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29"/>
  </p:notesMasterIdLst>
  <p:handoutMasterIdLst>
    <p:handoutMasterId r:id="rId30"/>
  </p:handoutMasterIdLst>
  <p:sldIdLst>
    <p:sldId id="387" r:id="rId4"/>
    <p:sldId id="275" r:id="rId5"/>
    <p:sldId id="388" r:id="rId6"/>
    <p:sldId id="404" r:id="rId7"/>
    <p:sldId id="408" r:id="rId8"/>
    <p:sldId id="405" r:id="rId9"/>
    <p:sldId id="406" r:id="rId10"/>
    <p:sldId id="407" r:id="rId11"/>
    <p:sldId id="409" r:id="rId12"/>
    <p:sldId id="410" r:id="rId13"/>
    <p:sldId id="411" r:id="rId14"/>
    <p:sldId id="412" r:id="rId15"/>
    <p:sldId id="413" r:id="rId16"/>
    <p:sldId id="417" r:id="rId17"/>
    <p:sldId id="414" r:id="rId18"/>
    <p:sldId id="418" r:id="rId19"/>
    <p:sldId id="415" r:id="rId20"/>
    <p:sldId id="419" r:id="rId21"/>
    <p:sldId id="416" r:id="rId22"/>
    <p:sldId id="420" r:id="rId23"/>
    <p:sldId id="421" r:id="rId24"/>
    <p:sldId id="425" r:id="rId25"/>
    <p:sldId id="422" r:id="rId26"/>
    <p:sldId id="303" r:id="rId27"/>
    <p:sldId id="428" r:id="rId28"/>
  </p:sldIdLst>
  <p:sldSz cx="9144000" cy="5143500"/>
  <p:notesSz cx="6858000" cy="9144000"/>
  <p:custDataLst>
    <p:tags r:id="rId3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09" autoAdjust="0"/>
    <p:restoredTop sz="94660" autoAdjust="0"/>
  </p:normalViewPr>
  <p:slideViewPr>
    <p:cSldViewPr>
      <p:cViewPr varScale="1">
        <p:scale>
          <a:sx n="138" d="100"/>
          <a:sy n="138" d="100"/>
        </p:scale>
        <p:origin x="0" y="0"/>
      </p:cViewPr>
      <p:guideLst/>
    </p:cSldViewPr>
  </p:slideViewPr>
  <p:notesViewPr>
    <p:cSldViewPr>
      <p:cViewPr varScale="1"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4099" name="日期占位符 2"/>
          <p:cNvSpPr>
            <a:spLocks noGrp="1"/>
          </p:cNvSpPr>
          <p:nvPr>
            <p:ph type="dt" sz="quarter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3388A252-8E8D-47FD-9504-B15CE61C0428}" type="datetime1">
              <a:rPr lang="zh-CN" altLang="en-US" sz="1200"/>
            </a:fld>
            <a:endParaRPr lang="zh-CN" altLang="en-US" sz="1200"/>
          </a:p>
        </p:txBody>
      </p:sp>
      <p:sp>
        <p:nvSpPr>
          <p:cNvPr id="4100" name="页脚占位符 3"/>
          <p:cNvSpPr>
            <a:spLocks noGrp="1"/>
          </p:cNvSpPr>
          <p:nvPr>
            <p:ph type="ftr" sz="quarter" idx="1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4101" name="灯片编号占位符 4"/>
          <p:cNvSpPr>
            <a:spLocks noGrp="1"/>
          </p:cNvSpPr>
          <p:nvPr>
            <p:ph type="sldNum" sz="quarter" idx="2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6E2B35C9-46CE-46CF-9190-293199E3BB92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zh-CN" altLang="en-US" sz="1200"/>
          </a:p>
        </p:txBody>
      </p:sp>
      <p:sp>
        <p:nvSpPr>
          <p:cNvPr id="512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B3EE99CA-BBC4-49B4-A5E8-7BBAEF3640F2}" type="datetime1">
              <a:rPr lang="zh-CN" altLang="en-US" sz="1200"/>
            </a:fld>
            <a:endParaRPr lang="zh-CN" altLang="en-US" sz="1200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512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sz="1200"/>
          </a:p>
        </p:txBody>
      </p:sp>
      <p:sp>
        <p:nvSpPr>
          <p:cNvPr id="512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r"/>
            <a:fld id="{1F211AF5-D583-4EE9-8215-91359574155B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51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矩形 4"/>
          <p:cNvSpPr/>
          <p:nvPr/>
        </p:nvSpPr>
        <p:spPr>
          <a:xfrm>
            <a:off x="468313" y="700088"/>
            <a:ext cx="3743325" cy="4751387"/>
          </a:xfrm>
          <a:prstGeom prst="rect">
            <a:avLst/>
          </a:prstGeom>
          <a:blipFill rotWithShape="1">
            <a:blip r:embed="rId4">
              <a:alphaModFix amt="64999"/>
            </a:blip>
            <a:stretch>
              <a:fillRect/>
            </a:stretch>
          </a:blipFill>
          <a:ln w="254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074" name="图片 2"/>
          <p:cNvPicPr>
            <a:picLocks noChangeAspect="1"/>
          </p:cNvPicPr>
          <p:nvPr/>
        </p:nvPicPr>
        <p:blipFill>
          <a:blip r:embed="rId2"/>
          <a:srcRect l="3648" t="6172" r="4379" b="493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kern="12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audio" Target="NULL" TargetMode="Externa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Picture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4538" y="1203325"/>
            <a:ext cx="3970337" cy="56261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6146" name="组合 4"/>
          <p:cNvGrpSpPr/>
          <p:nvPr/>
        </p:nvGrpSpPr>
        <p:grpSpPr>
          <a:xfrm>
            <a:off x="4427538" y="1327150"/>
            <a:ext cx="3960812" cy="2324100"/>
            <a:chOff x="3278609" y="3032124"/>
            <a:chExt cx="3960331" cy="2325419"/>
          </a:xfrm>
        </p:grpSpPr>
        <p:sp>
          <p:nvSpPr>
            <p:cNvPr id="6147" name="云形标注 5"/>
            <p:cNvSpPr/>
            <p:nvPr/>
          </p:nvSpPr>
          <p:spPr>
            <a:xfrm>
              <a:off x="3278609" y="3032124"/>
              <a:ext cx="3960331" cy="2325419"/>
            </a:xfrm>
            <a:prstGeom prst="cloudCallout">
              <a:avLst>
                <a:gd name="adj1" fmla="val -66755"/>
                <a:gd name="adj2" fmla="val 19991"/>
              </a:avLst>
            </a:prstGeom>
            <a:gradFill rotWithShape="1">
              <a:gsLst>
                <a:gs pos="0">
                  <a:srgbClr val="C9B5E8"/>
                </a:gs>
                <a:gs pos="35001">
                  <a:srgbClr val="D9CBEE"/>
                </a:gs>
                <a:gs pos="100000">
                  <a:srgbClr val="F0EAF9"/>
                </a:gs>
              </a:gsLst>
              <a:lin ang="16200000" scaled="1"/>
            </a:gradFill>
            <a:ln>
              <a:solidFill>
                <a:srgbClr val="7D60A0"/>
              </a:solidFill>
              <a:round/>
            </a:ln>
            <a:effectLst>
              <a:outerShdw blurRad="40000" dist="20000" dir="5400000">
                <a:srgbClr val="000000">
                  <a:alpha val="37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148" name="文本框 7"/>
            <p:cNvSpPr txBox="1"/>
            <p:nvPr/>
          </p:nvSpPr>
          <p:spPr>
            <a:xfrm>
              <a:off x="3710646" y="3261871"/>
              <a:ext cx="3268995" cy="186592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>
                <a:lnSpc>
                  <a:spcPct val="120000"/>
                </a:lnSpc>
              </a:pP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    他是谁？谁能用一两句话来描述一下他？</a:t>
              </a:r>
              <a:endParaRPr lang="zh-CN" altLang="en-US" sz="32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5361" name="组合 1"/>
          <p:cNvGrpSpPr/>
          <p:nvPr/>
        </p:nvGrpSpPr>
        <p:grpSpPr>
          <a:xfrm>
            <a:off x="323850" y="1058863"/>
            <a:ext cx="5100638" cy="3633787"/>
            <a:chOff x="1267330" y="739600"/>
            <a:chExt cx="5846310" cy="4163653"/>
          </a:xfrm>
        </p:grpSpPr>
        <p:pic>
          <p:nvPicPr>
            <p:cNvPr id="15362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7330" y="739600"/>
              <a:ext cx="2964096" cy="416183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190500" algn="tl">
                <a:srgbClr val="000000">
                  <a:alpha val="70000"/>
                </a:srgbClr>
              </a:outerShdw>
            </a:effectLst>
          </p:spPr>
        </p:pic>
        <p:pic>
          <p:nvPicPr>
            <p:cNvPr id="15363" name="图片 3"/>
            <p:cNvPicPr>
              <a:picLocks noChangeAspect="1"/>
            </p:cNvPicPr>
            <p:nvPr/>
          </p:nvPicPr>
          <p:blipFill>
            <a:blip r:embed="rId2"/>
            <a:srcRect b="1427"/>
            <a:stretch>
              <a:fillRect/>
            </a:stretch>
          </p:blipFill>
          <p:spPr>
            <a:xfrm>
              <a:off x="4140447" y="739600"/>
              <a:ext cx="2973193" cy="41636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190500" algn="tl">
                <a:srgbClr val="000000">
                  <a:alpha val="70000"/>
                </a:srgbClr>
              </a:outerShdw>
            </a:effectLst>
          </p:spPr>
        </p:pic>
        <p:sp>
          <p:nvSpPr>
            <p:cNvPr id="15364" name="文本框 4"/>
            <p:cNvSpPr txBox="1"/>
            <p:nvPr/>
          </p:nvSpPr>
          <p:spPr>
            <a:xfrm>
              <a:off x="1882340" y="198810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1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65" name="文本框 5"/>
            <p:cNvSpPr txBox="1"/>
            <p:nvPr/>
          </p:nvSpPr>
          <p:spPr>
            <a:xfrm>
              <a:off x="1882340" y="282066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66" name="文本框 6"/>
            <p:cNvSpPr txBox="1"/>
            <p:nvPr/>
          </p:nvSpPr>
          <p:spPr>
            <a:xfrm>
              <a:off x="1882340" y="3603555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3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67" name="文本框 7"/>
            <p:cNvSpPr txBox="1"/>
            <p:nvPr/>
          </p:nvSpPr>
          <p:spPr>
            <a:xfrm>
              <a:off x="4364063" y="112797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4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68" name="文本框 8"/>
            <p:cNvSpPr txBox="1"/>
            <p:nvPr/>
          </p:nvSpPr>
          <p:spPr>
            <a:xfrm>
              <a:off x="4364063" y="1976144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5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69" name="文本框 9"/>
            <p:cNvSpPr txBox="1"/>
            <p:nvPr/>
          </p:nvSpPr>
          <p:spPr>
            <a:xfrm>
              <a:off x="4364063" y="274751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6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370" name="文本框 10"/>
            <p:cNvSpPr txBox="1"/>
            <p:nvPr/>
          </p:nvSpPr>
          <p:spPr>
            <a:xfrm>
              <a:off x="4364063" y="3562511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7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371" name="矩形 11"/>
          <p:cNvSpPr>
            <a:spLocks noChangeArrowheads="1"/>
          </p:cNvSpPr>
          <p:nvPr/>
        </p:nvSpPr>
        <p:spPr bwMode="auto">
          <a:xfrm>
            <a:off x="179388" y="258763"/>
            <a:ext cx="7423150" cy="5715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大声朗读这首诗，你发现臧克家的这首诗有什么特点？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72" name="矩形 12"/>
          <p:cNvSpPr/>
          <p:nvPr/>
        </p:nvSpPr>
        <p:spPr>
          <a:xfrm>
            <a:off x="5424488" y="893763"/>
            <a:ext cx="3481387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反复出现。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3" name="矩形 13"/>
          <p:cNvSpPr/>
          <p:nvPr/>
        </p:nvSpPr>
        <p:spPr>
          <a:xfrm>
            <a:off x="5424488" y="1403350"/>
            <a:ext cx="3481387" cy="1465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每一节都写到了两种人，每一节都是两种人的对比。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4" name="矩形 14"/>
          <p:cNvSpPr/>
          <p:nvPr/>
        </p:nvSpPr>
        <p:spPr>
          <a:xfrm>
            <a:off x="5424488" y="2878138"/>
            <a:ext cx="3481387" cy="19446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小节之间一一对应，如，第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节和第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节，第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节和第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节，第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节和第</a:t>
            </a:r>
            <a:r>
              <a:rPr lang="en-US" altLang="zh-CN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节。</a:t>
            </a:r>
            <a:endParaRPr lang="zh-CN" altLang="en-US" sz="24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2" grpId="0"/>
      <p:bldP spid="15373" grpId="0"/>
      <p:bldP spid="1537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矩形 1"/>
          <p:cNvSpPr>
            <a:spLocks noChangeArrowheads="1"/>
          </p:cNvSpPr>
          <p:nvPr/>
        </p:nvSpPr>
        <p:spPr bwMode="auto">
          <a:xfrm>
            <a:off x="179388" y="258763"/>
            <a:ext cx="7423150" cy="5715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这首诗歌运用什么写作手法？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6" name="矩形 2"/>
          <p:cNvSpPr/>
          <p:nvPr/>
        </p:nvSpPr>
        <p:spPr>
          <a:xfrm>
            <a:off x="4932363" y="258763"/>
            <a:ext cx="201612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762000" y="1647825"/>
            <a:ext cx="2303463" cy="20320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再读诗歌。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合作朗读。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150000"/>
              </a:lnSpc>
            </a:pPr>
            <a:r>
              <a:rPr lang="en-US" altLang="zh-CN" sz="2800" b="1" spc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对比朗读。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6388" name="组合 4"/>
          <p:cNvGrpSpPr/>
          <p:nvPr/>
        </p:nvGrpSpPr>
        <p:grpSpPr>
          <a:xfrm>
            <a:off x="3276600" y="987425"/>
            <a:ext cx="5100638" cy="3632200"/>
            <a:chOff x="1267330" y="739600"/>
            <a:chExt cx="5846310" cy="4163653"/>
          </a:xfrm>
        </p:grpSpPr>
        <p:pic>
          <p:nvPicPr>
            <p:cNvPr id="16389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7330" y="739600"/>
              <a:ext cx="2964096" cy="416183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190500" algn="tl">
                <a:srgbClr val="000000">
                  <a:alpha val="70000"/>
                </a:srgbClr>
              </a:outerShdw>
            </a:effectLst>
          </p:spPr>
        </p:pic>
        <p:pic>
          <p:nvPicPr>
            <p:cNvPr id="16390" name="图片 6"/>
            <p:cNvPicPr>
              <a:picLocks noChangeAspect="1"/>
            </p:cNvPicPr>
            <p:nvPr/>
          </p:nvPicPr>
          <p:blipFill>
            <a:blip r:embed="rId2"/>
            <a:srcRect b="1427"/>
            <a:stretch>
              <a:fillRect/>
            </a:stretch>
          </p:blipFill>
          <p:spPr>
            <a:xfrm>
              <a:off x="4140447" y="739600"/>
              <a:ext cx="2973193" cy="41636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190500" algn="tl">
                <a:srgbClr val="000000">
                  <a:alpha val="70000"/>
                </a:srgbClr>
              </a:outerShdw>
            </a:effectLst>
          </p:spPr>
        </p:pic>
        <p:sp>
          <p:nvSpPr>
            <p:cNvPr id="16391" name="文本框 7"/>
            <p:cNvSpPr txBox="1"/>
            <p:nvPr/>
          </p:nvSpPr>
          <p:spPr>
            <a:xfrm>
              <a:off x="1882340" y="198810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1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2" name="文本框 8"/>
            <p:cNvSpPr txBox="1"/>
            <p:nvPr/>
          </p:nvSpPr>
          <p:spPr>
            <a:xfrm>
              <a:off x="1882340" y="282066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3" name="文本框 9"/>
            <p:cNvSpPr txBox="1"/>
            <p:nvPr/>
          </p:nvSpPr>
          <p:spPr>
            <a:xfrm>
              <a:off x="1882340" y="3603555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3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4" name="文本框 10"/>
            <p:cNvSpPr txBox="1"/>
            <p:nvPr/>
          </p:nvSpPr>
          <p:spPr>
            <a:xfrm>
              <a:off x="4364063" y="112797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4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5" name="文本框 11"/>
            <p:cNvSpPr txBox="1"/>
            <p:nvPr/>
          </p:nvSpPr>
          <p:spPr>
            <a:xfrm>
              <a:off x="4364063" y="1976144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5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6" name="文本框 12"/>
            <p:cNvSpPr txBox="1"/>
            <p:nvPr/>
          </p:nvSpPr>
          <p:spPr>
            <a:xfrm>
              <a:off x="4364063" y="274751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6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397" name="文本框 13"/>
            <p:cNvSpPr txBox="1"/>
            <p:nvPr/>
          </p:nvSpPr>
          <p:spPr>
            <a:xfrm>
              <a:off x="4364063" y="3562511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7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矩形 1"/>
          <p:cNvSpPr>
            <a:spLocks noChangeArrowheads="1"/>
          </p:cNvSpPr>
          <p:nvPr/>
        </p:nvSpPr>
        <p:spPr bwMode="auto">
          <a:xfrm>
            <a:off x="971550" y="1906588"/>
            <a:ext cx="7345363" cy="20320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诗中没有一个地方有鲁迅先生的名字。你从哪些地方看到了鲁迅先生的影子？把相关的诗句画出来，批注自己的想法。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410" name="图片 3"/>
          <p:cNvPicPr>
            <a:picLocks noChangeAspect="1"/>
          </p:cNvPicPr>
          <p:nvPr/>
        </p:nvPicPr>
        <p:blipFill>
          <a:blip r:embed="rId1"/>
          <a:srcRect t="38901" b="38700"/>
          <a:stretch>
            <a:fillRect/>
          </a:stretch>
        </p:blipFill>
        <p:spPr>
          <a:xfrm>
            <a:off x="-107950" y="50800"/>
            <a:ext cx="3421063" cy="766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文本框 4"/>
          <p:cNvSpPr txBox="1"/>
          <p:nvPr/>
        </p:nvSpPr>
        <p:spPr>
          <a:xfrm>
            <a:off x="468313" y="14288"/>
            <a:ext cx="20383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自主探究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文本框 15"/>
          <p:cNvSpPr txBox="1"/>
          <p:nvPr/>
        </p:nvSpPr>
        <p:spPr>
          <a:xfrm>
            <a:off x="803275" y="1046163"/>
            <a:ext cx="4622800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借助资料，自主探究。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矩形 1"/>
          <p:cNvSpPr/>
          <p:nvPr/>
        </p:nvSpPr>
        <p:spPr>
          <a:xfrm>
            <a:off x="539750" y="484188"/>
            <a:ext cx="4608513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俯下身子给人民当牛马。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4" name="矩形 2"/>
          <p:cNvSpPr/>
          <p:nvPr/>
        </p:nvSpPr>
        <p:spPr>
          <a:xfrm>
            <a:off x="539750" y="1203325"/>
            <a:ext cx="79200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你想到了鲁迅先生的哪些名句名言？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5" name="矩形 3"/>
          <p:cNvSpPr/>
          <p:nvPr/>
        </p:nvSpPr>
        <p:spPr>
          <a:xfrm>
            <a:off x="539750" y="1995488"/>
            <a:ext cx="69850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横眉冷对千夫指，俯首甘为孺子牛。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6" name="矩形 4"/>
          <p:cNvSpPr/>
          <p:nvPr/>
        </p:nvSpPr>
        <p:spPr>
          <a:xfrm>
            <a:off x="539750" y="2706688"/>
            <a:ext cx="78486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我好像一只牛，吃的是草，挤出来的是牛奶，血。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矩形 5"/>
          <p:cNvSpPr/>
          <p:nvPr/>
        </p:nvSpPr>
        <p:spPr>
          <a:xfrm>
            <a:off x="539750" y="3419475"/>
            <a:ext cx="79200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写出了鲁迅先生什么样的精神？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矩形 6"/>
          <p:cNvSpPr/>
          <p:nvPr/>
        </p:nvSpPr>
        <p:spPr>
          <a:xfrm>
            <a:off x="539750" y="4130675"/>
            <a:ext cx="78486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鲁迅先生一心为民，甘愿为民牺牲的精神。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  <p:bldP spid="18434" grpId="0"/>
      <p:bldP spid="18435" grpId="0"/>
      <p:bldP spid="18436" grpId="0"/>
      <p:bldP spid="18437" grpId="0"/>
      <p:bldP spid="184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矩形 1"/>
          <p:cNvSpPr/>
          <p:nvPr/>
        </p:nvSpPr>
        <p:spPr>
          <a:xfrm>
            <a:off x="539750" y="411163"/>
            <a:ext cx="6192838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情愿作野草，等着地下的火烧。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58" name="矩形 2"/>
          <p:cNvSpPr/>
          <p:nvPr/>
        </p:nvSpPr>
        <p:spPr>
          <a:xfrm>
            <a:off x="539750" y="1130300"/>
            <a:ext cx="79200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由此，你会想到鲁迅先生的什么作品？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539750" y="1814513"/>
            <a:ext cx="8353425" cy="2333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鲁迅在散文诗集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中写道：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我自爱我的野草，但我憎恶这以野草作装饰的地面。地火在地下运行，奔突；熔岩一旦喷出，将烧尽一切野草，以及乔木，于是并且无可朽腐。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7"/>
          <p:cNvSpPr/>
          <p:nvPr/>
        </p:nvSpPr>
        <p:spPr>
          <a:xfrm>
            <a:off x="539750" y="4117975"/>
            <a:ext cx="79200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你感受到鲁迅先生什么样的情感？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8" grpId="0"/>
      <p:bldP spid="19459" grpId="0"/>
      <p:bldP spid="1946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矩形 1"/>
          <p:cNvSpPr/>
          <p:nvPr/>
        </p:nvSpPr>
        <p:spPr>
          <a:xfrm>
            <a:off x="539750" y="788988"/>
            <a:ext cx="6192838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他活着为了多数人更好地活。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2" name="矩形 2"/>
          <p:cNvSpPr/>
          <p:nvPr/>
        </p:nvSpPr>
        <p:spPr>
          <a:xfrm>
            <a:off x="539750" y="1397000"/>
            <a:ext cx="7920038" cy="1284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由这句话你会想到前面我们学过的哪篇课文？想到鲁迅先生的什么品质？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539750" y="2787650"/>
            <a:ext cx="8353425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关心劳苦大众，为自己想得少，为别人想得多的高尚品质。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  <p:bldP spid="20482" grpId="0"/>
      <p:bldP spid="2048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矩形 1"/>
          <p:cNvSpPr/>
          <p:nvPr/>
        </p:nvSpPr>
        <p:spPr>
          <a:xfrm>
            <a:off x="971550" y="1006475"/>
            <a:ext cx="61928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给人民作牛马的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人民永远记住他！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6" name="矩形 2"/>
          <p:cNvSpPr/>
          <p:nvPr/>
        </p:nvSpPr>
        <p:spPr>
          <a:xfrm>
            <a:off x="971550" y="1725613"/>
            <a:ext cx="7920038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由这一句，你会想到哪些画面？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07" name="矩形 3"/>
          <p:cNvSpPr/>
          <p:nvPr/>
        </p:nvSpPr>
        <p:spPr>
          <a:xfrm>
            <a:off x="971550" y="2446338"/>
            <a:ext cx="65532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先生逝世当天的情景。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矩形 4"/>
          <p:cNvSpPr/>
          <p:nvPr/>
        </p:nvSpPr>
        <p:spPr>
          <a:xfrm>
            <a:off x="971550" y="3292475"/>
            <a:ext cx="792003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人民对鲁迅先生饱含着什么样的感情？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21506" grpId="0"/>
      <p:bldP spid="21507" grpId="0"/>
      <p:bldP spid="2150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矩形 1"/>
          <p:cNvSpPr/>
          <p:nvPr/>
        </p:nvSpPr>
        <p:spPr>
          <a:xfrm>
            <a:off x="539750" y="700088"/>
            <a:ext cx="8280400" cy="4254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    鲁迅是中国文化革命的主将，他不但是伟大的文学家，而且是伟大的思想家和伟大的革命家。鲁迅的骨头是最硬的，他没有丝毫的奴颜和媚骨，这是殖民地半殖民地人民最可宝贵的性格。鲁迅是在文化战线上，代表全民族的大多数，向着敌人冲锋陷阵的最正确、最勇敢、最坚决、最忠实、最热忱的空前的民族英雄。鲁迅的方向，就是中华民族新文化的方向，就是新生命的方向。</a:t>
            </a:r>
            <a:endParaRPr lang="en-US" altLang="zh-CN" sz="2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r" eaLnBrk="1" hangingPunct="1">
              <a:lnSpc>
                <a:spcPct val="130000"/>
              </a:lnSpc>
            </a:pP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毛泽东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1"/>
          <p:cNvSpPr/>
          <p:nvPr/>
        </p:nvSpPr>
        <p:spPr>
          <a:xfrm>
            <a:off x="755650" y="1563688"/>
            <a:ext cx="7777163" cy="1930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与其说鲁迅先生的精神不死，不如说鲁迅先生的精神正在发芽滋长，播散到大众的心里。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algn="r" eaLnBrk="1" hangingPunct="1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叶圣陶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矩形 1"/>
          <p:cNvSpPr/>
          <p:nvPr/>
        </p:nvSpPr>
        <p:spPr>
          <a:xfrm>
            <a:off x="719138" y="1058863"/>
            <a:ext cx="7848600" cy="203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既然是纪念鲁迅的文章，为什么不写出鲁迅的名字，而是用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有的人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代替呢？他们有着怎样的人生观？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8" name="矩形 2"/>
          <p:cNvSpPr/>
          <p:nvPr/>
        </p:nvSpPr>
        <p:spPr>
          <a:xfrm>
            <a:off x="2411413" y="3363913"/>
            <a:ext cx="446405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鲁迅及像鲁迅这样的人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  <p:bldP spid="245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椭圆 9"/>
          <p:cNvSpPr/>
          <p:nvPr/>
        </p:nvSpPr>
        <p:spPr>
          <a:xfrm>
            <a:off x="223838" y="1347788"/>
            <a:ext cx="720725" cy="720725"/>
          </a:xfrm>
          <a:prstGeom prst="ellipse">
            <a:avLst/>
          </a:prstGeom>
          <a:solidFill>
            <a:srgbClr val="FF33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800">
              <a:solidFill>
                <a:srgbClr val="FF3399"/>
              </a:solidFill>
            </a:endParaRPr>
          </a:p>
        </p:txBody>
      </p:sp>
      <p:grpSp>
        <p:nvGrpSpPr>
          <p:cNvPr id="7171" name="组合 2"/>
          <p:cNvGrpSpPr/>
          <p:nvPr/>
        </p:nvGrpSpPr>
        <p:grpSpPr>
          <a:xfrm>
            <a:off x="209550" y="1203325"/>
            <a:ext cx="5087938" cy="1563688"/>
            <a:chOff x="2931502" y="3909792"/>
            <a:chExt cx="5088244" cy="1563769"/>
          </a:xfrm>
        </p:grpSpPr>
        <p:sp>
          <p:nvSpPr>
            <p:cNvPr id="7172" name="文本框 5"/>
            <p:cNvSpPr txBox="1"/>
            <p:nvPr/>
          </p:nvSpPr>
          <p:spPr>
            <a:xfrm>
              <a:off x="2931502" y="4026427"/>
              <a:ext cx="5088244" cy="144713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 eaLnBrk="1" hangingPunct="1"/>
              <a:r>
                <a:rPr lang="en-US" altLang="zh-CN" sz="4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r>
                <a:rPr lang="en-US" altLang="zh-CN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4400" b="1" baseline="3000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有的人</a:t>
              </a:r>
              <a:endParaRPr lang="en-US" altLang="zh-CN" sz="4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 eaLnBrk="1" hangingPunct="1"/>
              <a:r>
                <a:rPr lang="en-US" altLang="zh-CN" sz="4400" b="1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3200" b="1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3200" b="1">
                  <a:latin typeface="宋体" panose="02010600030101010101" pitchFamily="2" charset="-122"/>
                  <a:ea typeface="宋体" panose="02010600030101010101" pitchFamily="2" charset="-122"/>
                </a:rPr>
                <a:t>纪念鲁迅有感</a:t>
              </a:r>
              <a:endParaRPr lang="zh-CN" altLang="en-US" sz="4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173" name="文本框 7"/>
            <p:cNvSpPr txBox="1"/>
            <p:nvPr/>
          </p:nvSpPr>
          <p:spPr>
            <a:xfrm>
              <a:off x="3622107" y="3909792"/>
              <a:ext cx="415950" cy="64614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sz="3600" b="1">
                  <a:latin typeface="宋体" panose="02010600030101010101" pitchFamily="2" charset="-122"/>
                </a:rPr>
                <a:t>*</a:t>
              </a:r>
              <a:endParaRPr lang="zh-CN" altLang="en-US" sz="3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7174" name="图片 3"/>
          <p:cNvPicPr>
            <a:picLocks noChangeAspect="1"/>
          </p:cNvPicPr>
          <p:nvPr/>
        </p:nvPicPr>
        <p:blipFill>
          <a:blip r:embed="rId2"/>
          <a:srcRect l="32407" t="-1231" r="8617"/>
          <a:stretch>
            <a:fillRect/>
          </a:stretch>
        </p:blipFill>
        <p:spPr>
          <a:xfrm>
            <a:off x="209550" y="130175"/>
            <a:ext cx="2305050" cy="469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矩形 1"/>
          <p:cNvSpPr/>
          <p:nvPr/>
        </p:nvSpPr>
        <p:spPr>
          <a:xfrm>
            <a:off x="2339975" y="411163"/>
            <a:ext cx="4895850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有的人活着，他已经死了；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有的人死了，他还活着。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2" name="矩形 2"/>
          <p:cNvSpPr/>
          <p:nvPr/>
        </p:nvSpPr>
        <p:spPr>
          <a:xfrm>
            <a:off x="395288" y="1624013"/>
            <a:ext cx="85693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两个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字和两个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字的意思有什么不一样？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3" name="矩形 3"/>
          <p:cNvSpPr/>
          <p:nvPr/>
        </p:nvSpPr>
        <p:spPr>
          <a:xfrm>
            <a:off x="1831975" y="2351088"/>
            <a:ext cx="4395788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活着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死了  行尸走肉</a:t>
            </a:r>
            <a:endParaRPr lang="en-US" altLang="zh-CN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死了</a:t>
            </a:r>
            <a:r>
              <a:rPr lang="en-US" altLang="zh-CN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活着  虽死犹生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4" name="矩形 4"/>
          <p:cNvSpPr/>
          <p:nvPr/>
        </p:nvSpPr>
        <p:spPr>
          <a:xfrm>
            <a:off x="395288" y="3567113"/>
            <a:ext cx="8424862" cy="1133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    他们有着怎样不同的人生观？作者对他们表达了怎样的情感？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605" name="矩形 5"/>
          <p:cNvSpPr/>
          <p:nvPr/>
        </p:nvSpPr>
        <p:spPr>
          <a:xfrm>
            <a:off x="6299200" y="2351088"/>
            <a:ext cx="1152525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批判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歌颂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6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6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  <p:bldP spid="25602" grpId="0"/>
      <p:bldP spid="25603" grpId="0" uiExpand="1" build="p"/>
      <p:bldP spid="25604" grpId="0"/>
      <p:bldP spid="2560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矩形 1"/>
          <p:cNvSpPr/>
          <p:nvPr/>
        </p:nvSpPr>
        <p:spPr>
          <a:xfrm>
            <a:off x="1042988" y="1419225"/>
            <a:ext cx="7202487" cy="2170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说说在你的心目中鲁迅先生是一位怎样的人，你又是从何处有这么深刻的感受。把相关的语句大声地朗读出来。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矩形 1"/>
          <p:cNvSpPr/>
          <p:nvPr/>
        </p:nvSpPr>
        <p:spPr>
          <a:xfrm>
            <a:off x="323850" y="300038"/>
            <a:ext cx="2376488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齐读全诗。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7650" name="组合 2"/>
          <p:cNvGrpSpPr/>
          <p:nvPr/>
        </p:nvGrpSpPr>
        <p:grpSpPr>
          <a:xfrm>
            <a:off x="1692275" y="985838"/>
            <a:ext cx="5327650" cy="3794125"/>
            <a:chOff x="1267330" y="739600"/>
            <a:chExt cx="5846310" cy="4163653"/>
          </a:xfrm>
        </p:grpSpPr>
        <p:pic>
          <p:nvPicPr>
            <p:cNvPr id="27651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7330" y="739600"/>
              <a:ext cx="2963223" cy="416191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190500" algn="tl">
                <a:srgbClr val="000000">
                  <a:alpha val="70000"/>
                </a:srgbClr>
              </a:outerShdw>
            </a:effectLst>
          </p:spPr>
        </p:pic>
        <p:pic>
          <p:nvPicPr>
            <p:cNvPr id="27652" name="图片 4"/>
            <p:cNvPicPr>
              <a:picLocks noChangeAspect="1"/>
            </p:cNvPicPr>
            <p:nvPr/>
          </p:nvPicPr>
          <p:blipFill>
            <a:blip r:embed="rId2"/>
            <a:srcRect b="1427"/>
            <a:stretch>
              <a:fillRect/>
            </a:stretch>
          </p:blipFill>
          <p:spPr>
            <a:xfrm>
              <a:off x="4139966" y="739600"/>
              <a:ext cx="2973674" cy="41636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190500" algn="tl">
                <a:srgbClr val="000000">
                  <a:alpha val="70000"/>
                </a:srgbClr>
              </a:outerShdw>
            </a:effectLst>
          </p:spPr>
        </p:pic>
        <p:sp>
          <p:nvSpPr>
            <p:cNvPr id="27653" name="文本框 5"/>
            <p:cNvSpPr txBox="1"/>
            <p:nvPr/>
          </p:nvSpPr>
          <p:spPr>
            <a:xfrm>
              <a:off x="1882340" y="198810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1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654" name="文本框 6"/>
            <p:cNvSpPr txBox="1"/>
            <p:nvPr/>
          </p:nvSpPr>
          <p:spPr>
            <a:xfrm>
              <a:off x="1882340" y="282066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655" name="文本框 7"/>
            <p:cNvSpPr txBox="1"/>
            <p:nvPr/>
          </p:nvSpPr>
          <p:spPr>
            <a:xfrm>
              <a:off x="1882340" y="3603555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3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656" name="文本框 8"/>
            <p:cNvSpPr txBox="1"/>
            <p:nvPr/>
          </p:nvSpPr>
          <p:spPr>
            <a:xfrm>
              <a:off x="4364063" y="112797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4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657" name="文本框 9"/>
            <p:cNvSpPr txBox="1"/>
            <p:nvPr/>
          </p:nvSpPr>
          <p:spPr>
            <a:xfrm>
              <a:off x="4364063" y="1976144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5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658" name="文本框 10"/>
            <p:cNvSpPr txBox="1"/>
            <p:nvPr/>
          </p:nvSpPr>
          <p:spPr>
            <a:xfrm>
              <a:off x="4364063" y="274751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6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659" name="文本框 11"/>
            <p:cNvSpPr txBox="1"/>
            <p:nvPr/>
          </p:nvSpPr>
          <p:spPr>
            <a:xfrm>
              <a:off x="4364063" y="3562511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7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7660" name="朗读背景音乐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4"/>
          <a:stretch>
            <a:fillRect/>
          </a:stretch>
        </p:blipFill>
        <p:spPr>
          <a:xfrm>
            <a:off x="7532688" y="10842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6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6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660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图片 14"/>
          <p:cNvPicPr>
            <a:picLocks noChangeAspect="1"/>
          </p:cNvPicPr>
          <p:nvPr/>
        </p:nvPicPr>
        <p:blipFill>
          <a:blip r:embed="rId1"/>
          <a:srcRect t="38901" b="38700"/>
          <a:stretch>
            <a:fillRect/>
          </a:stretch>
        </p:blipFill>
        <p:spPr>
          <a:xfrm>
            <a:off x="-107950" y="50800"/>
            <a:ext cx="3421063" cy="766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8674" name="文本框 17"/>
          <p:cNvSpPr txBox="1"/>
          <p:nvPr/>
        </p:nvSpPr>
        <p:spPr>
          <a:xfrm>
            <a:off x="468313" y="14288"/>
            <a:ext cx="203835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矩形 3"/>
          <p:cNvSpPr/>
          <p:nvPr/>
        </p:nvSpPr>
        <p:spPr>
          <a:xfrm>
            <a:off x="684213" y="1276350"/>
            <a:ext cx="7847012" cy="2676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514350" lvl="0" indent="-514350" eaLnBrk="1" hangingPunct="1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请同学们把这首诗朗诵给爸爸妈妈听。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lvl="0" indent="-514350" eaLnBrk="1" hangingPunct="1">
              <a:lnSpc>
                <a:spcPct val="15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拓展延伸：写鲁迅先生、赞美鲁迅先生的诗歌有很多，自己上网搜索一下，选自己喜欢的一些诗歌抄写下来，认真读一读。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图片 14"/>
          <p:cNvPicPr>
            <a:picLocks noChangeAspect="1"/>
          </p:cNvPicPr>
          <p:nvPr/>
        </p:nvPicPr>
        <p:blipFill>
          <a:blip r:embed="rId1"/>
          <a:srcRect t="38901" b="38700"/>
          <a:stretch>
            <a:fillRect/>
          </a:stretch>
        </p:blipFill>
        <p:spPr>
          <a:xfrm>
            <a:off x="-107950" y="50800"/>
            <a:ext cx="3421063" cy="766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9698" name="文本框 17"/>
          <p:cNvSpPr txBox="1"/>
          <p:nvPr/>
        </p:nvSpPr>
        <p:spPr>
          <a:xfrm>
            <a:off x="468313" y="14288"/>
            <a:ext cx="2030412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矩形 15"/>
          <p:cNvSpPr/>
          <p:nvPr/>
        </p:nvSpPr>
        <p:spPr>
          <a:xfrm>
            <a:off x="3708400" y="688975"/>
            <a:ext cx="1968500" cy="7318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有的人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700" name="矩形 17"/>
          <p:cNvSpPr/>
          <p:nvPr/>
        </p:nvSpPr>
        <p:spPr>
          <a:xfrm>
            <a:off x="188913" y="1817688"/>
            <a:ext cx="2309812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反动统治者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1" name="矩形 25"/>
          <p:cNvSpPr/>
          <p:nvPr/>
        </p:nvSpPr>
        <p:spPr>
          <a:xfrm>
            <a:off x="2789238" y="1817688"/>
            <a:ext cx="2627312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活着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死了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2" name="矩形 26"/>
          <p:cNvSpPr/>
          <p:nvPr/>
        </p:nvSpPr>
        <p:spPr>
          <a:xfrm>
            <a:off x="5580063" y="1817688"/>
            <a:ext cx="1728787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行尸走肉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3" name="矩形 27"/>
          <p:cNvSpPr/>
          <p:nvPr/>
        </p:nvSpPr>
        <p:spPr>
          <a:xfrm>
            <a:off x="7596188" y="1817688"/>
            <a:ext cx="1728787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（批判）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4" name="矩形 28"/>
          <p:cNvSpPr/>
          <p:nvPr/>
        </p:nvSpPr>
        <p:spPr>
          <a:xfrm>
            <a:off x="188913" y="2684463"/>
            <a:ext cx="2309812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鲁迅及像鲁迅这样的人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5" name="矩形 29"/>
          <p:cNvSpPr/>
          <p:nvPr/>
        </p:nvSpPr>
        <p:spPr>
          <a:xfrm>
            <a:off x="2789238" y="2963863"/>
            <a:ext cx="2627312" cy="6540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死了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活着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6" name="矩形 30"/>
          <p:cNvSpPr/>
          <p:nvPr/>
        </p:nvSpPr>
        <p:spPr>
          <a:xfrm>
            <a:off x="5580063" y="2963863"/>
            <a:ext cx="1728787" cy="574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虽死犹生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707" name="矩形 31"/>
          <p:cNvSpPr/>
          <p:nvPr/>
        </p:nvSpPr>
        <p:spPr>
          <a:xfrm>
            <a:off x="7596188" y="2963863"/>
            <a:ext cx="1728787" cy="574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（歌颂）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  <p:bldP spid="29702" grpId="0"/>
      <p:bldP spid="29703" grpId="0"/>
      <p:bldP spid="29704" grpId="0"/>
      <p:bldP spid="29705" grpId="0"/>
      <p:bldP spid="29706" grpId="0"/>
      <p:bldP spid="2970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矩形 2"/>
          <p:cNvSpPr>
            <a:spLocks noChangeArrowheads="1"/>
          </p:cNvSpPr>
          <p:nvPr/>
        </p:nvSpPr>
        <p:spPr bwMode="auto">
          <a:xfrm>
            <a:off x="698500" y="693738"/>
            <a:ext cx="7991475" cy="113347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自由读课文，要求读准每一个字的读音，把每一个句子读顺畅，读出节奏。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4" name="图片 3"/>
          <p:cNvPicPr>
            <a:picLocks noChangeAspect="1"/>
          </p:cNvPicPr>
          <p:nvPr/>
        </p:nvPicPr>
        <p:blipFill>
          <a:blip r:embed="rId1"/>
          <a:srcRect t="38901" b="38700"/>
          <a:stretch>
            <a:fillRect/>
          </a:stretch>
        </p:blipFill>
        <p:spPr>
          <a:xfrm>
            <a:off x="-107950" y="50800"/>
            <a:ext cx="3421063" cy="76676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文本框 4"/>
          <p:cNvSpPr txBox="1"/>
          <p:nvPr/>
        </p:nvSpPr>
        <p:spPr>
          <a:xfrm>
            <a:off x="468313" y="14288"/>
            <a:ext cx="2030412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矩形 4"/>
          <p:cNvSpPr/>
          <p:nvPr/>
        </p:nvSpPr>
        <p:spPr>
          <a:xfrm>
            <a:off x="684213" y="1890713"/>
            <a:ext cx="7991475" cy="28940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提示：诗歌本身有一定的节奏，像音乐一样。读诗和读普通的文章是不一样的，它更讲究朗读时的轻重缓急、抑扬顿挫。我们要关注标点的停顿，关注诗行及诗节间的停顿，把要停顿的地方画上斜竖线，然后再进行朗读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矩形 1"/>
          <p:cNvSpPr/>
          <p:nvPr/>
        </p:nvSpPr>
        <p:spPr>
          <a:xfrm>
            <a:off x="539750" y="842963"/>
            <a:ext cx="4608513" cy="3694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活着，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已经死了；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死了，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还活着。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骑在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人民头上：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啊，我多伟大！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俯下身子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给人民当牛马。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8" name="矩形 2"/>
          <p:cNvSpPr/>
          <p:nvPr/>
        </p:nvSpPr>
        <p:spPr>
          <a:xfrm>
            <a:off x="4932363" y="842963"/>
            <a:ext cx="4176712" cy="3694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把名字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刻入石头，想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不朽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情愿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作野草，等着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地下的火烧。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他活着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别人就不能活；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有的人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他活着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为了多数人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更好地活。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219" name="直接连接符 4"/>
          <p:cNvCxnSpPr/>
          <p:nvPr/>
        </p:nvCxnSpPr>
        <p:spPr>
          <a:xfrm flipH="1">
            <a:off x="4859338" y="627063"/>
            <a:ext cx="0" cy="4176712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482600" y="168275"/>
            <a:ext cx="2649538" cy="504825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400" b="1" spc="0">
                <a:latin typeface="宋体" panose="02010600030101010101" pitchFamily="2" charset="-122"/>
                <a:ea typeface="宋体" panose="02010600030101010101" pitchFamily="2" charset="-122"/>
              </a:rPr>
              <a:t>朗读诗歌。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矩形 1"/>
          <p:cNvSpPr/>
          <p:nvPr/>
        </p:nvSpPr>
        <p:spPr>
          <a:xfrm>
            <a:off x="863600" y="708025"/>
            <a:ext cx="7991475" cy="3694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骑在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人民头上的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人民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把他摔垮；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给人民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作牛马的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人民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永远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记住他！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把名字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刻入石头的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名字比尸首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烂得更早；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只要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春风吹到的地方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到处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是青青的野草。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2" name="矩形 3"/>
          <p:cNvSpPr/>
          <p:nvPr/>
        </p:nvSpPr>
        <p:spPr>
          <a:xfrm>
            <a:off x="4535488" y="1708150"/>
            <a:ext cx="4608512" cy="16938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他活着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别人就不能活的人，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他的下场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可以看到；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他活着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为了多数人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更好地活的人，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>
              <a:lnSpc>
                <a:spcPct val="130000"/>
              </a:lnSpc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群众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把他抬举得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很高，很高。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243" name="直接连接符 4"/>
          <p:cNvCxnSpPr/>
          <p:nvPr/>
        </p:nvCxnSpPr>
        <p:spPr>
          <a:xfrm flipH="1">
            <a:off x="4319588" y="492125"/>
            <a:ext cx="0" cy="4176713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矩形 1"/>
          <p:cNvSpPr>
            <a:spLocks noChangeArrowheads="1"/>
          </p:cNvSpPr>
          <p:nvPr/>
        </p:nvSpPr>
        <p:spPr bwMode="auto">
          <a:xfrm>
            <a:off x="482600" y="168275"/>
            <a:ext cx="7185025" cy="652463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快速默读诗歌，说说诗歌中写了几种人。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266" name="组合 2"/>
          <p:cNvGrpSpPr/>
          <p:nvPr/>
        </p:nvGrpSpPr>
        <p:grpSpPr>
          <a:xfrm>
            <a:off x="498475" y="771525"/>
            <a:ext cx="5846763" cy="4164013"/>
            <a:chOff x="1267330" y="739600"/>
            <a:chExt cx="5846310" cy="4163653"/>
          </a:xfrm>
        </p:grpSpPr>
        <p:pic>
          <p:nvPicPr>
            <p:cNvPr id="11267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7330" y="739600"/>
              <a:ext cx="2963397" cy="416213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pic>
          <p:nvPicPr>
            <p:cNvPr id="11268" name="图片 4"/>
            <p:cNvPicPr>
              <a:picLocks noChangeAspect="1"/>
            </p:cNvPicPr>
            <p:nvPr/>
          </p:nvPicPr>
          <p:blipFill>
            <a:blip r:embed="rId2"/>
            <a:srcRect b="1427"/>
            <a:stretch>
              <a:fillRect/>
            </a:stretch>
          </p:blipFill>
          <p:spPr>
            <a:xfrm>
              <a:off x="4139952" y="739600"/>
              <a:ext cx="2973688" cy="41636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sp>
          <p:nvSpPr>
            <p:cNvPr id="11269" name="文本框 5"/>
            <p:cNvSpPr txBox="1"/>
            <p:nvPr/>
          </p:nvSpPr>
          <p:spPr>
            <a:xfrm>
              <a:off x="1882340" y="198810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1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70" name="文本框 6"/>
            <p:cNvSpPr txBox="1"/>
            <p:nvPr/>
          </p:nvSpPr>
          <p:spPr>
            <a:xfrm>
              <a:off x="1882340" y="282066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71" name="文本框 7"/>
            <p:cNvSpPr txBox="1"/>
            <p:nvPr/>
          </p:nvSpPr>
          <p:spPr>
            <a:xfrm>
              <a:off x="1882340" y="3603555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3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72" name="文本框 8"/>
            <p:cNvSpPr txBox="1"/>
            <p:nvPr/>
          </p:nvSpPr>
          <p:spPr>
            <a:xfrm>
              <a:off x="4364063" y="112797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4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73" name="文本框 9"/>
            <p:cNvSpPr txBox="1"/>
            <p:nvPr/>
          </p:nvSpPr>
          <p:spPr>
            <a:xfrm>
              <a:off x="4364063" y="1976144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5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74" name="文本框 10"/>
            <p:cNvSpPr txBox="1"/>
            <p:nvPr/>
          </p:nvSpPr>
          <p:spPr>
            <a:xfrm>
              <a:off x="4364063" y="274751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6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275" name="文本框 11"/>
            <p:cNvSpPr txBox="1"/>
            <p:nvPr/>
          </p:nvSpPr>
          <p:spPr>
            <a:xfrm>
              <a:off x="4364063" y="3562511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7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276" name="矩形 12"/>
          <p:cNvSpPr/>
          <p:nvPr/>
        </p:nvSpPr>
        <p:spPr>
          <a:xfrm>
            <a:off x="7092950" y="2127250"/>
            <a:ext cx="1477963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两种人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矩形 1"/>
          <p:cNvSpPr>
            <a:spLocks noChangeArrowheads="1"/>
          </p:cNvSpPr>
          <p:nvPr/>
        </p:nvSpPr>
        <p:spPr bwMode="auto">
          <a:xfrm>
            <a:off x="474663" y="482600"/>
            <a:ext cx="8274050" cy="41783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600" b="1" spc="0">
                <a:latin typeface="宋体" panose="02010600030101010101" pitchFamily="2" charset="-122"/>
                <a:ea typeface="宋体" panose="02010600030101010101" pitchFamily="2" charset="-122"/>
              </a:rPr>
              <a:t>补充资料：</a:t>
            </a:r>
            <a:endParaRPr lang="en-US" altLang="zh-CN" sz="2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0">
              <a:lnSpc>
                <a:spcPct val="130000"/>
              </a:lnSpc>
            </a:pPr>
            <a:r>
              <a:rPr lang="en-US" altLang="zh-CN" sz="2600" b="1" spc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600" b="1" spc="0">
                <a:latin typeface="宋体" panose="02010600030101010101" pitchFamily="2" charset="-122"/>
                <a:ea typeface="宋体" panose="02010600030101010101" pitchFamily="2" charset="-122"/>
              </a:rPr>
              <a:t>臧克家在创作这首诗歌时说，我和鲁迅并没有见过面，也没有通过信，这首诗是参观了他的故居归来有感而写的，这岂不是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即兴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之作？是的，它是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即兴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2600" b="1">
                <a:latin typeface="宋体" panose="02010600030101010101" pitchFamily="2" charset="-122"/>
                <a:ea typeface="宋体" panose="02010600030101010101" pitchFamily="2" charset="-122"/>
              </a:rPr>
              <a:t>之作，但是我写它确是有着深厚的生活基础和深刻的思想感受的。所以，它的思想内容是深厚的，耐人寻思回味的。两种人、两种人生观的鲜明对比，使它有着永恒的意义，所以受到读者欢迎，反应强烈。</a:t>
            </a:r>
            <a:endParaRPr lang="zh-CN" altLang="en-US" sz="2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矩形 1"/>
          <p:cNvSpPr>
            <a:spLocks noChangeArrowheads="1"/>
          </p:cNvSpPr>
          <p:nvPr/>
        </p:nvSpPr>
        <p:spPr bwMode="auto">
          <a:xfrm>
            <a:off x="900113" y="987425"/>
            <a:ext cx="7631113" cy="2032000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    再读思考：说说臧克家的诗歌中写了哪两种人，这两种人的人生观有什么不同，他们的结果有什么不一样。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4" name="矩形 2"/>
          <p:cNvSpPr/>
          <p:nvPr/>
        </p:nvSpPr>
        <p:spPr>
          <a:xfrm>
            <a:off x="1906588" y="3148013"/>
            <a:ext cx="20161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反动统治者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矩形 3"/>
          <p:cNvSpPr/>
          <p:nvPr/>
        </p:nvSpPr>
        <p:spPr>
          <a:xfrm>
            <a:off x="5219700" y="3148013"/>
            <a:ext cx="2016125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algn="ctr"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endParaRPr lang="zh-CN" altLang="en-US" sz="2800" b="1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7" name="组合 17"/>
          <p:cNvGrpSpPr/>
          <p:nvPr/>
        </p:nvGrpSpPr>
        <p:grpSpPr>
          <a:xfrm>
            <a:off x="1266825" y="739775"/>
            <a:ext cx="5846763" cy="4164013"/>
            <a:chOff x="1267330" y="739600"/>
            <a:chExt cx="5846310" cy="4163653"/>
          </a:xfrm>
        </p:grpSpPr>
        <p:pic>
          <p:nvPicPr>
            <p:cNvPr id="1433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7330" y="739600"/>
              <a:ext cx="2963633" cy="4162065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190500" algn="tl">
                <a:srgbClr val="000000">
                  <a:alpha val="70000"/>
                </a:srgbClr>
              </a:outerShdw>
            </a:effectLst>
          </p:spPr>
        </p:pic>
        <p:pic>
          <p:nvPicPr>
            <p:cNvPr id="14339" name="图片 3"/>
            <p:cNvPicPr>
              <a:picLocks noChangeAspect="1"/>
            </p:cNvPicPr>
            <p:nvPr/>
          </p:nvPicPr>
          <p:blipFill>
            <a:blip r:embed="rId2"/>
            <a:srcRect b="1427"/>
            <a:stretch>
              <a:fillRect/>
            </a:stretch>
          </p:blipFill>
          <p:spPr>
            <a:xfrm>
              <a:off x="4140482" y="739600"/>
              <a:ext cx="2973158" cy="4163653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  <a:effectLst>
              <a:outerShdw blurRad="190500" algn="tl">
                <a:srgbClr val="000000">
                  <a:alpha val="70000"/>
                </a:srgbClr>
              </a:outerShdw>
            </a:effectLst>
          </p:spPr>
        </p:pic>
        <p:sp>
          <p:nvSpPr>
            <p:cNvPr id="14340" name="文本框 9"/>
            <p:cNvSpPr txBox="1"/>
            <p:nvPr/>
          </p:nvSpPr>
          <p:spPr>
            <a:xfrm>
              <a:off x="1882340" y="198810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1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41" name="文本框 10"/>
            <p:cNvSpPr txBox="1"/>
            <p:nvPr/>
          </p:nvSpPr>
          <p:spPr>
            <a:xfrm>
              <a:off x="1882340" y="282066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2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42" name="文本框 11"/>
            <p:cNvSpPr txBox="1"/>
            <p:nvPr/>
          </p:nvSpPr>
          <p:spPr>
            <a:xfrm>
              <a:off x="1882340" y="3603555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3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43" name="文本框 12"/>
            <p:cNvSpPr txBox="1"/>
            <p:nvPr/>
          </p:nvSpPr>
          <p:spPr>
            <a:xfrm>
              <a:off x="4364063" y="1127976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4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44" name="文本框 14"/>
            <p:cNvSpPr txBox="1"/>
            <p:nvPr/>
          </p:nvSpPr>
          <p:spPr>
            <a:xfrm>
              <a:off x="4364063" y="1976144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5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45" name="文本框 15"/>
            <p:cNvSpPr txBox="1"/>
            <p:nvPr/>
          </p:nvSpPr>
          <p:spPr>
            <a:xfrm>
              <a:off x="4364063" y="2747517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6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346" name="文本框 16"/>
            <p:cNvSpPr txBox="1"/>
            <p:nvPr/>
          </p:nvSpPr>
          <p:spPr>
            <a:xfrm>
              <a:off x="4364063" y="3562511"/>
              <a:ext cx="288032" cy="36933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lvl="0"/>
              <a:r>
                <a:rPr lang="en-US" altLang="zh-CN" b="1">
                  <a:solidFill>
                    <a:srgbClr val="FF0000"/>
                  </a:solidFill>
                  <a:latin typeface="宋体" panose="02010600030101010101" pitchFamily="2" charset="-122"/>
                </a:rPr>
                <a:t>7</a:t>
              </a:r>
              <a:endPara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347" name="矩形 1"/>
          <p:cNvSpPr>
            <a:spLocks noChangeArrowheads="1"/>
          </p:cNvSpPr>
          <p:nvPr/>
        </p:nvSpPr>
        <p:spPr bwMode="auto">
          <a:xfrm>
            <a:off x="482600" y="168275"/>
            <a:ext cx="7185025" cy="573088"/>
          </a:xfrm>
          <a:prstGeom prst="rect">
            <a:avLst/>
          </a:prstGeom>
          <a:noFill/>
          <a:ln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latin typeface="宋体" panose="02010600030101010101" pitchFamily="2" charset="-122"/>
                <a:ea typeface="宋体" panose="02010600030101010101" pitchFamily="2" charset="-122"/>
              </a:rPr>
              <a:t>把这首诗分为三个部分。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348" name="组合 7"/>
          <p:cNvGrpSpPr/>
          <p:nvPr/>
        </p:nvGrpSpPr>
        <p:grpSpPr>
          <a:xfrm>
            <a:off x="2749550" y="2500313"/>
            <a:ext cx="74613" cy="215900"/>
            <a:chOff x="2749028" y="2499742"/>
            <a:chExt cx="75598" cy="216024"/>
          </a:xfrm>
        </p:grpSpPr>
        <p:cxnSp>
          <p:nvCxnSpPr>
            <p:cNvPr id="14349" name="直接连接符 5"/>
            <p:cNvCxnSpPr/>
            <p:nvPr/>
          </p:nvCxnSpPr>
          <p:spPr>
            <a:xfrm flipH="1">
              <a:off x="2749028" y="2499742"/>
              <a:ext cx="0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50" name="直接连接符 6"/>
            <p:cNvCxnSpPr/>
            <p:nvPr/>
          </p:nvCxnSpPr>
          <p:spPr>
            <a:xfrm flipH="1">
              <a:off x="2824626" y="2499742"/>
              <a:ext cx="0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51" name="组合 18"/>
          <p:cNvGrpSpPr/>
          <p:nvPr/>
        </p:nvGrpSpPr>
        <p:grpSpPr>
          <a:xfrm>
            <a:off x="5832475" y="1690688"/>
            <a:ext cx="74613" cy="215900"/>
            <a:chOff x="2749028" y="2499742"/>
            <a:chExt cx="75598" cy="216024"/>
          </a:xfrm>
        </p:grpSpPr>
        <p:cxnSp>
          <p:nvCxnSpPr>
            <p:cNvPr id="14352" name="直接连接符 19"/>
            <p:cNvCxnSpPr/>
            <p:nvPr/>
          </p:nvCxnSpPr>
          <p:spPr>
            <a:xfrm flipH="1">
              <a:off x="2749028" y="2499742"/>
              <a:ext cx="0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53" name="直接连接符 20"/>
            <p:cNvCxnSpPr/>
            <p:nvPr/>
          </p:nvCxnSpPr>
          <p:spPr>
            <a:xfrm flipH="1">
              <a:off x="2824626" y="2499742"/>
              <a:ext cx="0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54" name="组合 22"/>
          <p:cNvGrpSpPr/>
          <p:nvPr/>
        </p:nvGrpSpPr>
        <p:grpSpPr>
          <a:xfrm>
            <a:off x="5832475" y="4114800"/>
            <a:ext cx="74613" cy="215900"/>
            <a:chOff x="2749028" y="2499742"/>
            <a:chExt cx="75598" cy="216024"/>
          </a:xfrm>
        </p:grpSpPr>
        <p:cxnSp>
          <p:nvCxnSpPr>
            <p:cNvPr id="14355" name="直接连接符 23"/>
            <p:cNvCxnSpPr/>
            <p:nvPr/>
          </p:nvCxnSpPr>
          <p:spPr>
            <a:xfrm flipH="1">
              <a:off x="2749028" y="2499742"/>
              <a:ext cx="0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56" name="直接连接符 24"/>
            <p:cNvCxnSpPr/>
            <p:nvPr/>
          </p:nvCxnSpPr>
          <p:spPr>
            <a:xfrm flipH="1">
              <a:off x="2824626" y="2499742"/>
              <a:ext cx="0" cy="21602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357" name="组合 27"/>
          <p:cNvGrpSpPr/>
          <p:nvPr/>
        </p:nvGrpSpPr>
        <p:grpSpPr>
          <a:xfrm>
            <a:off x="2409825" y="1849438"/>
            <a:ext cx="2066925" cy="492125"/>
            <a:chOff x="2409345" y="1849536"/>
            <a:chExt cx="2067876" cy="492443"/>
          </a:xfrm>
        </p:grpSpPr>
        <p:sp>
          <p:nvSpPr>
            <p:cNvPr id="14358" name="圆角矩形标注 26"/>
            <p:cNvSpPr/>
            <p:nvPr/>
          </p:nvSpPr>
          <p:spPr>
            <a:xfrm>
              <a:off x="2409345" y="1882895"/>
              <a:ext cx="2067876" cy="419371"/>
            </a:xfrm>
            <a:prstGeom prst="wedgeRoundRectCallout">
              <a:avLst>
                <a:gd name="adj1" fmla="val -36921"/>
                <a:gd name="adj2" fmla="val 85417"/>
                <a:gd name="adj3" fmla="val 16667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>
              <a:solidFill>
                <a:srgbClr val="46AAC5"/>
              </a:solidFill>
              <a:round/>
            </a:ln>
            <a:effectLst>
              <a:outerShdw blurRad="40000" dist="20000" dir="5400000">
                <a:srgbClr val="000000">
                  <a:alpha val="37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359" name="矩形 8"/>
            <p:cNvSpPr>
              <a:spLocks noChangeArrowheads="1"/>
            </p:cNvSpPr>
            <p:nvPr/>
          </p:nvSpPr>
          <p:spPr bwMode="auto">
            <a:xfrm>
              <a:off x="2445875" y="1849536"/>
              <a:ext cx="2031346" cy="492443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30000"/>
                </a:lnSpc>
              </a:pPr>
              <a:r>
                <a:rPr lang="zh-CN" altLang="en-US" sz="2000" b="1" spc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写了有哪两种人。</a:t>
              </a:r>
              <a:endParaRPr lang="zh-CN" altLang="en-US" sz="2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360" name="组合 29"/>
          <p:cNvGrpSpPr/>
          <p:nvPr/>
        </p:nvGrpSpPr>
        <p:grpSpPr>
          <a:xfrm>
            <a:off x="5511800" y="739775"/>
            <a:ext cx="2563813" cy="769938"/>
            <a:chOff x="5472818" y="1039342"/>
            <a:chExt cx="2563412" cy="769441"/>
          </a:xfrm>
        </p:grpSpPr>
        <p:sp>
          <p:nvSpPr>
            <p:cNvPr id="14361" name="圆角矩形标注 28"/>
            <p:cNvSpPr/>
            <p:nvPr/>
          </p:nvSpPr>
          <p:spPr>
            <a:xfrm>
              <a:off x="5545832" y="1064726"/>
              <a:ext cx="2482462" cy="712328"/>
            </a:xfrm>
            <a:prstGeom prst="wedgeRoundRectCallout">
              <a:avLst>
                <a:gd name="adj1" fmla="val -36921"/>
                <a:gd name="adj2" fmla="val 85417"/>
                <a:gd name="adj3" fmla="val 16667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>
              <a:solidFill>
                <a:srgbClr val="46AAC5"/>
              </a:solidFill>
              <a:round/>
            </a:ln>
            <a:effectLst>
              <a:outerShdw blurRad="40000" dist="20000" dir="5400000">
                <a:srgbClr val="000000">
                  <a:alpha val="37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362" name="矩形 21"/>
            <p:cNvSpPr>
              <a:spLocks noChangeArrowheads="1"/>
            </p:cNvSpPr>
            <p:nvPr/>
          </p:nvSpPr>
          <p:spPr bwMode="auto">
            <a:xfrm>
              <a:off x="5472818" y="1039342"/>
              <a:ext cx="2563412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</a:pPr>
              <a:r>
                <a:rPr lang="zh-CN" altLang="en-US" sz="2000" b="1" spc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写出这两种人的不同人生观。</a:t>
              </a:r>
              <a:endParaRPr lang="zh-CN" altLang="en-US" sz="2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363" name="组合 31"/>
          <p:cNvGrpSpPr/>
          <p:nvPr/>
        </p:nvGrpSpPr>
        <p:grpSpPr>
          <a:xfrm>
            <a:off x="5721350" y="3113088"/>
            <a:ext cx="2600325" cy="769937"/>
            <a:chOff x="5721649" y="3112985"/>
            <a:chExt cx="2600067" cy="769441"/>
          </a:xfrm>
        </p:grpSpPr>
        <p:sp>
          <p:nvSpPr>
            <p:cNvPr id="14364" name="圆角矩形标注 30"/>
            <p:cNvSpPr/>
            <p:nvPr/>
          </p:nvSpPr>
          <p:spPr>
            <a:xfrm>
              <a:off x="5724824" y="3138369"/>
              <a:ext cx="2481017" cy="712328"/>
            </a:xfrm>
            <a:prstGeom prst="wedgeRoundRectCallout">
              <a:avLst>
                <a:gd name="adj1" fmla="val -36921"/>
                <a:gd name="adj2" fmla="val 85417"/>
                <a:gd name="adj3" fmla="val 16667"/>
              </a:avLst>
            </a:prstGeom>
            <a:gradFill rotWithShape="1">
              <a:gsLst>
                <a:gs pos="0">
                  <a:srgbClr val="9EEAFF"/>
                </a:gs>
                <a:gs pos="35001">
                  <a:srgbClr val="BBEFFF"/>
                </a:gs>
                <a:gs pos="100000">
                  <a:srgbClr val="E4F9FF"/>
                </a:gs>
              </a:gsLst>
              <a:lin ang="16200000" scaled="1"/>
            </a:gradFill>
            <a:ln>
              <a:solidFill>
                <a:srgbClr val="46AAC5"/>
              </a:solidFill>
              <a:round/>
            </a:ln>
            <a:effectLst>
              <a:outerShdw blurRad="40000" dist="20000" dir="5400000">
                <a:srgbClr val="000000">
                  <a:alpha val="37999"/>
                </a:srgbClr>
              </a:outerShdw>
            </a:effec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4365" name="矩形 25"/>
            <p:cNvSpPr>
              <a:spLocks noChangeArrowheads="1"/>
            </p:cNvSpPr>
            <p:nvPr/>
          </p:nvSpPr>
          <p:spPr bwMode="auto">
            <a:xfrm>
              <a:off x="5721649" y="3112985"/>
              <a:ext cx="2600067" cy="769441"/>
            </a:xfrm>
            <a:prstGeom prst="rect">
              <a:avLst/>
            </a:prstGeom>
            <a:noFill/>
            <a:ln>
              <a:noFill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0">
                <a:lnSpc>
                  <a:spcPct val="110000"/>
                </a:lnSpc>
              </a:pPr>
              <a:r>
                <a:rPr lang="zh-CN" altLang="en-US" sz="2000" b="1" spc="0">
                  <a:solidFill>
                    <a:srgbClr val="0033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写出这两种人的不同结局。</a:t>
              </a:r>
              <a:endParaRPr lang="zh-CN" altLang="en-US" sz="2000" b="1">
                <a:solidFill>
                  <a:srgbClr val="0033CC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1962</Words>
  <Application>WPS 演示</Application>
  <PresentationFormat/>
  <Paragraphs>253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Cambria</vt:lpstr>
      <vt:lpstr>Arial</vt:lpstr>
      <vt:lpstr>等线</vt:lpstr>
      <vt:lpstr>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易提分旗舰店; www.tingtingke.com;</Company>
  <LinksUpToDate>false</LinksUpToDate>
  <SharedDoc>false</SharedDoc>
  <HyperlinksChanged>false</HyperlinksChanged>
  <AppVersion>14.0000</AppVersion>
  <Manager>易提分旗舰店; www.tingtingke.com;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www.tingtingke.com</dc:creator>
  <cp:lastModifiedBy>上帝掷骰子吗</cp:lastModifiedBy>
  <cp:revision>1</cp:revision>
  <dcterms:created xsi:type="dcterms:W3CDTF">2016-12-04T03:23:00Z</dcterms:created>
  <dcterms:modified xsi:type="dcterms:W3CDTF">2023-09-25T17:28:14Z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0256E45AEBF94D10A3E3E02287D69529_12</vt:lpwstr>
  </property>
</Properties>
</file>