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2"/>
  </p:notesMasterIdLst>
  <p:handoutMasterIdLst>
    <p:handoutMasterId r:id="rId29"/>
  </p:handoutMasterIdLst>
  <p:sldIdLst>
    <p:sldId id="422" r:id="rId4"/>
    <p:sldId id="257" r:id="rId5"/>
    <p:sldId id="423" r:id="rId6"/>
    <p:sldId id="424" r:id="rId7"/>
    <p:sldId id="425" r:id="rId8"/>
    <p:sldId id="427" r:id="rId9"/>
    <p:sldId id="428" r:id="rId10"/>
    <p:sldId id="434" r:id="rId11"/>
    <p:sldId id="429" r:id="rId13"/>
    <p:sldId id="437" r:id="rId14"/>
    <p:sldId id="435" r:id="rId15"/>
    <p:sldId id="431" r:id="rId16"/>
    <p:sldId id="432" r:id="rId17"/>
    <p:sldId id="438" r:id="rId18"/>
    <p:sldId id="444" r:id="rId19"/>
    <p:sldId id="445" r:id="rId20"/>
    <p:sldId id="441" r:id="rId21"/>
    <p:sldId id="442" r:id="rId22"/>
    <p:sldId id="446" r:id="rId23"/>
    <p:sldId id="450" r:id="rId24"/>
    <p:sldId id="443" r:id="rId25"/>
    <p:sldId id="447" r:id="rId26"/>
    <p:sldId id="378" r:id="rId27"/>
    <p:sldId id="454" r:id="rId28"/>
  </p:sldIdLst>
  <p:sldSz cx="9144000" cy="51435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A5C09C"/>
    <a:srgbClr val="405531"/>
    <a:srgbClr val="516F3D"/>
    <a:srgbClr val="3A4F2B"/>
    <a:srgbClr val="0000FF"/>
    <a:srgbClr val="F1FFF0"/>
    <a:srgbClr val="47F9F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875"/>
    <p:restoredTop sz="96391"/>
  </p:normalViewPr>
  <p:slideViewPr>
    <p:cSldViewPr showGuides="1">
      <p:cViewPr>
        <p:scale>
          <a:sx n="75" d="100"/>
          <a:sy n="75" d="100"/>
        </p:scale>
        <p:origin x="-2664" y="-1350"/>
      </p:cViewPr>
      <p:guideLst>
        <p:guide orient="horz" pos="162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617AC6D-B55E-42E1-8D9F-5F9A86CF987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B62E5D-BEF7-4166-A2EC-510971381A5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0"/>
          <p:cNvSpPr>
            <a:spLocks noChangeArrowheads="1"/>
          </p:cNvSpPr>
          <p:nvPr/>
        </p:nvSpPr>
        <p:spPr bwMode="auto">
          <a:xfrm>
            <a:off x="25400" y="234950"/>
            <a:ext cx="2232025" cy="558800"/>
          </a:xfrm>
          <a:prstGeom prst="rect">
            <a:avLst/>
          </a:prstGeom>
          <a:solidFill>
            <a:srgbClr val="2F2F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字魂59号-创粗黑" pitchFamily="2" charset="-122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0288" y="2998788"/>
            <a:ext cx="1874837" cy="2152650"/>
          </a:xfrm>
          <a:prstGeom prst="rect">
            <a:avLst/>
          </a:prstGeom>
          <a:noFill/>
          <a:ln w="6350">
            <a:noFill/>
          </a:ln>
        </p:spPr>
      </p:pic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30163"/>
            <a:ext cx="49847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8"/>
          <p:cNvPicPr>
            <a:picLocks noChangeAspect="1"/>
          </p:cNvPicPr>
          <p:nvPr userDrawn="1"/>
        </p:nvPicPr>
        <p:blipFill>
          <a:blip r:embed="rId5"/>
          <a:srcRect b="42155"/>
          <a:stretch>
            <a:fillRect/>
          </a:stretch>
        </p:blipFill>
        <p:spPr>
          <a:xfrm>
            <a:off x="0" y="4005263"/>
            <a:ext cx="4422775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r="153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rcRect r="22197"/>
          <a:stretch>
            <a:fillRect/>
          </a:stretch>
        </p:blipFill>
        <p:spPr>
          <a:xfrm>
            <a:off x="7553325" y="3095625"/>
            <a:ext cx="1590675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272" descr="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-3611617">
            <a:off x="-160337" y="-434975"/>
            <a:ext cx="682625" cy="1116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271" descr="21"/>
          <p:cNvPicPr>
            <a:picLocks noChangeAspect="1"/>
          </p:cNvPicPr>
          <p:nvPr userDrawn="1"/>
        </p:nvPicPr>
        <p:blipFill>
          <a:blip r:embed="rId5">
            <a:lum contrast="-32001"/>
          </a:blip>
          <a:stretch>
            <a:fillRect/>
          </a:stretch>
        </p:blipFill>
        <p:spPr>
          <a:xfrm>
            <a:off x="-12700" y="-39687"/>
            <a:ext cx="3209925" cy="110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7"/>
          <p:cNvPicPr>
            <a:picLocks noChangeAspect="1"/>
          </p:cNvPicPr>
          <p:nvPr userDrawn="1"/>
        </p:nvPicPr>
        <p:blipFill>
          <a:blip r:embed="rId6"/>
          <a:srcRect l="71729" t="78094"/>
          <a:stretch>
            <a:fillRect/>
          </a:stretch>
        </p:blipFill>
        <p:spPr>
          <a:xfrm rot="-375501">
            <a:off x="-47625" y="4310063"/>
            <a:ext cx="804863" cy="831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80288" y="2998788"/>
            <a:ext cx="1874837" cy="2152650"/>
          </a:xfrm>
          <a:prstGeom prst="rect">
            <a:avLst/>
          </a:prstGeom>
          <a:noFill/>
          <a:ln w="6350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4"/>
          <a:srcRect b="42155"/>
          <a:stretch>
            <a:fillRect/>
          </a:stretch>
        </p:blipFill>
        <p:spPr>
          <a:xfrm>
            <a:off x="0" y="4005263"/>
            <a:ext cx="4422775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7"/>
          <p:cNvPicPr>
            <a:picLocks noChangeAspect="1"/>
          </p:cNvPicPr>
          <p:nvPr userDrawn="1"/>
        </p:nvPicPr>
        <p:blipFill>
          <a:blip r:embed="rId5"/>
          <a:srcRect l="49451" t="9233"/>
          <a:stretch>
            <a:fillRect/>
          </a:stretch>
        </p:blipFill>
        <p:spPr>
          <a:xfrm>
            <a:off x="-7937" y="-14287"/>
            <a:ext cx="1868487" cy="401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rcRect r="153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rcRect r="22197"/>
          <a:stretch>
            <a:fillRect/>
          </a:stretch>
        </p:blipFill>
        <p:spPr>
          <a:xfrm>
            <a:off x="7553325" y="3095625"/>
            <a:ext cx="1590675" cy="204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slide" Target="slide1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2235;&#21333;&#20803;\&#19978;&#35838;&#35838;&#20214;+&#25945;&#26696;\3%20&#27743;&#21335;\3%20&#27743;&#21335;%20&#12304;&#25945;&#26696;&#21305;&#37197;&#29256;&#12305;&#25512;&#33616;&#10084;\&#21487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2235;&#21333;&#20803;\&#19978;&#35838;&#35838;&#20214;+&#25945;&#26696;\3%20&#27743;&#21335;\3%20&#27743;&#21335;%20&#12304;&#25945;&#26696;&#21305;&#37197;&#29256;&#12305;&#25512;&#33616;&#10084;\&#21487;.wmv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microsoft.com/office/2007/relationships/media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2235;&#21333;&#20803;\&#19978;&#35838;&#35838;&#20214;+&#25945;&#26696;\3%20&#27743;&#21335;\3%20&#27743;&#21335;%20&#12304;&#25945;&#26696;&#21305;&#37197;&#29256;&#12305;&#25512;&#33616;&#10084;\&#19996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8;&#20876;&#65288;&#29366;&#20803;&#22823;&#35838;&#22530;&#65289;\9-&#37096;&#32534;&#29256;&#183;&#19968;&#24180;&#32423;&#35821;&#25991;&#19978;&#20876;&#65288;&#29366;&#20803;&#22823;&#35838;&#22530;&#65289;\&#37096;&#32534;&#29256;&#19968;&#35821;&#19978;%20&#25945;&#23398;&#36164;&#28304;\&#31532;&#22235;&#21333;&#20803;\&#19978;&#35838;&#35838;&#20214;+&#25945;&#26696;\3%20&#27743;&#21335;\3%20&#27743;&#21335;%20&#12304;&#25945;&#26696;&#21305;&#37197;&#29256;&#12305;&#25512;&#33616;&#10084;\&#19996;.wm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microsoft.com/office/2007/relationships/media" Target="file:///\\pc-2\&#31508;&#39034;&#23383;&#24211;\&#35199;.wmv" TargetMode="External"/><Relationship Id="rId1" Type="http://schemas.openxmlformats.org/officeDocument/2006/relationships/video" Target="file:///\\pc-2\&#31508;&#39034;&#23383;&#24211;\&#35199;.wmv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3">
            <a:hlinkClick r:id="rId1" action="ppaction://hlinksldjump"/>
          </p:cNvPr>
          <p:cNvSpPr txBox="1"/>
          <p:nvPr/>
        </p:nvSpPr>
        <p:spPr>
          <a:xfrm>
            <a:off x="3851275" y="1273175"/>
            <a:ext cx="18065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174134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b="1" dirty="0">
                <a:solidFill>
                  <a:srgbClr val="174134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174134"/>
                </a:solidFill>
                <a:latin typeface="黑体" panose="02010609060101010101" charset="-122"/>
                <a:ea typeface="黑体" panose="02010609060101010101" charset="-122"/>
              </a:rPr>
              <a:t>课时</a:t>
            </a:r>
            <a:endParaRPr lang="zh-CN" altLang="en-US" sz="3600" b="1" dirty="0">
              <a:solidFill>
                <a:srgbClr val="17413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1" name="文本框 6">
            <a:hlinkClick r:id="rId2" action="ppaction://hlinksldjump"/>
          </p:cNvPr>
          <p:cNvSpPr txBox="1"/>
          <p:nvPr/>
        </p:nvSpPr>
        <p:spPr>
          <a:xfrm>
            <a:off x="4716463" y="2779713"/>
            <a:ext cx="18065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174134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b="1" dirty="0">
                <a:solidFill>
                  <a:srgbClr val="174134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174134"/>
                </a:solidFill>
                <a:latin typeface="黑体" panose="02010609060101010101" charset="-122"/>
                <a:ea typeface="黑体" panose="02010609060101010101" charset="-122"/>
              </a:rPr>
              <a:t>课时</a:t>
            </a:r>
            <a:endParaRPr lang="zh-CN" altLang="en-US" sz="3600" b="1" dirty="0">
              <a:solidFill>
                <a:srgbClr val="17413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172" name="图片 14"/>
          <p:cNvPicPr>
            <a:picLocks noChangeAspect="1"/>
          </p:cNvPicPr>
          <p:nvPr/>
        </p:nvPicPr>
        <p:blipFill>
          <a:blip r:embed="rId3"/>
          <a:srcRect l="71729" t="78094"/>
          <a:stretch>
            <a:fillRect/>
          </a:stretch>
        </p:blipFill>
        <p:spPr>
          <a:xfrm rot="4826629">
            <a:off x="36513" y="-136525"/>
            <a:ext cx="1582737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63913"/>
            <a:ext cx="4870450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0063" y="760413"/>
            <a:ext cx="808037" cy="1236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8100" y="2247900"/>
            <a:ext cx="808038" cy="1236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3276600" y="1951038"/>
            <a:ext cx="2487613" cy="4603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94163" y="3432175"/>
            <a:ext cx="2487613" cy="4445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393954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4538" y="2670175"/>
            <a:ext cx="1203325" cy="102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>
            <a:off x="6446838" y="779463"/>
            <a:ext cx="2263775" cy="1674813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3863" y="803275"/>
            <a:ext cx="1701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Calibri" panose="020F0502020204030204" pitchFamily="34" charset="0"/>
              </a:rPr>
              <a:t>课文是怎么描述的</a:t>
            </a:r>
            <a:r>
              <a:rPr lang="zh-CN" altLang="zh-CN" sz="3200" b="1" dirty="0">
                <a:latin typeface="Calibri" panose="020F0502020204030204" pitchFamily="34" charset="0"/>
              </a:rPr>
              <a:t>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16389" name="图片 3"/>
          <p:cNvPicPr>
            <a:picLocks noChangeAspect="1"/>
          </p:cNvPicPr>
          <p:nvPr/>
        </p:nvPicPr>
        <p:blipFill>
          <a:blip r:embed="rId2"/>
          <a:srcRect l="2652" b="18434"/>
          <a:stretch>
            <a:fillRect/>
          </a:stretch>
        </p:blipFill>
        <p:spPr>
          <a:xfrm>
            <a:off x="2298700" y="1558925"/>
            <a:ext cx="4144963" cy="260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矩形 4"/>
          <p:cNvSpPr/>
          <p:nvPr/>
        </p:nvSpPr>
        <p:spPr>
          <a:xfrm>
            <a:off x="96838" y="987425"/>
            <a:ext cx="43053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这里的荷叶可真多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呀！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看图说话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659063" y="4283075"/>
            <a:ext cx="3816350" cy="641350"/>
          </a:xfrm>
          <a:prstGeom prst="rect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 叶 何 田 田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171950" y="4464050"/>
            <a:ext cx="119063" cy="354013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631825" y="989013"/>
            <a:ext cx="79009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鱼儿也受到了感染，纷纷游来，就成了？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379663" y="1885950"/>
            <a:ext cx="3816350" cy="641350"/>
          </a:xfrm>
          <a:prstGeom prst="rect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 戏 莲 叶 间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954463" y="2062163"/>
            <a:ext cx="119063" cy="354013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617538" y="195263"/>
            <a:ext cx="1793875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我会读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377" r="5727" b="39088"/>
          <a:stretch>
            <a:fillRect/>
          </a:stretch>
        </p:blipFill>
        <p:spPr>
          <a:xfrm>
            <a:off x="2411413" y="2809875"/>
            <a:ext cx="3876675" cy="1830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771775" y="1709738"/>
            <a:ext cx="3816350" cy="3294063"/>
          </a:xfrm>
          <a:prstGeom prst="rect">
            <a:avLst/>
          </a:prstGeom>
          <a:noFill/>
          <a:ln w="19050">
            <a:solidFill>
              <a:schemeClr val="accent3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间。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鱼戏莲叶东，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鱼戏莲叶西，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鱼戏莲叶南，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鱼戏莲叶北。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611188" y="484188"/>
            <a:ext cx="8353425" cy="122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鱼儿会一直在一处不动吗？它们最爱自由了，它们会怎样？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可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0113" y="2139950"/>
            <a:ext cx="2305050" cy="228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5"/>
          <p:cNvSpPr/>
          <p:nvPr/>
        </p:nvSpPr>
        <p:spPr>
          <a:xfrm>
            <a:off x="3717925" y="1587500"/>
            <a:ext cx="4464050" cy="30464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上面的长横要足够长，“口”要缩小，在竖中线的左边，新笔画竖钩要挺直，且在竖中线的右边。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9460" name="矩形 6"/>
          <p:cNvSpPr/>
          <p:nvPr/>
        </p:nvSpPr>
        <p:spPr>
          <a:xfrm>
            <a:off x="1611313" y="1214438"/>
            <a:ext cx="882650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3300"/>
                </a:solidFill>
                <a:latin typeface="宋体" panose="02010600030101010101" pitchFamily="2" charset="-122"/>
              </a:rPr>
              <a:t>kě</a:t>
            </a:r>
            <a:endParaRPr lang="en-US" altLang="zh-CN" sz="5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468313" y="195263"/>
            <a:ext cx="1792288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生字指导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东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6013" y="1563688"/>
            <a:ext cx="223837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"/>
          <p:cNvSpPr/>
          <p:nvPr/>
        </p:nvSpPr>
        <p:spPr>
          <a:xfrm>
            <a:off x="3922713" y="1924050"/>
            <a:ext cx="4572000" cy="24082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第二笔为撇折，竖钩要挺直，正好落在竖中线，但与第一笔横不能相连。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20484" name="矩形 3"/>
          <p:cNvSpPr/>
          <p:nvPr/>
        </p:nvSpPr>
        <p:spPr>
          <a:xfrm>
            <a:off x="1443038" y="555625"/>
            <a:ext cx="1582737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3300"/>
                </a:solidFill>
                <a:latin typeface="宋体" panose="02010600030101010101" pitchFamily="2" charset="-122"/>
              </a:rPr>
              <a:t>dōnɡ</a:t>
            </a:r>
            <a:endParaRPr lang="en-US" altLang="zh-CN" sz="5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71" descr="21"/>
          <p:cNvPicPr>
            <a:picLocks noChangeAspect="1"/>
          </p:cNvPicPr>
          <p:nvPr/>
        </p:nvPicPr>
        <p:blipFill>
          <a:blip r:embed="rId1">
            <a:lum contrast="-32001"/>
          </a:blip>
          <a:stretch>
            <a:fillRect/>
          </a:stretch>
        </p:blipFill>
        <p:spPr>
          <a:xfrm>
            <a:off x="109538" y="868363"/>
            <a:ext cx="1031875" cy="283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4"/>
          <p:cNvSpPr txBox="1"/>
          <p:nvPr/>
        </p:nvSpPr>
        <p:spPr>
          <a:xfrm>
            <a:off x="2411413" y="842963"/>
            <a:ext cx="4824412" cy="36369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江  南  可  采  莲  鱼  东  西  北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42913" y="160338"/>
            <a:ext cx="1793875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319088" y="968375"/>
            <a:ext cx="593725" cy="2060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复习巩固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5357" t="7837" r="3497" b="12798"/>
          <a:stretch>
            <a:fillRect/>
          </a:stretch>
        </p:blipFill>
        <p:spPr>
          <a:xfrm>
            <a:off x="0" y="-22225"/>
            <a:ext cx="9144000" cy="519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6179" t="18434" r="14490" b="20689"/>
          <a:stretch>
            <a:fillRect/>
          </a:stretch>
        </p:blipFill>
        <p:spPr>
          <a:xfrm>
            <a:off x="0" y="-22225"/>
            <a:ext cx="9144000" cy="518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6033" b="20689"/>
          <a:stretch>
            <a:fillRect/>
          </a:stretch>
        </p:blipFill>
        <p:spPr>
          <a:xfrm>
            <a:off x="0" y="-22225"/>
            <a:ext cx="9144000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7"/>
          <p:cNvSpPr/>
          <p:nvPr/>
        </p:nvSpPr>
        <p:spPr>
          <a:xfrm>
            <a:off x="539750" y="781050"/>
            <a:ext cx="7623175" cy="122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同学们打开课本，用自己喜欢的方式读课文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。想一想，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92725" y="2990850"/>
            <a:ext cx="306863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江南美在哪里？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39750" y="195263"/>
            <a:ext cx="1793875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细读全诗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Picture 2" descr="https://timgsa.baidu.com/timg?image&amp;quality=80&amp;size=b9999_10000&amp;sec=1521432247668&amp;di=cf5c9ae576f491f2f7abfb72c082e402&amp;imgtype=0&amp;src=http%3A%2F%2Fwww.69ys.com%2FupFile%2Fpaipin%2Fori%2F2012%2F10%2F14%2F1702020121014170443680871025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39702"/>
            <a:ext cx="4546496" cy="2639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右箭头 1"/>
          <p:cNvSpPr/>
          <p:nvPr/>
        </p:nvSpPr>
        <p:spPr>
          <a:xfrm>
            <a:off x="395288" y="352425"/>
            <a:ext cx="3889375" cy="981075"/>
          </a:xfrm>
          <a:prstGeom prst="rightArrow">
            <a:avLst/>
          </a:prstGeom>
          <a:solidFill>
            <a:srgbClr val="40553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江南美，美在荷叶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9415" b="13925"/>
          <a:stretch>
            <a:fillRect/>
          </a:stretch>
        </p:blipFill>
        <p:spPr>
          <a:xfrm>
            <a:off x="5003800" y="842963"/>
            <a:ext cx="3856038" cy="2747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82625" y="1530350"/>
            <a:ext cx="3816350" cy="13731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 南 可 采 莲，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莲 叶 何 田 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0825" y="3022600"/>
            <a:ext cx="5781675" cy="733425"/>
            <a:chOff x="3530428" y="2259476"/>
            <a:chExt cx="4233157" cy="731491"/>
          </a:xfrm>
        </p:grpSpPr>
        <p:sp>
          <p:nvSpPr>
            <p:cNvPr id="7" name="对话气泡: 圆角矩形 4"/>
            <p:cNvSpPr/>
            <p:nvPr/>
          </p:nvSpPr>
          <p:spPr>
            <a:xfrm>
              <a:off x="3562973" y="2322809"/>
              <a:ext cx="4177366" cy="565244"/>
            </a:xfrm>
            <a:prstGeom prst="wedgeRoundRectCallout">
              <a:avLst>
                <a:gd name="adj1" fmla="val 15770"/>
                <a:gd name="adj2" fmla="val -9730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5" name="矩形 15"/>
            <p:cNvSpPr/>
            <p:nvPr/>
          </p:nvSpPr>
          <p:spPr>
            <a:xfrm>
              <a:off x="3530428" y="2259476"/>
              <a:ext cx="4233157" cy="7314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charset="-122"/>
                  <a:ea typeface="黑体" panose="02010609060101010101" charset="-122"/>
                </a:rPr>
                <a:t>“何田田”一词表现出了什么？</a:t>
              </a:r>
              <a:endParaRPr lang="zh-CN" altLang="en-US" sz="32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89150" y="2251075"/>
            <a:ext cx="18335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何 田 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60413" y="3792538"/>
            <a:ext cx="8099425" cy="8318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marL="152400" indent="-1524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52400" marR="0" lvl="0" indent="-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让我们看到了一片连着一片的莲叶，真美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kumimoji="0" lang="zh-CN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9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右箭头 1"/>
          <p:cNvSpPr/>
          <p:nvPr/>
        </p:nvSpPr>
        <p:spPr>
          <a:xfrm>
            <a:off x="395288" y="352425"/>
            <a:ext cx="3889375" cy="981075"/>
          </a:xfrm>
          <a:prstGeom prst="rightArrow">
            <a:avLst/>
          </a:prstGeom>
          <a:solidFill>
            <a:srgbClr val="40553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江南美，美在鱼儿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31800" y="1347788"/>
            <a:ext cx="3816350" cy="32924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东，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西，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南，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11575" t="19255" r="6964" b="19255"/>
          <a:stretch>
            <a:fillRect/>
          </a:stretch>
        </p:blipFill>
        <p:spPr>
          <a:xfrm>
            <a:off x="4722813" y="3084513"/>
            <a:ext cx="3152775" cy="178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6306" y="1102889"/>
            <a:ext cx="1276506" cy="12224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21547" y="299418"/>
            <a:ext cx="1154835" cy="11434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9408" y="1896442"/>
            <a:ext cx="1216974" cy="11686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0" r="13690"/>
          <a:stretch>
            <a:fillRect/>
          </a:stretch>
        </p:blipFill>
        <p:spPr bwMode="auto">
          <a:xfrm>
            <a:off x="6812166" y="1089668"/>
            <a:ext cx="1156045" cy="11686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7472742" y="1229692"/>
            <a:ext cx="70598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东</a:t>
            </a:r>
            <a:endParaRPr kumimoji="0" lang="zh-CN" altLang="en-US" sz="4000" b="1" kern="1200" cap="none" spc="0" normalizeH="0" baseline="0" noProof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41806" y="2476387"/>
            <a:ext cx="70598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南</a:t>
            </a:r>
            <a:endParaRPr kumimoji="0" lang="zh-CN" altLang="en-US" sz="4000" b="1" kern="1200" cap="none" spc="0" normalizeH="0" baseline="0" noProof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18572" y="1320042"/>
            <a:ext cx="70598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西</a:t>
            </a:r>
            <a:endParaRPr kumimoji="0" lang="zh-CN" altLang="en-US" sz="4000" b="1" kern="1200" cap="none" spc="0" normalizeH="0" baseline="0" noProof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12160" y="123478"/>
            <a:ext cx="70598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北</a:t>
            </a:r>
            <a:endParaRPr kumimoji="0" lang="zh-CN" altLang="en-US" sz="4000" b="1" kern="1200" cap="none" spc="0" normalizeH="0" baseline="0" noProof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6" name="直接连接符 15"/>
          <p:cNvCxnSpPr>
            <a:endCxn id="9" idx="4"/>
          </p:cNvCxnSpPr>
          <p:nvPr/>
        </p:nvCxnSpPr>
        <p:spPr>
          <a:xfrm flipV="1">
            <a:off x="6394450" y="1443038"/>
            <a:ext cx="3175" cy="60007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8" idx="6"/>
          </p:cNvCxnSpPr>
          <p:nvPr/>
        </p:nvCxnSpPr>
        <p:spPr>
          <a:xfrm flipH="1" flipV="1">
            <a:off x="5962650" y="1714500"/>
            <a:ext cx="898525" cy="11113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132138" y="2078038"/>
            <a:ext cx="431800" cy="2365375"/>
          </a:xfrm>
          <a:prstGeom prst="rect">
            <a:avLst/>
          </a:prstGeom>
          <a:noFill/>
          <a:ln w="2032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31913" y="1460500"/>
            <a:ext cx="431800" cy="3127375"/>
          </a:xfrm>
          <a:prstGeom prst="rect">
            <a:avLst/>
          </a:prstGeom>
          <a:noFill/>
          <a:ln w="2032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323850" y="1490663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331913" y="1462088"/>
            <a:ext cx="1296988" cy="777875"/>
          </a:xfrm>
          <a:prstGeom prst="roundRect">
            <a:avLst/>
          </a:prstGeom>
          <a:solidFill>
            <a:srgbClr val="FFFFFF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标题 1"/>
          <p:cNvSpPr txBox="1"/>
          <p:nvPr/>
        </p:nvSpPr>
        <p:spPr>
          <a:xfrm>
            <a:off x="468313" y="1419225"/>
            <a:ext cx="2160587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123825"/>
            <a:ext cx="39084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1454150"/>
            <a:ext cx="7775575" cy="2849563"/>
          </a:xfrm>
          <a:prstGeom prst="rect">
            <a:avLst/>
          </a:prstGeom>
          <a:solidFill>
            <a:srgbClr val="F8F1E1">
              <a:alpha val="50195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鱼儿在（    ）中间玩耍：一会儿游到莲叶的（    ），一会儿又跳到了莲叶的（    ），一会儿又钻到了莲叶的南面，一会儿又滑到莲叶的（    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6627" name="矩形 4"/>
          <p:cNvSpPr/>
          <p:nvPr/>
        </p:nvSpPr>
        <p:spPr>
          <a:xfrm>
            <a:off x="1009650" y="692150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我会填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87650" y="2246313"/>
            <a:ext cx="10080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东面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47813" y="2913063"/>
            <a:ext cx="10080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西面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859338" y="3600450"/>
            <a:ext cx="1008063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北面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44850" y="1557338"/>
            <a:ext cx="1009650" cy="585788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莲叶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663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411163"/>
            <a:ext cx="762000" cy="1146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4"/>
          <p:cNvSpPr/>
          <p:nvPr/>
        </p:nvSpPr>
        <p:spPr>
          <a:xfrm>
            <a:off x="755650" y="1203325"/>
            <a:ext cx="7921625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zh-CN" sz="3600" b="1" dirty="0">
                <a:latin typeface="宋体" panose="02010600030101010101" pitchFamily="2" charset="-122"/>
              </a:rPr>
              <a:t>学生齐读课文。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600" b="1" dirty="0">
                <a:latin typeface="宋体" panose="02010600030101010101" pitchFamily="2" charset="-122"/>
              </a:rPr>
              <a:t>尝试背诵：</a:t>
            </a:r>
            <a:r>
              <a:rPr lang="zh-CN" altLang="zh-CN" sz="3600" b="1" dirty="0">
                <a:latin typeface="宋体" panose="02010600030101010101" pitchFamily="2" charset="-122"/>
              </a:rPr>
              <a:t>闭上眼睛，想象一下课文中描绘的江南的美景，教师引背，学生接背。</a:t>
            </a:r>
            <a:endParaRPr lang="zh-CN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68313" y="195263"/>
            <a:ext cx="1792288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尝试背诵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5"/>
          <p:cNvSpPr txBox="1"/>
          <p:nvPr/>
        </p:nvSpPr>
        <p:spPr>
          <a:xfrm>
            <a:off x="860425" y="1558925"/>
            <a:ext cx="2525713" cy="792163"/>
          </a:xfrm>
          <a:prstGeom prst="rect">
            <a:avLst/>
          </a:prstGeom>
          <a:noFill/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5" name="西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60425" y="1563688"/>
            <a:ext cx="2525713" cy="251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矩形 6"/>
          <p:cNvSpPr/>
          <p:nvPr/>
        </p:nvSpPr>
        <p:spPr>
          <a:xfrm>
            <a:off x="5749925" y="771525"/>
            <a:ext cx="884238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b="1" dirty="0">
                <a:solidFill>
                  <a:srgbClr val="FF3300"/>
                </a:solidFill>
                <a:latin typeface="宋体" panose="02010600030101010101" pitchFamily="2" charset="-122"/>
              </a:rPr>
              <a:t>xī</a:t>
            </a:r>
            <a:endParaRPr lang="en-US" altLang="zh-CN" sz="5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375" y="1790700"/>
            <a:ext cx="5113338" cy="2390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>
              <a:lnSpc>
                <a:spcPct val="120000"/>
              </a:lnSpc>
              <a:buNone/>
            </a:pPr>
            <a:r>
              <a:rPr lang="en-US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竖弯：起笔时稍重，从上往下写短竖，再圆转向右水平方向写短横，收笔稍重。</a:t>
            </a:r>
            <a:endParaRPr lang="zh-CN" altLang="zh-CN" sz="2800" b="1" dirty="0"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468313" y="195263"/>
            <a:ext cx="1792288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生字指导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TextBox 2"/>
          <p:cNvSpPr txBox="1"/>
          <p:nvPr/>
        </p:nvSpPr>
        <p:spPr>
          <a:xfrm>
            <a:off x="325438" y="2271713"/>
            <a:ext cx="12144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b="1" dirty="0">
                <a:solidFill>
                  <a:srgbClr val="C00000"/>
                </a:solidFill>
                <a:latin typeface="Arial" panose="020B0604020202020204" pitchFamily="34" charset="0"/>
              </a:rPr>
              <a:t>江南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左大括号 20"/>
          <p:cNvSpPr/>
          <p:nvPr/>
        </p:nvSpPr>
        <p:spPr bwMode="auto">
          <a:xfrm>
            <a:off x="1520825" y="1455738"/>
            <a:ext cx="465138" cy="2476500"/>
          </a:xfrm>
          <a:prstGeom prst="leftBrace">
            <a:avLst>
              <a:gd name="adj1" fmla="val 29644"/>
              <a:gd name="adj2" fmla="val 50000"/>
            </a:avLst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Picture 6" descr="E:\孙巧灵\2016秋上\上课课件\制作\R一语上\人一语大课堂（正文）\梳理3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2450" r="65163" b="58617"/>
          <a:stretch>
            <a:fillRect/>
          </a:stretch>
        </p:blipFill>
        <p:spPr>
          <a:xfrm>
            <a:off x="1905000" y="1406525"/>
            <a:ext cx="1039813" cy="104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左大括号 25"/>
          <p:cNvSpPr/>
          <p:nvPr/>
        </p:nvSpPr>
        <p:spPr bwMode="auto">
          <a:xfrm flipH="1">
            <a:off x="5797550" y="1454150"/>
            <a:ext cx="409575" cy="2476500"/>
          </a:xfrm>
          <a:prstGeom prst="leftBrace">
            <a:avLst>
              <a:gd name="adj1" fmla="val 29644"/>
              <a:gd name="adj2" fmla="val 50000"/>
            </a:avLst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59500" y="2100263"/>
            <a:ext cx="2500313" cy="12017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</a:rPr>
              <a:t>水乡景色美</a:t>
            </a:r>
            <a:endParaRPr lang="en-US" altLang="zh-CN" sz="36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</a:rPr>
              <a:t>鱼儿戏水欢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1300" y="1436688"/>
            <a:ext cx="4683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莲叶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73363" y="2747963"/>
            <a:ext cx="4699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鱼儿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08375" y="1328738"/>
            <a:ext cx="1260475" cy="1200150"/>
            <a:chOff x="3456904" y="1328639"/>
            <a:chExt cx="1260913" cy="1200377"/>
          </a:xfrm>
        </p:grpSpPr>
        <p:sp>
          <p:nvSpPr>
            <p:cNvPr id="4" name="左中括号 3"/>
            <p:cNvSpPr/>
            <p:nvPr/>
          </p:nvSpPr>
          <p:spPr>
            <a:xfrm>
              <a:off x="3456904" y="1563633"/>
              <a:ext cx="103224" cy="755793"/>
            </a:xfrm>
            <a:prstGeom prst="leftBracket">
              <a:avLst>
                <a:gd name="adj" fmla="val 61849"/>
              </a:avLst>
            </a:prstGeom>
            <a:ln>
              <a:solidFill>
                <a:srgbClr val="C000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左中括号 30"/>
            <p:cNvSpPr/>
            <p:nvPr/>
          </p:nvSpPr>
          <p:spPr>
            <a:xfrm rot="10800000">
              <a:off x="4606653" y="1563633"/>
              <a:ext cx="103224" cy="755793"/>
            </a:xfrm>
            <a:prstGeom prst="leftBracket">
              <a:avLst>
                <a:gd name="adj" fmla="val 59518"/>
              </a:avLst>
            </a:prstGeom>
            <a:ln>
              <a:solidFill>
                <a:srgbClr val="C000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16" name="矩形 31"/>
            <p:cNvSpPr/>
            <p:nvPr/>
          </p:nvSpPr>
          <p:spPr>
            <a:xfrm>
              <a:off x="3523870" y="1328639"/>
              <a:ext cx="1193947" cy="12003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碧绿茂盛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19488" y="2528888"/>
            <a:ext cx="1336675" cy="1754187"/>
            <a:chOff x="3467676" y="2528627"/>
            <a:chExt cx="1339090" cy="1755207"/>
          </a:xfrm>
        </p:grpSpPr>
        <p:sp>
          <p:nvSpPr>
            <p:cNvPr id="33" name="左中括号 32"/>
            <p:cNvSpPr/>
            <p:nvPr/>
          </p:nvSpPr>
          <p:spPr>
            <a:xfrm>
              <a:off x="3467676" y="2770067"/>
              <a:ext cx="97012" cy="1105542"/>
            </a:xfrm>
            <a:prstGeom prst="leftBracket">
              <a:avLst>
                <a:gd name="adj" fmla="val 57666"/>
              </a:avLst>
            </a:prstGeom>
            <a:ln>
              <a:solidFill>
                <a:srgbClr val="C000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左中括号 33"/>
            <p:cNvSpPr/>
            <p:nvPr/>
          </p:nvSpPr>
          <p:spPr>
            <a:xfrm rot="10800000">
              <a:off x="4636596" y="2770067"/>
              <a:ext cx="97013" cy="1105542"/>
            </a:xfrm>
            <a:prstGeom prst="leftBracket">
              <a:avLst>
                <a:gd name="adj" fmla="val 69199"/>
              </a:avLst>
            </a:prstGeom>
            <a:ln>
              <a:solidFill>
                <a:srgbClr val="C0000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13" name="矩形 34"/>
            <p:cNvSpPr/>
            <p:nvPr/>
          </p:nvSpPr>
          <p:spPr>
            <a:xfrm>
              <a:off x="3523579" y="2528627"/>
              <a:ext cx="1283187" cy="17552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戏莲东西南北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5010150" y="1671638"/>
            <a:ext cx="6477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美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91075" y="2984500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可爱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8" name="Picture 6" descr="E:\孙巧灵\2016秋上\上课课件\制作\R一语上\人一语大课堂（正文）\梳理3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2450" t="52240" r="65163"/>
          <a:stretch>
            <a:fillRect/>
          </a:stretch>
        </p:blipFill>
        <p:spPr>
          <a:xfrm>
            <a:off x="1981200" y="2832100"/>
            <a:ext cx="1041400" cy="120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Box 3"/>
          <p:cNvSpPr txBox="1">
            <a:spLocks noChangeArrowheads="1"/>
          </p:cNvSpPr>
          <p:nvPr/>
        </p:nvSpPr>
        <p:spPr bwMode="auto">
          <a:xfrm>
            <a:off x="468313" y="195263"/>
            <a:ext cx="1792288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 animBg="1"/>
      <p:bldP spid="3" grpId="0"/>
      <p:bldP spid="29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云形标注 5"/>
          <p:cNvSpPr/>
          <p:nvPr/>
        </p:nvSpPr>
        <p:spPr>
          <a:xfrm>
            <a:off x="7185025" y="1243013"/>
            <a:ext cx="1584325" cy="1079500"/>
          </a:xfrm>
          <a:prstGeom prst="cloud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shade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0475" y="1279525"/>
            <a:ext cx="64801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 algn="ctr">
              <a:lnSpc>
                <a:spcPct val="150000"/>
              </a:lnSpc>
            </a:pP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有头没有手，有尾没有腿。</a:t>
            </a:r>
            <a:endParaRPr lang="zh-CN" altLang="zh-CN" sz="36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ctr">
              <a:lnSpc>
                <a:spcPct val="150000"/>
              </a:lnSpc>
            </a:pP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能行千里路，不能离开水。</a:t>
            </a:r>
            <a:endParaRPr lang="en-US" altLang="zh-CN" sz="36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 algn="ctr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打一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动物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9220" name="TextBox 3"/>
          <p:cNvSpPr txBox="1"/>
          <p:nvPr/>
        </p:nvSpPr>
        <p:spPr>
          <a:xfrm>
            <a:off x="3419475" y="411163"/>
            <a:ext cx="204152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猜一猜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6400" t="29001" r="33200" b="9399"/>
          <a:stretch>
            <a:fillRect/>
          </a:stretch>
        </p:blipFill>
        <p:spPr>
          <a:xfrm>
            <a:off x="3613150" y="3151188"/>
            <a:ext cx="1774825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537450" y="1320800"/>
            <a:ext cx="879475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4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鱼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42913" y="160338"/>
            <a:ext cx="1793875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2355850"/>
            <a:ext cx="3481388" cy="247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2"/>
          <p:cNvSpPr/>
          <p:nvPr/>
        </p:nvSpPr>
        <p:spPr>
          <a:xfrm>
            <a:off x="517525" y="1635125"/>
            <a:ext cx="4211638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江南是我国长江以南一带，那里风景优美，物产丰富，是著名的鱼米之乡。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500563" y="50800"/>
            <a:ext cx="3455988" cy="2016125"/>
          </a:xfrm>
          <a:prstGeom prst="cloudCallout">
            <a:avLst/>
          </a:prstGeom>
          <a:solidFill>
            <a:schemeClr val="bg1"/>
          </a:soli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6175" y="192088"/>
            <a:ext cx="30003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古人</a:t>
            </a:r>
            <a:r>
              <a:rPr lang="zh-CN" altLang="en-US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在</a:t>
            </a:r>
            <a:r>
              <a:rPr lang="zh-CN" altLang="zh-CN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诗歌里，是怎么描写江南的？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江南水乡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4"/>
          <p:cNvSpPr txBox="1"/>
          <p:nvPr/>
        </p:nvSpPr>
        <p:spPr>
          <a:xfrm>
            <a:off x="323850" y="1708150"/>
            <a:ext cx="44640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学生自由朗读诗歌。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老师范读。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1267" name="TextBox 4"/>
          <p:cNvSpPr txBox="1"/>
          <p:nvPr/>
        </p:nvSpPr>
        <p:spPr>
          <a:xfrm>
            <a:off x="4356100" y="339725"/>
            <a:ext cx="3816350" cy="45735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 南 可 采 莲，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莲 叶 何 田 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东，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西，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南，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鱼 戏 莲 叶 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诗歌朗读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1638" y="107950"/>
            <a:ext cx="34496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jiānɡ nán kě cǎi lián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3738" y="2701925"/>
            <a:ext cx="4953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xī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99275" y="2019300"/>
            <a:ext cx="8064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dōnɡ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3113" y="2081213"/>
            <a:ext cx="4953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yú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65950" y="3984625"/>
            <a:ext cx="6508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běi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4"/>
          <p:cNvSpPr txBox="1"/>
          <p:nvPr/>
        </p:nvSpPr>
        <p:spPr>
          <a:xfrm>
            <a:off x="1979613" y="1058863"/>
            <a:ext cx="4824412" cy="363696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江  南  可  采  莲  鱼  东  西  北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3950" y="987425"/>
            <a:ext cx="37004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jiānɡ   nán    kě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5875" y="2139950"/>
            <a:ext cx="2520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cǎi    lián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95925" y="2139950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yú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7938" y="3395663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dōnɡ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92575" y="3394075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xī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5113" y="3394075"/>
            <a:ext cx="8048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běi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37621" t="7086" r="484" b="23592"/>
          <a:stretch>
            <a:fillRect/>
          </a:stretch>
        </p:blipFill>
        <p:spPr>
          <a:xfrm>
            <a:off x="263525" y="1809750"/>
            <a:ext cx="21780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42101" b="27679"/>
          <a:stretch>
            <a:fillRect/>
          </a:stretch>
        </p:blipFill>
        <p:spPr>
          <a:xfrm>
            <a:off x="6423025" y="1262063"/>
            <a:ext cx="2398713" cy="190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377" r="5727" b="39088"/>
          <a:stretch>
            <a:fillRect/>
          </a:stretch>
        </p:blipFill>
        <p:spPr>
          <a:xfrm>
            <a:off x="6415088" y="3363913"/>
            <a:ext cx="2406650" cy="113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743675" y="291950"/>
            <a:ext cx="1973262" cy="48433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我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会认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12303" name="图形 13" descr="放大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238" y="349250"/>
            <a:ext cx="630237" cy="54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互认生字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3"/>
          <p:cNvSpPr txBox="1"/>
          <p:nvPr/>
        </p:nvSpPr>
        <p:spPr>
          <a:xfrm>
            <a:off x="3479800" y="515938"/>
            <a:ext cx="2041525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猜一猜</a:t>
            </a:r>
            <a:endParaRPr lang="zh-CN" altLang="en-US" sz="4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1619250" y="1995488"/>
            <a:ext cx="691197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50000"/>
              </a:lnSpc>
              <a:buFont typeface="等线 Light" pitchFamily="2" charset="-122"/>
              <a:buAutoNum type="arabicPeriod"/>
            </a:pP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像四不是四，方位中有它。</a:t>
            </a:r>
            <a:endParaRPr lang="en-US" altLang="zh-CN" sz="36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等线 Light" pitchFamily="2" charset="-122"/>
              <a:buAutoNum type="arabicPeriod"/>
            </a:pP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大丁遇小口。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6751638" y="1095375"/>
            <a:ext cx="863600" cy="576263"/>
          </a:xfrm>
          <a:prstGeom prst="cloudCallout">
            <a:avLst>
              <a:gd name="adj1" fmla="val -59570"/>
              <a:gd name="adj2" fmla="val 122488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5075238" y="3749675"/>
            <a:ext cx="863600" cy="576263"/>
          </a:xfrm>
          <a:prstGeom prst="cloudCallout">
            <a:avLst>
              <a:gd name="adj1" fmla="val -80230"/>
              <a:gd name="adj2" fmla="val -92307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谜语识字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788" y="665163"/>
            <a:ext cx="6096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9488" y="687388"/>
            <a:ext cx="1236662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加号 7"/>
          <p:cNvSpPr/>
          <p:nvPr/>
        </p:nvSpPr>
        <p:spPr>
          <a:xfrm>
            <a:off x="2555875" y="627063"/>
            <a:ext cx="1108075" cy="1106488"/>
          </a:xfrm>
          <a:prstGeom prst="mathPlus">
            <a:avLst>
              <a:gd name="adj1" fmla="val 14761"/>
            </a:avLst>
          </a:prstGeom>
          <a:solidFill>
            <a:srgbClr val="A5C09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等号 8"/>
          <p:cNvSpPr/>
          <p:nvPr/>
        </p:nvSpPr>
        <p:spPr>
          <a:xfrm>
            <a:off x="4849813" y="722313"/>
            <a:ext cx="914400" cy="914400"/>
          </a:xfrm>
          <a:prstGeom prst="mathEqual">
            <a:avLst>
              <a:gd name="adj1" fmla="val 14031"/>
              <a:gd name="adj2" fmla="val 11760"/>
            </a:avLst>
          </a:prstGeom>
          <a:solidFill>
            <a:srgbClr val="A5C09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788" y="665163"/>
            <a:ext cx="60960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rcRect l="19209" t="16814" r="16428" b="17757"/>
          <a:stretch>
            <a:fillRect/>
          </a:stretch>
        </p:blipFill>
        <p:spPr>
          <a:xfrm>
            <a:off x="3763963" y="854075"/>
            <a:ext cx="796925" cy="649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7000" y="2813050"/>
            <a:ext cx="1171575" cy="48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加号 16"/>
          <p:cNvSpPr/>
          <p:nvPr/>
        </p:nvSpPr>
        <p:spPr>
          <a:xfrm>
            <a:off x="2555875" y="2670175"/>
            <a:ext cx="1108075" cy="1106488"/>
          </a:xfrm>
          <a:prstGeom prst="mathPlus">
            <a:avLst>
              <a:gd name="adj1" fmla="val 14761"/>
            </a:avLst>
          </a:prstGeom>
          <a:solidFill>
            <a:srgbClr val="A5C09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等号 17"/>
          <p:cNvSpPr/>
          <p:nvPr/>
        </p:nvSpPr>
        <p:spPr>
          <a:xfrm>
            <a:off x="4849813" y="2719388"/>
            <a:ext cx="914400" cy="914400"/>
          </a:xfrm>
          <a:prstGeom prst="mathEqual">
            <a:avLst>
              <a:gd name="adj1" fmla="val 14031"/>
              <a:gd name="adj2" fmla="val 11760"/>
            </a:avLst>
          </a:prstGeom>
          <a:solidFill>
            <a:srgbClr val="A5C09C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7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3963" y="2846388"/>
            <a:ext cx="952500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2238" y="2813050"/>
            <a:ext cx="1171575" cy="48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clrChange>
              <a:clrFrom>
                <a:srgbClr val="F1FFF0"/>
              </a:clrFrom>
              <a:clrTo>
                <a:srgbClr val="F1FF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5" y="2846388"/>
            <a:ext cx="952500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663575" y="1606550"/>
            <a:ext cx="761047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带三点水的字一般都与水有关：江、河、湖、海、流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1350" y="3551238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带草字头的字一般都与植物有关：草、菜、花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学习部首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9.87654E-7 L 0.47847 0.006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284E-6 L 0.28038 0.006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9753E-6 L 0.50868 -0.0376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00" y="-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6 L 0.25347 0.0092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3263" y="1236663"/>
            <a:ext cx="1203325" cy="102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 rot="1504179">
            <a:off x="6794500" y="661988"/>
            <a:ext cx="2159000" cy="1441450"/>
          </a:xfrm>
          <a:prstGeom prst="cloudCallou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8325" y="879475"/>
            <a:ext cx="19113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zh-CN" sz="3200" b="1" dirty="0">
                <a:latin typeface="Calibri" panose="020F0502020204030204" pitchFamily="34" charset="0"/>
              </a:rPr>
              <a:t>他们在做什么？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5425" y="2527300"/>
            <a:ext cx="11080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36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采莲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4075" y="3517900"/>
            <a:ext cx="394493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dirty="0">
                <a:latin typeface="Calibri" panose="020F0502020204030204" pitchFamily="34" charset="0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课文中是怎么说的？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pic>
        <p:nvPicPr>
          <p:cNvPr id="11" name="Picture 2" descr="https://timgsa.baidu.com/timg?image&amp;quality=80&amp;size=b9999_10000&amp;sec=1521432247668&amp;di=cf5c9ae576f491f2f7abfb72c082e402&amp;imgtype=0&amp;src=http%3A%2F%2Fwww.69ys.com%2FupFile%2Fpaipin%2Fori%2F2012%2F10%2F14%2F170202012101417044368087102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13" y="999030"/>
            <a:ext cx="4546497" cy="2639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455613" y="222250"/>
            <a:ext cx="17938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看</a:t>
            </a:r>
            <a:r>
              <a:rPr kumimoji="0" lang="zh-CN" altLang="en-US" sz="3200" b="1" i="0" u="none" strike="noStrike" kern="1200" cap="none" spc="-300" normalizeH="0" baseline="0" noProof="0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图说话</a:t>
            </a:r>
            <a:endParaRPr kumimoji="0" lang="zh-CN" altLang="en-US" sz="3200" b="1" i="0" u="none" strike="noStrike" kern="1200" cap="none" spc="-300" normalizeH="0" baseline="0" noProof="0" dirty="0">
              <a:ln w="6600">
                <a:noFill/>
                <a:prstDash val="solid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2824163" y="4103688"/>
            <a:ext cx="3816350" cy="6413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 南 可 采 莲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408488" y="4319588"/>
            <a:ext cx="119063" cy="354013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WPS 演示</Application>
  <PresentationFormat>全屏显示(16:9)</PresentationFormat>
  <Paragraphs>209</Paragraphs>
  <Slides>24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等线 Light</vt:lpstr>
      <vt:lpstr>字魂59号-创粗黑</vt:lpstr>
      <vt:lpstr>黑体</vt:lpstr>
      <vt:lpstr>Cambria</vt:lpstr>
      <vt:lpstr>楷体</vt:lpstr>
      <vt:lpstr>Times New Roman</vt:lpstr>
      <vt:lpstr>等线</vt:lpstr>
      <vt:lpstr>微软雅黑</vt:lpstr>
      <vt:lpstr>Arial Unicode MS</vt:lpstr>
      <vt:lpstr>Tahoma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2016-10-29T08:56:00Z</dcterms:created>
  <dcterms:modified xsi:type="dcterms:W3CDTF">2023-09-24T05:04:12Z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74EA7F663ECF4C95B09C1C86E9A913EF_13</vt:lpwstr>
  </property>
  <property fmtid="{D5CDD505-2E9C-101B-9397-08002B2CF9AE}" pid="4" name="KSOProductBuildVer">
    <vt:lpwstr>2052-12.1.0.15374</vt:lpwstr>
  </property>
</Properties>
</file>