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33"/>
  </p:notesMasterIdLst>
  <p:sldIdLst>
    <p:sldId id="256" r:id="rId4"/>
    <p:sldId id="273" r:id="rId5"/>
    <p:sldId id="315" r:id="rId6"/>
    <p:sldId id="274" r:id="rId7"/>
    <p:sldId id="275" r:id="rId8"/>
    <p:sldId id="314" r:id="rId9"/>
    <p:sldId id="316" r:id="rId10"/>
    <p:sldId id="317" r:id="rId11"/>
    <p:sldId id="278" r:id="rId12"/>
    <p:sldId id="279" r:id="rId13"/>
    <p:sldId id="338" r:id="rId14"/>
    <p:sldId id="339" r:id="rId15"/>
    <p:sldId id="340" r:id="rId16"/>
    <p:sldId id="283" r:id="rId17"/>
    <p:sldId id="373" r:id="rId18"/>
    <p:sldId id="374" r:id="rId19"/>
    <p:sldId id="375" r:id="rId20"/>
    <p:sldId id="377" r:id="rId21"/>
    <p:sldId id="379" r:id="rId22"/>
    <p:sldId id="380" r:id="rId23"/>
    <p:sldId id="381" r:id="rId24"/>
    <p:sldId id="286" r:id="rId25"/>
    <p:sldId id="387" r:id="rId26"/>
    <p:sldId id="388" r:id="rId27"/>
    <p:sldId id="389" r:id="rId28"/>
    <p:sldId id="390" r:id="rId29"/>
    <p:sldId id="386" r:id="rId30"/>
    <p:sldId id="263" r:id="rId31"/>
    <p:sldId id="395"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4" userDrawn="1">
          <p15:clr>
            <a:srgbClr val="A4A3A4"/>
          </p15:clr>
        </p15:guide>
        <p15:guide id="2" pos="3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C990"/>
    <a:srgbClr val="E93F5B"/>
    <a:srgbClr val="BA8DDD"/>
    <a:srgbClr val="00DE63"/>
    <a:srgbClr val="FFFFFF"/>
    <a:srgbClr val="FFA421"/>
    <a:srgbClr val="FFBC5B"/>
    <a:srgbClr val="00B4FF"/>
    <a:srgbClr val="ECECEC"/>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54"/>
        <p:guide pos="379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标出物体的位置</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70050" y="949960"/>
            <a:ext cx="6616065" cy="460375"/>
          </a:xfrm>
          <a:prstGeom prst="rect">
            <a:avLst/>
          </a:prstGeom>
          <a:noFill/>
        </p:spPr>
        <p:txBody>
          <a:bodyPr wrap="squar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在平面图上标出校园内各建筑物的位置。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箭头连接符 3"/>
          <p:cNvCxnSpPr/>
          <p:nvPr/>
        </p:nvCxnSpPr>
        <p:spPr>
          <a:xfrm>
            <a:off x="3636010" y="4970145"/>
            <a:ext cx="3949065"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5578475" y="2785110"/>
            <a:ext cx="0" cy="343789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4" name="流程图: 接点 26"/>
          <p:cNvSpPr/>
          <p:nvPr/>
        </p:nvSpPr>
        <p:spPr>
          <a:xfrm>
            <a:off x="5521022" y="4916098"/>
            <a:ext cx="108000" cy="108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96201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6849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96836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446849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02630"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188585"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764530" y="4650740"/>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150485" y="4656455"/>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578475" y="5087620"/>
            <a:ext cx="792480" cy="460375"/>
          </a:xfrm>
          <a:prstGeom prst="rect">
            <a:avLst/>
          </a:prstGeom>
          <a:noFill/>
        </p:spPr>
        <p:txBody>
          <a:bodyPr wrap="none" rtlCol="0">
            <a:spAutoFit/>
          </a:bodyPr>
          <a:p>
            <a:r>
              <a:rPr lang="zh-CN" altLang="en-US" sz="2400"/>
              <a:t>校门</a:t>
            </a:r>
            <a:endParaRPr lang="zh-CN" altLang="en-US" sz="2400"/>
          </a:p>
        </p:txBody>
      </p:sp>
      <p:grpSp>
        <p:nvGrpSpPr>
          <p:cNvPr id="15" name="Group 15"/>
          <p:cNvGrpSpPr/>
          <p:nvPr/>
        </p:nvGrpSpPr>
        <p:grpSpPr bwMode="auto">
          <a:xfrm>
            <a:off x="2670175" y="6078220"/>
            <a:ext cx="360363" cy="144463"/>
            <a:chOff x="2699" y="1071"/>
            <a:chExt cx="227" cy="91"/>
          </a:xfrm>
        </p:grpSpPr>
        <p:sp>
          <p:nvSpPr>
            <p:cNvPr id="1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9" name="矩形 18"/>
          <p:cNvSpPr/>
          <p:nvPr/>
        </p:nvSpPr>
        <p:spPr>
          <a:xfrm>
            <a:off x="2442706" y="5528945"/>
            <a:ext cx="825500" cy="460375"/>
          </a:xfrm>
          <a:prstGeom prst="rect">
            <a:avLst/>
          </a:prstGeom>
        </p:spPr>
        <p:txBody>
          <a:bodyPr wrap="none">
            <a:spAutoFit/>
          </a:bodyPr>
          <a:p>
            <a:pPr algn="dist" eaLnBrk="1" latinLnBrk="1" hangingPunct="1">
              <a:spcBef>
                <a:spcPct val="50000"/>
              </a:spcBef>
            </a:pPr>
            <a:r>
              <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50m</a:t>
            </a:r>
            <a:endPar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2" name="直接箭头连接符 21"/>
          <p:cNvCxnSpPr/>
          <p:nvPr/>
        </p:nvCxnSpPr>
        <p:spPr>
          <a:xfrm flipV="1">
            <a:off x="9102725" y="2785110"/>
            <a:ext cx="0" cy="5238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858885" y="2324735"/>
            <a:ext cx="487680" cy="460375"/>
          </a:xfrm>
          <a:prstGeom prst="rect">
            <a:avLst/>
          </a:prstGeom>
          <a:noFill/>
        </p:spPr>
        <p:txBody>
          <a:bodyPr wrap="none" rtlCol="0">
            <a:spAutoFit/>
          </a:bodyPr>
          <a:p>
            <a:r>
              <a:rPr lang="zh-CN" altLang="en-US" sz="2400"/>
              <a:t>北</a:t>
            </a:r>
            <a:endParaRPr lang="zh-CN" altLang="en-US" sz="2400"/>
          </a:p>
        </p:txBody>
      </p:sp>
      <p:sp>
        <p:nvSpPr>
          <p:cNvPr id="20" name="文本框 1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70050" y="949960"/>
            <a:ext cx="6616065" cy="829945"/>
          </a:xfrm>
          <a:prstGeom prst="rect">
            <a:avLst/>
          </a:prstGeom>
          <a:noFill/>
        </p:spPr>
        <p:txBody>
          <a:bodyPr wrap="squar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在平面图上标出校园内各建筑物的位置。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）教学楼在校门的正北方向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箭头连接符 3"/>
          <p:cNvCxnSpPr/>
          <p:nvPr/>
        </p:nvCxnSpPr>
        <p:spPr>
          <a:xfrm>
            <a:off x="3636010" y="4970145"/>
            <a:ext cx="3949065"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5578475" y="2785110"/>
            <a:ext cx="0" cy="343789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4" name="流程图: 接点 26"/>
          <p:cNvSpPr/>
          <p:nvPr/>
        </p:nvSpPr>
        <p:spPr>
          <a:xfrm>
            <a:off x="5521022" y="4916098"/>
            <a:ext cx="108000" cy="108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96201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6849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96836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446849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02630"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188585"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764530" y="4650740"/>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150485" y="4656455"/>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578475" y="5087620"/>
            <a:ext cx="792480" cy="460375"/>
          </a:xfrm>
          <a:prstGeom prst="rect">
            <a:avLst/>
          </a:prstGeom>
          <a:noFill/>
        </p:spPr>
        <p:txBody>
          <a:bodyPr wrap="none" rtlCol="0">
            <a:spAutoFit/>
          </a:bodyPr>
          <a:p>
            <a:r>
              <a:rPr lang="zh-CN" altLang="en-US" sz="2400"/>
              <a:t>校门</a:t>
            </a:r>
            <a:endParaRPr lang="zh-CN" altLang="en-US" sz="2400"/>
          </a:p>
        </p:txBody>
      </p:sp>
      <p:grpSp>
        <p:nvGrpSpPr>
          <p:cNvPr id="15" name="Group 15"/>
          <p:cNvGrpSpPr/>
          <p:nvPr/>
        </p:nvGrpSpPr>
        <p:grpSpPr bwMode="auto">
          <a:xfrm>
            <a:off x="2670175" y="6078220"/>
            <a:ext cx="360363" cy="144463"/>
            <a:chOff x="2699" y="1071"/>
            <a:chExt cx="227" cy="91"/>
          </a:xfrm>
        </p:grpSpPr>
        <p:sp>
          <p:nvSpPr>
            <p:cNvPr id="1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9" name="矩形 18"/>
          <p:cNvSpPr/>
          <p:nvPr/>
        </p:nvSpPr>
        <p:spPr>
          <a:xfrm>
            <a:off x="2442706" y="5528945"/>
            <a:ext cx="825500" cy="460375"/>
          </a:xfrm>
          <a:prstGeom prst="rect">
            <a:avLst/>
          </a:prstGeom>
        </p:spPr>
        <p:txBody>
          <a:bodyPr wrap="none">
            <a:spAutoFit/>
          </a:bodyPr>
          <a:p>
            <a:pPr algn="dist" eaLnBrk="1" latinLnBrk="1" hangingPunct="1">
              <a:spcBef>
                <a:spcPct val="50000"/>
              </a:spcBef>
            </a:pPr>
            <a:r>
              <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50m</a:t>
            </a:r>
            <a:endPar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3" name="组合 52"/>
          <p:cNvGrpSpPr/>
          <p:nvPr/>
        </p:nvGrpSpPr>
        <p:grpSpPr>
          <a:xfrm rot="5400000">
            <a:off x="5275778" y="4168513"/>
            <a:ext cx="695325" cy="115716"/>
            <a:chOff x="4270" y="3823"/>
            <a:chExt cx="1095"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0" name="流程图: 接点 26"/>
          <p:cNvSpPr/>
          <p:nvPr/>
        </p:nvSpPr>
        <p:spPr>
          <a:xfrm>
            <a:off x="5530547" y="3806753"/>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2" name="直接箭头连接符 21"/>
          <p:cNvCxnSpPr/>
          <p:nvPr/>
        </p:nvCxnSpPr>
        <p:spPr>
          <a:xfrm flipV="1">
            <a:off x="9102725" y="2785110"/>
            <a:ext cx="0" cy="5238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858885" y="2324735"/>
            <a:ext cx="487680" cy="460375"/>
          </a:xfrm>
          <a:prstGeom prst="rect">
            <a:avLst/>
          </a:prstGeom>
          <a:noFill/>
        </p:spPr>
        <p:txBody>
          <a:bodyPr wrap="none" rtlCol="0">
            <a:spAutoFit/>
          </a:bodyPr>
          <a:p>
            <a:r>
              <a:rPr lang="zh-CN" altLang="en-US" sz="2400"/>
              <a:t>北</a:t>
            </a:r>
            <a:endParaRPr lang="zh-CN" altLang="en-US" sz="2400"/>
          </a:p>
        </p:txBody>
      </p:sp>
      <p:sp>
        <p:nvSpPr>
          <p:cNvPr id="35" name="文本框 34"/>
          <p:cNvSpPr txBox="1"/>
          <p:nvPr/>
        </p:nvSpPr>
        <p:spPr>
          <a:xfrm>
            <a:off x="4366895" y="3463290"/>
            <a:ext cx="1097280" cy="460375"/>
          </a:xfrm>
          <a:prstGeom prst="rect">
            <a:avLst/>
          </a:prstGeom>
          <a:noFill/>
        </p:spPr>
        <p:txBody>
          <a:bodyPr wrap="none" rtlCol="0">
            <a:spAutoFit/>
          </a:bodyPr>
          <a:p>
            <a:r>
              <a:rPr lang="zh-CN" altLang="en-US" sz="2400"/>
              <a:t>教学楼</a:t>
            </a:r>
            <a:endParaRPr lang="zh-CN" altLang="en-US" sz="2400"/>
          </a:p>
        </p:txBody>
      </p:sp>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ppt_y</p:attrName>
                                        </p:attrNameLst>
                                      </p:cBhvr>
                                      <p:tavLst>
                                        <p:tav tm="0">
                                          <p:val>
                                            <p:strVal val="#ppt_y+#ppt_h*1.125000"/>
                                          </p:val>
                                        </p:tav>
                                        <p:tav tm="100000">
                                          <p:val>
                                            <p:strVal val="#ppt_y"/>
                                          </p:val>
                                        </p:tav>
                                      </p:tavLst>
                                    </p:anim>
                                    <p:animEffect transition="in" filter="wipe(up)">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4"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rot="16200000">
            <a:off x="4405789" y="3796131"/>
            <a:ext cx="4464050" cy="2357438"/>
          </a:xfrm>
          <a:prstGeom prst="rect">
            <a:avLst/>
          </a:prstGeom>
          <a:noFill/>
          <a:ln w="9525">
            <a:noFill/>
          </a:ln>
        </p:spPr>
      </p:pic>
      <p:sp>
        <p:nvSpPr>
          <p:cNvPr id="3" name="文本框 2"/>
          <p:cNvSpPr txBox="1"/>
          <p:nvPr/>
        </p:nvSpPr>
        <p:spPr>
          <a:xfrm>
            <a:off x="1670050" y="949960"/>
            <a:ext cx="6616065" cy="829945"/>
          </a:xfrm>
          <a:prstGeom prst="rect">
            <a:avLst/>
          </a:prstGeom>
          <a:noFill/>
        </p:spPr>
        <p:txBody>
          <a:bodyPr wrap="squar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在平面图上标出校园内各建筑物的位置。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）图书馆在校门的北偏东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箭头连接符 3"/>
          <p:cNvCxnSpPr/>
          <p:nvPr/>
        </p:nvCxnSpPr>
        <p:spPr>
          <a:xfrm>
            <a:off x="3636010" y="4970145"/>
            <a:ext cx="3949065"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5578475" y="2785110"/>
            <a:ext cx="0" cy="343789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4" name="流程图: 接点 26"/>
          <p:cNvSpPr/>
          <p:nvPr/>
        </p:nvSpPr>
        <p:spPr>
          <a:xfrm>
            <a:off x="5521022" y="4916098"/>
            <a:ext cx="108000" cy="108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96201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6849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96836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446849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02630"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188585"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764530" y="4650740"/>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150485" y="4656455"/>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578475" y="5087620"/>
            <a:ext cx="792480" cy="460375"/>
          </a:xfrm>
          <a:prstGeom prst="rect">
            <a:avLst/>
          </a:prstGeom>
          <a:noFill/>
        </p:spPr>
        <p:txBody>
          <a:bodyPr wrap="none" rtlCol="0">
            <a:spAutoFit/>
          </a:bodyPr>
          <a:p>
            <a:r>
              <a:rPr lang="zh-CN" altLang="en-US" sz="2400"/>
              <a:t>校门</a:t>
            </a:r>
            <a:endParaRPr lang="zh-CN" altLang="en-US" sz="2400"/>
          </a:p>
        </p:txBody>
      </p:sp>
      <p:grpSp>
        <p:nvGrpSpPr>
          <p:cNvPr id="15" name="Group 15"/>
          <p:cNvGrpSpPr/>
          <p:nvPr/>
        </p:nvGrpSpPr>
        <p:grpSpPr bwMode="auto">
          <a:xfrm>
            <a:off x="2670175" y="6078220"/>
            <a:ext cx="360363" cy="144463"/>
            <a:chOff x="2699" y="1071"/>
            <a:chExt cx="227" cy="91"/>
          </a:xfrm>
        </p:grpSpPr>
        <p:sp>
          <p:nvSpPr>
            <p:cNvPr id="1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9" name="矩形 18"/>
          <p:cNvSpPr/>
          <p:nvPr/>
        </p:nvSpPr>
        <p:spPr>
          <a:xfrm>
            <a:off x="2442706" y="5528945"/>
            <a:ext cx="825500" cy="460375"/>
          </a:xfrm>
          <a:prstGeom prst="rect">
            <a:avLst/>
          </a:prstGeom>
        </p:spPr>
        <p:txBody>
          <a:bodyPr wrap="none">
            <a:spAutoFit/>
          </a:bodyPr>
          <a:p>
            <a:pPr algn="dist" eaLnBrk="1" latinLnBrk="1" hangingPunct="1">
              <a:spcBef>
                <a:spcPct val="50000"/>
              </a:spcBef>
            </a:pPr>
            <a:r>
              <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50m</a:t>
            </a:r>
            <a:endPar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3" name="组合 52"/>
          <p:cNvGrpSpPr/>
          <p:nvPr/>
        </p:nvGrpSpPr>
        <p:grpSpPr>
          <a:xfrm rot="5400000">
            <a:off x="5275778" y="4168513"/>
            <a:ext cx="695325" cy="115716"/>
            <a:chOff x="4270" y="3823"/>
            <a:chExt cx="1095"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0" name="流程图: 接点 26"/>
          <p:cNvSpPr/>
          <p:nvPr/>
        </p:nvSpPr>
        <p:spPr>
          <a:xfrm>
            <a:off x="5530547" y="3806753"/>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4366895" y="3463290"/>
            <a:ext cx="1097280" cy="460375"/>
          </a:xfrm>
          <a:prstGeom prst="rect">
            <a:avLst/>
          </a:prstGeom>
          <a:noFill/>
        </p:spPr>
        <p:txBody>
          <a:bodyPr wrap="none" rtlCol="0">
            <a:spAutoFit/>
          </a:bodyPr>
          <a:p>
            <a:r>
              <a:rPr lang="zh-CN" altLang="en-US" sz="2400"/>
              <a:t>教学楼</a:t>
            </a:r>
            <a:endParaRPr lang="zh-CN" altLang="en-US" sz="2400"/>
          </a:p>
        </p:txBody>
      </p:sp>
      <p:cxnSp>
        <p:nvCxnSpPr>
          <p:cNvPr id="22" name="直接箭头连接符 21"/>
          <p:cNvCxnSpPr/>
          <p:nvPr/>
        </p:nvCxnSpPr>
        <p:spPr>
          <a:xfrm flipV="1">
            <a:off x="9102725" y="2785110"/>
            <a:ext cx="0" cy="5238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858885" y="2324735"/>
            <a:ext cx="487680" cy="460375"/>
          </a:xfrm>
          <a:prstGeom prst="rect">
            <a:avLst/>
          </a:prstGeom>
          <a:noFill/>
        </p:spPr>
        <p:txBody>
          <a:bodyPr wrap="none" rtlCol="0">
            <a:spAutoFit/>
          </a:bodyPr>
          <a:p>
            <a:r>
              <a:rPr lang="zh-CN" altLang="en-US" sz="2400"/>
              <a:t>北</a:t>
            </a:r>
            <a:endParaRPr lang="zh-CN" altLang="en-US" sz="2400"/>
          </a:p>
        </p:txBody>
      </p:sp>
      <p:cxnSp>
        <p:nvCxnSpPr>
          <p:cNvPr id="48" name="直接连接符 47"/>
          <p:cNvCxnSpPr/>
          <p:nvPr/>
        </p:nvCxnSpPr>
        <p:spPr>
          <a:xfrm flipH="1">
            <a:off x="5553075" y="2950845"/>
            <a:ext cx="1457325" cy="2032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0880000">
            <a:off x="5416550" y="450596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180000">
            <a:off x="5700395" y="3661410"/>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rot="7440000">
            <a:off x="5669478" y="4333613"/>
            <a:ext cx="695325" cy="115716"/>
            <a:chOff x="4270" y="3823"/>
            <a:chExt cx="1095" cy="264"/>
          </a:xfrm>
        </p:grpSpPr>
        <p:cxnSp>
          <p:nvCxnSpPr>
            <p:cNvPr id="26" name="直接连接符 25"/>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直接连接符 2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直接连接符 27"/>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9" name="流程图: 接点 26"/>
          <p:cNvSpPr/>
          <p:nvPr/>
        </p:nvSpPr>
        <p:spPr>
          <a:xfrm>
            <a:off x="6151577" y="400423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6487795" y="3736340"/>
            <a:ext cx="1097280" cy="460375"/>
          </a:xfrm>
          <a:prstGeom prst="rect">
            <a:avLst/>
          </a:prstGeom>
          <a:noFill/>
        </p:spPr>
        <p:txBody>
          <a:bodyPr wrap="none" rtlCol="0">
            <a:spAutoFit/>
          </a:bodyPr>
          <a:p>
            <a:r>
              <a:rPr lang="zh-CN" altLang="en-US" sz="2400"/>
              <a:t>图书馆</a:t>
            </a:r>
            <a:endParaRPr lang="zh-CN" altLang="en-US" sz="2400"/>
          </a:p>
        </p:txBody>
      </p:sp>
      <p:sp>
        <p:nvSpPr>
          <p:cNvPr id="31" name="文本框 3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p:tgtEl>
                                          <p:spTgt spid="50"/>
                                        </p:tgtEl>
                                        <p:attrNameLst>
                                          <p:attrName>ppt_y</p:attrName>
                                        </p:attrNameLst>
                                      </p:cBhvr>
                                      <p:tavLst>
                                        <p:tav tm="0">
                                          <p:val>
                                            <p:strVal val="#ppt_y+#ppt_h*1.125000"/>
                                          </p:val>
                                        </p:tav>
                                        <p:tav tm="100000">
                                          <p:val>
                                            <p:strVal val="#ppt_y"/>
                                          </p:val>
                                        </p:tav>
                                      </p:tavLst>
                                    </p:anim>
                                    <p:animEffect transition="in" filter="wipe(up)">
                                      <p:cBhvr>
                                        <p:cTn id="23" dur="500"/>
                                        <p:tgtEl>
                                          <p:spTgt spid="5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2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ppt_y</p:attrName>
                                        </p:attrNameLst>
                                      </p:cBhvr>
                                      <p:tavLst>
                                        <p:tav tm="0">
                                          <p:val>
                                            <p:strVal val="#ppt_y+#ppt_h*1.125000"/>
                                          </p:val>
                                        </p:tav>
                                        <p:tav tm="100000">
                                          <p:val>
                                            <p:strVal val="#ppt_y"/>
                                          </p:val>
                                        </p:tav>
                                      </p:tavLst>
                                    </p:anim>
                                    <p:animEffect transition="in" filter="wipe(up)">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p:bldP spid="29" grpId="0" bldLvl="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flipH="1" flipV="1">
            <a:off x="3338989" y="2742031"/>
            <a:ext cx="4464050" cy="2357438"/>
          </a:xfrm>
          <a:prstGeom prst="rect">
            <a:avLst/>
          </a:prstGeom>
          <a:noFill/>
          <a:ln w="9525">
            <a:noFill/>
          </a:ln>
        </p:spPr>
      </p:pic>
      <p:sp>
        <p:nvSpPr>
          <p:cNvPr id="3" name="文本框 2"/>
          <p:cNvSpPr txBox="1"/>
          <p:nvPr/>
        </p:nvSpPr>
        <p:spPr>
          <a:xfrm>
            <a:off x="1670050" y="949960"/>
            <a:ext cx="6616065" cy="829945"/>
          </a:xfrm>
          <a:prstGeom prst="rect">
            <a:avLst/>
          </a:prstGeom>
          <a:noFill/>
        </p:spPr>
        <p:txBody>
          <a:bodyPr wrap="squar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在平面图上标出校园内各建筑物的位置。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）体育馆在校门的西偏北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箭头连接符 3"/>
          <p:cNvCxnSpPr/>
          <p:nvPr/>
        </p:nvCxnSpPr>
        <p:spPr>
          <a:xfrm>
            <a:off x="3636010" y="4970145"/>
            <a:ext cx="3949065"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5578475" y="2785110"/>
            <a:ext cx="0" cy="343789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4" name="流程图: 接点 26"/>
          <p:cNvSpPr/>
          <p:nvPr/>
        </p:nvSpPr>
        <p:spPr>
          <a:xfrm>
            <a:off x="5521022" y="4916098"/>
            <a:ext cx="108000" cy="108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96201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68495" y="4867910"/>
            <a:ext cx="720000" cy="217170"/>
          </a:xfrm>
          <a:prstGeom prst="rect">
            <a:avLst/>
          </a:prstGeom>
          <a:solidFill>
            <a:schemeClr val="tx2">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96836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4468495" y="4792345"/>
            <a:ext cx="720000" cy="75565"/>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02630"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188585" y="4725035"/>
            <a:ext cx="165735" cy="36000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764530" y="4650740"/>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150485" y="4656455"/>
            <a:ext cx="252000" cy="72000"/>
          </a:xfrm>
          <a:prstGeom prst="rect">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578475" y="5087620"/>
            <a:ext cx="792480" cy="460375"/>
          </a:xfrm>
          <a:prstGeom prst="rect">
            <a:avLst/>
          </a:prstGeom>
          <a:noFill/>
        </p:spPr>
        <p:txBody>
          <a:bodyPr wrap="none" rtlCol="0">
            <a:spAutoFit/>
          </a:bodyPr>
          <a:p>
            <a:r>
              <a:rPr lang="zh-CN" altLang="en-US" sz="2400"/>
              <a:t>校门</a:t>
            </a:r>
            <a:endParaRPr lang="zh-CN" altLang="en-US" sz="2400"/>
          </a:p>
        </p:txBody>
      </p:sp>
      <p:grpSp>
        <p:nvGrpSpPr>
          <p:cNvPr id="15" name="Group 15"/>
          <p:cNvGrpSpPr/>
          <p:nvPr/>
        </p:nvGrpSpPr>
        <p:grpSpPr bwMode="auto">
          <a:xfrm>
            <a:off x="2670175" y="6078220"/>
            <a:ext cx="360363" cy="144463"/>
            <a:chOff x="2699" y="1071"/>
            <a:chExt cx="227" cy="91"/>
          </a:xfrm>
        </p:grpSpPr>
        <p:sp>
          <p:nvSpPr>
            <p:cNvPr id="1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9" name="矩形 18"/>
          <p:cNvSpPr/>
          <p:nvPr/>
        </p:nvSpPr>
        <p:spPr>
          <a:xfrm>
            <a:off x="2442706" y="5528945"/>
            <a:ext cx="825500" cy="460375"/>
          </a:xfrm>
          <a:prstGeom prst="rect">
            <a:avLst/>
          </a:prstGeom>
        </p:spPr>
        <p:txBody>
          <a:bodyPr wrap="none">
            <a:spAutoFit/>
          </a:bodyPr>
          <a:p>
            <a:pPr algn="dist" eaLnBrk="1" latinLnBrk="1" hangingPunct="1">
              <a:spcBef>
                <a:spcPct val="50000"/>
              </a:spcBef>
            </a:pPr>
            <a:r>
              <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50m</a:t>
            </a:r>
            <a:endParaRPr lang="en-US" altLang="zh-CN" sz="240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53" name="组合 52"/>
          <p:cNvGrpSpPr/>
          <p:nvPr/>
        </p:nvGrpSpPr>
        <p:grpSpPr>
          <a:xfrm rot="5400000">
            <a:off x="5275778" y="4168513"/>
            <a:ext cx="695325" cy="115716"/>
            <a:chOff x="4270" y="3823"/>
            <a:chExt cx="1095"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0" name="流程图: 接点 26"/>
          <p:cNvSpPr/>
          <p:nvPr/>
        </p:nvSpPr>
        <p:spPr>
          <a:xfrm>
            <a:off x="5530547" y="3806753"/>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4366895" y="3463290"/>
            <a:ext cx="1097280" cy="460375"/>
          </a:xfrm>
          <a:prstGeom prst="rect">
            <a:avLst/>
          </a:prstGeom>
          <a:noFill/>
        </p:spPr>
        <p:txBody>
          <a:bodyPr wrap="none" rtlCol="0">
            <a:spAutoFit/>
          </a:bodyPr>
          <a:p>
            <a:r>
              <a:rPr lang="zh-CN" altLang="en-US" sz="2400"/>
              <a:t>教学楼</a:t>
            </a:r>
            <a:endParaRPr lang="zh-CN" altLang="en-US" sz="2400"/>
          </a:p>
        </p:txBody>
      </p:sp>
      <p:cxnSp>
        <p:nvCxnSpPr>
          <p:cNvPr id="22" name="直接箭头连接符 21"/>
          <p:cNvCxnSpPr/>
          <p:nvPr/>
        </p:nvCxnSpPr>
        <p:spPr>
          <a:xfrm flipV="1">
            <a:off x="9102725" y="2785110"/>
            <a:ext cx="0" cy="52387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858885" y="2324735"/>
            <a:ext cx="487680" cy="460375"/>
          </a:xfrm>
          <a:prstGeom prst="rect">
            <a:avLst/>
          </a:prstGeom>
          <a:noFill/>
        </p:spPr>
        <p:txBody>
          <a:bodyPr wrap="none" rtlCol="0">
            <a:spAutoFit/>
          </a:bodyPr>
          <a:p>
            <a:r>
              <a:rPr lang="zh-CN" altLang="en-US" sz="2400"/>
              <a:t>北</a:t>
            </a:r>
            <a:endParaRPr lang="zh-CN" altLang="en-US" sz="2400"/>
          </a:p>
        </p:txBody>
      </p:sp>
      <p:cxnSp>
        <p:nvCxnSpPr>
          <p:cNvPr id="48" name="直接连接符 47"/>
          <p:cNvCxnSpPr/>
          <p:nvPr/>
        </p:nvCxnSpPr>
        <p:spPr>
          <a:xfrm flipH="1">
            <a:off x="5553075" y="2950845"/>
            <a:ext cx="1457325" cy="2032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0880000">
            <a:off x="5416550" y="450596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180000">
            <a:off x="5700395" y="3661410"/>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5" name="组合 24"/>
          <p:cNvGrpSpPr/>
          <p:nvPr/>
        </p:nvGrpSpPr>
        <p:grpSpPr>
          <a:xfrm rot="7440000">
            <a:off x="5669478" y="4333613"/>
            <a:ext cx="695325" cy="115716"/>
            <a:chOff x="4270" y="3823"/>
            <a:chExt cx="1095" cy="264"/>
          </a:xfrm>
        </p:grpSpPr>
        <p:cxnSp>
          <p:nvCxnSpPr>
            <p:cNvPr id="26" name="直接连接符 25"/>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直接连接符 2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直接连接符 27"/>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9" name="流程图: 接点 26"/>
          <p:cNvSpPr/>
          <p:nvPr/>
        </p:nvSpPr>
        <p:spPr>
          <a:xfrm>
            <a:off x="6151577" y="400423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6487795" y="3736340"/>
            <a:ext cx="1097280" cy="460375"/>
          </a:xfrm>
          <a:prstGeom prst="rect">
            <a:avLst/>
          </a:prstGeom>
          <a:noFill/>
        </p:spPr>
        <p:txBody>
          <a:bodyPr wrap="none" rtlCol="0">
            <a:spAutoFit/>
          </a:bodyPr>
          <a:p>
            <a:r>
              <a:rPr lang="zh-CN" altLang="en-US" sz="2400"/>
              <a:t>图书馆</a:t>
            </a:r>
            <a:endParaRPr lang="zh-CN" altLang="en-US" sz="2400"/>
          </a:p>
        </p:txBody>
      </p:sp>
      <p:cxnSp>
        <p:nvCxnSpPr>
          <p:cNvPr id="31" name="直接连接符 30"/>
          <p:cNvCxnSpPr/>
          <p:nvPr/>
        </p:nvCxnSpPr>
        <p:spPr>
          <a:xfrm>
            <a:off x="3827780" y="3488055"/>
            <a:ext cx="1750695" cy="148209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弧形 31"/>
          <p:cNvSpPr/>
          <p:nvPr/>
        </p:nvSpPr>
        <p:spPr>
          <a:xfrm rot="15540000">
            <a:off x="5015230" y="473837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3" name="文本框 32"/>
          <p:cNvSpPr txBox="1"/>
          <p:nvPr/>
        </p:nvSpPr>
        <p:spPr>
          <a:xfrm rot="180000">
            <a:off x="4368165" y="4375150"/>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4" name="组合 33"/>
          <p:cNvGrpSpPr/>
          <p:nvPr/>
        </p:nvGrpSpPr>
        <p:grpSpPr>
          <a:xfrm rot="2400000">
            <a:off x="4402070" y="4288820"/>
            <a:ext cx="1070610" cy="99498"/>
            <a:chOff x="2584" y="3823"/>
            <a:chExt cx="1686" cy="227"/>
          </a:xfrm>
        </p:grpSpPr>
        <p:cxnSp>
          <p:nvCxnSpPr>
            <p:cNvPr id="36" name="直接连接符 35"/>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7" name="直接连接符 36"/>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8" name="直接连接符 37"/>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9" name="直接连接符 38"/>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41" name="流程图: 接点 26"/>
          <p:cNvSpPr/>
          <p:nvPr/>
        </p:nvSpPr>
        <p:spPr>
          <a:xfrm>
            <a:off x="4414852" y="392041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3024505" y="3764915"/>
            <a:ext cx="1097280" cy="460375"/>
          </a:xfrm>
          <a:prstGeom prst="rect">
            <a:avLst/>
          </a:prstGeom>
          <a:noFill/>
        </p:spPr>
        <p:txBody>
          <a:bodyPr wrap="none" rtlCol="0">
            <a:spAutoFit/>
          </a:bodyPr>
          <a:p>
            <a:r>
              <a:rPr lang="zh-CN" altLang="en-US" sz="2400"/>
              <a:t>体育馆</a:t>
            </a:r>
            <a:endParaRPr lang="zh-CN" altLang="en-US" sz="2400"/>
          </a:p>
        </p:txBody>
      </p:sp>
      <p:sp>
        <p:nvSpPr>
          <p:cNvPr id="35" name="文本框 3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p:tgtEl>
                                          <p:spTgt spid="33"/>
                                        </p:tgtEl>
                                        <p:attrNameLst>
                                          <p:attrName>ppt_y</p:attrName>
                                        </p:attrNameLst>
                                      </p:cBhvr>
                                      <p:tavLst>
                                        <p:tav tm="0">
                                          <p:val>
                                            <p:strVal val="#ppt_y+#ppt_h*1.125000"/>
                                          </p:val>
                                        </p:tav>
                                        <p:tav tm="100000">
                                          <p:val>
                                            <p:strVal val="#ppt_y"/>
                                          </p:val>
                                        </p:tav>
                                      </p:tavLst>
                                    </p:anim>
                                    <p:animEffect transition="in" filter="wipe(up)">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4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p:tgtEl>
                                          <p:spTgt spid="42"/>
                                        </p:tgtEl>
                                        <p:attrNameLst>
                                          <p:attrName>ppt_y</p:attrName>
                                        </p:attrNameLst>
                                      </p:cBhvr>
                                      <p:tavLst>
                                        <p:tav tm="0">
                                          <p:val>
                                            <p:strVal val="#ppt_y+#ppt_h*1.125000"/>
                                          </p:val>
                                        </p:tav>
                                        <p:tav tm="100000">
                                          <p:val>
                                            <p:strVal val="#ppt_y"/>
                                          </p:val>
                                        </p:tav>
                                      </p:tavLst>
                                    </p:anim>
                                    <p:animEffect transition="in" filter="wipe(up)">
                                      <p:cBhvr>
                                        <p:cTn id="4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41" grpId="0" bldLvl="0" animBg="1"/>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9" name="Line 6"/>
          <p:cNvSpPr>
            <a:spLocks noChangeShapeType="1"/>
          </p:cNvSpPr>
          <p:nvPr/>
        </p:nvSpPr>
        <p:spPr bwMode="auto">
          <a:xfrm flipH="1" flipV="1">
            <a:off x="4756332" y="3776642"/>
            <a:ext cx="1254555" cy="5531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4" name="Text Box 23"/>
          <p:cNvSpPr txBox="1">
            <a:spLocks noChangeArrowheads="1"/>
          </p:cNvSpPr>
          <p:nvPr/>
        </p:nvSpPr>
        <p:spPr bwMode="auto">
          <a:xfrm>
            <a:off x="5016016" y="357766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小芳家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rot="1414810">
            <a:off x="5175174" y="4001313"/>
            <a:ext cx="452853" cy="66268"/>
            <a:chOff x="1066399" y="3275981"/>
            <a:chExt cx="350687" cy="150924"/>
          </a:xfrm>
        </p:grpSpPr>
        <p:cxnSp>
          <p:nvCxnSpPr>
            <p:cNvPr id="77" name="直接连接符 76"/>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8" name="直接连接符 77"/>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09" name="弧形 108"/>
          <p:cNvSpPr/>
          <p:nvPr/>
        </p:nvSpPr>
        <p:spPr>
          <a:xfrm rot="14044542">
            <a:off x="5612312" y="414862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23" name="流程图: 接点 122"/>
          <p:cNvSpPr/>
          <p:nvPr/>
        </p:nvSpPr>
        <p:spPr>
          <a:xfrm>
            <a:off x="5159155" y="3913212"/>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30" name="AutoShape 27"/>
          <p:cNvSpPr>
            <a:spLocks noChangeArrowheads="1"/>
          </p:cNvSpPr>
          <p:nvPr/>
        </p:nvSpPr>
        <p:spPr bwMode="auto">
          <a:xfrm>
            <a:off x="3335020" y="683260"/>
            <a:ext cx="6120765" cy="51017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根据提示，在平面内标出各同学家的位置。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descr="图片103"/>
          <p:cNvPicPr>
            <a:picLocks noChangeAspect="1"/>
          </p:cNvPicPr>
          <p:nvPr/>
        </p:nvPicPr>
        <p:blipFill>
          <a:blip r:embed="rId2"/>
          <a:stretch>
            <a:fillRect/>
          </a:stretch>
        </p:blipFill>
        <p:spPr>
          <a:xfrm>
            <a:off x="325755" y="1309370"/>
            <a:ext cx="1481455" cy="1077595"/>
          </a:xfrm>
          <a:prstGeom prst="rect">
            <a:avLst/>
          </a:prstGeom>
        </p:spPr>
      </p:pic>
      <p:sp>
        <p:nvSpPr>
          <p:cNvPr id="70" name="Text Box 47"/>
          <p:cNvSpPr txBox="1">
            <a:spLocks noChangeArrowheads="1"/>
          </p:cNvSpPr>
          <p:nvPr/>
        </p:nvSpPr>
        <p:spPr bwMode="auto">
          <a:xfrm>
            <a:off x="4849862" y="39696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14" name="文本框 13"/>
          <p:cNvSpPr txBox="1"/>
          <p:nvPr/>
        </p:nvSpPr>
        <p:spPr>
          <a:xfrm>
            <a:off x="670560" y="2580640"/>
            <a:ext cx="7924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1784985" y="1560195"/>
            <a:ext cx="5172075" cy="587375"/>
            <a:chOff x="2811" y="2457"/>
            <a:chExt cx="8145" cy="925"/>
          </a:xfrm>
        </p:grpSpPr>
        <p:sp>
          <p:nvSpPr>
            <p:cNvPr id="6" name="文本框 5"/>
            <p:cNvSpPr txBox="1"/>
            <p:nvPr/>
          </p:nvSpPr>
          <p:spPr>
            <a:xfrm>
              <a:off x="2846" y="2548"/>
              <a:ext cx="809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我家在学校的西偏北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2457"/>
              <a:ext cx="8145" cy="925"/>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wipe(down)">
                                      <p:cBhvr>
                                        <p:cTn id="18" dur="500"/>
                                        <p:tgtEl>
                                          <p:spTgt spid="5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wipe(down)">
                                      <p:cBhvr>
                                        <p:cTn id="23" dur="500"/>
                                        <p:tgtEl>
                                          <p:spTgt spid="109"/>
                                        </p:tgtEl>
                                      </p:cBhvr>
                                    </p:animEffect>
                                  </p:childTnLst>
                                </p:cTn>
                              </p:par>
                            </p:childTnLst>
                          </p:cTn>
                        </p:par>
                        <p:par>
                          <p:cTn id="24" fill="hold">
                            <p:stCondLst>
                              <p:cond delay="500"/>
                            </p:stCondLst>
                            <p:childTnLst>
                              <p:par>
                                <p:cTn id="25" presetID="12" presetClass="entr" presetSubtype="4"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p:tgtEl>
                                          <p:spTgt spid="70"/>
                                        </p:tgtEl>
                                        <p:attrNameLst>
                                          <p:attrName>ppt_y</p:attrName>
                                        </p:attrNameLst>
                                      </p:cBhvr>
                                      <p:tavLst>
                                        <p:tav tm="0">
                                          <p:val>
                                            <p:strVal val="#ppt_y+#ppt_h*1.125000"/>
                                          </p:val>
                                        </p:tav>
                                        <p:tav tm="100000">
                                          <p:val>
                                            <p:strVal val="#ppt_y"/>
                                          </p:val>
                                        </p:tav>
                                      </p:tavLst>
                                    </p:anim>
                                    <p:animEffect transition="in" filter="wipe(up)">
                                      <p:cBhvr>
                                        <p:cTn id="28" dur="500"/>
                                        <p:tgtEl>
                                          <p:spTgt spid="7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down)">
                                      <p:cBhvr>
                                        <p:cTn id="33" dur="500"/>
                                        <p:tgtEl>
                                          <p:spTgt spid="76"/>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123"/>
                                        </p:tgtEl>
                                        <p:attrNameLst>
                                          <p:attrName>style.visibility</p:attrName>
                                        </p:attrNameLst>
                                      </p:cBhvr>
                                      <p:to>
                                        <p:strVal val="visible"/>
                                      </p:to>
                                    </p:set>
                                    <p:anim calcmode="lin" valueType="num">
                                      <p:cBhvr>
                                        <p:cTn id="38" dur="500" fill="hold"/>
                                        <p:tgtEl>
                                          <p:spTgt spid="123"/>
                                        </p:tgtEl>
                                        <p:attrNameLst>
                                          <p:attrName>ppt_w</p:attrName>
                                        </p:attrNameLst>
                                      </p:cBhvr>
                                      <p:tavLst>
                                        <p:tav tm="0">
                                          <p:val>
                                            <p:fltVal val="0"/>
                                          </p:val>
                                        </p:tav>
                                        <p:tav tm="100000">
                                          <p:val>
                                            <p:strVal val="#ppt_w"/>
                                          </p:val>
                                        </p:tav>
                                      </p:tavLst>
                                    </p:anim>
                                    <p:anim calcmode="lin" valueType="num">
                                      <p:cBhvr>
                                        <p:cTn id="39" dur="500" fill="hold"/>
                                        <p:tgtEl>
                                          <p:spTgt spid="123"/>
                                        </p:tgtEl>
                                        <p:attrNameLst>
                                          <p:attrName>ppt_h</p:attrName>
                                        </p:attrNameLst>
                                      </p:cBhvr>
                                      <p:tavLst>
                                        <p:tav tm="0">
                                          <p:val>
                                            <p:fltVal val="0"/>
                                          </p:val>
                                        </p:tav>
                                        <p:tav tm="100000">
                                          <p:val>
                                            <p:strVal val="#ppt_h"/>
                                          </p:val>
                                        </p:tav>
                                      </p:tavLst>
                                    </p:anim>
                                  </p:childTnLst>
                                </p:cTn>
                              </p:par>
                            </p:childTnLst>
                          </p:cTn>
                        </p:par>
                        <p:par>
                          <p:cTn id="40" fill="hold">
                            <p:stCondLst>
                              <p:cond delay="500"/>
                            </p:stCondLst>
                            <p:childTnLst>
                              <p:par>
                                <p:cTn id="41" presetID="12" presetClass="entr" presetSubtype="4"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p:tgtEl>
                                          <p:spTgt spid="64"/>
                                        </p:tgtEl>
                                        <p:attrNameLst>
                                          <p:attrName>ppt_y</p:attrName>
                                        </p:attrNameLst>
                                      </p:cBhvr>
                                      <p:tavLst>
                                        <p:tav tm="0">
                                          <p:val>
                                            <p:strVal val="#ppt_y+#ppt_h*1.125000"/>
                                          </p:val>
                                        </p:tav>
                                        <p:tav tm="100000">
                                          <p:val>
                                            <p:strVal val="#ppt_y"/>
                                          </p:val>
                                        </p:tav>
                                      </p:tavLst>
                                    </p:anim>
                                    <p:animEffect transition="in" filter="wipe(up)">
                                      <p:cBhvr>
                                        <p:cTn id="4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bldLvl="0" animBg="1"/>
      <p:bldP spid="70" grpId="0" bldLvl="0" animBg="1"/>
      <p:bldP spid="123" grpId="0" bldLvl="0" animBg="1"/>
      <p:bldP spid="64" grpId="0" bldLvl="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9" name="Line 6"/>
          <p:cNvSpPr>
            <a:spLocks noChangeShapeType="1"/>
          </p:cNvSpPr>
          <p:nvPr/>
        </p:nvSpPr>
        <p:spPr bwMode="auto">
          <a:xfrm flipH="1" flipV="1">
            <a:off x="4756332" y="3776642"/>
            <a:ext cx="1254555" cy="5531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60" name="Line 7"/>
          <p:cNvSpPr>
            <a:spLocks noChangeShapeType="1"/>
          </p:cNvSpPr>
          <p:nvPr/>
        </p:nvSpPr>
        <p:spPr bwMode="auto">
          <a:xfrm flipH="1">
            <a:off x="3186356" y="4329800"/>
            <a:ext cx="2824531" cy="6955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4" name="Text Box 23"/>
          <p:cNvSpPr txBox="1">
            <a:spLocks noChangeArrowheads="1"/>
          </p:cNvSpPr>
          <p:nvPr/>
        </p:nvSpPr>
        <p:spPr bwMode="auto">
          <a:xfrm>
            <a:off x="5016016" y="357766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小芳家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rot="1414810">
            <a:off x="5175174" y="4001313"/>
            <a:ext cx="452853" cy="66268"/>
            <a:chOff x="1066399" y="3275981"/>
            <a:chExt cx="350687" cy="150924"/>
          </a:xfrm>
        </p:grpSpPr>
        <p:cxnSp>
          <p:nvCxnSpPr>
            <p:cNvPr id="77" name="直接连接符 76"/>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8" name="直接连接符 77"/>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9" name="组合 98"/>
          <p:cNvGrpSpPr/>
          <p:nvPr/>
        </p:nvGrpSpPr>
        <p:grpSpPr>
          <a:xfrm rot="20783845">
            <a:off x="3350514" y="4695559"/>
            <a:ext cx="2275805" cy="99466"/>
            <a:chOff x="383661" y="2425302"/>
            <a:chExt cx="2275805" cy="162353"/>
          </a:xfrm>
        </p:grpSpPr>
        <p:grpSp>
          <p:nvGrpSpPr>
            <p:cNvPr id="80" name="组合 79"/>
            <p:cNvGrpSpPr/>
            <p:nvPr/>
          </p:nvGrpSpPr>
          <p:grpSpPr>
            <a:xfrm>
              <a:off x="383661" y="2425302"/>
              <a:ext cx="910664" cy="153926"/>
              <a:chOff x="1066399" y="3268339"/>
              <a:chExt cx="704700" cy="158566"/>
            </a:xfrm>
          </p:grpSpPr>
          <p:cxnSp>
            <p:nvCxnSpPr>
              <p:cNvPr id="81" name="直接连接符 80"/>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2" name="直接连接符 81"/>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5" name="组合 94"/>
            <p:cNvGrpSpPr/>
            <p:nvPr/>
          </p:nvGrpSpPr>
          <p:grpSpPr>
            <a:xfrm>
              <a:off x="1748802" y="2433729"/>
              <a:ext cx="910664" cy="153926"/>
              <a:chOff x="1066399" y="3268339"/>
              <a:chExt cx="704700" cy="158566"/>
            </a:xfrm>
          </p:grpSpPr>
          <p:cxnSp>
            <p:nvCxnSpPr>
              <p:cNvPr id="96" name="直接连接符 9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7" name="直接连接符 9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8" name="直接连接符 9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sp>
        <p:nvSpPr>
          <p:cNvPr id="114" name="Text Box 48"/>
          <p:cNvSpPr txBox="1">
            <a:spLocks noChangeArrowheads="1"/>
          </p:cNvSpPr>
          <p:nvPr/>
        </p:nvSpPr>
        <p:spPr bwMode="auto">
          <a:xfrm>
            <a:off x="4761015" y="4255774"/>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弧形 108"/>
          <p:cNvSpPr/>
          <p:nvPr/>
        </p:nvSpPr>
        <p:spPr>
          <a:xfrm rot="14044542">
            <a:off x="5612312" y="414862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10" name="弧形 109"/>
          <p:cNvSpPr/>
          <p:nvPr/>
        </p:nvSpPr>
        <p:spPr>
          <a:xfrm rot="12448158">
            <a:off x="5513639" y="4196266"/>
            <a:ext cx="122848" cy="272374"/>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22" name="流程图: 接点 121"/>
          <p:cNvSpPr/>
          <p:nvPr/>
        </p:nvSpPr>
        <p:spPr>
          <a:xfrm>
            <a:off x="3342880" y="493237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3" name="流程图: 接点 122"/>
          <p:cNvSpPr/>
          <p:nvPr/>
        </p:nvSpPr>
        <p:spPr>
          <a:xfrm>
            <a:off x="5159155" y="3913212"/>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Text Box 24"/>
          <p:cNvSpPr txBox="1">
            <a:spLocks noChangeArrowheads="1"/>
          </p:cNvSpPr>
          <p:nvPr/>
        </p:nvSpPr>
        <p:spPr bwMode="auto">
          <a:xfrm>
            <a:off x="3165730" y="504107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小红家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30" name="AutoShape 27"/>
          <p:cNvSpPr>
            <a:spLocks noChangeArrowheads="1"/>
          </p:cNvSpPr>
          <p:nvPr/>
        </p:nvSpPr>
        <p:spPr bwMode="auto">
          <a:xfrm>
            <a:off x="3335020" y="683260"/>
            <a:ext cx="6120765" cy="51017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根据提示，在平面内标出各同学家的位置。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Text Box 47"/>
          <p:cNvSpPr txBox="1">
            <a:spLocks noChangeArrowheads="1"/>
          </p:cNvSpPr>
          <p:nvPr/>
        </p:nvSpPr>
        <p:spPr bwMode="auto">
          <a:xfrm>
            <a:off x="4849862" y="39696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20" name="组合 19"/>
          <p:cNvGrpSpPr/>
          <p:nvPr/>
        </p:nvGrpSpPr>
        <p:grpSpPr>
          <a:xfrm>
            <a:off x="587375" y="1399540"/>
            <a:ext cx="6369685" cy="1641475"/>
            <a:chOff x="925" y="2204"/>
            <a:chExt cx="10031" cy="2585"/>
          </a:xfrm>
        </p:grpSpPr>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2811" y="2457"/>
              <a:ext cx="8145" cy="925"/>
              <a:chOff x="2811" y="2457"/>
              <a:chExt cx="8145" cy="925"/>
            </a:xfrm>
          </p:grpSpPr>
          <p:sp>
            <p:nvSpPr>
              <p:cNvPr id="6" name="文本框 5"/>
              <p:cNvSpPr txBox="1"/>
              <p:nvPr/>
            </p:nvSpPr>
            <p:spPr>
              <a:xfrm>
                <a:off x="2846" y="2548"/>
                <a:ext cx="7900"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我家在学校西偏南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2457"/>
                <a:ext cx="8145" cy="925"/>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descr="图片154"/>
            <p:cNvPicPr>
              <a:picLocks noChangeAspect="1"/>
            </p:cNvPicPr>
            <p:nvPr/>
          </p:nvPicPr>
          <p:blipFill>
            <a:blip r:embed="rId2"/>
            <a:srcRect b="32077"/>
            <a:stretch>
              <a:fillRect/>
            </a:stretch>
          </p:blipFill>
          <p:spPr>
            <a:xfrm flipH="1">
              <a:off x="925" y="2204"/>
              <a:ext cx="1509" cy="1725"/>
            </a:xfrm>
            <a:prstGeom prst="rect">
              <a:avLst/>
            </a:prstGeom>
          </p:spPr>
        </p:pic>
      </p:grpSp>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right)">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wipe(down)">
                                      <p:cBhvr>
                                        <p:cTn id="17" dur="500"/>
                                        <p:tgtEl>
                                          <p:spTgt spid="110"/>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14"/>
                                        </p:tgtEl>
                                        <p:attrNameLst>
                                          <p:attrName>style.visibility</p:attrName>
                                        </p:attrNameLst>
                                      </p:cBhvr>
                                      <p:to>
                                        <p:strVal val="visible"/>
                                      </p:to>
                                    </p:set>
                                    <p:anim calcmode="lin" valueType="num">
                                      <p:cBhvr additive="base">
                                        <p:cTn id="20" dur="500"/>
                                        <p:tgtEl>
                                          <p:spTgt spid="114"/>
                                        </p:tgtEl>
                                        <p:attrNameLst>
                                          <p:attrName>ppt_y</p:attrName>
                                        </p:attrNameLst>
                                      </p:cBhvr>
                                      <p:tavLst>
                                        <p:tav tm="0">
                                          <p:val>
                                            <p:strVal val="#ppt_y+#ppt_h*1.125000"/>
                                          </p:val>
                                        </p:tav>
                                        <p:tav tm="100000">
                                          <p:val>
                                            <p:strVal val="#ppt_y"/>
                                          </p:val>
                                        </p:tav>
                                      </p:tavLst>
                                    </p:anim>
                                    <p:animEffect transition="in" filter="wipe(up)">
                                      <p:cBhvr>
                                        <p:cTn id="21" dur="500"/>
                                        <p:tgtEl>
                                          <p:spTgt spid="1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99"/>
                                        </p:tgtEl>
                                        <p:attrNameLst>
                                          <p:attrName>style.visibility</p:attrName>
                                        </p:attrNameLst>
                                      </p:cBhvr>
                                      <p:to>
                                        <p:strVal val="visible"/>
                                      </p:to>
                                    </p:set>
                                    <p:animEffect transition="in" filter="wipe(right)">
                                      <p:cBhvr>
                                        <p:cTn id="26" dur="500"/>
                                        <p:tgtEl>
                                          <p:spTgt spid="99"/>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p:tgtEl>
                                          <p:spTgt spid="65"/>
                                        </p:tgtEl>
                                        <p:attrNameLst>
                                          <p:attrName>ppt_y</p:attrName>
                                        </p:attrNameLst>
                                      </p:cBhvr>
                                      <p:tavLst>
                                        <p:tav tm="0">
                                          <p:val>
                                            <p:strVal val="#ppt_y+#ppt_h*1.125000"/>
                                          </p:val>
                                        </p:tav>
                                        <p:tav tm="100000">
                                          <p:val>
                                            <p:strVal val="#ppt_y"/>
                                          </p:val>
                                        </p:tav>
                                      </p:tavLst>
                                    </p:anim>
                                    <p:animEffect transition="in" filter="wipe(up)">
                                      <p:cBhvr>
                                        <p:cTn id="3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ldLvl="0" animBg="1"/>
      <p:bldP spid="114" grpId="0" bldLvl="0" animBg="1"/>
      <p:bldP spid="122" grpId="0" bldLvl="0" animBg="1"/>
      <p:bldP spid="6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9" name="Line 6"/>
          <p:cNvSpPr>
            <a:spLocks noChangeShapeType="1"/>
          </p:cNvSpPr>
          <p:nvPr/>
        </p:nvSpPr>
        <p:spPr bwMode="auto">
          <a:xfrm flipH="1" flipV="1">
            <a:off x="4756332" y="3776642"/>
            <a:ext cx="1254555" cy="5531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60" name="Line 7"/>
          <p:cNvSpPr>
            <a:spLocks noChangeShapeType="1"/>
          </p:cNvSpPr>
          <p:nvPr/>
        </p:nvSpPr>
        <p:spPr bwMode="auto">
          <a:xfrm flipH="1">
            <a:off x="3186356" y="4329800"/>
            <a:ext cx="2824531" cy="6955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8" name="Line 5"/>
          <p:cNvSpPr>
            <a:spLocks noChangeShapeType="1"/>
          </p:cNvSpPr>
          <p:nvPr/>
        </p:nvSpPr>
        <p:spPr bwMode="auto">
          <a:xfrm flipV="1">
            <a:off x="6018128" y="2389605"/>
            <a:ext cx="1925141" cy="1947367"/>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4" name="Text Box 23"/>
          <p:cNvSpPr txBox="1">
            <a:spLocks noChangeArrowheads="1"/>
          </p:cNvSpPr>
          <p:nvPr/>
        </p:nvSpPr>
        <p:spPr bwMode="auto">
          <a:xfrm>
            <a:off x="5016016" y="357766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小芳家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71" name="未知"/>
          <p:cNvSpPr/>
          <p:nvPr/>
        </p:nvSpPr>
        <p:spPr bwMode="auto">
          <a:xfrm>
            <a:off x="6182337" y="4158351"/>
            <a:ext cx="133350" cy="171450"/>
          </a:xfrm>
          <a:custGeom>
            <a:avLst/>
            <a:gdLst>
              <a:gd name="T0" fmla="*/ 0 w 112"/>
              <a:gd name="T1" fmla="*/ 0 h 144"/>
              <a:gd name="T2" fmla="*/ 96 w 112"/>
              <a:gd name="T3" fmla="*/ 48 h 144"/>
              <a:gd name="T4" fmla="*/ 96 w 112"/>
              <a:gd name="T5" fmla="*/ 144 h 144"/>
            </a:gdLst>
            <a:ahLst/>
            <a:cxnLst>
              <a:cxn ang="0">
                <a:pos x="T0" y="T1"/>
              </a:cxn>
              <a:cxn ang="0">
                <a:pos x="T2" y="T3"/>
              </a:cxn>
              <a:cxn ang="0">
                <a:pos x="T4" y="T5"/>
              </a:cxn>
            </a:cxnLst>
            <a:rect l="0" t="0" r="r" b="b"/>
            <a:pathLst>
              <a:path w="112" h="144">
                <a:moveTo>
                  <a:pt x="0" y="0"/>
                </a:moveTo>
                <a:cubicBezTo>
                  <a:pt x="40" y="12"/>
                  <a:pt x="80" y="24"/>
                  <a:pt x="96" y="48"/>
                </a:cubicBezTo>
                <a:cubicBezTo>
                  <a:pt x="112" y="72"/>
                  <a:pt x="104" y="108"/>
                  <a:pt x="96" y="144"/>
                </a:cubicBezTo>
              </a:path>
            </a:pathLst>
          </a:custGeom>
          <a:noFill/>
          <a:ln w="28575" cmpd="sng">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rot="1414810">
            <a:off x="5175174" y="4001313"/>
            <a:ext cx="452853" cy="66268"/>
            <a:chOff x="1066399" y="3275981"/>
            <a:chExt cx="350687" cy="150924"/>
          </a:xfrm>
        </p:grpSpPr>
        <p:cxnSp>
          <p:nvCxnSpPr>
            <p:cNvPr id="77" name="直接连接符 76"/>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8" name="直接连接符 77"/>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7" name="组合 86"/>
          <p:cNvGrpSpPr/>
          <p:nvPr/>
        </p:nvGrpSpPr>
        <p:grpSpPr>
          <a:xfrm rot="18913506">
            <a:off x="6024180" y="3289186"/>
            <a:ext cx="1825065" cy="98302"/>
            <a:chOff x="382534" y="2428551"/>
            <a:chExt cx="1825065" cy="159632"/>
          </a:xfrm>
        </p:grpSpPr>
        <p:grpSp>
          <p:nvGrpSpPr>
            <p:cNvPr id="88" name="组合 87"/>
            <p:cNvGrpSpPr/>
            <p:nvPr/>
          </p:nvGrpSpPr>
          <p:grpSpPr>
            <a:xfrm>
              <a:off x="382534" y="2428551"/>
              <a:ext cx="910664" cy="159632"/>
              <a:chOff x="1066399" y="3268339"/>
              <a:chExt cx="704700" cy="158566"/>
            </a:xfrm>
          </p:grpSpPr>
          <p:cxnSp>
            <p:nvCxnSpPr>
              <p:cNvPr id="92" name="直接连接符 91"/>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9" name="组合 88"/>
            <p:cNvGrpSpPr/>
            <p:nvPr/>
          </p:nvGrpSpPr>
          <p:grpSpPr>
            <a:xfrm>
              <a:off x="1754746" y="2445855"/>
              <a:ext cx="452853" cy="122943"/>
              <a:chOff x="1066399" y="3275981"/>
              <a:chExt cx="350687" cy="150924"/>
            </a:xfrm>
          </p:grpSpPr>
          <p:cxnSp>
            <p:nvCxnSpPr>
              <p:cNvPr id="90" name="直接连接符 89"/>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1" name="直接连接符 90"/>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grpSp>
        <p:nvGrpSpPr>
          <p:cNvPr id="99" name="组合 98"/>
          <p:cNvGrpSpPr/>
          <p:nvPr/>
        </p:nvGrpSpPr>
        <p:grpSpPr>
          <a:xfrm rot="20783845">
            <a:off x="3350514" y="4695559"/>
            <a:ext cx="2275805" cy="99466"/>
            <a:chOff x="383661" y="2425302"/>
            <a:chExt cx="2275805" cy="162353"/>
          </a:xfrm>
        </p:grpSpPr>
        <p:grpSp>
          <p:nvGrpSpPr>
            <p:cNvPr id="80" name="组合 79"/>
            <p:cNvGrpSpPr/>
            <p:nvPr/>
          </p:nvGrpSpPr>
          <p:grpSpPr>
            <a:xfrm>
              <a:off x="383661" y="2425302"/>
              <a:ext cx="910664" cy="153926"/>
              <a:chOff x="1066399" y="3268339"/>
              <a:chExt cx="704700" cy="158566"/>
            </a:xfrm>
          </p:grpSpPr>
          <p:cxnSp>
            <p:nvCxnSpPr>
              <p:cNvPr id="81" name="直接连接符 80"/>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2" name="直接连接符 81"/>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5" name="组合 94"/>
            <p:cNvGrpSpPr/>
            <p:nvPr/>
          </p:nvGrpSpPr>
          <p:grpSpPr>
            <a:xfrm>
              <a:off x="1748802" y="2433729"/>
              <a:ext cx="910664" cy="153926"/>
              <a:chOff x="1066399" y="3268339"/>
              <a:chExt cx="704700" cy="158566"/>
            </a:xfrm>
          </p:grpSpPr>
          <p:cxnSp>
            <p:nvCxnSpPr>
              <p:cNvPr id="96" name="直接连接符 9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7" name="直接连接符 9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8" name="直接连接符 9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sp>
        <p:nvSpPr>
          <p:cNvPr id="114" name="Text Box 48"/>
          <p:cNvSpPr txBox="1">
            <a:spLocks noChangeArrowheads="1"/>
          </p:cNvSpPr>
          <p:nvPr/>
        </p:nvSpPr>
        <p:spPr bwMode="auto">
          <a:xfrm>
            <a:off x="4761015" y="4255774"/>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1" name="Text Box 48"/>
          <p:cNvSpPr txBox="1">
            <a:spLocks noChangeArrowheads="1"/>
          </p:cNvSpPr>
          <p:nvPr/>
        </p:nvSpPr>
        <p:spPr bwMode="auto">
          <a:xfrm>
            <a:off x="6385046" y="3913757"/>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弧形 108"/>
          <p:cNvSpPr/>
          <p:nvPr/>
        </p:nvSpPr>
        <p:spPr>
          <a:xfrm rot="14044542">
            <a:off x="5612312" y="414862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10" name="弧形 109"/>
          <p:cNvSpPr/>
          <p:nvPr/>
        </p:nvSpPr>
        <p:spPr>
          <a:xfrm rot="12448158">
            <a:off x="5513639" y="4196266"/>
            <a:ext cx="122848" cy="272374"/>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79" name="流程图: 接点 63"/>
          <p:cNvSpPr/>
          <p:nvPr/>
        </p:nvSpPr>
        <p:spPr>
          <a:xfrm>
            <a:off x="7567233" y="2650895"/>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2" name="流程图: 接点 121"/>
          <p:cNvSpPr/>
          <p:nvPr/>
        </p:nvSpPr>
        <p:spPr>
          <a:xfrm>
            <a:off x="3342880" y="493237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3" name="流程图: 接点 122"/>
          <p:cNvSpPr/>
          <p:nvPr/>
        </p:nvSpPr>
        <p:spPr>
          <a:xfrm>
            <a:off x="5159155" y="3913212"/>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Text Box 22"/>
          <p:cNvSpPr txBox="1">
            <a:spLocks noChangeArrowheads="1"/>
          </p:cNvSpPr>
          <p:nvPr/>
        </p:nvSpPr>
        <p:spPr bwMode="auto">
          <a:xfrm>
            <a:off x="7675295" y="266814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小刚家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5" name="Text Box 24"/>
          <p:cNvSpPr txBox="1">
            <a:spLocks noChangeArrowheads="1"/>
          </p:cNvSpPr>
          <p:nvPr/>
        </p:nvSpPr>
        <p:spPr bwMode="auto">
          <a:xfrm>
            <a:off x="3165730" y="504107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小红家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30" name="AutoShape 27"/>
          <p:cNvSpPr>
            <a:spLocks noChangeArrowheads="1"/>
          </p:cNvSpPr>
          <p:nvPr/>
        </p:nvSpPr>
        <p:spPr bwMode="auto">
          <a:xfrm>
            <a:off x="3335020" y="683260"/>
            <a:ext cx="6120765" cy="51017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根据提示，在平面内标出各同学家的位置。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Text Box 47"/>
          <p:cNvSpPr txBox="1">
            <a:spLocks noChangeArrowheads="1"/>
          </p:cNvSpPr>
          <p:nvPr/>
        </p:nvSpPr>
        <p:spPr bwMode="auto">
          <a:xfrm>
            <a:off x="4849862" y="39696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2" name="组合 1"/>
          <p:cNvGrpSpPr/>
          <p:nvPr/>
        </p:nvGrpSpPr>
        <p:grpSpPr>
          <a:xfrm>
            <a:off x="670560" y="1337945"/>
            <a:ext cx="6285865" cy="1702435"/>
            <a:chOff x="1056" y="2107"/>
            <a:chExt cx="9899" cy="2681"/>
          </a:xfrm>
        </p:grpSpPr>
        <p:pic>
          <p:nvPicPr>
            <p:cNvPr id="4" name="图片 3" descr="图片164"/>
            <p:cNvPicPr>
              <a:picLocks noChangeAspect="1"/>
            </p:cNvPicPr>
            <p:nvPr/>
          </p:nvPicPr>
          <p:blipFill>
            <a:blip r:embed="rId2"/>
            <a:stretch>
              <a:fillRect/>
            </a:stretch>
          </p:blipFill>
          <p:spPr>
            <a:xfrm flipH="1">
              <a:off x="1194" y="2107"/>
              <a:ext cx="1257" cy="1656"/>
            </a:xfrm>
            <a:prstGeom prst="rect">
              <a:avLst/>
            </a:prstGeom>
          </p:spPr>
        </p:pic>
        <p:sp>
          <p:nvSpPr>
            <p:cNvPr id="6" name="文本框 5"/>
            <p:cNvSpPr txBox="1"/>
            <p:nvPr/>
          </p:nvSpPr>
          <p:spPr>
            <a:xfrm>
              <a:off x="2846" y="2548"/>
              <a:ext cx="779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我家在学校的东偏北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小刚</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2457"/>
              <a:ext cx="8145" cy="925"/>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down)">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up)">
                                      <p:cBhvr>
                                        <p:cTn id="17" dur="500"/>
                                        <p:tgtEl>
                                          <p:spTgt spid="71"/>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 calcmode="lin" valueType="num">
                                      <p:cBhvr additive="base">
                                        <p:cTn id="21" dur="500"/>
                                        <p:tgtEl>
                                          <p:spTgt spid="121"/>
                                        </p:tgtEl>
                                        <p:attrNameLst>
                                          <p:attrName>ppt_y</p:attrName>
                                        </p:attrNameLst>
                                      </p:cBhvr>
                                      <p:tavLst>
                                        <p:tav tm="0">
                                          <p:val>
                                            <p:strVal val="#ppt_y+#ppt_h*1.125000"/>
                                          </p:val>
                                        </p:tav>
                                        <p:tav tm="100000">
                                          <p:val>
                                            <p:strVal val="#ppt_y"/>
                                          </p:val>
                                        </p:tav>
                                      </p:tavLst>
                                    </p:anim>
                                    <p:animEffect transition="in" filter="wipe(up)">
                                      <p:cBhvr>
                                        <p:cTn id="22" dur="500"/>
                                        <p:tgtEl>
                                          <p:spTgt spid="1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down)">
                                      <p:cBhvr>
                                        <p:cTn id="27" dur="500"/>
                                        <p:tgtEl>
                                          <p:spTgt spid="87"/>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12" presetClass="entr" presetSubtype="4"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p:tgtEl>
                                          <p:spTgt spid="63"/>
                                        </p:tgtEl>
                                        <p:attrNameLst>
                                          <p:attrName>ppt_y</p:attrName>
                                        </p:attrNameLst>
                                      </p:cBhvr>
                                      <p:tavLst>
                                        <p:tav tm="0">
                                          <p:val>
                                            <p:strVal val="#ppt_y+#ppt_h*1.125000"/>
                                          </p:val>
                                        </p:tav>
                                        <p:tav tm="100000">
                                          <p:val>
                                            <p:strVal val="#ppt_y"/>
                                          </p:val>
                                        </p:tav>
                                      </p:tavLst>
                                    </p:anim>
                                    <p:animEffect transition="in" filter="wipe(up)">
                                      <p:cBhvr>
                                        <p:cTn id="3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bldLvl="0" animBg="1"/>
      <p:bldP spid="121" grpId="0" bldLvl="0" animBg="1"/>
      <p:bldP spid="79" grpId="0" bldLvl="0" animBg="1"/>
      <p:bldP spid="6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9" name="Line 6"/>
          <p:cNvSpPr>
            <a:spLocks noChangeShapeType="1"/>
          </p:cNvSpPr>
          <p:nvPr/>
        </p:nvSpPr>
        <p:spPr bwMode="auto">
          <a:xfrm flipH="1" flipV="1">
            <a:off x="4756332" y="3776642"/>
            <a:ext cx="1254555" cy="5531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60" name="Line 7"/>
          <p:cNvSpPr>
            <a:spLocks noChangeShapeType="1"/>
          </p:cNvSpPr>
          <p:nvPr/>
        </p:nvSpPr>
        <p:spPr bwMode="auto">
          <a:xfrm flipH="1">
            <a:off x="3186356" y="4329800"/>
            <a:ext cx="2824531" cy="6955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61" name="Line 8"/>
          <p:cNvSpPr>
            <a:spLocks noChangeShapeType="1"/>
          </p:cNvSpPr>
          <p:nvPr/>
        </p:nvSpPr>
        <p:spPr bwMode="auto">
          <a:xfrm>
            <a:off x="6010886" y="4329800"/>
            <a:ext cx="654019" cy="1485893"/>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8" name="Line 5"/>
          <p:cNvSpPr>
            <a:spLocks noChangeShapeType="1"/>
          </p:cNvSpPr>
          <p:nvPr/>
        </p:nvSpPr>
        <p:spPr bwMode="auto">
          <a:xfrm flipV="1">
            <a:off x="6018128" y="2389605"/>
            <a:ext cx="1925141" cy="1947367"/>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4" name="Text Box 23"/>
          <p:cNvSpPr txBox="1">
            <a:spLocks noChangeArrowheads="1"/>
          </p:cNvSpPr>
          <p:nvPr/>
        </p:nvSpPr>
        <p:spPr bwMode="auto">
          <a:xfrm>
            <a:off x="5016016" y="357766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小芳家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6" name="Text Box 25"/>
          <p:cNvSpPr txBox="1">
            <a:spLocks noChangeArrowheads="1"/>
          </p:cNvSpPr>
          <p:nvPr/>
        </p:nvSpPr>
        <p:spPr bwMode="auto">
          <a:xfrm>
            <a:off x="6701447" y="539418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小亮家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71" name="未知"/>
          <p:cNvSpPr/>
          <p:nvPr/>
        </p:nvSpPr>
        <p:spPr bwMode="auto">
          <a:xfrm>
            <a:off x="6182337" y="4158351"/>
            <a:ext cx="133350" cy="171450"/>
          </a:xfrm>
          <a:custGeom>
            <a:avLst/>
            <a:gdLst>
              <a:gd name="T0" fmla="*/ 0 w 112"/>
              <a:gd name="T1" fmla="*/ 0 h 144"/>
              <a:gd name="T2" fmla="*/ 96 w 112"/>
              <a:gd name="T3" fmla="*/ 48 h 144"/>
              <a:gd name="T4" fmla="*/ 96 w 112"/>
              <a:gd name="T5" fmla="*/ 144 h 144"/>
            </a:gdLst>
            <a:ahLst/>
            <a:cxnLst>
              <a:cxn ang="0">
                <a:pos x="T0" y="T1"/>
              </a:cxn>
              <a:cxn ang="0">
                <a:pos x="T2" y="T3"/>
              </a:cxn>
              <a:cxn ang="0">
                <a:pos x="T4" y="T5"/>
              </a:cxn>
            </a:cxnLst>
            <a:rect l="0" t="0" r="r" b="b"/>
            <a:pathLst>
              <a:path w="112" h="144">
                <a:moveTo>
                  <a:pt x="0" y="0"/>
                </a:moveTo>
                <a:cubicBezTo>
                  <a:pt x="40" y="12"/>
                  <a:pt x="80" y="24"/>
                  <a:pt x="96" y="48"/>
                </a:cubicBezTo>
                <a:cubicBezTo>
                  <a:pt x="112" y="72"/>
                  <a:pt x="104" y="108"/>
                  <a:pt x="96" y="144"/>
                </a:cubicBezTo>
              </a:path>
            </a:pathLst>
          </a:custGeom>
          <a:noFill/>
          <a:ln w="28575" cmpd="sng">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rot="1414810">
            <a:off x="5175174" y="4001313"/>
            <a:ext cx="452853" cy="66268"/>
            <a:chOff x="1066399" y="3275981"/>
            <a:chExt cx="350687" cy="150924"/>
          </a:xfrm>
        </p:grpSpPr>
        <p:cxnSp>
          <p:nvCxnSpPr>
            <p:cNvPr id="77" name="直接连接符 76"/>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8" name="直接连接符 77"/>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7" name="组合 86"/>
          <p:cNvGrpSpPr/>
          <p:nvPr/>
        </p:nvGrpSpPr>
        <p:grpSpPr>
          <a:xfrm rot="18913506">
            <a:off x="6024180" y="3289186"/>
            <a:ext cx="1825065" cy="98302"/>
            <a:chOff x="382534" y="2428551"/>
            <a:chExt cx="1825065" cy="159632"/>
          </a:xfrm>
        </p:grpSpPr>
        <p:grpSp>
          <p:nvGrpSpPr>
            <p:cNvPr id="88" name="组合 87"/>
            <p:cNvGrpSpPr/>
            <p:nvPr/>
          </p:nvGrpSpPr>
          <p:grpSpPr>
            <a:xfrm>
              <a:off x="382534" y="2428551"/>
              <a:ext cx="910664" cy="159632"/>
              <a:chOff x="1066399" y="3268339"/>
              <a:chExt cx="704700" cy="158566"/>
            </a:xfrm>
          </p:grpSpPr>
          <p:cxnSp>
            <p:nvCxnSpPr>
              <p:cNvPr id="92" name="直接连接符 91"/>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9" name="组合 88"/>
            <p:cNvGrpSpPr/>
            <p:nvPr/>
          </p:nvGrpSpPr>
          <p:grpSpPr>
            <a:xfrm>
              <a:off x="1754746" y="2445855"/>
              <a:ext cx="452853" cy="122943"/>
              <a:chOff x="1066399" y="3275981"/>
              <a:chExt cx="350687" cy="150924"/>
            </a:xfrm>
          </p:grpSpPr>
          <p:cxnSp>
            <p:nvCxnSpPr>
              <p:cNvPr id="90" name="直接连接符 89"/>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1" name="直接连接符 90"/>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grpSp>
        <p:nvGrpSpPr>
          <p:cNvPr id="99" name="组合 98"/>
          <p:cNvGrpSpPr/>
          <p:nvPr/>
        </p:nvGrpSpPr>
        <p:grpSpPr>
          <a:xfrm rot="20783845">
            <a:off x="3350514" y="4695559"/>
            <a:ext cx="2275805" cy="99466"/>
            <a:chOff x="383661" y="2425302"/>
            <a:chExt cx="2275805" cy="162353"/>
          </a:xfrm>
        </p:grpSpPr>
        <p:grpSp>
          <p:nvGrpSpPr>
            <p:cNvPr id="80" name="组合 79"/>
            <p:cNvGrpSpPr/>
            <p:nvPr/>
          </p:nvGrpSpPr>
          <p:grpSpPr>
            <a:xfrm>
              <a:off x="383661" y="2425302"/>
              <a:ext cx="910664" cy="153926"/>
              <a:chOff x="1066399" y="3268339"/>
              <a:chExt cx="704700" cy="158566"/>
            </a:xfrm>
          </p:grpSpPr>
          <p:cxnSp>
            <p:nvCxnSpPr>
              <p:cNvPr id="81" name="直接连接符 80"/>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2" name="直接连接符 81"/>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5" name="组合 94"/>
            <p:cNvGrpSpPr/>
            <p:nvPr/>
          </p:nvGrpSpPr>
          <p:grpSpPr>
            <a:xfrm>
              <a:off x="1748802" y="2433729"/>
              <a:ext cx="910664" cy="153926"/>
              <a:chOff x="1066399" y="3268339"/>
              <a:chExt cx="704700" cy="158566"/>
            </a:xfrm>
          </p:grpSpPr>
          <p:cxnSp>
            <p:nvCxnSpPr>
              <p:cNvPr id="96" name="直接连接符 9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7" name="直接连接符 9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8" name="直接连接符 9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grpSp>
        <p:nvGrpSpPr>
          <p:cNvPr id="101" name="组合 100"/>
          <p:cNvGrpSpPr/>
          <p:nvPr/>
        </p:nvGrpSpPr>
        <p:grpSpPr>
          <a:xfrm rot="3974041">
            <a:off x="5973857" y="5111530"/>
            <a:ext cx="910664" cy="94303"/>
            <a:chOff x="1066399" y="3268339"/>
            <a:chExt cx="704700" cy="158566"/>
          </a:xfrm>
        </p:grpSpPr>
        <p:cxnSp>
          <p:nvCxnSpPr>
            <p:cNvPr id="106" name="直接连接符 10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7" name="直接连接符 10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8" name="直接连接符 10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14" name="Text Box 48"/>
          <p:cNvSpPr txBox="1">
            <a:spLocks noChangeArrowheads="1"/>
          </p:cNvSpPr>
          <p:nvPr/>
        </p:nvSpPr>
        <p:spPr bwMode="auto">
          <a:xfrm>
            <a:off x="4761015" y="4255774"/>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1" name="Text Box 48"/>
          <p:cNvSpPr txBox="1">
            <a:spLocks noChangeArrowheads="1"/>
          </p:cNvSpPr>
          <p:nvPr/>
        </p:nvSpPr>
        <p:spPr bwMode="auto">
          <a:xfrm>
            <a:off x="6385046" y="3913757"/>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 name="弧形 108"/>
          <p:cNvSpPr/>
          <p:nvPr/>
        </p:nvSpPr>
        <p:spPr>
          <a:xfrm rot="14044542">
            <a:off x="5612312" y="414862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10" name="弧形 109"/>
          <p:cNvSpPr/>
          <p:nvPr/>
        </p:nvSpPr>
        <p:spPr>
          <a:xfrm rot="12448158">
            <a:off x="5513639" y="4196266"/>
            <a:ext cx="122848" cy="272374"/>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79" name="流程图: 接点 63"/>
          <p:cNvSpPr/>
          <p:nvPr/>
        </p:nvSpPr>
        <p:spPr>
          <a:xfrm>
            <a:off x="7567233" y="2650895"/>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2" name="流程图: 接点 121"/>
          <p:cNvSpPr/>
          <p:nvPr/>
        </p:nvSpPr>
        <p:spPr>
          <a:xfrm>
            <a:off x="3342880" y="493237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3" name="流程图: 接点 122"/>
          <p:cNvSpPr/>
          <p:nvPr/>
        </p:nvSpPr>
        <p:spPr>
          <a:xfrm>
            <a:off x="5159155" y="3913212"/>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流程图: 接点 123"/>
          <p:cNvSpPr/>
          <p:nvPr/>
        </p:nvSpPr>
        <p:spPr>
          <a:xfrm>
            <a:off x="6537737" y="5539647"/>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Text Box 22"/>
          <p:cNvSpPr txBox="1">
            <a:spLocks noChangeArrowheads="1"/>
          </p:cNvSpPr>
          <p:nvPr/>
        </p:nvSpPr>
        <p:spPr bwMode="auto">
          <a:xfrm>
            <a:off x="7675295" y="266814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小刚家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5" name="Text Box 24"/>
          <p:cNvSpPr txBox="1">
            <a:spLocks noChangeArrowheads="1"/>
          </p:cNvSpPr>
          <p:nvPr/>
        </p:nvSpPr>
        <p:spPr bwMode="auto">
          <a:xfrm>
            <a:off x="3165730" y="504107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小红家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30" name="AutoShape 27"/>
          <p:cNvSpPr>
            <a:spLocks noChangeArrowheads="1"/>
          </p:cNvSpPr>
          <p:nvPr/>
        </p:nvSpPr>
        <p:spPr bwMode="auto">
          <a:xfrm>
            <a:off x="3335020" y="683260"/>
            <a:ext cx="6120765" cy="51017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根据提示，在平面内标出各同学家的位置。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Text Box 47"/>
          <p:cNvSpPr txBox="1">
            <a:spLocks noChangeArrowheads="1"/>
          </p:cNvSpPr>
          <p:nvPr/>
        </p:nvSpPr>
        <p:spPr bwMode="auto">
          <a:xfrm>
            <a:off x="4849862" y="39696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9" name="Text Box 49"/>
          <p:cNvSpPr txBox="1">
            <a:spLocks noChangeArrowheads="1"/>
          </p:cNvSpPr>
          <p:nvPr/>
        </p:nvSpPr>
        <p:spPr bwMode="auto">
          <a:xfrm>
            <a:off x="5893435" y="5011420"/>
            <a:ext cx="598805"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rPr>
              <a:t>27</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latin typeface="微软雅黑" panose="020B0503020204020204" pitchFamily="34" charset="-122"/>
              <a:ea typeface="微软雅黑" panose="020B0503020204020204" pitchFamily="34" charset="-122"/>
            </a:endParaRPr>
          </a:p>
        </p:txBody>
      </p:sp>
      <p:sp>
        <p:nvSpPr>
          <p:cNvPr id="120" name="弧形 119"/>
          <p:cNvSpPr/>
          <p:nvPr/>
        </p:nvSpPr>
        <p:spPr>
          <a:xfrm rot="7397547">
            <a:off x="5984902" y="4497250"/>
            <a:ext cx="170679" cy="182773"/>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5" name="组合 4"/>
          <p:cNvGrpSpPr/>
          <p:nvPr/>
        </p:nvGrpSpPr>
        <p:grpSpPr>
          <a:xfrm>
            <a:off x="670560" y="1284605"/>
            <a:ext cx="6286500" cy="1756410"/>
            <a:chOff x="1056" y="2023"/>
            <a:chExt cx="9900" cy="2766"/>
          </a:xfrm>
        </p:grpSpPr>
        <p:sp>
          <p:nvSpPr>
            <p:cNvPr id="6" name="文本框 5"/>
            <p:cNvSpPr txBox="1"/>
            <p:nvPr/>
          </p:nvSpPr>
          <p:spPr>
            <a:xfrm>
              <a:off x="2846" y="2548"/>
              <a:ext cx="7761"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我家在学校南偏东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小亮</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2457"/>
              <a:ext cx="8145" cy="925"/>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片168"/>
            <p:cNvPicPr>
              <a:picLocks noChangeAspect="1"/>
            </p:cNvPicPr>
            <p:nvPr/>
          </p:nvPicPr>
          <p:blipFill>
            <a:blip r:embed="rId2"/>
            <a:stretch>
              <a:fillRect/>
            </a:stretch>
          </p:blipFill>
          <p:spPr>
            <a:xfrm flipH="1">
              <a:off x="1056" y="2023"/>
              <a:ext cx="1465" cy="1793"/>
            </a:xfrm>
            <a:prstGeom prst="rect">
              <a:avLst/>
            </a:prstGeom>
          </p:spPr>
        </p:pic>
      </p:grpSp>
      <p:sp>
        <p:nvSpPr>
          <p:cNvPr id="20" name="文本框 1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up)">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0"/>
                                        </p:tgtEl>
                                        <p:attrNameLst>
                                          <p:attrName>style.visibility</p:attrName>
                                        </p:attrNameLst>
                                      </p:cBhvr>
                                      <p:to>
                                        <p:strVal val="visible"/>
                                      </p:to>
                                    </p:set>
                                    <p:animEffect transition="in" filter="wipe(down)">
                                      <p:cBhvr>
                                        <p:cTn id="17" dur="500"/>
                                        <p:tgtEl>
                                          <p:spTgt spid="120"/>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9"/>
                                        </p:tgtEl>
                                        <p:attrNameLst>
                                          <p:attrName>style.visibility</p:attrName>
                                        </p:attrNameLst>
                                      </p:cBhvr>
                                      <p:to>
                                        <p:strVal val="visible"/>
                                      </p:to>
                                    </p:set>
                                    <p:anim calcmode="lin" valueType="num">
                                      <p:cBhvr additive="base">
                                        <p:cTn id="21" dur="500"/>
                                        <p:tgtEl>
                                          <p:spTgt spid="119"/>
                                        </p:tgtEl>
                                        <p:attrNameLst>
                                          <p:attrName>ppt_y</p:attrName>
                                        </p:attrNameLst>
                                      </p:cBhvr>
                                      <p:tavLst>
                                        <p:tav tm="0">
                                          <p:val>
                                            <p:strVal val="#ppt_y+#ppt_h*1.125000"/>
                                          </p:val>
                                        </p:tav>
                                        <p:tav tm="100000">
                                          <p:val>
                                            <p:strVal val="#ppt_y"/>
                                          </p:val>
                                        </p:tav>
                                      </p:tavLst>
                                    </p:anim>
                                    <p:animEffect transition="in" filter="wipe(up)">
                                      <p:cBhvr>
                                        <p:cTn id="22" dur="500"/>
                                        <p:tgtEl>
                                          <p:spTgt spid="1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wipe(up)">
                                      <p:cBhvr>
                                        <p:cTn id="27" dur="500"/>
                                        <p:tgtEl>
                                          <p:spTgt spid="101"/>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12" presetClass="entr" presetSubtype="4"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p:tgtEl>
                                          <p:spTgt spid="66"/>
                                        </p:tgtEl>
                                        <p:attrNameLst>
                                          <p:attrName>ppt_y</p:attrName>
                                        </p:attrNameLst>
                                      </p:cBhvr>
                                      <p:tavLst>
                                        <p:tav tm="0">
                                          <p:val>
                                            <p:strVal val="#ppt_y+#ppt_h*1.125000"/>
                                          </p:val>
                                        </p:tav>
                                        <p:tav tm="100000">
                                          <p:val>
                                            <p:strVal val="#ppt_y"/>
                                          </p:val>
                                        </p:tav>
                                      </p:tavLst>
                                    </p:anim>
                                    <p:animEffect transition="in" filter="wipe(up)">
                                      <p:cBhvr>
                                        <p:cTn id="3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bldLvl="0" animBg="1"/>
      <p:bldP spid="119" grpId="0" bldLvl="0" animBg="1"/>
      <p:bldP spid="124" grpId="0" bldLvl="0" animBg="1"/>
      <p:bldP spid="6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5" name="组合 44"/>
          <p:cNvGrpSpPr/>
          <p:nvPr/>
        </p:nvGrpSpPr>
        <p:grpSpPr>
          <a:xfrm>
            <a:off x="262890" y="5494655"/>
            <a:ext cx="5836920" cy="704850"/>
            <a:chOff x="414" y="8653"/>
            <a:chExt cx="9192" cy="1110"/>
          </a:xfrm>
        </p:grpSpPr>
        <p:sp>
          <p:nvSpPr>
            <p:cNvPr id="31" name="文本框 30"/>
            <p:cNvSpPr txBox="1"/>
            <p:nvPr/>
          </p:nvSpPr>
          <p:spPr>
            <a:xfrm>
              <a:off x="414" y="8844"/>
              <a:ext cx="9193" cy="725"/>
            </a:xfrm>
            <a:prstGeom prst="rect">
              <a:avLst/>
            </a:prstGeom>
            <a:noFill/>
          </p:spPr>
          <p:txBody>
            <a:bodyPr wrap="square" rtlCol="0" anchor="t">
              <a:spAutoFit/>
            </a:bodyPr>
            <a:p>
              <a:pPr algn="ctr">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学校在小芳家的东偏南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p>
          </p:txBody>
        </p:sp>
        <p:grpSp>
          <p:nvGrpSpPr>
            <p:cNvPr id="42" name="组合 41"/>
            <p:cNvGrpSpPr/>
            <p:nvPr/>
          </p:nvGrpSpPr>
          <p:grpSpPr>
            <a:xfrm rot="0">
              <a:off x="616" y="8653"/>
              <a:ext cx="8732" cy="1111"/>
              <a:chOff x="1895" y="4083"/>
              <a:chExt cx="7143" cy="2324"/>
            </a:xfrm>
          </p:grpSpPr>
          <p:sp>
            <p:nvSpPr>
              <p:cNvPr id="43" name="圆角矩形 42"/>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9" name="Line 6"/>
          <p:cNvSpPr>
            <a:spLocks noChangeShapeType="1"/>
          </p:cNvSpPr>
          <p:nvPr/>
        </p:nvSpPr>
        <p:spPr bwMode="auto">
          <a:xfrm flipH="1" flipV="1">
            <a:off x="4756332" y="3776642"/>
            <a:ext cx="1254555" cy="5531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4" name="Text Box 23"/>
          <p:cNvSpPr txBox="1">
            <a:spLocks noChangeArrowheads="1"/>
          </p:cNvSpPr>
          <p:nvPr/>
        </p:nvSpPr>
        <p:spPr bwMode="auto">
          <a:xfrm>
            <a:off x="5016016" y="357766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小芳家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rot="1414810">
            <a:off x="5175174" y="4001313"/>
            <a:ext cx="452853" cy="66268"/>
            <a:chOff x="1066399" y="3275981"/>
            <a:chExt cx="350687" cy="150924"/>
          </a:xfrm>
        </p:grpSpPr>
        <p:cxnSp>
          <p:nvCxnSpPr>
            <p:cNvPr id="77" name="直接连接符 76"/>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8" name="直接连接符 77"/>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09" name="弧形 108"/>
          <p:cNvSpPr/>
          <p:nvPr/>
        </p:nvSpPr>
        <p:spPr>
          <a:xfrm rot="14044542">
            <a:off x="5612312" y="414862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23" name="流程图: 接点 122"/>
          <p:cNvSpPr/>
          <p:nvPr/>
        </p:nvSpPr>
        <p:spPr>
          <a:xfrm>
            <a:off x="5159155" y="3913212"/>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pic>
        <p:nvPicPr>
          <p:cNvPr id="3" name="图片 2" descr="图片103"/>
          <p:cNvPicPr>
            <a:picLocks noChangeAspect="1"/>
          </p:cNvPicPr>
          <p:nvPr/>
        </p:nvPicPr>
        <p:blipFill>
          <a:blip r:embed="rId2"/>
          <a:stretch>
            <a:fillRect/>
          </a:stretch>
        </p:blipFill>
        <p:spPr>
          <a:xfrm>
            <a:off x="325755" y="1309370"/>
            <a:ext cx="1481455" cy="1077595"/>
          </a:xfrm>
          <a:prstGeom prst="rect">
            <a:avLst/>
          </a:prstGeom>
        </p:spPr>
      </p:pic>
      <p:sp>
        <p:nvSpPr>
          <p:cNvPr id="70" name="Text Box 47"/>
          <p:cNvSpPr txBox="1">
            <a:spLocks noChangeArrowheads="1"/>
          </p:cNvSpPr>
          <p:nvPr/>
        </p:nvSpPr>
        <p:spPr bwMode="auto">
          <a:xfrm>
            <a:off x="4849862" y="39696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14" name="文本框 13"/>
          <p:cNvSpPr txBox="1"/>
          <p:nvPr/>
        </p:nvSpPr>
        <p:spPr>
          <a:xfrm>
            <a:off x="670560" y="2580640"/>
            <a:ext cx="7924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1784985" y="1198245"/>
            <a:ext cx="5691505" cy="905510"/>
            <a:chOff x="2811" y="2457"/>
            <a:chExt cx="8963" cy="1426"/>
          </a:xfrm>
        </p:grpSpPr>
        <p:sp>
          <p:nvSpPr>
            <p:cNvPr id="6" name="文本框 5"/>
            <p:cNvSpPr txBox="1"/>
            <p:nvPr/>
          </p:nvSpPr>
          <p:spPr>
            <a:xfrm>
              <a:off x="2846" y="2491"/>
              <a:ext cx="8579" cy="1307"/>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我家在学校的西偏北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学校在我家的什么方向？距离是多少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圆角矩形标注 18"/>
            <p:cNvSpPr/>
            <p:nvPr/>
          </p:nvSpPr>
          <p:spPr>
            <a:xfrm>
              <a:off x="2811" y="2457"/>
              <a:ext cx="8963" cy="1426"/>
            </a:xfrm>
            <a:prstGeom prst="wedgeRoundRectCallout">
              <a:avLst>
                <a:gd name="adj1" fmla="val -54072"/>
                <a:gd name="adj2" fmla="val 23913"/>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a:off x="4949825" y="2483485"/>
            <a:ext cx="537210" cy="487045"/>
            <a:chOff x="17092" y="4320"/>
            <a:chExt cx="846" cy="767"/>
          </a:xfrm>
        </p:grpSpPr>
        <p:sp>
          <p:nvSpPr>
            <p:cNvPr id="4" name="圆角矩形 3"/>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132" y="4330"/>
              <a:ext cx="768" cy="725"/>
            </a:xfrm>
            <a:prstGeom prst="rect">
              <a:avLst/>
            </a:prstGeom>
            <a:noFill/>
          </p:spPr>
          <p:txBody>
            <a:bodyPr wrap="none" rtlCol="0">
              <a:spAutoFit/>
            </a:bodyPr>
            <a:p>
              <a:r>
                <a:rPr lang="zh-CN" altLang="en-US" sz="2400"/>
                <a:t>北</a:t>
              </a:r>
              <a:endParaRPr lang="zh-CN" altLang="en-US" sz="2400"/>
            </a:p>
          </p:txBody>
        </p:sp>
      </p:grpSp>
      <p:cxnSp>
        <p:nvCxnSpPr>
          <p:cNvPr id="13" name="直接箭头连接符 12"/>
          <p:cNvCxnSpPr/>
          <p:nvPr/>
        </p:nvCxnSpPr>
        <p:spPr>
          <a:xfrm>
            <a:off x="4286250" y="3957955"/>
            <a:ext cx="18000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5219065" y="3077210"/>
            <a:ext cx="0" cy="18000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158230" y="3714750"/>
            <a:ext cx="537210" cy="487045"/>
            <a:chOff x="17092" y="4320"/>
            <a:chExt cx="846" cy="767"/>
          </a:xfrm>
        </p:grpSpPr>
        <p:sp>
          <p:nvSpPr>
            <p:cNvPr id="23" name="圆角矩形 22"/>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7132" y="4330"/>
              <a:ext cx="768" cy="725"/>
            </a:xfrm>
            <a:prstGeom prst="rect">
              <a:avLst/>
            </a:prstGeom>
            <a:noFill/>
          </p:spPr>
          <p:txBody>
            <a:bodyPr wrap="none" rtlCol="0">
              <a:spAutoFit/>
            </a:bodyPr>
            <a:p>
              <a:r>
                <a:rPr lang="zh-CN" altLang="en-US" sz="2400"/>
                <a:t>东</a:t>
              </a:r>
              <a:endParaRPr lang="zh-CN" altLang="en-US" sz="2400"/>
            </a:p>
          </p:txBody>
        </p:sp>
      </p:grpSp>
      <p:grpSp>
        <p:nvGrpSpPr>
          <p:cNvPr id="25" name="组合 24"/>
          <p:cNvGrpSpPr/>
          <p:nvPr/>
        </p:nvGrpSpPr>
        <p:grpSpPr>
          <a:xfrm>
            <a:off x="3676015" y="3721100"/>
            <a:ext cx="537210" cy="487045"/>
            <a:chOff x="17092" y="4320"/>
            <a:chExt cx="846" cy="767"/>
          </a:xfrm>
        </p:grpSpPr>
        <p:sp>
          <p:nvSpPr>
            <p:cNvPr id="26" name="圆角矩形 25"/>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7132" y="4330"/>
              <a:ext cx="768" cy="725"/>
            </a:xfrm>
            <a:prstGeom prst="rect">
              <a:avLst/>
            </a:prstGeom>
            <a:noFill/>
          </p:spPr>
          <p:txBody>
            <a:bodyPr wrap="none" rtlCol="0">
              <a:spAutoFit/>
            </a:bodyPr>
            <a:p>
              <a:r>
                <a:rPr lang="zh-CN" altLang="en-US" sz="2400"/>
                <a:t>西</a:t>
              </a:r>
              <a:endParaRPr lang="zh-CN" altLang="en-US" sz="2400"/>
            </a:p>
          </p:txBody>
        </p:sp>
      </p:grpSp>
      <p:sp>
        <p:nvSpPr>
          <p:cNvPr id="28" name="Text Box 47"/>
          <p:cNvSpPr txBox="1">
            <a:spLocks noChangeArrowheads="1"/>
          </p:cNvSpPr>
          <p:nvPr/>
        </p:nvSpPr>
        <p:spPr bwMode="auto">
          <a:xfrm>
            <a:off x="5562332" y="391377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弧形 29"/>
          <p:cNvSpPr/>
          <p:nvPr/>
        </p:nvSpPr>
        <p:spPr>
          <a:xfrm rot="3124541">
            <a:off x="5372917" y="392129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36" name="圆角矩形 35"/>
          <p:cNvSpPr/>
          <p:nvPr/>
        </p:nvSpPr>
        <p:spPr>
          <a:xfrm>
            <a:off x="3713480" y="1263650"/>
            <a:ext cx="936000" cy="3960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2649855" y="5654675"/>
            <a:ext cx="936000" cy="3960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4649470" y="1267460"/>
            <a:ext cx="462915"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3585845" y="5644515"/>
            <a:ext cx="462915"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767070" y="1263650"/>
            <a:ext cx="80772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4667250" y="5660390"/>
            <a:ext cx="80772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6" name="组合 45"/>
          <p:cNvGrpSpPr/>
          <p:nvPr/>
        </p:nvGrpSpPr>
        <p:grpSpPr>
          <a:xfrm>
            <a:off x="4950460" y="4877435"/>
            <a:ext cx="537210" cy="487045"/>
            <a:chOff x="17092" y="4320"/>
            <a:chExt cx="846" cy="767"/>
          </a:xfrm>
        </p:grpSpPr>
        <p:sp>
          <p:nvSpPr>
            <p:cNvPr id="47" name="圆角矩形 46"/>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17132" y="4330"/>
              <a:ext cx="768" cy="725"/>
            </a:xfrm>
            <a:prstGeom prst="rect">
              <a:avLst/>
            </a:prstGeom>
            <a:noFill/>
          </p:spPr>
          <p:txBody>
            <a:bodyPr wrap="none" rtlCol="0">
              <a:spAutoFit/>
            </a:bodyPr>
            <a:p>
              <a:r>
                <a:rPr lang="zh-CN" altLang="en-US" sz="2400"/>
                <a:t>南</a:t>
              </a:r>
              <a:endParaRPr lang="zh-CN" altLang="en-US" sz="2400"/>
            </a:p>
          </p:txBody>
        </p:sp>
      </p:grpSp>
      <p:grpSp>
        <p:nvGrpSpPr>
          <p:cNvPr id="74" name="组合 73"/>
          <p:cNvGrpSpPr/>
          <p:nvPr/>
        </p:nvGrpSpPr>
        <p:grpSpPr>
          <a:xfrm>
            <a:off x="9162415" y="2188845"/>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9163050" y="3077210"/>
            <a:ext cx="1831340" cy="570230"/>
            <a:chOff x="14768" y="6419"/>
            <a:chExt cx="2884" cy="898"/>
          </a:xfrm>
        </p:grpSpPr>
        <p:grpSp>
          <p:nvGrpSpPr>
            <p:cNvPr id="58" name="组合 57"/>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60" name="圆角矩形 5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9162415" y="3968750"/>
            <a:ext cx="1831340" cy="570230"/>
            <a:chOff x="14767" y="9569"/>
            <a:chExt cx="2884" cy="898"/>
          </a:xfrm>
        </p:grpSpPr>
        <p:grpSp>
          <p:nvGrpSpPr>
            <p:cNvPr id="66" name="组合 65"/>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7" name="圆角矩形 6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圆角矩形 7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79" name="文本框 7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p:tgtEl>
                                          <p:spTgt spid="28"/>
                                        </p:tgtEl>
                                        <p:attrNameLst>
                                          <p:attrName>ppt_y</p:attrName>
                                        </p:attrNameLst>
                                      </p:cBhvr>
                                      <p:tavLst>
                                        <p:tav tm="0">
                                          <p:val>
                                            <p:strVal val="#ppt_y+#ppt_h*1.125000"/>
                                          </p:val>
                                        </p:tav>
                                        <p:tav tm="100000">
                                          <p:val>
                                            <p:strVal val="#ppt_y"/>
                                          </p:val>
                                        </p:tav>
                                      </p:tavLst>
                                    </p:anim>
                                    <p:animEffect transition="in" filter="wipe(up)">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p:tgtEl>
                                          <p:spTgt spid="45"/>
                                        </p:tgtEl>
                                        <p:attrNameLst>
                                          <p:attrName>ppt_y</p:attrName>
                                        </p:attrNameLst>
                                      </p:cBhvr>
                                      <p:tavLst>
                                        <p:tav tm="0">
                                          <p:val>
                                            <p:strVal val="#ppt_y+#ppt_h*1.125000"/>
                                          </p:val>
                                        </p:tav>
                                        <p:tav tm="100000">
                                          <p:val>
                                            <p:strVal val="#ppt_y"/>
                                          </p:val>
                                        </p:tav>
                                      </p:tavLst>
                                    </p:anim>
                                    <p:animEffect transition="in" filter="wipe(up)">
                                      <p:cBhvr>
                                        <p:cTn id="58" dur="500"/>
                                        <p:tgtEl>
                                          <p:spTgt spid="45"/>
                                        </p:tgtEl>
                                      </p:cBhvr>
                                    </p:animEffec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additive="base">
                                        <p:cTn id="73" dur="500"/>
                                        <p:tgtEl>
                                          <p:spTgt spid="74"/>
                                        </p:tgtEl>
                                        <p:attrNameLst>
                                          <p:attrName>ppt_y</p:attrName>
                                        </p:attrNameLst>
                                      </p:cBhvr>
                                      <p:tavLst>
                                        <p:tav tm="0">
                                          <p:val>
                                            <p:strVal val="#ppt_y+#ppt_h*1.125000"/>
                                          </p:val>
                                        </p:tav>
                                        <p:tav tm="100000">
                                          <p:val>
                                            <p:strVal val="#ppt_y"/>
                                          </p:val>
                                        </p:tav>
                                      </p:tavLst>
                                    </p:anim>
                                    <p:animEffect transition="in" filter="wipe(up)">
                                      <p:cBhvr>
                                        <p:cTn id="74" dur="500"/>
                                        <p:tgtEl>
                                          <p:spTgt spid="74"/>
                                        </p:tgtEl>
                                      </p:cBhvr>
                                    </p:animEffect>
                                  </p:childTnLst>
                                </p:cTn>
                              </p:par>
                            </p:childTnLst>
                          </p:cTn>
                        </p:par>
                      </p:childTnLst>
                    </p:cTn>
                  </p:par>
                  <p:par>
                    <p:cTn id="75" fill="hold">
                      <p:stCondLst>
                        <p:cond delay="indefinite"/>
                      </p:stCondLst>
                      <p:childTnLst>
                        <p:par>
                          <p:cTn id="76" fill="hold">
                            <p:stCondLst>
                              <p:cond delay="0"/>
                            </p:stCondLst>
                            <p:childTnLst>
                              <p:par>
                                <p:cTn id="77" presetID="23" presetClass="entr" presetSubtype="16"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500" fill="hold"/>
                                        <p:tgtEl>
                                          <p:spTgt spid="39"/>
                                        </p:tgtEl>
                                        <p:attrNameLst>
                                          <p:attrName>ppt_w</p:attrName>
                                        </p:attrNameLst>
                                      </p:cBhvr>
                                      <p:tavLst>
                                        <p:tav tm="0">
                                          <p:val>
                                            <p:fltVal val="0"/>
                                          </p:val>
                                        </p:tav>
                                        <p:tav tm="100000">
                                          <p:val>
                                            <p:strVal val="#ppt_w"/>
                                          </p:val>
                                        </p:tav>
                                      </p:tavLst>
                                    </p:anim>
                                    <p:anim calcmode="lin" valueType="num">
                                      <p:cBhvr>
                                        <p:cTn id="84"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nodeType="clickEffect">
                                  <p:stCondLst>
                                    <p:cond delay="0"/>
                                  </p:stCondLst>
                                  <p:childTnLst>
                                    <p:set>
                                      <p:cBhvr>
                                        <p:cTn id="88" dur="1" fill="hold">
                                          <p:stCondLst>
                                            <p:cond delay="0"/>
                                          </p:stCondLst>
                                        </p:cTn>
                                        <p:tgtEl>
                                          <p:spTgt spid="73"/>
                                        </p:tgtEl>
                                        <p:attrNameLst>
                                          <p:attrName>style.visibility</p:attrName>
                                        </p:attrNameLst>
                                      </p:cBhvr>
                                      <p:to>
                                        <p:strVal val="visible"/>
                                      </p:to>
                                    </p:set>
                                    <p:anim calcmode="lin" valueType="num">
                                      <p:cBhvr additive="base">
                                        <p:cTn id="89" dur="500"/>
                                        <p:tgtEl>
                                          <p:spTgt spid="73"/>
                                        </p:tgtEl>
                                        <p:attrNameLst>
                                          <p:attrName>ppt_y</p:attrName>
                                        </p:attrNameLst>
                                      </p:cBhvr>
                                      <p:tavLst>
                                        <p:tav tm="0">
                                          <p:val>
                                            <p:strVal val="#ppt_y+#ppt_h*1.125000"/>
                                          </p:val>
                                        </p:tav>
                                        <p:tav tm="100000">
                                          <p:val>
                                            <p:strVal val="#ppt_y"/>
                                          </p:val>
                                        </p:tav>
                                      </p:tavLst>
                                    </p:anim>
                                    <p:animEffect transition="in" filter="wipe(up)">
                                      <p:cBhvr>
                                        <p:cTn id="90" dur="500"/>
                                        <p:tgtEl>
                                          <p:spTgt spid="73"/>
                                        </p:tgtEl>
                                      </p:cBhvr>
                                    </p:animEffect>
                                  </p:childTnLst>
                                </p:cTn>
                              </p:par>
                            </p:childTnLst>
                          </p:cTn>
                        </p:par>
                      </p:childTnLst>
                    </p:cTn>
                  </p:par>
                  <p:par>
                    <p:cTn id="91" fill="hold">
                      <p:stCondLst>
                        <p:cond delay="indefinite"/>
                      </p:stCondLst>
                      <p:childTnLst>
                        <p:par>
                          <p:cTn id="92" fill="hold">
                            <p:stCondLst>
                              <p:cond delay="0"/>
                            </p:stCondLst>
                            <p:childTnLst>
                              <p:par>
                                <p:cTn id="93" presetID="23" presetClass="entr" presetSubtype="16"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500" fill="hold"/>
                                        <p:tgtEl>
                                          <p:spTgt spid="40"/>
                                        </p:tgtEl>
                                        <p:attrNameLst>
                                          <p:attrName>ppt_w</p:attrName>
                                        </p:attrNameLst>
                                      </p:cBhvr>
                                      <p:tavLst>
                                        <p:tav tm="0">
                                          <p:val>
                                            <p:fltVal val="0"/>
                                          </p:val>
                                        </p:tav>
                                        <p:tav tm="100000">
                                          <p:val>
                                            <p:strVal val="#ppt_w"/>
                                          </p:val>
                                        </p:tav>
                                      </p:tavLst>
                                    </p:anim>
                                    <p:anim calcmode="lin" valueType="num">
                                      <p:cBhvr>
                                        <p:cTn id="96" dur="500" fill="hold"/>
                                        <p:tgtEl>
                                          <p:spTgt spid="40"/>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p:cTn id="99" dur="500" fill="hold"/>
                                        <p:tgtEl>
                                          <p:spTgt spid="41"/>
                                        </p:tgtEl>
                                        <p:attrNameLst>
                                          <p:attrName>ppt_w</p:attrName>
                                        </p:attrNameLst>
                                      </p:cBhvr>
                                      <p:tavLst>
                                        <p:tav tm="0">
                                          <p:val>
                                            <p:fltVal val="0"/>
                                          </p:val>
                                        </p:tav>
                                        <p:tav tm="100000">
                                          <p:val>
                                            <p:strVal val="#ppt_w"/>
                                          </p:val>
                                        </p:tav>
                                      </p:tavLst>
                                    </p:anim>
                                    <p:anim calcmode="lin" valueType="num">
                                      <p:cBhvr>
                                        <p:cTn id="100"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12" presetClass="entr" presetSubtype="4" fill="hold" nodeType="clickEffect">
                                  <p:stCondLst>
                                    <p:cond delay="0"/>
                                  </p:stCondLst>
                                  <p:childTnLst>
                                    <p:set>
                                      <p:cBhvr>
                                        <p:cTn id="104" dur="1" fill="hold">
                                          <p:stCondLst>
                                            <p:cond delay="0"/>
                                          </p:stCondLst>
                                        </p:cTn>
                                        <p:tgtEl>
                                          <p:spTgt spid="75"/>
                                        </p:tgtEl>
                                        <p:attrNameLst>
                                          <p:attrName>style.visibility</p:attrName>
                                        </p:attrNameLst>
                                      </p:cBhvr>
                                      <p:to>
                                        <p:strVal val="visible"/>
                                      </p:to>
                                    </p:set>
                                    <p:anim calcmode="lin" valueType="num">
                                      <p:cBhvr additive="base">
                                        <p:cTn id="105" dur="500"/>
                                        <p:tgtEl>
                                          <p:spTgt spid="75"/>
                                        </p:tgtEl>
                                        <p:attrNameLst>
                                          <p:attrName>ppt_y</p:attrName>
                                        </p:attrNameLst>
                                      </p:cBhvr>
                                      <p:tavLst>
                                        <p:tav tm="0">
                                          <p:val>
                                            <p:strVal val="#ppt_y+#ppt_h*1.125000"/>
                                          </p:val>
                                        </p:tav>
                                        <p:tav tm="100000">
                                          <p:val>
                                            <p:strVal val="#ppt_y"/>
                                          </p:val>
                                        </p:tav>
                                      </p:tavLst>
                                    </p:anim>
                                    <p:animEffect transition="in" filter="wipe(up)">
                                      <p:cBhvr>
                                        <p:cTn id="10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8" grpId="0" bldLvl="0" animBg="1"/>
      <p:bldP spid="30" grpId="0" bldLvl="0" animBg="1"/>
      <p:bldP spid="37" grpId="0" animBg="1"/>
      <p:bldP spid="36" grpId="0" animBg="1"/>
      <p:bldP spid="38" grpId="0" animBg="1"/>
      <p:bldP spid="39" grpId="0" animBg="1"/>
      <p:bldP spid="40" grpId="0" animBg="1"/>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0" name="Line 7"/>
          <p:cNvSpPr>
            <a:spLocks noChangeShapeType="1"/>
          </p:cNvSpPr>
          <p:nvPr/>
        </p:nvSpPr>
        <p:spPr bwMode="auto">
          <a:xfrm flipH="1">
            <a:off x="3186356" y="4329800"/>
            <a:ext cx="2824531" cy="695559"/>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rot="20783845">
            <a:off x="3350514" y="4695559"/>
            <a:ext cx="2275805" cy="99466"/>
            <a:chOff x="383661" y="2425302"/>
            <a:chExt cx="2275805" cy="162353"/>
          </a:xfrm>
        </p:grpSpPr>
        <p:grpSp>
          <p:nvGrpSpPr>
            <p:cNvPr id="80" name="组合 79"/>
            <p:cNvGrpSpPr/>
            <p:nvPr/>
          </p:nvGrpSpPr>
          <p:grpSpPr>
            <a:xfrm>
              <a:off x="383661" y="2425302"/>
              <a:ext cx="910664" cy="153926"/>
              <a:chOff x="1066399" y="3268339"/>
              <a:chExt cx="704700" cy="158566"/>
            </a:xfrm>
          </p:grpSpPr>
          <p:cxnSp>
            <p:nvCxnSpPr>
              <p:cNvPr id="81" name="直接连接符 80"/>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2" name="直接连接符 81"/>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5" name="组合 94"/>
            <p:cNvGrpSpPr/>
            <p:nvPr/>
          </p:nvGrpSpPr>
          <p:grpSpPr>
            <a:xfrm>
              <a:off x="1748802" y="2433729"/>
              <a:ext cx="910664" cy="153926"/>
              <a:chOff x="1066399" y="3268339"/>
              <a:chExt cx="704700" cy="158566"/>
            </a:xfrm>
          </p:grpSpPr>
          <p:cxnSp>
            <p:nvCxnSpPr>
              <p:cNvPr id="96" name="直接连接符 9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7" name="直接连接符 9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8" name="直接连接符 9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sp>
        <p:nvSpPr>
          <p:cNvPr id="114" name="Text Box 48"/>
          <p:cNvSpPr txBox="1">
            <a:spLocks noChangeArrowheads="1"/>
          </p:cNvSpPr>
          <p:nvPr/>
        </p:nvSpPr>
        <p:spPr bwMode="auto">
          <a:xfrm>
            <a:off x="4761015" y="4255774"/>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0" name="弧形 109"/>
          <p:cNvSpPr/>
          <p:nvPr/>
        </p:nvSpPr>
        <p:spPr>
          <a:xfrm rot="12448158">
            <a:off x="5513639" y="4196266"/>
            <a:ext cx="122848" cy="272374"/>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122" name="流程图: 接点 121"/>
          <p:cNvSpPr/>
          <p:nvPr/>
        </p:nvSpPr>
        <p:spPr>
          <a:xfrm>
            <a:off x="3342880" y="493237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Text Box 24"/>
          <p:cNvSpPr txBox="1">
            <a:spLocks noChangeArrowheads="1"/>
          </p:cNvSpPr>
          <p:nvPr/>
        </p:nvSpPr>
        <p:spPr bwMode="auto">
          <a:xfrm>
            <a:off x="3165730" y="504107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小红家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20" name="组合 19"/>
          <p:cNvGrpSpPr/>
          <p:nvPr/>
        </p:nvGrpSpPr>
        <p:grpSpPr>
          <a:xfrm>
            <a:off x="587375" y="1179195"/>
            <a:ext cx="6731000" cy="1861820"/>
            <a:chOff x="925" y="1857"/>
            <a:chExt cx="10600" cy="2932"/>
          </a:xfrm>
        </p:grpSpPr>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2811" y="1857"/>
              <a:ext cx="8714" cy="1529"/>
              <a:chOff x="2811" y="1857"/>
              <a:chExt cx="8714" cy="1529"/>
            </a:xfrm>
          </p:grpSpPr>
          <p:sp>
            <p:nvSpPr>
              <p:cNvPr id="6" name="文本框 5"/>
              <p:cNvSpPr txBox="1"/>
              <p:nvPr/>
            </p:nvSpPr>
            <p:spPr>
              <a:xfrm>
                <a:off x="2846" y="1917"/>
                <a:ext cx="8200" cy="1307"/>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我家在学校西偏南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学校在我家的什么方向？距离是多少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圆角矩形标注 18"/>
              <p:cNvSpPr/>
              <p:nvPr/>
            </p:nvSpPr>
            <p:spPr>
              <a:xfrm>
                <a:off x="2811" y="1857"/>
                <a:ext cx="8714" cy="1529"/>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descr="图片154"/>
            <p:cNvPicPr>
              <a:picLocks noChangeAspect="1"/>
            </p:cNvPicPr>
            <p:nvPr/>
          </p:nvPicPr>
          <p:blipFill>
            <a:blip r:embed="rId2"/>
            <a:srcRect b="32077"/>
            <a:stretch>
              <a:fillRect/>
            </a:stretch>
          </p:blipFill>
          <p:spPr>
            <a:xfrm flipH="1">
              <a:off x="925" y="2204"/>
              <a:ext cx="1509" cy="1725"/>
            </a:xfrm>
            <a:prstGeom prst="rect">
              <a:avLst/>
            </a:prstGeom>
          </p:spPr>
        </p:pic>
      </p:grpSp>
      <p:grpSp>
        <p:nvGrpSpPr>
          <p:cNvPr id="3" name="组合 2"/>
          <p:cNvGrpSpPr/>
          <p:nvPr/>
        </p:nvGrpSpPr>
        <p:grpSpPr>
          <a:xfrm>
            <a:off x="3129280" y="3506470"/>
            <a:ext cx="537210" cy="487045"/>
            <a:chOff x="17092" y="4320"/>
            <a:chExt cx="846" cy="767"/>
          </a:xfrm>
        </p:grpSpPr>
        <p:sp>
          <p:nvSpPr>
            <p:cNvPr id="4" name="圆角矩形 3"/>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7132" y="4330"/>
              <a:ext cx="768" cy="725"/>
            </a:xfrm>
            <a:prstGeom prst="rect">
              <a:avLst/>
            </a:prstGeom>
            <a:noFill/>
          </p:spPr>
          <p:txBody>
            <a:bodyPr wrap="none" rtlCol="0">
              <a:spAutoFit/>
            </a:bodyPr>
            <a:p>
              <a:r>
                <a:rPr lang="zh-CN" altLang="en-US" sz="2400"/>
                <a:t>北</a:t>
              </a:r>
              <a:endParaRPr lang="zh-CN" altLang="en-US" sz="2400"/>
            </a:p>
          </p:txBody>
        </p:sp>
      </p:grpSp>
      <p:cxnSp>
        <p:nvCxnSpPr>
          <p:cNvPr id="21" name="直接箭头连接符 20"/>
          <p:cNvCxnSpPr/>
          <p:nvPr/>
        </p:nvCxnSpPr>
        <p:spPr>
          <a:xfrm>
            <a:off x="3398520" y="4100195"/>
            <a:ext cx="0" cy="18000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749800" y="4827905"/>
            <a:ext cx="537210" cy="487045"/>
            <a:chOff x="17092" y="4320"/>
            <a:chExt cx="846" cy="767"/>
          </a:xfrm>
        </p:grpSpPr>
        <p:sp>
          <p:nvSpPr>
            <p:cNvPr id="23" name="圆角矩形 22"/>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7132" y="4330"/>
              <a:ext cx="768" cy="725"/>
            </a:xfrm>
            <a:prstGeom prst="rect">
              <a:avLst/>
            </a:prstGeom>
            <a:noFill/>
          </p:spPr>
          <p:txBody>
            <a:bodyPr wrap="none" rtlCol="0">
              <a:spAutoFit/>
            </a:bodyPr>
            <a:p>
              <a:r>
                <a:rPr lang="zh-CN" altLang="en-US" sz="2400"/>
                <a:t>东</a:t>
              </a:r>
              <a:endParaRPr lang="zh-CN" altLang="en-US" sz="2400"/>
            </a:p>
          </p:txBody>
        </p:sp>
      </p:grpSp>
      <p:grpSp>
        <p:nvGrpSpPr>
          <p:cNvPr id="25" name="组合 24"/>
          <p:cNvGrpSpPr/>
          <p:nvPr/>
        </p:nvGrpSpPr>
        <p:grpSpPr>
          <a:xfrm>
            <a:off x="1855470" y="4744085"/>
            <a:ext cx="537210" cy="487045"/>
            <a:chOff x="17092" y="4320"/>
            <a:chExt cx="846" cy="767"/>
          </a:xfrm>
        </p:grpSpPr>
        <p:sp>
          <p:nvSpPr>
            <p:cNvPr id="26" name="圆角矩形 25"/>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7132" y="4330"/>
              <a:ext cx="768" cy="725"/>
            </a:xfrm>
            <a:prstGeom prst="rect">
              <a:avLst/>
            </a:prstGeom>
            <a:noFill/>
          </p:spPr>
          <p:txBody>
            <a:bodyPr wrap="none" rtlCol="0">
              <a:spAutoFit/>
            </a:bodyPr>
            <a:p>
              <a:r>
                <a:rPr lang="zh-CN" altLang="en-US" sz="2400"/>
                <a:t>西</a:t>
              </a:r>
              <a:endParaRPr lang="zh-CN" altLang="en-US" sz="2400"/>
            </a:p>
          </p:txBody>
        </p:sp>
      </p:grpSp>
      <p:grpSp>
        <p:nvGrpSpPr>
          <p:cNvPr id="28" name="组合 27"/>
          <p:cNvGrpSpPr/>
          <p:nvPr/>
        </p:nvGrpSpPr>
        <p:grpSpPr>
          <a:xfrm>
            <a:off x="3096895" y="5900420"/>
            <a:ext cx="537210" cy="487045"/>
            <a:chOff x="17092" y="4320"/>
            <a:chExt cx="846" cy="767"/>
          </a:xfrm>
        </p:grpSpPr>
        <p:sp>
          <p:nvSpPr>
            <p:cNvPr id="30" name="圆角矩形 29"/>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7132" y="4330"/>
              <a:ext cx="768" cy="725"/>
            </a:xfrm>
            <a:prstGeom prst="rect">
              <a:avLst/>
            </a:prstGeom>
            <a:noFill/>
          </p:spPr>
          <p:txBody>
            <a:bodyPr wrap="none" rtlCol="0">
              <a:spAutoFit/>
            </a:bodyPr>
            <a:p>
              <a:r>
                <a:rPr lang="zh-CN" altLang="en-US" sz="2400"/>
                <a:t>南</a:t>
              </a:r>
              <a:endParaRPr lang="zh-CN" altLang="en-US" sz="2400"/>
            </a:p>
          </p:txBody>
        </p:sp>
      </p:grpSp>
      <p:sp>
        <p:nvSpPr>
          <p:cNvPr id="32" name="Text Box 47"/>
          <p:cNvSpPr txBox="1">
            <a:spLocks noChangeArrowheads="1"/>
          </p:cNvSpPr>
          <p:nvPr/>
        </p:nvSpPr>
        <p:spPr bwMode="auto">
          <a:xfrm>
            <a:off x="4265662" y="469101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21°</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3" name="直接箭头连接符 32"/>
          <p:cNvCxnSpPr/>
          <p:nvPr/>
        </p:nvCxnSpPr>
        <p:spPr>
          <a:xfrm>
            <a:off x="2465705" y="4980940"/>
            <a:ext cx="18000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rot="1684541">
            <a:off x="3558087" y="4854110"/>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grpSp>
        <p:nvGrpSpPr>
          <p:cNvPr id="45" name="组合 44"/>
          <p:cNvGrpSpPr/>
          <p:nvPr/>
        </p:nvGrpSpPr>
        <p:grpSpPr>
          <a:xfrm>
            <a:off x="5967730" y="2996565"/>
            <a:ext cx="5837555" cy="705485"/>
            <a:chOff x="454" y="8653"/>
            <a:chExt cx="9193" cy="1111"/>
          </a:xfrm>
        </p:grpSpPr>
        <p:sp>
          <p:nvSpPr>
            <p:cNvPr id="35" name="文本框 34"/>
            <p:cNvSpPr txBox="1"/>
            <p:nvPr/>
          </p:nvSpPr>
          <p:spPr>
            <a:xfrm>
              <a:off x="454" y="8844"/>
              <a:ext cx="9193" cy="725"/>
            </a:xfrm>
            <a:prstGeom prst="rect">
              <a:avLst/>
            </a:prstGeom>
            <a:noFill/>
          </p:spPr>
          <p:txBody>
            <a:bodyPr wrap="square" rtlCol="0" anchor="t">
              <a:spAutoFit/>
            </a:bodyPr>
            <a:p>
              <a:pPr algn="ctr">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学校在小红家的东偏北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p>
          </p:txBody>
        </p:sp>
        <p:grpSp>
          <p:nvGrpSpPr>
            <p:cNvPr id="42" name="组合 41"/>
            <p:cNvGrpSpPr/>
            <p:nvPr/>
          </p:nvGrpSpPr>
          <p:grpSpPr>
            <a:xfrm rot="0">
              <a:off x="616" y="8653"/>
              <a:ext cx="8991" cy="1111"/>
              <a:chOff x="1895" y="4083"/>
              <a:chExt cx="7355" cy="2324"/>
            </a:xfrm>
          </p:grpSpPr>
          <p:sp>
            <p:nvSpPr>
              <p:cNvPr id="43" name="圆角矩形 42"/>
              <p:cNvSpPr/>
              <p:nvPr/>
            </p:nvSpPr>
            <p:spPr>
              <a:xfrm>
                <a:off x="1967" y="4181"/>
                <a:ext cx="7163" cy="2144"/>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895" y="4083"/>
                <a:ext cx="7355"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6" name="圆角矩形 35"/>
          <p:cNvSpPr/>
          <p:nvPr/>
        </p:nvSpPr>
        <p:spPr>
          <a:xfrm>
            <a:off x="3392805" y="1263650"/>
            <a:ext cx="964565" cy="39624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4357370" y="1267460"/>
            <a:ext cx="462915"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441315" y="1263650"/>
            <a:ext cx="105791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8260080" y="3163570"/>
            <a:ext cx="936000" cy="3960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9196070" y="3153410"/>
            <a:ext cx="488315"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0290175" y="3169285"/>
            <a:ext cx="1011555"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4" name="组合 73"/>
          <p:cNvGrpSpPr/>
          <p:nvPr/>
        </p:nvGrpSpPr>
        <p:grpSpPr>
          <a:xfrm>
            <a:off x="9196070" y="3820160"/>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9196705" y="4708525"/>
            <a:ext cx="1831340" cy="570230"/>
            <a:chOff x="14768" y="6419"/>
            <a:chExt cx="2884" cy="898"/>
          </a:xfrm>
        </p:grpSpPr>
        <p:grpSp>
          <p:nvGrpSpPr>
            <p:cNvPr id="58" name="组合 57"/>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46" name="圆角矩形 45"/>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9196070" y="5600065"/>
            <a:ext cx="1831340" cy="570230"/>
            <a:chOff x="14767" y="9569"/>
            <a:chExt cx="2884" cy="898"/>
          </a:xfrm>
        </p:grpSpPr>
        <p:grpSp>
          <p:nvGrpSpPr>
            <p:cNvPr id="66" name="组合 65"/>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7" name="圆角矩形 6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圆角矩形 7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8" name="文本框 47"/>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down)">
                                      <p:cBhvr>
                                        <p:cTn id="40" dur="500"/>
                                        <p:tgtEl>
                                          <p:spTgt spid="34"/>
                                        </p:tgtEl>
                                      </p:cBhvr>
                                    </p:animEffect>
                                  </p:childTnLst>
                                </p:cTn>
                              </p:par>
                            </p:childTnLst>
                          </p:cTn>
                        </p:par>
                        <p:par>
                          <p:cTn id="41" fill="hold">
                            <p:stCondLst>
                              <p:cond delay="500"/>
                            </p:stCondLst>
                            <p:childTnLst>
                              <p:par>
                                <p:cTn id="42" presetID="12" presetClass="entr" presetSubtype="4"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ppt_y</p:attrName>
                                        </p:attrNameLst>
                                      </p:cBhvr>
                                      <p:tavLst>
                                        <p:tav tm="0">
                                          <p:val>
                                            <p:strVal val="#ppt_y+#ppt_h*1.125000"/>
                                          </p:val>
                                        </p:tav>
                                        <p:tav tm="100000">
                                          <p:val>
                                            <p:strVal val="#ppt_y"/>
                                          </p:val>
                                        </p:tav>
                                      </p:tavLst>
                                    </p:anim>
                                    <p:animEffect transition="in" filter="wipe(up)">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ppt_y</p:attrName>
                                        </p:attrNameLst>
                                      </p:cBhvr>
                                      <p:tavLst>
                                        <p:tav tm="0">
                                          <p:val>
                                            <p:strVal val="#ppt_y+#ppt_h*1.125000"/>
                                          </p:val>
                                        </p:tav>
                                        <p:tav tm="100000">
                                          <p:val>
                                            <p:strVal val="#ppt_y"/>
                                          </p:val>
                                        </p:tav>
                                      </p:tavLst>
                                    </p:anim>
                                    <p:animEffect transition="in" filter="wipe(up)">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nodeType="click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additive="base">
                                        <p:cTn id="66" dur="500"/>
                                        <p:tgtEl>
                                          <p:spTgt spid="74"/>
                                        </p:tgtEl>
                                        <p:attrNameLst>
                                          <p:attrName>ppt_y</p:attrName>
                                        </p:attrNameLst>
                                      </p:cBhvr>
                                      <p:tavLst>
                                        <p:tav tm="0">
                                          <p:val>
                                            <p:strVal val="#ppt_y+#ppt_h*1.125000"/>
                                          </p:val>
                                        </p:tav>
                                        <p:tav tm="100000">
                                          <p:val>
                                            <p:strVal val="#ppt_y"/>
                                          </p:val>
                                        </p:tav>
                                      </p:tavLst>
                                    </p:anim>
                                    <p:animEffect transition="in" filter="wipe(up)">
                                      <p:cBhvr>
                                        <p:cTn id="67" dur="500"/>
                                        <p:tgtEl>
                                          <p:spTgt spid="74"/>
                                        </p:tgtEl>
                                      </p:cBhvr>
                                    </p:animEffect>
                                  </p:childTnLst>
                                </p:cTn>
                              </p:par>
                            </p:childTnLst>
                          </p:cTn>
                        </p:par>
                      </p:childTnLst>
                    </p:cTn>
                  </p:par>
                  <p:par>
                    <p:cTn id="68" fill="hold">
                      <p:stCondLst>
                        <p:cond delay="indefinite"/>
                      </p:stCondLst>
                      <p:childTnLst>
                        <p:par>
                          <p:cTn id="69" fill="hold">
                            <p:stCondLst>
                              <p:cond delay="0"/>
                            </p:stCondLst>
                            <p:childTnLst>
                              <p:par>
                                <p:cTn id="70" presetID="2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500" fill="hold"/>
                                        <p:tgtEl>
                                          <p:spTgt spid="38"/>
                                        </p:tgtEl>
                                        <p:attrNameLst>
                                          <p:attrName>ppt_w</p:attrName>
                                        </p:attrNameLst>
                                      </p:cBhvr>
                                      <p:tavLst>
                                        <p:tav tm="0">
                                          <p:val>
                                            <p:fltVal val="0"/>
                                          </p:val>
                                        </p:tav>
                                        <p:tav tm="100000">
                                          <p:val>
                                            <p:strVal val="#ppt_w"/>
                                          </p:val>
                                        </p:tav>
                                      </p:tavLst>
                                    </p:anim>
                                    <p:anim calcmode="lin" valueType="num">
                                      <p:cBhvr>
                                        <p:cTn id="73" dur="500" fill="hold"/>
                                        <p:tgtEl>
                                          <p:spTgt spid="38"/>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nodeType="clickEffect">
                                  <p:stCondLst>
                                    <p:cond delay="0"/>
                                  </p:stCondLst>
                                  <p:childTnLst>
                                    <p:set>
                                      <p:cBhvr>
                                        <p:cTn id="81" dur="1" fill="hold">
                                          <p:stCondLst>
                                            <p:cond delay="0"/>
                                          </p:stCondLst>
                                        </p:cTn>
                                        <p:tgtEl>
                                          <p:spTgt spid="73"/>
                                        </p:tgtEl>
                                        <p:attrNameLst>
                                          <p:attrName>style.visibility</p:attrName>
                                        </p:attrNameLst>
                                      </p:cBhvr>
                                      <p:to>
                                        <p:strVal val="visible"/>
                                      </p:to>
                                    </p:set>
                                    <p:anim calcmode="lin" valueType="num">
                                      <p:cBhvr additive="base">
                                        <p:cTn id="82" dur="500"/>
                                        <p:tgtEl>
                                          <p:spTgt spid="73"/>
                                        </p:tgtEl>
                                        <p:attrNameLst>
                                          <p:attrName>ppt_y</p:attrName>
                                        </p:attrNameLst>
                                      </p:cBhvr>
                                      <p:tavLst>
                                        <p:tav tm="0">
                                          <p:val>
                                            <p:strVal val="#ppt_y+#ppt_h*1.125000"/>
                                          </p:val>
                                        </p:tav>
                                        <p:tav tm="100000">
                                          <p:val>
                                            <p:strVal val="#ppt_y"/>
                                          </p:val>
                                        </p:tav>
                                      </p:tavLst>
                                    </p:anim>
                                    <p:animEffect transition="in" filter="wipe(up)">
                                      <p:cBhvr>
                                        <p:cTn id="83" dur="500"/>
                                        <p:tgtEl>
                                          <p:spTgt spid="73"/>
                                        </p:tgtEl>
                                      </p:cBhvr>
                                    </p:animEffect>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grpId="0" nodeType="clickEffect">
                                  <p:stCondLst>
                                    <p:cond delay="0"/>
                                  </p:stCondLst>
                                  <p:childTnLst>
                                    <p:set>
                                      <p:cBhvr>
                                        <p:cTn id="87" dur="1" fill="hold">
                                          <p:stCondLst>
                                            <p:cond delay="0"/>
                                          </p:stCondLst>
                                        </p:cTn>
                                        <p:tgtEl>
                                          <p:spTgt spid="40"/>
                                        </p:tgtEl>
                                        <p:attrNameLst>
                                          <p:attrName>style.visibility</p:attrName>
                                        </p:attrNameLst>
                                      </p:cBhvr>
                                      <p:to>
                                        <p:strVal val="visible"/>
                                      </p:to>
                                    </p:set>
                                    <p:anim calcmode="lin" valueType="num">
                                      <p:cBhvr>
                                        <p:cTn id="88" dur="500" fill="hold"/>
                                        <p:tgtEl>
                                          <p:spTgt spid="40"/>
                                        </p:tgtEl>
                                        <p:attrNameLst>
                                          <p:attrName>ppt_w</p:attrName>
                                        </p:attrNameLst>
                                      </p:cBhvr>
                                      <p:tavLst>
                                        <p:tav tm="0">
                                          <p:val>
                                            <p:fltVal val="0"/>
                                          </p:val>
                                        </p:tav>
                                        <p:tav tm="100000">
                                          <p:val>
                                            <p:strVal val="#ppt_w"/>
                                          </p:val>
                                        </p:tav>
                                      </p:tavLst>
                                    </p:anim>
                                    <p:anim calcmode="lin" valueType="num">
                                      <p:cBhvr>
                                        <p:cTn id="89" dur="500" fill="hold"/>
                                        <p:tgtEl>
                                          <p:spTgt spid="40"/>
                                        </p:tgtEl>
                                        <p:attrNameLst>
                                          <p:attrName>ppt_h</p:attrName>
                                        </p:attrNameLst>
                                      </p:cBhvr>
                                      <p:tavLst>
                                        <p:tav tm="0">
                                          <p:val>
                                            <p:fltVal val="0"/>
                                          </p:val>
                                        </p:tav>
                                        <p:tav tm="100000">
                                          <p:val>
                                            <p:strVal val="#ppt_h"/>
                                          </p:val>
                                        </p:tav>
                                      </p:tavLst>
                                    </p:anim>
                                  </p:childTnLst>
                                </p:cTn>
                              </p:par>
                              <p:par>
                                <p:cTn id="90" presetID="23" presetClass="entr" presetSubtype="16"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nodeType="clickEffect">
                                  <p:stCondLst>
                                    <p:cond delay="0"/>
                                  </p:stCondLst>
                                  <p:childTnLst>
                                    <p:set>
                                      <p:cBhvr>
                                        <p:cTn id="97" dur="1" fill="hold">
                                          <p:stCondLst>
                                            <p:cond delay="0"/>
                                          </p:stCondLst>
                                        </p:cTn>
                                        <p:tgtEl>
                                          <p:spTgt spid="75"/>
                                        </p:tgtEl>
                                        <p:attrNameLst>
                                          <p:attrName>style.visibility</p:attrName>
                                        </p:attrNameLst>
                                      </p:cBhvr>
                                      <p:to>
                                        <p:strVal val="visible"/>
                                      </p:to>
                                    </p:set>
                                    <p:anim calcmode="lin" valueType="num">
                                      <p:cBhvr additive="base">
                                        <p:cTn id="98" dur="500"/>
                                        <p:tgtEl>
                                          <p:spTgt spid="75"/>
                                        </p:tgtEl>
                                        <p:attrNameLst>
                                          <p:attrName>ppt_y</p:attrName>
                                        </p:attrNameLst>
                                      </p:cBhvr>
                                      <p:tavLst>
                                        <p:tav tm="0">
                                          <p:val>
                                            <p:strVal val="#ppt_y+#ppt_h*1.125000"/>
                                          </p:val>
                                        </p:tav>
                                        <p:tav tm="100000">
                                          <p:val>
                                            <p:strVal val="#ppt_y"/>
                                          </p:val>
                                        </p:tav>
                                      </p:tavLst>
                                    </p:anim>
                                    <p:animEffect transition="in" filter="wipe(up)">
                                      <p:cBhvr>
                                        <p:cTn id="9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6" grpId="0" bldLvl="0" animBg="1"/>
      <p:bldP spid="38" grpId="0" bldLvl="0" animBg="1"/>
      <p:bldP spid="40" grpId="0" bldLvl="0" animBg="1"/>
      <p:bldP spid="37" grpId="0" bldLvl="0" animBg="1"/>
      <p:bldP spid="39" grpId="0" bldLvl="0" animBg="1"/>
      <p:bldP spid="41" grpId="0" bldLvl="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5" name="组合 4"/>
          <p:cNvGrpSpPr/>
          <p:nvPr/>
        </p:nvGrpSpPr>
        <p:grpSpPr>
          <a:xfrm>
            <a:off x="375285" y="1038860"/>
            <a:ext cx="5334000" cy="5120640"/>
            <a:chOff x="591" y="1636"/>
            <a:chExt cx="8400" cy="8064"/>
          </a:xfrm>
        </p:grpSpPr>
        <p:sp>
          <p:nvSpPr>
            <p:cNvPr id="4" name="圆角矩形 3"/>
            <p:cNvSpPr/>
            <p:nvPr/>
          </p:nvSpPr>
          <p:spPr>
            <a:xfrm>
              <a:off x="591" y="1636"/>
              <a:ext cx="8400" cy="8065"/>
            </a:xfrm>
            <a:prstGeom prst="roundRect">
              <a:avLst/>
            </a:prstGeom>
            <a:solidFill>
              <a:schemeClr val="accent4">
                <a:lumMod val="60000"/>
                <a:lumOff val="40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C:\Users\Administrator\Desktop\图片2.png图片2"/>
            <p:cNvPicPr>
              <a:picLocks noChangeAspect="1"/>
            </p:cNvPicPr>
            <p:nvPr/>
          </p:nvPicPr>
          <p:blipFill>
            <a:blip r:embed="rId2"/>
            <a:srcRect/>
            <a:stretch>
              <a:fillRect/>
            </a:stretch>
          </p:blipFill>
          <p:spPr>
            <a:xfrm>
              <a:off x="703" y="1835"/>
              <a:ext cx="8181" cy="7603"/>
            </a:xfrm>
            <a:prstGeom prst="rect">
              <a:avLst/>
            </a:prstGeom>
          </p:spPr>
        </p:pic>
      </p:grpSp>
      <p:sp>
        <p:nvSpPr>
          <p:cNvPr id="100" name="文本框 99"/>
          <p:cNvSpPr txBox="1"/>
          <p:nvPr/>
        </p:nvSpPr>
        <p:spPr>
          <a:xfrm>
            <a:off x="5584190" y="1890395"/>
            <a:ext cx="6066155" cy="3415030"/>
          </a:xfrm>
          <a:prstGeom prst="rect">
            <a:avLst/>
          </a:prstGeom>
          <a:noFill/>
          <a:ln w="9525">
            <a:noFill/>
          </a:ln>
        </p:spPr>
        <p:txBody>
          <a:bodyPr wrap="square">
            <a:spAutoFit/>
          </a:bodyPr>
          <a:p>
            <a:pPr indent="0">
              <a:lnSpc>
                <a:spcPct val="150000"/>
              </a:lnSpc>
            </a:pP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（1）鱼雷艇的位置在（</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）偏（</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方向上，距离雷达站（</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）km。（2）巡洋舰的位置在（</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）偏（</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方向上，距离雷达站（</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）km。（3）护卫舰的位置在（</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）偏（</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方向上，距离雷达站（</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）km。</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837295" y="2048510"/>
            <a:ext cx="2987040" cy="460375"/>
          </a:xfrm>
          <a:prstGeom prst="rect">
            <a:avLst/>
          </a:prstGeom>
          <a:noFill/>
        </p:spPr>
        <p:txBody>
          <a:bodyPr wrap="none" rtlCol="0">
            <a:spAutoFit/>
          </a:bodyPr>
          <a:p>
            <a:pPr algn="l"/>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东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北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8812530" y="3160395"/>
            <a:ext cx="3167380" cy="460375"/>
          </a:xfrm>
          <a:prstGeom prst="rect">
            <a:avLst/>
          </a:prstGeom>
          <a:noFill/>
        </p:spPr>
        <p:txBody>
          <a:bodyPr wrap="none" rtlCol="0">
            <a:spAutoFit/>
          </a:bodyPr>
          <a:p>
            <a:pPr algn="l"/>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西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北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8831580" y="4248150"/>
            <a:ext cx="2987040" cy="460375"/>
          </a:xfrm>
          <a:prstGeom prst="rect">
            <a:avLst/>
          </a:prstGeom>
          <a:noFill/>
        </p:spPr>
        <p:txBody>
          <a:bodyPr wrap="none" rtlCol="0">
            <a:spAutoFit/>
          </a:bodyPr>
          <a:p>
            <a:pPr algn="l"/>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西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南  </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9431020" y="2610485"/>
            <a:ext cx="718185" cy="460375"/>
          </a:xfrm>
          <a:prstGeom prst="rect">
            <a:avLst/>
          </a:prstGeom>
          <a:noFill/>
        </p:spPr>
        <p:txBody>
          <a:bodyPr wrap="none" rtlCol="0">
            <a:spAutoFit/>
          </a:bodyPr>
          <a:p>
            <a:pPr algn="l"/>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480</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9431020" y="3710305"/>
            <a:ext cx="718185" cy="460375"/>
          </a:xfrm>
          <a:prstGeom prst="rect">
            <a:avLst/>
          </a:prstGeom>
          <a:noFill/>
        </p:spPr>
        <p:txBody>
          <a:bodyPr wrap="none" rtlCol="0">
            <a:spAutoFit/>
          </a:bodyPr>
          <a:p>
            <a:pPr algn="l"/>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370695" y="4822190"/>
            <a:ext cx="808355" cy="460375"/>
          </a:xfrm>
          <a:prstGeom prst="rect">
            <a:avLst/>
          </a:prstGeom>
          <a:noFill/>
        </p:spPr>
        <p:txBody>
          <a:bodyPr wrap="none" rtlCol="0">
            <a:spAutoFit/>
          </a:bodyPr>
          <a:p>
            <a:pPr algn="l"/>
            <a:r>
              <a:rPr 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630</a:t>
            </a:r>
            <a:endParaRPr lang="en-US"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7" grpId="0"/>
      <p:bldP spid="10" grpId="0"/>
      <p:bldP spid="8"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8" name="Line 5"/>
          <p:cNvSpPr>
            <a:spLocks noChangeShapeType="1"/>
          </p:cNvSpPr>
          <p:nvPr/>
        </p:nvSpPr>
        <p:spPr bwMode="auto">
          <a:xfrm flipV="1">
            <a:off x="6018128" y="2389605"/>
            <a:ext cx="1925141" cy="1947367"/>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71" name="未知"/>
          <p:cNvSpPr/>
          <p:nvPr/>
        </p:nvSpPr>
        <p:spPr bwMode="auto">
          <a:xfrm>
            <a:off x="6182337" y="4158351"/>
            <a:ext cx="133350" cy="171450"/>
          </a:xfrm>
          <a:custGeom>
            <a:avLst/>
            <a:gdLst>
              <a:gd name="T0" fmla="*/ 0 w 112"/>
              <a:gd name="T1" fmla="*/ 0 h 144"/>
              <a:gd name="T2" fmla="*/ 96 w 112"/>
              <a:gd name="T3" fmla="*/ 48 h 144"/>
              <a:gd name="T4" fmla="*/ 96 w 112"/>
              <a:gd name="T5" fmla="*/ 144 h 144"/>
            </a:gdLst>
            <a:ahLst/>
            <a:cxnLst>
              <a:cxn ang="0">
                <a:pos x="T0" y="T1"/>
              </a:cxn>
              <a:cxn ang="0">
                <a:pos x="T2" y="T3"/>
              </a:cxn>
              <a:cxn ang="0">
                <a:pos x="T4" y="T5"/>
              </a:cxn>
            </a:cxnLst>
            <a:rect l="0" t="0" r="r" b="b"/>
            <a:pathLst>
              <a:path w="112" h="144">
                <a:moveTo>
                  <a:pt x="0" y="0"/>
                </a:moveTo>
                <a:cubicBezTo>
                  <a:pt x="40" y="12"/>
                  <a:pt x="80" y="24"/>
                  <a:pt x="96" y="48"/>
                </a:cubicBezTo>
                <a:cubicBezTo>
                  <a:pt x="112" y="72"/>
                  <a:pt x="104" y="108"/>
                  <a:pt x="96" y="144"/>
                </a:cubicBezTo>
              </a:path>
            </a:pathLst>
          </a:custGeom>
          <a:noFill/>
          <a:ln w="28575" cmpd="sng">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rot="18913506">
            <a:off x="6024180" y="3289186"/>
            <a:ext cx="1825065" cy="98302"/>
            <a:chOff x="382534" y="2428551"/>
            <a:chExt cx="1825065" cy="159632"/>
          </a:xfrm>
        </p:grpSpPr>
        <p:grpSp>
          <p:nvGrpSpPr>
            <p:cNvPr id="88" name="组合 87"/>
            <p:cNvGrpSpPr/>
            <p:nvPr/>
          </p:nvGrpSpPr>
          <p:grpSpPr>
            <a:xfrm>
              <a:off x="382534" y="2428551"/>
              <a:ext cx="910664" cy="159632"/>
              <a:chOff x="1066399" y="3268339"/>
              <a:chExt cx="704700" cy="158566"/>
            </a:xfrm>
          </p:grpSpPr>
          <p:cxnSp>
            <p:nvCxnSpPr>
              <p:cNvPr id="92" name="直接连接符 91"/>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9" name="组合 88"/>
            <p:cNvGrpSpPr/>
            <p:nvPr/>
          </p:nvGrpSpPr>
          <p:grpSpPr>
            <a:xfrm>
              <a:off x="1754746" y="2445855"/>
              <a:ext cx="452853" cy="122943"/>
              <a:chOff x="1066399" y="3275981"/>
              <a:chExt cx="350687" cy="150924"/>
            </a:xfrm>
          </p:grpSpPr>
          <p:cxnSp>
            <p:nvCxnSpPr>
              <p:cNvPr id="90" name="直接连接符 89"/>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1" name="直接连接符 90"/>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grpSp>
      <p:sp>
        <p:nvSpPr>
          <p:cNvPr id="121" name="Text Box 48"/>
          <p:cNvSpPr txBox="1">
            <a:spLocks noChangeArrowheads="1"/>
          </p:cNvSpPr>
          <p:nvPr/>
        </p:nvSpPr>
        <p:spPr bwMode="auto">
          <a:xfrm>
            <a:off x="6385046" y="3913757"/>
            <a:ext cx="6805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流程图: 接点 63"/>
          <p:cNvSpPr/>
          <p:nvPr/>
        </p:nvSpPr>
        <p:spPr>
          <a:xfrm>
            <a:off x="7567233" y="2650895"/>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Text Box 22"/>
          <p:cNvSpPr txBox="1">
            <a:spLocks noChangeArrowheads="1"/>
          </p:cNvSpPr>
          <p:nvPr/>
        </p:nvSpPr>
        <p:spPr bwMode="auto">
          <a:xfrm>
            <a:off x="7675295" y="2668141"/>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小刚家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9" name="Rectangle 33"/>
          <p:cNvSpPr>
            <a:spLocks noChangeArrowheads="1"/>
          </p:cNvSpPr>
          <p:nvPr/>
        </p:nvSpPr>
        <p:spPr bwMode="auto">
          <a:xfrm>
            <a:off x="81921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4035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2" name="组合 1"/>
          <p:cNvGrpSpPr/>
          <p:nvPr/>
        </p:nvGrpSpPr>
        <p:grpSpPr>
          <a:xfrm>
            <a:off x="670560" y="1153795"/>
            <a:ext cx="6618605" cy="1887220"/>
            <a:chOff x="1056" y="1817"/>
            <a:chExt cx="10423" cy="2972"/>
          </a:xfrm>
        </p:grpSpPr>
        <p:pic>
          <p:nvPicPr>
            <p:cNvPr id="4" name="图片 3" descr="图片164"/>
            <p:cNvPicPr>
              <a:picLocks noChangeAspect="1"/>
            </p:cNvPicPr>
            <p:nvPr/>
          </p:nvPicPr>
          <p:blipFill>
            <a:blip r:embed="rId2"/>
            <a:stretch>
              <a:fillRect/>
            </a:stretch>
          </p:blipFill>
          <p:spPr>
            <a:xfrm flipH="1">
              <a:off x="1194" y="2107"/>
              <a:ext cx="1257" cy="1656"/>
            </a:xfrm>
            <a:prstGeom prst="rect">
              <a:avLst/>
            </a:prstGeom>
          </p:spPr>
        </p:pic>
        <p:sp>
          <p:nvSpPr>
            <p:cNvPr id="6" name="文本框 5"/>
            <p:cNvSpPr txBox="1"/>
            <p:nvPr/>
          </p:nvSpPr>
          <p:spPr>
            <a:xfrm>
              <a:off x="2846" y="1948"/>
              <a:ext cx="8278" cy="1307"/>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我家在学校的东偏北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学校在我家的什么方向？距离是多少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小刚</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1817"/>
              <a:ext cx="8668" cy="1606"/>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7349490" y="1223010"/>
            <a:ext cx="537210" cy="487045"/>
            <a:chOff x="17092" y="4320"/>
            <a:chExt cx="846" cy="767"/>
          </a:xfrm>
        </p:grpSpPr>
        <p:sp>
          <p:nvSpPr>
            <p:cNvPr id="5" name="圆角矩形 4"/>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7132" y="4330"/>
              <a:ext cx="768" cy="725"/>
            </a:xfrm>
            <a:prstGeom prst="rect">
              <a:avLst/>
            </a:prstGeom>
            <a:noFill/>
          </p:spPr>
          <p:txBody>
            <a:bodyPr wrap="none" rtlCol="0">
              <a:spAutoFit/>
            </a:bodyPr>
            <a:p>
              <a:r>
                <a:rPr lang="zh-CN" altLang="en-US" sz="2400"/>
                <a:t>北</a:t>
              </a:r>
              <a:endParaRPr lang="zh-CN" altLang="en-US" sz="2400"/>
            </a:p>
          </p:txBody>
        </p:sp>
      </p:grpSp>
      <p:cxnSp>
        <p:nvCxnSpPr>
          <p:cNvPr id="20" name="直接箭头连接符 19"/>
          <p:cNvCxnSpPr/>
          <p:nvPr/>
        </p:nvCxnSpPr>
        <p:spPr>
          <a:xfrm>
            <a:off x="6685915" y="2697480"/>
            <a:ext cx="18000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7618730" y="1816735"/>
            <a:ext cx="0" cy="18000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970010" y="2544445"/>
            <a:ext cx="537210" cy="487045"/>
            <a:chOff x="17092" y="4320"/>
            <a:chExt cx="846" cy="767"/>
          </a:xfrm>
        </p:grpSpPr>
        <p:sp>
          <p:nvSpPr>
            <p:cNvPr id="23" name="圆角矩形 22"/>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7132" y="4330"/>
              <a:ext cx="768" cy="725"/>
            </a:xfrm>
            <a:prstGeom prst="rect">
              <a:avLst/>
            </a:prstGeom>
            <a:noFill/>
          </p:spPr>
          <p:txBody>
            <a:bodyPr wrap="none" rtlCol="0">
              <a:spAutoFit/>
            </a:bodyPr>
            <a:p>
              <a:r>
                <a:rPr lang="zh-CN" altLang="en-US" sz="2400"/>
                <a:t>东</a:t>
              </a:r>
              <a:endParaRPr lang="zh-CN" altLang="en-US" sz="2400"/>
            </a:p>
          </p:txBody>
        </p:sp>
      </p:grpSp>
      <p:grpSp>
        <p:nvGrpSpPr>
          <p:cNvPr id="25" name="组合 24"/>
          <p:cNvGrpSpPr/>
          <p:nvPr/>
        </p:nvGrpSpPr>
        <p:grpSpPr>
          <a:xfrm>
            <a:off x="6075680" y="2460625"/>
            <a:ext cx="537210" cy="487045"/>
            <a:chOff x="17092" y="4320"/>
            <a:chExt cx="846" cy="767"/>
          </a:xfrm>
        </p:grpSpPr>
        <p:sp>
          <p:nvSpPr>
            <p:cNvPr id="26" name="圆角矩形 25"/>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7132" y="4330"/>
              <a:ext cx="768" cy="725"/>
            </a:xfrm>
            <a:prstGeom prst="rect">
              <a:avLst/>
            </a:prstGeom>
            <a:noFill/>
          </p:spPr>
          <p:txBody>
            <a:bodyPr wrap="none" rtlCol="0">
              <a:spAutoFit/>
            </a:bodyPr>
            <a:p>
              <a:r>
                <a:rPr lang="zh-CN" altLang="en-US" sz="2400"/>
                <a:t>西</a:t>
              </a:r>
              <a:endParaRPr lang="zh-CN" altLang="en-US" sz="2400"/>
            </a:p>
          </p:txBody>
        </p:sp>
      </p:grpSp>
      <p:grpSp>
        <p:nvGrpSpPr>
          <p:cNvPr id="28" name="组合 27"/>
          <p:cNvGrpSpPr/>
          <p:nvPr/>
        </p:nvGrpSpPr>
        <p:grpSpPr>
          <a:xfrm>
            <a:off x="7317105" y="3616960"/>
            <a:ext cx="537210" cy="487045"/>
            <a:chOff x="17092" y="4320"/>
            <a:chExt cx="846" cy="767"/>
          </a:xfrm>
        </p:grpSpPr>
        <p:sp>
          <p:nvSpPr>
            <p:cNvPr id="30" name="圆角矩形 29"/>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7132" y="4330"/>
              <a:ext cx="768" cy="725"/>
            </a:xfrm>
            <a:prstGeom prst="rect">
              <a:avLst/>
            </a:prstGeom>
            <a:noFill/>
          </p:spPr>
          <p:txBody>
            <a:bodyPr wrap="none" rtlCol="0">
              <a:spAutoFit/>
            </a:bodyPr>
            <a:p>
              <a:r>
                <a:rPr lang="zh-CN" altLang="en-US" sz="2400"/>
                <a:t>南</a:t>
              </a:r>
              <a:endParaRPr lang="zh-CN" altLang="en-US" sz="2400"/>
            </a:p>
          </p:txBody>
        </p:sp>
      </p:grpSp>
      <p:sp>
        <p:nvSpPr>
          <p:cNvPr id="32" name="Text Box 47"/>
          <p:cNvSpPr txBox="1">
            <a:spLocks noChangeArrowheads="1"/>
          </p:cNvSpPr>
          <p:nvPr/>
        </p:nvSpPr>
        <p:spPr bwMode="auto">
          <a:xfrm>
            <a:off x="6769467" y="269775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弧形 32"/>
          <p:cNvSpPr/>
          <p:nvPr/>
        </p:nvSpPr>
        <p:spPr>
          <a:xfrm rot="11824541">
            <a:off x="7425237" y="2637960"/>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grpSp>
        <p:nvGrpSpPr>
          <p:cNvPr id="45" name="组合 44"/>
          <p:cNvGrpSpPr/>
          <p:nvPr/>
        </p:nvGrpSpPr>
        <p:grpSpPr>
          <a:xfrm>
            <a:off x="212090" y="5450840"/>
            <a:ext cx="5837555" cy="749300"/>
            <a:chOff x="334" y="8584"/>
            <a:chExt cx="9193" cy="1180"/>
          </a:xfrm>
        </p:grpSpPr>
        <p:sp>
          <p:nvSpPr>
            <p:cNvPr id="35" name="文本框 34"/>
            <p:cNvSpPr txBox="1"/>
            <p:nvPr/>
          </p:nvSpPr>
          <p:spPr>
            <a:xfrm>
              <a:off x="334" y="8584"/>
              <a:ext cx="9193" cy="1016"/>
            </a:xfrm>
            <a:prstGeom prst="rect">
              <a:avLst/>
            </a:prstGeom>
            <a:noFill/>
          </p:spPr>
          <p:txBody>
            <a:bodyPr wrap="square" rtlCol="0" anchor="t">
              <a:spAutoFit/>
            </a:bodyPr>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学校在小刚家的西偏南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p>
          </p:txBody>
        </p:sp>
        <p:grpSp>
          <p:nvGrpSpPr>
            <p:cNvPr id="42" name="组合 41"/>
            <p:cNvGrpSpPr/>
            <p:nvPr/>
          </p:nvGrpSpPr>
          <p:grpSpPr>
            <a:xfrm rot="0">
              <a:off x="616" y="8653"/>
              <a:ext cx="8732" cy="1111"/>
              <a:chOff x="1895" y="4083"/>
              <a:chExt cx="7143" cy="2324"/>
            </a:xfrm>
          </p:grpSpPr>
          <p:sp>
            <p:nvSpPr>
              <p:cNvPr id="43" name="圆角矩形 42"/>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6" name="圆角矩形 35"/>
          <p:cNvSpPr/>
          <p:nvPr/>
        </p:nvSpPr>
        <p:spPr>
          <a:xfrm>
            <a:off x="3672205" y="1276350"/>
            <a:ext cx="964565" cy="39624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4636770" y="1280160"/>
            <a:ext cx="462915"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720715" y="1276350"/>
            <a:ext cx="66421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2649855" y="5654675"/>
            <a:ext cx="961390" cy="39624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3611245" y="5644515"/>
            <a:ext cx="514350"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4743450" y="5647690"/>
            <a:ext cx="62865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4" name="组合 73"/>
          <p:cNvGrpSpPr/>
          <p:nvPr/>
        </p:nvGrpSpPr>
        <p:grpSpPr>
          <a:xfrm>
            <a:off x="9196070" y="3350260"/>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9196705" y="4238625"/>
            <a:ext cx="1831340" cy="570230"/>
            <a:chOff x="14768" y="6419"/>
            <a:chExt cx="2884" cy="898"/>
          </a:xfrm>
        </p:grpSpPr>
        <p:grpSp>
          <p:nvGrpSpPr>
            <p:cNvPr id="46" name="组合 45"/>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47" name="圆角矩形 4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9196070" y="5130165"/>
            <a:ext cx="1831340" cy="570230"/>
            <a:chOff x="14767" y="9569"/>
            <a:chExt cx="2884" cy="898"/>
          </a:xfrm>
        </p:grpSpPr>
        <p:grpSp>
          <p:nvGrpSpPr>
            <p:cNvPr id="66" name="组合 65"/>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7" name="圆角矩形 6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4" name="文本框 83"/>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85" name="文本框 8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down)">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ppt_y</p:attrName>
                                        </p:attrNameLst>
                                      </p:cBhvr>
                                      <p:tavLst>
                                        <p:tav tm="0">
                                          <p:val>
                                            <p:strVal val="#ppt_y+#ppt_h*1.125000"/>
                                          </p:val>
                                        </p:tav>
                                        <p:tav tm="100000">
                                          <p:val>
                                            <p:strVal val="#ppt_y"/>
                                          </p:val>
                                        </p:tav>
                                      </p:tavLst>
                                    </p:anim>
                                    <p:animEffect transition="in" filter="wipe(up)">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p:tgtEl>
                                          <p:spTgt spid="45"/>
                                        </p:tgtEl>
                                        <p:attrNameLst>
                                          <p:attrName>ppt_y</p:attrName>
                                        </p:attrNameLst>
                                      </p:cBhvr>
                                      <p:tavLst>
                                        <p:tav tm="0">
                                          <p:val>
                                            <p:strVal val="#ppt_y+#ppt_h*1.125000"/>
                                          </p:val>
                                        </p:tav>
                                        <p:tav tm="100000">
                                          <p:val>
                                            <p:strVal val="#ppt_y"/>
                                          </p:val>
                                        </p:tav>
                                      </p:tavLst>
                                    </p:anim>
                                    <p:animEffect transition="in" filter="wipe(up)">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additive="base">
                                        <p:cTn id="67" dur="500"/>
                                        <p:tgtEl>
                                          <p:spTgt spid="74"/>
                                        </p:tgtEl>
                                        <p:attrNameLst>
                                          <p:attrName>ppt_y</p:attrName>
                                        </p:attrNameLst>
                                      </p:cBhvr>
                                      <p:tavLst>
                                        <p:tav tm="0">
                                          <p:val>
                                            <p:strVal val="#ppt_y+#ppt_h*1.125000"/>
                                          </p:val>
                                        </p:tav>
                                        <p:tav tm="100000">
                                          <p:val>
                                            <p:strVal val="#ppt_y"/>
                                          </p:val>
                                        </p:tav>
                                      </p:tavLst>
                                    </p:anim>
                                    <p:animEffect transition="in" filter="wipe(up)">
                                      <p:cBhvr>
                                        <p:cTn id="68" dur="500"/>
                                        <p:tgtEl>
                                          <p:spTgt spid="74"/>
                                        </p:tgtEl>
                                      </p:cBhvr>
                                    </p:animEffect>
                                  </p:childTnLst>
                                </p:cTn>
                              </p:par>
                            </p:childTnLst>
                          </p:cTn>
                        </p:par>
                      </p:childTnLst>
                    </p:cTn>
                  </p:par>
                  <p:par>
                    <p:cTn id="69" fill="hold">
                      <p:stCondLst>
                        <p:cond delay="indefinite"/>
                      </p:stCondLst>
                      <p:childTnLst>
                        <p:par>
                          <p:cTn id="70" fill="hold">
                            <p:stCondLst>
                              <p:cond delay="0"/>
                            </p:stCondLst>
                            <p:childTnLst>
                              <p:par>
                                <p:cTn id="71" presetID="23" presetClass="entr" presetSubtype="16" fill="hold" grpId="0" nodeType="click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ppt_y</p:attrName>
                                        </p:attrNameLst>
                                      </p:cBhvr>
                                      <p:tavLst>
                                        <p:tav tm="0">
                                          <p:val>
                                            <p:strVal val="#ppt_y+#ppt_h*1.125000"/>
                                          </p:val>
                                        </p:tav>
                                        <p:tav tm="100000">
                                          <p:val>
                                            <p:strVal val="#ppt_y"/>
                                          </p:val>
                                        </p:tav>
                                      </p:tavLst>
                                    </p:anim>
                                    <p:animEffect transition="in" filter="wipe(up)">
                                      <p:cBhvr>
                                        <p:cTn id="84" dur="500"/>
                                        <p:tgtEl>
                                          <p:spTgt spid="73"/>
                                        </p:tgtEl>
                                      </p:cBhvr>
                                    </p:animEffect>
                                  </p:childTnLst>
                                </p:cTn>
                              </p:par>
                            </p:childTnLst>
                          </p:cTn>
                        </p:par>
                      </p:childTnLst>
                    </p:cTn>
                  </p:par>
                  <p:par>
                    <p:cTn id="85" fill="hold">
                      <p:stCondLst>
                        <p:cond delay="indefinite"/>
                      </p:stCondLst>
                      <p:childTnLst>
                        <p:par>
                          <p:cTn id="86" fill="hold">
                            <p:stCondLst>
                              <p:cond delay="0"/>
                            </p:stCondLst>
                            <p:childTnLst>
                              <p:par>
                                <p:cTn id="87" presetID="23" presetClass="entr" presetSubtype="16" fill="hold" grpId="0" nodeType="click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childTnLst>
                                </p:cTn>
                              </p:par>
                              <p:par>
                                <p:cTn id="91" presetID="23" presetClass="entr" presetSubtype="16" fill="hold" grpId="0"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p:cTn id="93" dur="500" fill="hold"/>
                                        <p:tgtEl>
                                          <p:spTgt spid="41"/>
                                        </p:tgtEl>
                                        <p:attrNameLst>
                                          <p:attrName>ppt_w</p:attrName>
                                        </p:attrNameLst>
                                      </p:cBhvr>
                                      <p:tavLst>
                                        <p:tav tm="0">
                                          <p:val>
                                            <p:fltVal val="0"/>
                                          </p:val>
                                        </p:tav>
                                        <p:tav tm="100000">
                                          <p:val>
                                            <p:strVal val="#ppt_w"/>
                                          </p:val>
                                        </p:tav>
                                      </p:tavLst>
                                    </p:anim>
                                    <p:anim calcmode="lin" valueType="num">
                                      <p:cBhvr>
                                        <p:cTn id="94"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nodeType="clickEffect">
                                  <p:stCondLst>
                                    <p:cond delay="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p:tgtEl>
                                          <p:spTgt spid="75"/>
                                        </p:tgtEl>
                                        <p:attrNameLst>
                                          <p:attrName>ppt_y</p:attrName>
                                        </p:attrNameLst>
                                      </p:cBhvr>
                                      <p:tavLst>
                                        <p:tav tm="0">
                                          <p:val>
                                            <p:strVal val="#ppt_y+#ppt_h*1.125000"/>
                                          </p:val>
                                        </p:tav>
                                        <p:tav tm="100000">
                                          <p:val>
                                            <p:strVal val="#ppt_y"/>
                                          </p:val>
                                        </p:tav>
                                      </p:tavLst>
                                    </p:anim>
                                    <p:animEffect transition="in" filter="wipe(up)">
                                      <p:cBhvr>
                                        <p:cTn id="10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6" grpId="0" bldLvl="0" animBg="1"/>
      <p:bldP spid="38" grpId="0" bldLvl="0" animBg="1"/>
      <p:bldP spid="40" grpId="0" bldLvl="0" animBg="1"/>
      <p:bldP spid="37" grpId="0" bldLvl="0" animBg="1"/>
      <p:bldP spid="39" grpId="0" bldLvl="0" animBg="1"/>
      <p:bldP spid="4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1" name="Line 8"/>
          <p:cNvSpPr>
            <a:spLocks noChangeShapeType="1"/>
          </p:cNvSpPr>
          <p:nvPr/>
        </p:nvSpPr>
        <p:spPr bwMode="auto">
          <a:xfrm>
            <a:off x="6010886" y="4329800"/>
            <a:ext cx="654019" cy="1485893"/>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2" name="Text Box 21"/>
          <p:cNvSpPr txBox="1">
            <a:spLocks noChangeArrowheads="1"/>
          </p:cNvSpPr>
          <p:nvPr/>
        </p:nvSpPr>
        <p:spPr bwMode="auto">
          <a:xfrm>
            <a:off x="6050355" y="4330632"/>
            <a:ext cx="690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学校</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66" name="Text Box 25"/>
          <p:cNvSpPr txBox="1">
            <a:spLocks noChangeArrowheads="1"/>
          </p:cNvSpPr>
          <p:nvPr/>
        </p:nvSpPr>
        <p:spPr bwMode="auto">
          <a:xfrm>
            <a:off x="6701447" y="5394189"/>
            <a:ext cx="94488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dirty="0">
                <a:solidFill>
                  <a:schemeClr val="tx1"/>
                </a:solidFill>
                <a:latin typeface="微软雅黑" panose="020B0503020204020204" pitchFamily="34" charset="-122"/>
                <a:ea typeface="微软雅黑" panose="020B0503020204020204" pitchFamily="34" charset="-122"/>
              </a:rPr>
              <a:t>小亮家</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rot="3974041">
            <a:off x="5973857" y="5111530"/>
            <a:ext cx="910664" cy="94303"/>
            <a:chOff x="1066399" y="3268339"/>
            <a:chExt cx="704700" cy="158566"/>
          </a:xfrm>
        </p:grpSpPr>
        <p:cxnSp>
          <p:nvCxnSpPr>
            <p:cNvPr id="106" name="直接连接符 105"/>
            <p:cNvCxnSpPr/>
            <p:nvPr/>
          </p:nvCxnSpPr>
          <p:spPr>
            <a:xfrm>
              <a:off x="1066399" y="3275981"/>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7" name="直接连接符 106"/>
            <p:cNvCxnSpPr/>
            <p:nvPr/>
          </p:nvCxnSpPr>
          <p:spPr>
            <a:xfrm>
              <a:off x="1417086" y="3275982"/>
              <a:ext cx="0" cy="150923"/>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8" name="直接连接符 107"/>
            <p:cNvCxnSpPr/>
            <p:nvPr/>
          </p:nvCxnSpPr>
          <p:spPr>
            <a:xfrm>
              <a:off x="1771099" y="3268339"/>
              <a:ext cx="0" cy="156698"/>
            </a:xfrm>
            <a:prstGeom prst="line">
              <a:avLst/>
            </a:prstGeom>
            <a:ln w="28575">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4" name="流程图: 接点 123"/>
          <p:cNvSpPr/>
          <p:nvPr/>
        </p:nvSpPr>
        <p:spPr>
          <a:xfrm>
            <a:off x="6537737" y="5539647"/>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Rectangle 33"/>
          <p:cNvSpPr>
            <a:spLocks noChangeArrowheads="1"/>
          </p:cNvSpPr>
          <p:nvPr/>
        </p:nvSpPr>
        <p:spPr bwMode="auto">
          <a:xfrm>
            <a:off x="8598535" y="552894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8809990" y="602551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19" name="Text Box 49"/>
          <p:cNvSpPr txBox="1">
            <a:spLocks noChangeArrowheads="1"/>
          </p:cNvSpPr>
          <p:nvPr/>
        </p:nvSpPr>
        <p:spPr bwMode="auto">
          <a:xfrm>
            <a:off x="5893435" y="5011420"/>
            <a:ext cx="598805"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latin typeface="微软雅黑" panose="020B0503020204020204" pitchFamily="34" charset="-122"/>
                <a:ea typeface="微软雅黑" panose="020B0503020204020204" pitchFamily="34" charset="-122"/>
              </a:rPr>
              <a:t>27</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a:latin typeface="微软雅黑" panose="020B0503020204020204" pitchFamily="34" charset="-122"/>
              <a:ea typeface="微软雅黑" panose="020B0503020204020204" pitchFamily="34" charset="-122"/>
            </a:endParaRPr>
          </a:p>
        </p:txBody>
      </p:sp>
      <p:sp>
        <p:nvSpPr>
          <p:cNvPr id="120" name="弧形 119"/>
          <p:cNvSpPr/>
          <p:nvPr/>
        </p:nvSpPr>
        <p:spPr>
          <a:xfrm rot="7397547">
            <a:off x="5984902" y="4497250"/>
            <a:ext cx="170679" cy="182773"/>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grpSp>
        <p:nvGrpSpPr>
          <p:cNvPr id="5" name="组合 4"/>
          <p:cNvGrpSpPr/>
          <p:nvPr/>
        </p:nvGrpSpPr>
        <p:grpSpPr>
          <a:xfrm>
            <a:off x="670560" y="1115695"/>
            <a:ext cx="6618605" cy="1925320"/>
            <a:chOff x="1056" y="1757"/>
            <a:chExt cx="10423" cy="3032"/>
          </a:xfrm>
        </p:grpSpPr>
        <p:sp>
          <p:nvSpPr>
            <p:cNvPr id="6" name="文本框 5"/>
            <p:cNvSpPr txBox="1"/>
            <p:nvPr/>
          </p:nvSpPr>
          <p:spPr>
            <a:xfrm>
              <a:off x="2866" y="1868"/>
              <a:ext cx="8241" cy="1307"/>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我家在学校南偏东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学校在我家的什么方向？距离是多少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1056" y="4064"/>
              <a:ext cx="124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小亮</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标注 18"/>
            <p:cNvSpPr/>
            <p:nvPr/>
          </p:nvSpPr>
          <p:spPr>
            <a:xfrm>
              <a:off x="2811" y="1757"/>
              <a:ext cx="8668" cy="1608"/>
            </a:xfrm>
            <a:prstGeom prst="wedgeRoundRectCallout">
              <a:avLst>
                <a:gd name="adj1" fmla="val -55610"/>
                <a:gd name="adj2" fmla="val -11945"/>
                <a:gd name="adj3" fmla="val 16667"/>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片168"/>
            <p:cNvPicPr>
              <a:picLocks noChangeAspect="1"/>
            </p:cNvPicPr>
            <p:nvPr/>
          </p:nvPicPr>
          <p:blipFill>
            <a:blip r:embed="rId2"/>
            <a:stretch>
              <a:fillRect/>
            </a:stretch>
          </p:blipFill>
          <p:spPr>
            <a:xfrm flipH="1">
              <a:off x="1056" y="2023"/>
              <a:ext cx="1465" cy="1793"/>
            </a:xfrm>
            <a:prstGeom prst="rect">
              <a:avLst/>
            </a:prstGeom>
          </p:spPr>
        </p:pic>
      </p:grpSp>
      <p:grpSp>
        <p:nvGrpSpPr>
          <p:cNvPr id="3" name="组合 2"/>
          <p:cNvGrpSpPr/>
          <p:nvPr/>
        </p:nvGrpSpPr>
        <p:grpSpPr>
          <a:xfrm>
            <a:off x="6325870" y="4118610"/>
            <a:ext cx="537210" cy="487045"/>
            <a:chOff x="17092" y="4320"/>
            <a:chExt cx="846" cy="767"/>
          </a:xfrm>
        </p:grpSpPr>
        <p:sp>
          <p:nvSpPr>
            <p:cNvPr id="4" name="圆角矩形 3"/>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7132" y="4330"/>
              <a:ext cx="768" cy="725"/>
            </a:xfrm>
            <a:prstGeom prst="rect">
              <a:avLst/>
            </a:prstGeom>
            <a:noFill/>
          </p:spPr>
          <p:txBody>
            <a:bodyPr wrap="none" rtlCol="0">
              <a:spAutoFit/>
            </a:bodyPr>
            <a:p>
              <a:r>
                <a:rPr lang="zh-CN" altLang="en-US" sz="2400"/>
                <a:t>北</a:t>
              </a:r>
              <a:endParaRPr lang="zh-CN" altLang="en-US" sz="2400"/>
            </a:p>
          </p:txBody>
        </p:sp>
      </p:grpSp>
      <p:cxnSp>
        <p:nvCxnSpPr>
          <p:cNvPr id="20" name="直接箭头连接符 19"/>
          <p:cNvCxnSpPr/>
          <p:nvPr/>
        </p:nvCxnSpPr>
        <p:spPr>
          <a:xfrm>
            <a:off x="5662295" y="5593080"/>
            <a:ext cx="18000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595110" y="4712335"/>
            <a:ext cx="0" cy="147600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7731760" y="5363210"/>
            <a:ext cx="537210" cy="487045"/>
            <a:chOff x="17092" y="4320"/>
            <a:chExt cx="846" cy="767"/>
          </a:xfrm>
        </p:grpSpPr>
        <p:sp>
          <p:nvSpPr>
            <p:cNvPr id="23" name="圆角矩形 22"/>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7132" y="4330"/>
              <a:ext cx="768" cy="725"/>
            </a:xfrm>
            <a:prstGeom prst="rect">
              <a:avLst/>
            </a:prstGeom>
            <a:noFill/>
          </p:spPr>
          <p:txBody>
            <a:bodyPr wrap="none" rtlCol="0">
              <a:spAutoFit/>
            </a:bodyPr>
            <a:p>
              <a:r>
                <a:rPr lang="zh-CN" altLang="en-US" sz="2400"/>
                <a:t>东</a:t>
              </a:r>
              <a:endParaRPr lang="zh-CN" altLang="en-US" sz="2400"/>
            </a:p>
          </p:txBody>
        </p:sp>
      </p:grpSp>
      <p:grpSp>
        <p:nvGrpSpPr>
          <p:cNvPr id="25" name="组合 24"/>
          <p:cNvGrpSpPr/>
          <p:nvPr/>
        </p:nvGrpSpPr>
        <p:grpSpPr>
          <a:xfrm>
            <a:off x="5052060" y="5356225"/>
            <a:ext cx="537210" cy="487045"/>
            <a:chOff x="17092" y="4320"/>
            <a:chExt cx="846" cy="767"/>
          </a:xfrm>
        </p:grpSpPr>
        <p:sp>
          <p:nvSpPr>
            <p:cNvPr id="26" name="圆角矩形 25"/>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7132" y="4330"/>
              <a:ext cx="768" cy="725"/>
            </a:xfrm>
            <a:prstGeom prst="rect">
              <a:avLst/>
            </a:prstGeom>
            <a:noFill/>
          </p:spPr>
          <p:txBody>
            <a:bodyPr wrap="none" rtlCol="0">
              <a:spAutoFit/>
            </a:bodyPr>
            <a:p>
              <a:r>
                <a:rPr lang="zh-CN" altLang="en-US" sz="2400"/>
                <a:t>西</a:t>
              </a:r>
              <a:endParaRPr lang="zh-CN" altLang="en-US" sz="2400"/>
            </a:p>
          </p:txBody>
        </p:sp>
      </p:grpSp>
      <p:grpSp>
        <p:nvGrpSpPr>
          <p:cNvPr id="28" name="组合 27"/>
          <p:cNvGrpSpPr/>
          <p:nvPr/>
        </p:nvGrpSpPr>
        <p:grpSpPr>
          <a:xfrm>
            <a:off x="6314440" y="6189345"/>
            <a:ext cx="537210" cy="468000"/>
            <a:chOff x="17092" y="4320"/>
            <a:chExt cx="846" cy="767"/>
          </a:xfrm>
        </p:grpSpPr>
        <p:sp>
          <p:nvSpPr>
            <p:cNvPr id="30" name="圆角矩形 29"/>
            <p:cNvSpPr/>
            <p:nvPr/>
          </p:nvSpPr>
          <p:spPr>
            <a:xfrm>
              <a:off x="17092" y="4320"/>
              <a:ext cx="846" cy="767"/>
            </a:xfrm>
            <a:prstGeom prst="roundRect">
              <a:avLst/>
            </a:prstGeom>
            <a:solidFill>
              <a:srgbClr val="FFC0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7132" y="4330"/>
              <a:ext cx="768" cy="725"/>
            </a:xfrm>
            <a:prstGeom prst="rect">
              <a:avLst/>
            </a:prstGeom>
            <a:noFill/>
          </p:spPr>
          <p:txBody>
            <a:bodyPr wrap="none" rtlCol="0">
              <a:spAutoFit/>
            </a:bodyPr>
            <a:p>
              <a:r>
                <a:rPr lang="zh-CN" altLang="en-US" sz="2400"/>
                <a:t>南</a:t>
              </a:r>
              <a:endParaRPr lang="zh-CN" altLang="en-US" sz="2400"/>
            </a:p>
          </p:txBody>
        </p:sp>
      </p:grpSp>
      <p:sp>
        <p:nvSpPr>
          <p:cNvPr id="32" name="Text Box 47"/>
          <p:cNvSpPr txBox="1">
            <a:spLocks noChangeArrowheads="1"/>
          </p:cNvSpPr>
          <p:nvPr/>
        </p:nvSpPr>
        <p:spPr bwMode="auto">
          <a:xfrm>
            <a:off x="6187172" y="471895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27°</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弧形 32"/>
          <p:cNvSpPr/>
          <p:nvPr/>
        </p:nvSpPr>
        <p:spPr>
          <a:xfrm rot="17404541">
            <a:off x="6487342" y="5324645"/>
            <a:ext cx="163205" cy="209265"/>
          </a:xfrm>
          <a:prstGeom prst="arc">
            <a:avLst/>
          </a:prstGeom>
          <a:ln w="28575">
            <a:solidFill>
              <a:srgbClr val="FF0000"/>
            </a:solidFill>
          </a:ln>
        </p:spPr>
        <p:style>
          <a:lnRef idx="2">
            <a:schemeClr val="accent2"/>
          </a:lnRef>
          <a:fillRef idx="0">
            <a:schemeClr val="accent2"/>
          </a:fillRef>
          <a:effectRef idx="1">
            <a:schemeClr val="accent2"/>
          </a:effectRef>
          <a:fontRef idx="minor">
            <a:schemeClr val="tx1"/>
          </a:fontRef>
        </p:style>
        <p:txBody>
          <a:bodyPr rtlCol="0" anchor="ctr"/>
          <a:p>
            <a:pPr algn="ctr"/>
            <a:endParaRPr lang="zh-CN" altLang="en-US"/>
          </a:p>
        </p:txBody>
      </p:sp>
      <p:grpSp>
        <p:nvGrpSpPr>
          <p:cNvPr id="45" name="组合 44"/>
          <p:cNvGrpSpPr/>
          <p:nvPr/>
        </p:nvGrpSpPr>
        <p:grpSpPr>
          <a:xfrm>
            <a:off x="5967730" y="2978150"/>
            <a:ext cx="5837555" cy="723900"/>
            <a:chOff x="454" y="8624"/>
            <a:chExt cx="9193" cy="1140"/>
          </a:xfrm>
        </p:grpSpPr>
        <p:sp>
          <p:nvSpPr>
            <p:cNvPr id="35" name="文本框 34"/>
            <p:cNvSpPr txBox="1"/>
            <p:nvPr/>
          </p:nvSpPr>
          <p:spPr>
            <a:xfrm>
              <a:off x="454" y="8624"/>
              <a:ext cx="9193" cy="1016"/>
            </a:xfrm>
            <a:prstGeom prst="rect">
              <a:avLst/>
            </a:prstGeom>
            <a:noFill/>
          </p:spPr>
          <p:txBody>
            <a:bodyPr wrap="square" rtlCol="0" anchor="t">
              <a:spAutoFit/>
            </a:bodyPr>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学校在小刚家的北偏西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处</a:t>
              </a:r>
              <a:endParaRPr lang="zh-CN" altLang="en-US" sz="2400"/>
            </a:p>
          </p:txBody>
        </p:sp>
        <p:grpSp>
          <p:nvGrpSpPr>
            <p:cNvPr id="42" name="组合 41"/>
            <p:cNvGrpSpPr/>
            <p:nvPr/>
          </p:nvGrpSpPr>
          <p:grpSpPr>
            <a:xfrm rot="0">
              <a:off x="616" y="8653"/>
              <a:ext cx="8991" cy="1111"/>
              <a:chOff x="1895" y="4083"/>
              <a:chExt cx="7355" cy="2324"/>
            </a:xfrm>
          </p:grpSpPr>
          <p:sp>
            <p:nvSpPr>
              <p:cNvPr id="43" name="圆角矩形 42"/>
              <p:cNvSpPr/>
              <p:nvPr/>
            </p:nvSpPr>
            <p:spPr>
              <a:xfrm>
                <a:off x="1967" y="4181"/>
                <a:ext cx="7163" cy="2144"/>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895" y="4083"/>
                <a:ext cx="7355"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6" name="圆角矩形 35"/>
          <p:cNvSpPr/>
          <p:nvPr/>
        </p:nvSpPr>
        <p:spPr>
          <a:xfrm>
            <a:off x="3434080" y="1238250"/>
            <a:ext cx="936000" cy="3960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4370070" y="1229360"/>
            <a:ext cx="552450"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513070" y="1238250"/>
            <a:ext cx="83820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8354060" y="3163570"/>
            <a:ext cx="936000" cy="3960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9290050" y="3154680"/>
            <a:ext cx="552450" cy="396240"/>
          </a:xfrm>
          <a:prstGeom prst="roundRect">
            <a:avLst/>
          </a:prstGeom>
          <a:noFill/>
          <a:ln w="476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0420350" y="3163570"/>
            <a:ext cx="838200" cy="396240"/>
          </a:xfrm>
          <a:prstGeom prst="roundRect">
            <a:avLst/>
          </a:prstGeom>
          <a:noFill/>
          <a:ln w="476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4" name="组合 73"/>
          <p:cNvGrpSpPr/>
          <p:nvPr/>
        </p:nvGrpSpPr>
        <p:grpSpPr>
          <a:xfrm>
            <a:off x="1463040" y="3442970"/>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463675" y="4331335"/>
            <a:ext cx="1831340" cy="570230"/>
            <a:chOff x="14768" y="6419"/>
            <a:chExt cx="2884" cy="898"/>
          </a:xfrm>
        </p:grpSpPr>
        <p:grpSp>
          <p:nvGrpSpPr>
            <p:cNvPr id="46" name="组合 45"/>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47" name="圆角矩形 4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圆角矩形 50"/>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1463040" y="5222875"/>
            <a:ext cx="1831340" cy="570230"/>
            <a:chOff x="14767" y="9569"/>
            <a:chExt cx="2884" cy="898"/>
          </a:xfrm>
        </p:grpSpPr>
        <p:grpSp>
          <p:nvGrpSpPr>
            <p:cNvPr id="67" name="组合 66"/>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8" name="圆角矩形 67"/>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圆角矩形 83"/>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圆角矩形 84"/>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6" name="文本框 85"/>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00" name="文本框 9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down)">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ppt_y</p:attrName>
                                        </p:attrNameLst>
                                      </p:cBhvr>
                                      <p:tavLst>
                                        <p:tav tm="0">
                                          <p:val>
                                            <p:strVal val="#ppt_y+#ppt_h*1.125000"/>
                                          </p:val>
                                        </p:tav>
                                        <p:tav tm="100000">
                                          <p:val>
                                            <p:strVal val="#ppt_y"/>
                                          </p:val>
                                        </p:tav>
                                      </p:tavLst>
                                    </p:anim>
                                    <p:animEffect transition="in" filter="wipe(up)">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p:tgtEl>
                                          <p:spTgt spid="45"/>
                                        </p:tgtEl>
                                        <p:attrNameLst>
                                          <p:attrName>ppt_y</p:attrName>
                                        </p:attrNameLst>
                                      </p:cBhvr>
                                      <p:tavLst>
                                        <p:tav tm="0">
                                          <p:val>
                                            <p:strVal val="#ppt_y+#ppt_h*1.125000"/>
                                          </p:val>
                                        </p:tav>
                                        <p:tav tm="100000">
                                          <p:val>
                                            <p:strVal val="#ppt_y"/>
                                          </p:val>
                                        </p:tav>
                                      </p:tavLst>
                                    </p:anim>
                                    <p:animEffect transition="in" filter="wipe(up)">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additive="base">
                                        <p:cTn id="67" dur="500"/>
                                        <p:tgtEl>
                                          <p:spTgt spid="74"/>
                                        </p:tgtEl>
                                        <p:attrNameLst>
                                          <p:attrName>ppt_y</p:attrName>
                                        </p:attrNameLst>
                                      </p:cBhvr>
                                      <p:tavLst>
                                        <p:tav tm="0">
                                          <p:val>
                                            <p:strVal val="#ppt_y+#ppt_h*1.125000"/>
                                          </p:val>
                                        </p:tav>
                                        <p:tav tm="100000">
                                          <p:val>
                                            <p:strVal val="#ppt_y"/>
                                          </p:val>
                                        </p:tav>
                                      </p:tavLst>
                                    </p:anim>
                                    <p:animEffect transition="in" filter="wipe(up)">
                                      <p:cBhvr>
                                        <p:cTn id="68" dur="500"/>
                                        <p:tgtEl>
                                          <p:spTgt spid="74"/>
                                        </p:tgtEl>
                                      </p:cBhvr>
                                    </p:animEffect>
                                  </p:childTnLst>
                                </p:cTn>
                              </p:par>
                            </p:childTnLst>
                          </p:cTn>
                        </p:par>
                      </p:childTnLst>
                    </p:cTn>
                  </p:par>
                  <p:par>
                    <p:cTn id="69" fill="hold">
                      <p:stCondLst>
                        <p:cond delay="indefinite"/>
                      </p:stCondLst>
                      <p:childTnLst>
                        <p:par>
                          <p:cTn id="70" fill="hold">
                            <p:stCondLst>
                              <p:cond delay="0"/>
                            </p:stCondLst>
                            <p:childTnLst>
                              <p:par>
                                <p:cTn id="71" presetID="23" presetClass="entr" presetSubtype="16" fill="hold" grpId="0" nodeType="click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ppt_y</p:attrName>
                                        </p:attrNameLst>
                                      </p:cBhvr>
                                      <p:tavLst>
                                        <p:tav tm="0">
                                          <p:val>
                                            <p:strVal val="#ppt_y+#ppt_h*1.125000"/>
                                          </p:val>
                                        </p:tav>
                                        <p:tav tm="100000">
                                          <p:val>
                                            <p:strVal val="#ppt_y"/>
                                          </p:val>
                                        </p:tav>
                                      </p:tavLst>
                                    </p:anim>
                                    <p:animEffect transition="in" filter="wipe(up)">
                                      <p:cBhvr>
                                        <p:cTn id="84" dur="500"/>
                                        <p:tgtEl>
                                          <p:spTgt spid="73"/>
                                        </p:tgtEl>
                                      </p:cBhvr>
                                    </p:animEffect>
                                  </p:childTnLst>
                                </p:cTn>
                              </p:par>
                            </p:childTnLst>
                          </p:cTn>
                        </p:par>
                      </p:childTnLst>
                    </p:cTn>
                  </p:par>
                  <p:par>
                    <p:cTn id="85" fill="hold">
                      <p:stCondLst>
                        <p:cond delay="indefinite"/>
                      </p:stCondLst>
                      <p:childTnLst>
                        <p:par>
                          <p:cTn id="86" fill="hold">
                            <p:stCondLst>
                              <p:cond delay="0"/>
                            </p:stCondLst>
                            <p:childTnLst>
                              <p:par>
                                <p:cTn id="87" presetID="23" presetClass="entr" presetSubtype="16" fill="hold" grpId="0" nodeType="click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childTnLst>
                                </p:cTn>
                              </p:par>
                              <p:par>
                                <p:cTn id="91" presetID="23" presetClass="entr" presetSubtype="16" fill="hold" grpId="0"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p:cTn id="93" dur="500" fill="hold"/>
                                        <p:tgtEl>
                                          <p:spTgt spid="41"/>
                                        </p:tgtEl>
                                        <p:attrNameLst>
                                          <p:attrName>ppt_w</p:attrName>
                                        </p:attrNameLst>
                                      </p:cBhvr>
                                      <p:tavLst>
                                        <p:tav tm="0">
                                          <p:val>
                                            <p:fltVal val="0"/>
                                          </p:val>
                                        </p:tav>
                                        <p:tav tm="100000">
                                          <p:val>
                                            <p:strVal val="#ppt_w"/>
                                          </p:val>
                                        </p:tav>
                                      </p:tavLst>
                                    </p:anim>
                                    <p:anim calcmode="lin" valueType="num">
                                      <p:cBhvr>
                                        <p:cTn id="94"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nodeType="clickEffect">
                                  <p:stCondLst>
                                    <p:cond delay="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p:tgtEl>
                                          <p:spTgt spid="75"/>
                                        </p:tgtEl>
                                        <p:attrNameLst>
                                          <p:attrName>ppt_y</p:attrName>
                                        </p:attrNameLst>
                                      </p:cBhvr>
                                      <p:tavLst>
                                        <p:tav tm="0">
                                          <p:val>
                                            <p:strVal val="#ppt_y+#ppt_h*1.125000"/>
                                          </p:val>
                                        </p:tav>
                                        <p:tav tm="100000">
                                          <p:val>
                                            <p:strVal val="#ppt_y"/>
                                          </p:val>
                                        </p:tav>
                                      </p:tavLst>
                                    </p:anim>
                                    <p:animEffect transition="in" filter="wipe(up)">
                                      <p:cBhvr>
                                        <p:cTn id="10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6" grpId="0" bldLvl="0" animBg="1"/>
      <p:bldP spid="38" grpId="0" bldLvl="0" animBg="1"/>
      <p:bldP spid="40" grpId="0" bldLvl="0" animBg="1"/>
      <p:bldP spid="37" grpId="0" bldLvl="0" animBg="1"/>
      <p:bldP spid="39" grpId="0" bldLvl="0" animBg="1"/>
      <p:bldP spid="4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0" name="AutoShape 27"/>
          <p:cNvSpPr>
            <a:spLocks noChangeArrowheads="1"/>
          </p:cNvSpPr>
          <p:nvPr/>
        </p:nvSpPr>
        <p:spPr bwMode="auto">
          <a:xfrm>
            <a:off x="3335020" y="683260"/>
            <a:ext cx="6120765" cy="51021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根据描述，在平面图上标出各场所的位置。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69" name="Rectangle 33"/>
          <p:cNvSpPr>
            <a:spLocks noChangeArrowheads="1"/>
          </p:cNvSpPr>
          <p:nvPr/>
        </p:nvSpPr>
        <p:spPr bwMode="auto">
          <a:xfrm>
            <a:off x="2654935" y="554418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800m</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2866390" y="604075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grpSp>
        <p:nvGrpSpPr>
          <p:cNvPr id="5" name="组合 4"/>
          <p:cNvGrpSpPr/>
          <p:nvPr/>
        </p:nvGrpSpPr>
        <p:grpSpPr>
          <a:xfrm>
            <a:off x="629920" y="1308735"/>
            <a:ext cx="4942205" cy="548640"/>
            <a:chOff x="992" y="2061"/>
            <a:chExt cx="7783" cy="864"/>
          </a:xfrm>
        </p:grpSpPr>
        <p:sp>
          <p:nvSpPr>
            <p:cNvPr id="4" name="圆角矩形 3"/>
            <p:cNvSpPr/>
            <p:nvPr/>
          </p:nvSpPr>
          <p:spPr>
            <a:xfrm>
              <a:off x="1079" y="2061"/>
              <a:ext cx="7426" cy="864"/>
            </a:xfrm>
            <a:prstGeom prst="roundRect">
              <a:avLst/>
            </a:prstGeom>
            <a:gradFill>
              <a:gsLst>
                <a:gs pos="0">
                  <a:schemeClr val="accent1">
                    <a:lumMod val="5000"/>
                    <a:lumOff val="95000"/>
                  </a:schemeClr>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 y="2080"/>
              <a:ext cx="7783" cy="725"/>
            </a:xfrm>
            <a:prstGeom prst="rect">
              <a:avLst/>
            </a:prstGeom>
            <a:noFill/>
          </p:spPr>
          <p:txBody>
            <a:bodyPr wrap="none" rtlCol="0">
              <a:spAutoFit/>
            </a:bodyPr>
            <a:p>
              <a:r>
                <a:rPr lang="zh-CN" altLang="en-US" sz="2400"/>
                <a:t>（</a:t>
              </a:r>
              <a:r>
                <a:rPr lang="en-US" altLang="zh-CN" sz="2400"/>
                <a:t>1</a:t>
              </a:r>
              <a:r>
                <a:rPr lang="zh-CN" altLang="en-US" sz="2400"/>
                <a:t>）体育馆在广场正北</a:t>
              </a:r>
              <a:r>
                <a:rPr lang="en-US" altLang="zh-CN" sz="2400"/>
                <a:t>2400m</a:t>
              </a:r>
              <a:r>
                <a:rPr lang="zh-CN" altLang="en-US" sz="2400"/>
                <a:t>处。</a:t>
              </a:r>
              <a:endParaRPr lang="zh-CN" altLang="en-US" sz="2400"/>
            </a:p>
          </p:txBody>
        </p:sp>
      </p:grpSp>
      <p:grpSp>
        <p:nvGrpSpPr>
          <p:cNvPr id="88" name="组合 87"/>
          <p:cNvGrpSpPr/>
          <p:nvPr/>
        </p:nvGrpSpPr>
        <p:grpSpPr>
          <a:xfrm rot="16200000">
            <a:off x="5607685" y="3395980"/>
            <a:ext cx="910590" cy="107950"/>
            <a:chOff x="1066399" y="3268339"/>
            <a:chExt cx="704700" cy="158566"/>
          </a:xfrm>
        </p:grpSpPr>
        <p:cxnSp>
          <p:nvCxnSpPr>
            <p:cNvPr id="92" name="直接连接符 91"/>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2" name="流程图: 接点 121"/>
          <p:cNvSpPr/>
          <p:nvPr/>
        </p:nvSpPr>
        <p:spPr>
          <a:xfrm>
            <a:off x="5969240" y="293910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Text Box 23"/>
          <p:cNvSpPr txBox="1">
            <a:spLocks noChangeArrowheads="1"/>
          </p:cNvSpPr>
          <p:nvPr/>
        </p:nvSpPr>
        <p:spPr bwMode="auto">
          <a:xfrm>
            <a:off x="6191401" y="2762956"/>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体育馆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 Box 23"/>
          <p:cNvSpPr txBox="1">
            <a:spLocks noChangeArrowheads="1"/>
          </p:cNvSpPr>
          <p:nvPr/>
        </p:nvSpPr>
        <p:spPr bwMode="auto">
          <a:xfrm>
            <a:off x="5957721" y="3818326"/>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广场</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00"/>
                                        <p:tgtEl>
                                          <p:spTgt spid="8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1" nodeType="clickEffect">
                                  <p:stCondLst>
                                    <p:cond delay="0"/>
                                  </p:stCondLst>
                                  <p:childTnLst>
                                    <p:set>
                                      <p:cBhvr>
                                        <p:cTn id="11" dur="1" fill="hold">
                                          <p:stCondLst>
                                            <p:cond delay="0"/>
                                          </p:stCondLst>
                                        </p:cTn>
                                        <p:tgtEl>
                                          <p:spTgt spid="122"/>
                                        </p:tgtEl>
                                        <p:attrNameLst>
                                          <p:attrName>style.visibility</p:attrName>
                                        </p:attrNameLst>
                                      </p:cBhvr>
                                      <p:to>
                                        <p:strVal val="visible"/>
                                      </p:to>
                                    </p:set>
                                    <p:anim calcmode="lin" valueType="num">
                                      <p:cBhvr>
                                        <p:cTn id="12" dur="500" fill="hold"/>
                                        <p:tgtEl>
                                          <p:spTgt spid="122"/>
                                        </p:tgtEl>
                                        <p:attrNameLst>
                                          <p:attrName>ppt_w</p:attrName>
                                        </p:attrNameLst>
                                      </p:cBhvr>
                                      <p:tavLst>
                                        <p:tav tm="0">
                                          <p:val>
                                            <p:fltVal val="0"/>
                                          </p:val>
                                        </p:tav>
                                        <p:tav tm="100000">
                                          <p:val>
                                            <p:strVal val="#ppt_w"/>
                                          </p:val>
                                        </p:tav>
                                      </p:tavLst>
                                    </p:anim>
                                    <p:anim calcmode="lin" valueType="num">
                                      <p:cBhvr>
                                        <p:cTn id="13" dur="500" fill="hold"/>
                                        <p:tgtEl>
                                          <p:spTgt spid="122"/>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p:tgtEl>
                                          <p:spTgt spid="64"/>
                                        </p:tgtEl>
                                        <p:attrNameLst>
                                          <p:attrName>ppt_y</p:attrName>
                                        </p:attrNameLst>
                                      </p:cBhvr>
                                      <p:tavLst>
                                        <p:tav tm="0">
                                          <p:val>
                                            <p:strVal val="#ppt_y+#ppt_h*1.125000"/>
                                          </p:val>
                                        </p:tav>
                                        <p:tav tm="100000">
                                          <p:val>
                                            <p:strVal val="#ppt_y"/>
                                          </p:val>
                                        </p:tav>
                                      </p:tavLst>
                                    </p:anim>
                                    <p:animEffect transition="in" filter="wipe(up)">
                                      <p:cBhvr>
                                        <p:cTn id="1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1" animBg="1"/>
      <p:bldP spid="6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flipH="1" flipV="1">
            <a:off x="3770789" y="20816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0" name="AutoShape 27"/>
          <p:cNvSpPr>
            <a:spLocks noChangeArrowheads="1"/>
          </p:cNvSpPr>
          <p:nvPr/>
        </p:nvSpPr>
        <p:spPr bwMode="auto">
          <a:xfrm>
            <a:off x="3335020" y="683260"/>
            <a:ext cx="6120765" cy="51021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根据描述，在平面图上标出各场所的位置。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69" name="Rectangle 33"/>
          <p:cNvSpPr>
            <a:spLocks noChangeArrowheads="1"/>
          </p:cNvSpPr>
          <p:nvPr/>
        </p:nvSpPr>
        <p:spPr bwMode="auto">
          <a:xfrm>
            <a:off x="2654935" y="554418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800m</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2866390" y="604075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grpSp>
        <p:nvGrpSpPr>
          <p:cNvPr id="5" name="组合 4"/>
          <p:cNvGrpSpPr/>
          <p:nvPr/>
        </p:nvGrpSpPr>
        <p:grpSpPr>
          <a:xfrm>
            <a:off x="629920" y="1308735"/>
            <a:ext cx="6643370" cy="548640"/>
            <a:chOff x="992" y="2061"/>
            <a:chExt cx="10462" cy="864"/>
          </a:xfrm>
        </p:grpSpPr>
        <p:sp>
          <p:nvSpPr>
            <p:cNvPr id="4" name="圆角矩形 3"/>
            <p:cNvSpPr/>
            <p:nvPr/>
          </p:nvSpPr>
          <p:spPr>
            <a:xfrm>
              <a:off x="1079" y="2061"/>
              <a:ext cx="10375" cy="864"/>
            </a:xfrm>
            <a:prstGeom prst="roundRect">
              <a:avLst/>
            </a:prstGeom>
            <a:gradFill>
              <a:gsLst>
                <a:gs pos="0">
                  <a:schemeClr val="accent1">
                    <a:lumMod val="5000"/>
                    <a:lumOff val="95000"/>
                  </a:schemeClr>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 y="2080"/>
              <a:ext cx="10461" cy="725"/>
            </a:xfrm>
            <a:prstGeom prst="rect">
              <a:avLst/>
            </a:prstGeom>
            <a:noFill/>
          </p:spPr>
          <p:txBody>
            <a:bodyPr wrap="none" rtlCol="0">
              <a:spAutoFit/>
            </a:bodyPr>
            <a:p>
              <a:pPr algn="l"/>
              <a:r>
                <a:rPr lang="zh-CN" altLang="en-US" sz="2400"/>
                <a:t>（</a:t>
              </a:r>
              <a:r>
                <a:rPr lang="en-US" altLang="zh-CN" sz="2400"/>
                <a:t>2</a:t>
              </a:r>
              <a:r>
                <a:rPr lang="zh-CN" altLang="en-US" sz="2400"/>
                <a:t>）街心花园在广场东偏北</a:t>
              </a:r>
              <a:r>
                <a:rPr lang="en-US" altLang="zh-CN" sz="2400"/>
                <a:t>30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en-US" altLang="zh-CN" sz="2400"/>
                <a:t>00m</a:t>
              </a:r>
              <a:r>
                <a:rPr lang="zh-CN" altLang="en-US" sz="2400"/>
                <a:t>处。</a:t>
              </a:r>
              <a:endParaRPr lang="zh-CN" altLang="en-US" sz="2400"/>
            </a:p>
          </p:txBody>
        </p:sp>
      </p:grpSp>
      <p:grpSp>
        <p:nvGrpSpPr>
          <p:cNvPr id="88" name="组合 87"/>
          <p:cNvGrpSpPr/>
          <p:nvPr/>
        </p:nvGrpSpPr>
        <p:grpSpPr>
          <a:xfrm rot="16200000">
            <a:off x="5607685" y="3395980"/>
            <a:ext cx="910590" cy="107950"/>
            <a:chOff x="1066399" y="3268339"/>
            <a:chExt cx="704700" cy="158566"/>
          </a:xfrm>
        </p:grpSpPr>
        <p:cxnSp>
          <p:nvCxnSpPr>
            <p:cNvPr id="92" name="直接连接符 91"/>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2" name="流程图: 接点 121"/>
          <p:cNvSpPr/>
          <p:nvPr/>
        </p:nvSpPr>
        <p:spPr>
          <a:xfrm>
            <a:off x="5969240" y="293910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Text Box 23"/>
          <p:cNvSpPr txBox="1">
            <a:spLocks noChangeArrowheads="1"/>
          </p:cNvSpPr>
          <p:nvPr/>
        </p:nvSpPr>
        <p:spPr bwMode="auto">
          <a:xfrm>
            <a:off x="6191401" y="2762956"/>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体育馆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 Box 23"/>
          <p:cNvSpPr txBox="1">
            <a:spLocks noChangeArrowheads="1"/>
          </p:cNvSpPr>
          <p:nvPr/>
        </p:nvSpPr>
        <p:spPr bwMode="auto">
          <a:xfrm>
            <a:off x="5957721" y="3818326"/>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广场</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014085" y="3136265"/>
            <a:ext cx="2019300" cy="116268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100000">
            <a:off x="6058311" y="4076627"/>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2" name="Text Box 47"/>
          <p:cNvSpPr txBox="1">
            <a:spLocks noChangeArrowheads="1"/>
          </p:cNvSpPr>
          <p:nvPr/>
        </p:nvSpPr>
        <p:spPr bwMode="auto">
          <a:xfrm>
            <a:off x="6606272" y="393536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19860000">
            <a:off x="6375583" y="3857173"/>
            <a:ext cx="453146" cy="102747"/>
            <a:chOff x="1066399" y="3275981"/>
            <a:chExt cx="350687" cy="150924"/>
          </a:xfrm>
        </p:grpSpPr>
        <p:cxnSp>
          <p:nvCxnSpPr>
            <p:cNvPr id="19" name="直接连接符 18"/>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接连接符 19"/>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1" name="流程图: 接点 121"/>
          <p:cNvSpPr/>
          <p:nvPr/>
        </p:nvSpPr>
        <p:spPr>
          <a:xfrm>
            <a:off x="6777595" y="375635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 Box 23"/>
          <p:cNvSpPr txBox="1">
            <a:spLocks noChangeArrowheads="1"/>
          </p:cNvSpPr>
          <p:nvPr/>
        </p:nvSpPr>
        <p:spPr bwMode="auto">
          <a:xfrm>
            <a:off x="7037856" y="3539561"/>
            <a:ext cx="14020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街心花园</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ppt_y</p:attrName>
                                        </p:attrNameLst>
                                      </p:cBhvr>
                                      <p:tavLst>
                                        <p:tav tm="0">
                                          <p:val>
                                            <p:strVal val="#ppt_y+#ppt_h*1.125000"/>
                                          </p:val>
                                        </p:tav>
                                        <p:tav tm="100000">
                                          <p:val>
                                            <p:strVal val="#ppt_y"/>
                                          </p:val>
                                        </p:tav>
                                      </p:tavLst>
                                    </p:anim>
                                    <p:animEffect transition="in" filter="wipe(up)">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4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p:tgtEl>
                                          <p:spTgt spid="22"/>
                                        </p:tgtEl>
                                        <p:attrNameLst>
                                          <p:attrName>ppt_y</p:attrName>
                                        </p:attrNameLst>
                                      </p:cBhvr>
                                      <p:tavLst>
                                        <p:tav tm="0">
                                          <p:val>
                                            <p:strVal val="#ppt_y+#ppt_h*1.125000"/>
                                          </p:val>
                                        </p:tav>
                                        <p:tav tm="100000">
                                          <p:val>
                                            <p:strVal val="#ppt_y"/>
                                          </p:val>
                                        </p:tav>
                                      </p:tavLst>
                                    </p:anim>
                                    <p:animEffect transition="in" filter="wipe(up)">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32" grpId="0" bldLvl="0" animBg="1"/>
      <p:bldP spid="21" grpId="0" animBg="1"/>
      <p:bldP spid="2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a:off x="3770789" y="41898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0" name="AutoShape 27"/>
          <p:cNvSpPr>
            <a:spLocks noChangeArrowheads="1"/>
          </p:cNvSpPr>
          <p:nvPr/>
        </p:nvSpPr>
        <p:spPr bwMode="auto">
          <a:xfrm>
            <a:off x="3335020" y="683260"/>
            <a:ext cx="6120765" cy="51021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根据描述，在平面图上标出各场所的位置。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69" name="Rectangle 33"/>
          <p:cNvSpPr>
            <a:spLocks noChangeArrowheads="1"/>
          </p:cNvSpPr>
          <p:nvPr/>
        </p:nvSpPr>
        <p:spPr bwMode="auto">
          <a:xfrm>
            <a:off x="2654935" y="554418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800m</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2866390" y="604075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grpSp>
        <p:nvGrpSpPr>
          <p:cNvPr id="5" name="组合 4"/>
          <p:cNvGrpSpPr/>
          <p:nvPr/>
        </p:nvGrpSpPr>
        <p:grpSpPr>
          <a:xfrm>
            <a:off x="629920" y="1308735"/>
            <a:ext cx="6643370" cy="548640"/>
            <a:chOff x="992" y="2061"/>
            <a:chExt cx="10462" cy="864"/>
          </a:xfrm>
        </p:grpSpPr>
        <p:sp>
          <p:nvSpPr>
            <p:cNvPr id="4" name="圆角矩形 3"/>
            <p:cNvSpPr/>
            <p:nvPr/>
          </p:nvSpPr>
          <p:spPr>
            <a:xfrm>
              <a:off x="1079" y="2061"/>
              <a:ext cx="10375" cy="864"/>
            </a:xfrm>
            <a:prstGeom prst="roundRect">
              <a:avLst/>
            </a:prstGeom>
            <a:gradFill>
              <a:gsLst>
                <a:gs pos="0">
                  <a:schemeClr val="accent1">
                    <a:lumMod val="5000"/>
                    <a:lumOff val="95000"/>
                  </a:schemeClr>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 y="2080"/>
              <a:ext cx="9981" cy="725"/>
            </a:xfrm>
            <a:prstGeom prst="rect">
              <a:avLst/>
            </a:prstGeom>
            <a:noFill/>
          </p:spPr>
          <p:txBody>
            <a:bodyPr wrap="none" rtlCol="0">
              <a:spAutoFit/>
            </a:bodyPr>
            <a:p>
              <a:pPr algn="l"/>
              <a:r>
                <a:rPr lang="zh-CN" altLang="en-US" sz="2400"/>
                <a:t>（</a:t>
              </a:r>
              <a:r>
                <a:rPr lang="en-US" altLang="zh-CN" sz="2400"/>
                <a:t>3</a:t>
              </a:r>
              <a:r>
                <a:rPr lang="zh-CN" altLang="en-US" sz="2400"/>
                <a:t>）火车站在广场西偏南</a:t>
              </a:r>
              <a:r>
                <a:rPr lang="en-US" altLang="zh-CN" sz="2400"/>
                <a:t>40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32</a:t>
              </a:r>
              <a:r>
                <a:rPr lang="en-US" altLang="zh-CN" sz="2400"/>
                <a:t>00m</a:t>
              </a:r>
              <a:r>
                <a:rPr lang="zh-CN" altLang="en-US" sz="2400"/>
                <a:t>处。</a:t>
              </a:r>
              <a:endParaRPr lang="zh-CN" altLang="en-US" sz="2400"/>
            </a:p>
          </p:txBody>
        </p:sp>
      </p:grpSp>
      <p:grpSp>
        <p:nvGrpSpPr>
          <p:cNvPr id="88" name="组合 87"/>
          <p:cNvGrpSpPr/>
          <p:nvPr/>
        </p:nvGrpSpPr>
        <p:grpSpPr>
          <a:xfrm rot="16200000">
            <a:off x="5607685" y="3395980"/>
            <a:ext cx="910590" cy="107950"/>
            <a:chOff x="1066399" y="3268339"/>
            <a:chExt cx="704700" cy="158566"/>
          </a:xfrm>
        </p:grpSpPr>
        <p:cxnSp>
          <p:nvCxnSpPr>
            <p:cNvPr id="92" name="直接连接符 91"/>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2" name="流程图: 接点 121"/>
          <p:cNvSpPr/>
          <p:nvPr/>
        </p:nvSpPr>
        <p:spPr>
          <a:xfrm>
            <a:off x="5969240" y="293910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Text Box 23"/>
          <p:cNvSpPr txBox="1">
            <a:spLocks noChangeArrowheads="1"/>
          </p:cNvSpPr>
          <p:nvPr/>
        </p:nvSpPr>
        <p:spPr bwMode="auto">
          <a:xfrm>
            <a:off x="6191401" y="2762956"/>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体育馆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 Box 23"/>
          <p:cNvSpPr txBox="1">
            <a:spLocks noChangeArrowheads="1"/>
          </p:cNvSpPr>
          <p:nvPr/>
        </p:nvSpPr>
        <p:spPr bwMode="auto">
          <a:xfrm>
            <a:off x="5957721" y="3818326"/>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广场</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014085" y="3136265"/>
            <a:ext cx="2019300" cy="116268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100000">
            <a:off x="6058311" y="4076627"/>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2" name="Text Box 47"/>
          <p:cNvSpPr txBox="1">
            <a:spLocks noChangeArrowheads="1"/>
          </p:cNvSpPr>
          <p:nvPr/>
        </p:nvSpPr>
        <p:spPr bwMode="auto">
          <a:xfrm>
            <a:off x="6606272" y="393536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19860000">
            <a:off x="6375583" y="3857173"/>
            <a:ext cx="453146" cy="102747"/>
            <a:chOff x="1066399" y="3275981"/>
            <a:chExt cx="350687" cy="150924"/>
          </a:xfrm>
        </p:grpSpPr>
        <p:cxnSp>
          <p:nvCxnSpPr>
            <p:cNvPr id="19" name="直接连接符 18"/>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接连接符 19"/>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1" name="流程图: 接点 121"/>
          <p:cNvSpPr/>
          <p:nvPr/>
        </p:nvSpPr>
        <p:spPr>
          <a:xfrm>
            <a:off x="6777595" y="375635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 Box 23"/>
          <p:cNvSpPr txBox="1">
            <a:spLocks noChangeArrowheads="1"/>
          </p:cNvSpPr>
          <p:nvPr/>
        </p:nvSpPr>
        <p:spPr bwMode="auto">
          <a:xfrm>
            <a:off x="7037856" y="3539561"/>
            <a:ext cx="14020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街心花园</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4199255" y="4337685"/>
            <a:ext cx="1814830" cy="141859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rot="8520000">
            <a:off x="4436807" y="4919760"/>
            <a:ext cx="1372212" cy="108000"/>
            <a:chOff x="382534" y="2428551"/>
            <a:chExt cx="1372212" cy="159632"/>
          </a:xfrm>
        </p:grpSpPr>
        <p:grpSp>
          <p:nvGrpSpPr>
            <p:cNvPr id="23" name="组合 22"/>
            <p:cNvGrpSpPr/>
            <p:nvPr/>
          </p:nvGrpSpPr>
          <p:grpSpPr>
            <a:xfrm>
              <a:off x="382534" y="2428551"/>
              <a:ext cx="910664" cy="159632"/>
              <a:chOff x="1066399" y="3268339"/>
              <a:chExt cx="704700" cy="158566"/>
            </a:xfrm>
          </p:grpSpPr>
          <p:cxnSp>
            <p:nvCxnSpPr>
              <p:cNvPr id="24" name="直接连接符 23"/>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cxnSp>
          <p:nvCxnSpPr>
            <p:cNvPr id="90" name="直接连接符 89"/>
            <p:cNvCxnSpPr/>
            <p:nvPr/>
          </p:nvCxnSpPr>
          <p:spPr>
            <a:xfrm>
              <a:off x="1754746" y="2445855"/>
              <a:ext cx="0" cy="122942"/>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7" name="弧形 26"/>
          <p:cNvSpPr/>
          <p:nvPr/>
        </p:nvSpPr>
        <p:spPr>
          <a:xfrm rot="11760000">
            <a:off x="5706521" y="4225852"/>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8" name="Text Box 47"/>
          <p:cNvSpPr txBox="1">
            <a:spLocks noChangeArrowheads="1"/>
          </p:cNvSpPr>
          <p:nvPr/>
        </p:nvSpPr>
        <p:spPr bwMode="auto">
          <a:xfrm>
            <a:off x="4972417" y="433224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流程图: 接点 121"/>
          <p:cNvSpPr/>
          <p:nvPr/>
        </p:nvSpPr>
        <p:spPr>
          <a:xfrm>
            <a:off x="4529060" y="533432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 Box 23"/>
          <p:cNvSpPr txBox="1">
            <a:spLocks noChangeArrowheads="1"/>
          </p:cNvSpPr>
          <p:nvPr/>
        </p:nvSpPr>
        <p:spPr bwMode="auto">
          <a:xfrm>
            <a:off x="3279291" y="4986091"/>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火车站</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p:tgtEl>
                                          <p:spTgt spid="28"/>
                                        </p:tgtEl>
                                        <p:attrNameLst>
                                          <p:attrName>ppt_y</p:attrName>
                                        </p:attrNameLst>
                                      </p:cBhvr>
                                      <p:tavLst>
                                        <p:tav tm="0">
                                          <p:val>
                                            <p:strVal val="#ppt_y+#ppt_h*1.125000"/>
                                          </p:val>
                                        </p:tav>
                                        <p:tav tm="100000">
                                          <p:val>
                                            <p:strVal val="#ppt_y"/>
                                          </p:val>
                                        </p:tav>
                                      </p:tavLst>
                                    </p:anim>
                                    <p:animEffect transition="in" filter="wipe(up)">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4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p:tgtEl>
                                          <p:spTgt spid="31"/>
                                        </p:tgtEl>
                                        <p:attrNameLst>
                                          <p:attrName>ppt_y</p:attrName>
                                        </p:attrNameLst>
                                      </p:cBhvr>
                                      <p:tavLst>
                                        <p:tav tm="0">
                                          <p:val>
                                            <p:strVal val="#ppt_y+#ppt_h*1.125000"/>
                                          </p:val>
                                        </p:tav>
                                        <p:tav tm="100000">
                                          <p:val>
                                            <p:strVal val="#ppt_y"/>
                                          </p:val>
                                        </p:tav>
                                      </p:tavLst>
                                    </p:anim>
                                    <p:animEffect transition="in" filter="wipe(up)">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30" grpId="0" bldLvl="0" animBg="1"/>
      <p:bldP spid="3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flipH="1" flipV="1">
            <a:off x="3783489" y="20816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0" name="AutoShape 27"/>
          <p:cNvSpPr>
            <a:spLocks noChangeArrowheads="1"/>
          </p:cNvSpPr>
          <p:nvPr/>
        </p:nvSpPr>
        <p:spPr bwMode="auto">
          <a:xfrm>
            <a:off x="3335020" y="683260"/>
            <a:ext cx="6120765" cy="51021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根据描述，在平面图上标出各场所的位置。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69" name="Rectangle 33"/>
          <p:cNvSpPr>
            <a:spLocks noChangeArrowheads="1"/>
          </p:cNvSpPr>
          <p:nvPr/>
        </p:nvSpPr>
        <p:spPr bwMode="auto">
          <a:xfrm>
            <a:off x="2654935" y="554418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800m</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2866390" y="604075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grpSp>
        <p:nvGrpSpPr>
          <p:cNvPr id="5" name="组合 4"/>
          <p:cNvGrpSpPr/>
          <p:nvPr/>
        </p:nvGrpSpPr>
        <p:grpSpPr>
          <a:xfrm>
            <a:off x="629920" y="1308735"/>
            <a:ext cx="6643370" cy="548640"/>
            <a:chOff x="992" y="2061"/>
            <a:chExt cx="10462" cy="864"/>
          </a:xfrm>
        </p:grpSpPr>
        <p:sp>
          <p:nvSpPr>
            <p:cNvPr id="4" name="圆角矩形 3"/>
            <p:cNvSpPr/>
            <p:nvPr/>
          </p:nvSpPr>
          <p:spPr>
            <a:xfrm>
              <a:off x="1079" y="2061"/>
              <a:ext cx="10375" cy="864"/>
            </a:xfrm>
            <a:prstGeom prst="roundRect">
              <a:avLst/>
            </a:prstGeom>
            <a:gradFill>
              <a:gsLst>
                <a:gs pos="0">
                  <a:schemeClr val="accent1">
                    <a:lumMod val="5000"/>
                    <a:lumOff val="95000"/>
                  </a:schemeClr>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 y="2080"/>
              <a:ext cx="9501" cy="725"/>
            </a:xfrm>
            <a:prstGeom prst="rect">
              <a:avLst/>
            </a:prstGeom>
            <a:noFill/>
          </p:spPr>
          <p:txBody>
            <a:bodyPr wrap="none" rtlCol="0">
              <a:spAutoFit/>
            </a:bodyPr>
            <a:p>
              <a:pPr algn="l"/>
              <a:r>
                <a:rPr lang="zh-CN" altLang="en-US" sz="2400"/>
                <a:t>（</a:t>
              </a:r>
              <a:r>
                <a:rPr lang="en-US" altLang="zh-CN" sz="2400"/>
                <a:t>4</a:t>
              </a:r>
              <a:r>
                <a:rPr lang="zh-CN" altLang="en-US" sz="2400"/>
                <a:t>）银行在广场西偏北</a:t>
              </a:r>
              <a:r>
                <a:rPr lang="en-US" altLang="zh-CN" sz="2400"/>
                <a:t>45</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en-US" altLang="zh-CN" sz="2400"/>
                <a:t>00m</a:t>
              </a:r>
              <a:r>
                <a:rPr lang="zh-CN" altLang="en-US" sz="2400"/>
                <a:t>处。</a:t>
              </a:r>
              <a:endParaRPr lang="zh-CN" altLang="en-US" sz="2400"/>
            </a:p>
          </p:txBody>
        </p:sp>
      </p:grpSp>
      <p:grpSp>
        <p:nvGrpSpPr>
          <p:cNvPr id="88" name="组合 87"/>
          <p:cNvGrpSpPr/>
          <p:nvPr/>
        </p:nvGrpSpPr>
        <p:grpSpPr>
          <a:xfrm rot="16200000">
            <a:off x="5607685" y="3395980"/>
            <a:ext cx="910590" cy="107950"/>
            <a:chOff x="1066399" y="3268339"/>
            <a:chExt cx="704700" cy="158566"/>
          </a:xfrm>
        </p:grpSpPr>
        <p:cxnSp>
          <p:nvCxnSpPr>
            <p:cNvPr id="92" name="直接连接符 91"/>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2" name="流程图: 接点 121"/>
          <p:cNvSpPr/>
          <p:nvPr/>
        </p:nvSpPr>
        <p:spPr>
          <a:xfrm>
            <a:off x="5969240" y="293910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Text Box 23"/>
          <p:cNvSpPr txBox="1">
            <a:spLocks noChangeArrowheads="1"/>
          </p:cNvSpPr>
          <p:nvPr/>
        </p:nvSpPr>
        <p:spPr bwMode="auto">
          <a:xfrm>
            <a:off x="6191401" y="2762956"/>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体育馆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 Box 23"/>
          <p:cNvSpPr txBox="1">
            <a:spLocks noChangeArrowheads="1"/>
          </p:cNvSpPr>
          <p:nvPr/>
        </p:nvSpPr>
        <p:spPr bwMode="auto">
          <a:xfrm>
            <a:off x="5957721" y="3818326"/>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广场</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014085" y="3136265"/>
            <a:ext cx="2019300" cy="116268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100000">
            <a:off x="6058311" y="4076627"/>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2" name="Text Box 47"/>
          <p:cNvSpPr txBox="1">
            <a:spLocks noChangeArrowheads="1"/>
          </p:cNvSpPr>
          <p:nvPr/>
        </p:nvSpPr>
        <p:spPr bwMode="auto">
          <a:xfrm>
            <a:off x="6606272" y="393536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19860000">
            <a:off x="6375583" y="3857173"/>
            <a:ext cx="453146" cy="102747"/>
            <a:chOff x="1066399" y="3275981"/>
            <a:chExt cx="350687" cy="150924"/>
          </a:xfrm>
        </p:grpSpPr>
        <p:cxnSp>
          <p:nvCxnSpPr>
            <p:cNvPr id="19" name="直接连接符 18"/>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接连接符 19"/>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1" name="流程图: 接点 121"/>
          <p:cNvSpPr/>
          <p:nvPr/>
        </p:nvSpPr>
        <p:spPr>
          <a:xfrm>
            <a:off x="6777595" y="375635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 Box 23"/>
          <p:cNvSpPr txBox="1">
            <a:spLocks noChangeArrowheads="1"/>
          </p:cNvSpPr>
          <p:nvPr/>
        </p:nvSpPr>
        <p:spPr bwMode="auto">
          <a:xfrm>
            <a:off x="7037856" y="3539561"/>
            <a:ext cx="14020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街心花园</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4199255" y="4337685"/>
            <a:ext cx="1814830" cy="141859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rot="8520000">
            <a:off x="4436807" y="4919760"/>
            <a:ext cx="1372212" cy="108000"/>
            <a:chOff x="382534" y="2428551"/>
            <a:chExt cx="1372212" cy="159632"/>
          </a:xfrm>
        </p:grpSpPr>
        <p:grpSp>
          <p:nvGrpSpPr>
            <p:cNvPr id="23" name="组合 22"/>
            <p:cNvGrpSpPr/>
            <p:nvPr/>
          </p:nvGrpSpPr>
          <p:grpSpPr>
            <a:xfrm>
              <a:off x="382534" y="2428551"/>
              <a:ext cx="910664" cy="159632"/>
              <a:chOff x="1066399" y="3268339"/>
              <a:chExt cx="704700" cy="158566"/>
            </a:xfrm>
          </p:grpSpPr>
          <p:cxnSp>
            <p:nvCxnSpPr>
              <p:cNvPr id="24" name="直接连接符 23"/>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cxnSp>
          <p:nvCxnSpPr>
            <p:cNvPr id="90" name="直接连接符 89"/>
            <p:cNvCxnSpPr/>
            <p:nvPr/>
          </p:nvCxnSpPr>
          <p:spPr>
            <a:xfrm>
              <a:off x="1754746" y="2445855"/>
              <a:ext cx="0" cy="122942"/>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7" name="弧形 26"/>
          <p:cNvSpPr/>
          <p:nvPr/>
        </p:nvSpPr>
        <p:spPr>
          <a:xfrm rot="11760000">
            <a:off x="5706521" y="4225852"/>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8" name="Text Box 47"/>
          <p:cNvSpPr txBox="1">
            <a:spLocks noChangeArrowheads="1"/>
          </p:cNvSpPr>
          <p:nvPr/>
        </p:nvSpPr>
        <p:spPr bwMode="auto">
          <a:xfrm>
            <a:off x="4950192" y="435764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流程图: 接点 121"/>
          <p:cNvSpPr/>
          <p:nvPr/>
        </p:nvSpPr>
        <p:spPr>
          <a:xfrm>
            <a:off x="4529060" y="533432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 Box 23"/>
          <p:cNvSpPr txBox="1">
            <a:spLocks noChangeArrowheads="1"/>
          </p:cNvSpPr>
          <p:nvPr/>
        </p:nvSpPr>
        <p:spPr bwMode="auto">
          <a:xfrm>
            <a:off x="3279291" y="4986091"/>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火车站</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4480560" y="2765425"/>
            <a:ext cx="1533525" cy="15335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rot="15480000">
            <a:off x="5668421" y="4111552"/>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5" name="Text Box 47"/>
          <p:cNvSpPr txBox="1">
            <a:spLocks noChangeArrowheads="1"/>
          </p:cNvSpPr>
          <p:nvPr/>
        </p:nvSpPr>
        <p:spPr bwMode="auto">
          <a:xfrm>
            <a:off x="5038457" y="391441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7" name="组合 36"/>
          <p:cNvGrpSpPr/>
          <p:nvPr/>
        </p:nvGrpSpPr>
        <p:grpSpPr>
          <a:xfrm rot="13500000">
            <a:off x="5342117" y="3738813"/>
            <a:ext cx="453146" cy="102747"/>
            <a:chOff x="1066399" y="3275981"/>
            <a:chExt cx="350687" cy="150924"/>
          </a:xfrm>
        </p:grpSpPr>
        <p:cxnSp>
          <p:nvCxnSpPr>
            <p:cNvPr id="38" name="直接连接符 37"/>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9" name="直接连接符 38"/>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42" name="流程图: 接点 121"/>
          <p:cNvSpPr/>
          <p:nvPr/>
        </p:nvSpPr>
        <p:spPr>
          <a:xfrm>
            <a:off x="5341860" y="359442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Text Box 23"/>
          <p:cNvSpPr txBox="1">
            <a:spLocks noChangeArrowheads="1"/>
          </p:cNvSpPr>
          <p:nvPr/>
        </p:nvSpPr>
        <p:spPr bwMode="auto">
          <a:xfrm>
            <a:off x="4199406" y="3222061"/>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银行</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p:tgtEl>
                                          <p:spTgt spid="35"/>
                                        </p:tgtEl>
                                        <p:attrNameLst>
                                          <p:attrName>ppt_y</p:attrName>
                                        </p:attrNameLst>
                                      </p:cBhvr>
                                      <p:tavLst>
                                        <p:tav tm="0">
                                          <p:val>
                                            <p:strVal val="#ppt_y+#ppt_h*1.125000"/>
                                          </p:val>
                                        </p:tav>
                                        <p:tav tm="100000">
                                          <p:val>
                                            <p:strVal val="#ppt_y"/>
                                          </p:val>
                                        </p:tav>
                                      </p:tavLst>
                                    </p:anim>
                                    <p:animEffect transition="in" filter="wipe(up)">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4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p:tgtEl>
                                          <p:spTgt spid="44"/>
                                        </p:tgtEl>
                                        <p:attrNameLst>
                                          <p:attrName>ppt_y</p:attrName>
                                        </p:attrNameLst>
                                      </p:cBhvr>
                                      <p:tavLst>
                                        <p:tav tm="0">
                                          <p:val>
                                            <p:strVal val="#ppt_y+#ppt_h*1.125000"/>
                                          </p:val>
                                        </p:tav>
                                        <p:tav tm="100000">
                                          <p:val>
                                            <p:strVal val="#ppt_y"/>
                                          </p:val>
                                        </p:tav>
                                      </p:tavLst>
                                    </p:anim>
                                    <p:animEffect transition="in" filter="wipe(up)">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42" grpId="0" bldLvl="0" animBg="1"/>
      <p:bldP spid="4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a:off x="3783489" y="42025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0" name="AutoShape 27"/>
          <p:cNvSpPr>
            <a:spLocks noChangeArrowheads="1"/>
          </p:cNvSpPr>
          <p:nvPr/>
        </p:nvSpPr>
        <p:spPr bwMode="auto">
          <a:xfrm>
            <a:off x="3335020" y="683260"/>
            <a:ext cx="6120765" cy="510219"/>
          </a:xfrm>
          <a:prstGeom prst="wedgeRoundRectCallout">
            <a:avLst>
              <a:gd name="adj1" fmla="val -33509"/>
              <a:gd name="adj2" fmla="val 48190"/>
              <a:gd name="adj3" fmla="val 16667"/>
            </a:avLst>
          </a:prstGeom>
          <a:noFill/>
          <a:ln w="19050">
            <a:noFill/>
            <a:miter lim="800000"/>
          </a:ln>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根据描述，在平面图上标出各场所的位置。</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箭头连接符 6"/>
          <p:cNvCxnSpPr/>
          <p:nvPr/>
        </p:nvCxnSpPr>
        <p:spPr>
          <a:xfrm>
            <a:off x="4401820" y="431546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021705" y="269557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流程图: 接点 26"/>
          <p:cNvSpPr/>
          <p:nvPr/>
        </p:nvSpPr>
        <p:spPr>
          <a:xfrm>
            <a:off x="5942027" y="423474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79135" y="214947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5767070" y="604075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3752850" y="407606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7757160" y="4087495"/>
            <a:ext cx="487680" cy="460375"/>
          </a:xfrm>
          <a:prstGeom prst="rect">
            <a:avLst/>
          </a:prstGeom>
          <a:noFill/>
        </p:spPr>
        <p:txBody>
          <a:bodyPr wrap="none" rtlCol="0">
            <a:spAutoFit/>
          </a:bodyPr>
          <a:p>
            <a:r>
              <a:rPr lang="zh-CN" altLang="en-US" sz="2400"/>
              <a:t>东</a:t>
            </a:r>
            <a:endParaRPr lang="zh-CN" altLang="en-US" sz="2400"/>
          </a:p>
        </p:txBody>
      </p:sp>
      <p:sp>
        <p:nvSpPr>
          <p:cNvPr id="69" name="Rectangle 33"/>
          <p:cNvSpPr>
            <a:spLocks noChangeArrowheads="1"/>
          </p:cNvSpPr>
          <p:nvPr/>
        </p:nvSpPr>
        <p:spPr bwMode="auto">
          <a:xfrm>
            <a:off x="2654935" y="5544185"/>
            <a:ext cx="819150" cy="41148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a:r>
              <a:rPr lang="en-US" altLang="zh-CN"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800m</a:t>
            </a:r>
            <a:endParaRPr lang="zh-CN" altLang="en-US" sz="2400" spc="-13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Group 15"/>
          <p:cNvGrpSpPr/>
          <p:nvPr/>
        </p:nvGrpSpPr>
        <p:grpSpPr bwMode="auto">
          <a:xfrm>
            <a:off x="2866390" y="6040755"/>
            <a:ext cx="468313" cy="144463"/>
            <a:chOff x="2699" y="1071"/>
            <a:chExt cx="295" cy="91"/>
          </a:xfrm>
        </p:grpSpPr>
        <p:sp>
          <p:nvSpPr>
            <p:cNvPr id="16" name="Line 16"/>
            <p:cNvSpPr>
              <a:spLocks noChangeShapeType="1"/>
            </p:cNvSpPr>
            <p:nvPr/>
          </p:nvSpPr>
          <p:spPr bwMode="auto">
            <a:xfrm>
              <a:off x="2699" y="1157"/>
              <a:ext cx="295"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7"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8"/>
            <p:cNvSpPr>
              <a:spLocks noChangeShapeType="1"/>
            </p:cNvSpPr>
            <p:nvPr/>
          </p:nvSpPr>
          <p:spPr bwMode="auto">
            <a:xfrm flipV="1">
              <a:off x="2986"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grpSp>
        <p:nvGrpSpPr>
          <p:cNvPr id="5" name="组合 4"/>
          <p:cNvGrpSpPr/>
          <p:nvPr/>
        </p:nvGrpSpPr>
        <p:grpSpPr>
          <a:xfrm>
            <a:off x="629920" y="1308735"/>
            <a:ext cx="6643370" cy="548640"/>
            <a:chOff x="992" y="2061"/>
            <a:chExt cx="10462" cy="864"/>
          </a:xfrm>
        </p:grpSpPr>
        <p:sp>
          <p:nvSpPr>
            <p:cNvPr id="4" name="圆角矩形 3"/>
            <p:cNvSpPr/>
            <p:nvPr/>
          </p:nvSpPr>
          <p:spPr>
            <a:xfrm>
              <a:off x="1079" y="2061"/>
              <a:ext cx="10375" cy="864"/>
            </a:xfrm>
            <a:prstGeom prst="roundRect">
              <a:avLst/>
            </a:prstGeom>
            <a:gradFill>
              <a:gsLst>
                <a:gs pos="0">
                  <a:schemeClr val="accent1">
                    <a:lumMod val="5000"/>
                    <a:lumOff val="95000"/>
                  </a:schemeClr>
                </a:gs>
                <a:gs pos="100000">
                  <a:schemeClr val="accent5">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 y="2080"/>
              <a:ext cx="10461" cy="725"/>
            </a:xfrm>
            <a:prstGeom prst="rect">
              <a:avLst/>
            </a:prstGeom>
            <a:noFill/>
          </p:spPr>
          <p:txBody>
            <a:bodyPr wrap="none" rtlCol="0">
              <a:spAutoFit/>
            </a:bodyPr>
            <a:p>
              <a:pPr algn="l"/>
              <a:r>
                <a:rPr lang="zh-CN" altLang="en-US" sz="2400"/>
                <a:t>（</a:t>
              </a:r>
              <a:r>
                <a:rPr lang="en-US" altLang="zh-CN" sz="2400"/>
                <a:t>5</a:t>
              </a:r>
              <a:r>
                <a:rPr lang="zh-CN" altLang="en-US" sz="2400"/>
                <a:t>）电信大楼在广场东偏南</a:t>
              </a:r>
              <a:r>
                <a:rPr lang="en-US" altLang="zh-CN" sz="2400"/>
                <a:t>35</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en-US" altLang="zh-CN" sz="2400"/>
                <a:t>00m</a:t>
              </a:r>
              <a:r>
                <a:rPr lang="zh-CN" altLang="en-US" sz="2400"/>
                <a:t>处。</a:t>
              </a:r>
              <a:endParaRPr lang="zh-CN" altLang="en-US" sz="2400"/>
            </a:p>
          </p:txBody>
        </p:sp>
      </p:grpSp>
      <p:grpSp>
        <p:nvGrpSpPr>
          <p:cNvPr id="88" name="组合 87"/>
          <p:cNvGrpSpPr/>
          <p:nvPr/>
        </p:nvGrpSpPr>
        <p:grpSpPr>
          <a:xfrm rot="16200000">
            <a:off x="5607685" y="3395980"/>
            <a:ext cx="910590" cy="107950"/>
            <a:chOff x="1066399" y="3268339"/>
            <a:chExt cx="704700" cy="158566"/>
          </a:xfrm>
        </p:grpSpPr>
        <p:cxnSp>
          <p:nvCxnSpPr>
            <p:cNvPr id="92" name="直接连接符 91"/>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直接连接符 92"/>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4" name="直接连接符 93"/>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22" name="流程图: 接点 121"/>
          <p:cNvSpPr/>
          <p:nvPr/>
        </p:nvSpPr>
        <p:spPr>
          <a:xfrm>
            <a:off x="5969240" y="293910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Text Box 23"/>
          <p:cNvSpPr txBox="1">
            <a:spLocks noChangeArrowheads="1"/>
          </p:cNvSpPr>
          <p:nvPr/>
        </p:nvSpPr>
        <p:spPr bwMode="auto">
          <a:xfrm>
            <a:off x="6191401" y="2762956"/>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体育馆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Text Box 23"/>
          <p:cNvSpPr txBox="1">
            <a:spLocks noChangeArrowheads="1"/>
          </p:cNvSpPr>
          <p:nvPr/>
        </p:nvSpPr>
        <p:spPr bwMode="auto">
          <a:xfrm>
            <a:off x="5957721" y="3818326"/>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广场</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014085" y="3136265"/>
            <a:ext cx="2019300" cy="116268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2100000">
            <a:off x="6058311" y="4076627"/>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2" name="Text Box 47"/>
          <p:cNvSpPr txBox="1">
            <a:spLocks noChangeArrowheads="1"/>
          </p:cNvSpPr>
          <p:nvPr/>
        </p:nvSpPr>
        <p:spPr bwMode="auto">
          <a:xfrm>
            <a:off x="6606272" y="3935367"/>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19860000">
            <a:off x="6375583" y="3857173"/>
            <a:ext cx="453146" cy="102747"/>
            <a:chOff x="1066399" y="3275981"/>
            <a:chExt cx="350687" cy="150924"/>
          </a:xfrm>
        </p:grpSpPr>
        <p:cxnSp>
          <p:nvCxnSpPr>
            <p:cNvPr id="19" name="直接连接符 18"/>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接连接符 19"/>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1" name="流程图: 接点 121"/>
          <p:cNvSpPr/>
          <p:nvPr/>
        </p:nvSpPr>
        <p:spPr>
          <a:xfrm>
            <a:off x="6777595" y="3756351"/>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 Box 23"/>
          <p:cNvSpPr txBox="1">
            <a:spLocks noChangeArrowheads="1"/>
          </p:cNvSpPr>
          <p:nvPr/>
        </p:nvSpPr>
        <p:spPr bwMode="auto">
          <a:xfrm>
            <a:off x="7037856" y="3539561"/>
            <a:ext cx="14020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街心花园</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4199255" y="4337685"/>
            <a:ext cx="1814830" cy="141859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rot="8520000">
            <a:off x="4436807" y="4919760"/>
            <a:ext cx="1372212" cy="108000"/>
            <a:chOff x="382534" y="2428551"/>
            <a:chExt cx="1372212" cy="159632"/>
          </a:xfrm>
        </p:grpSpPr>
        <p:grpSp>
          <p:nvGrpSpPr>
            <p:cNvPr id="23" name="组合 22"/>
            <p:cNvGrpSpPr/>
            <p:nvPr/>
          </p:nvGrpSpPr>
          <p:grpSpPr>
            <a:xfrm>
              <a:off x="382534" y="2428551"/>
              <a:ext cx="910664" cy="159632"/>
              <a:chOff x="1066399" y="3268339"/>
              <a:chExt cx="704700" cy="158566"/>
            </a:xfrm>
          </p:grpSpPr>
          <p:cxnSp>
            <p:nvCxnSpPr>
              <p:cNvPr id="24" name="直接连接符 23"/>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cxnSp>
          <p:nvCxnSpPr>
            <p:cNvPr id="90" name="直接连接符 89"/>
            <p:cNvCxnSpPr/>
            <p:nvPr/>
          </p:nvCxnSpPr>
          <p:spPr>
            <a:xfrm>
              <a:off x="1754746" y="2445855"/>
              <a:ext cx="0" cy="122942"/>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7" name="弧形 26"/>
          <p:cNvSpPr/>
          <p:nvPr/>
        </p:nvSpPr>
        <p:spPr>
          <a:xfrm rot="11760000">
            <a:off x="5706521" y="4225852"/>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8" name="Text Box 47"/>
          <p:cNvSpPr txBox="1">
            <a:spLocks noChangeArrowheads="1"/>
          </p:cNvSpPr>
          <p:nvPr/>
        </p:nvSpPr>
        <p:spPr bwMode="auto">
          <a:xfrm>
            <a:off x="4950192" y="435764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40°</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流程图: 接点 121"/>
          <p:cNvSpPr/>
          <p:nvPr/>
        </p:nvSpPr>
        <p:spPr>
          <a:xfrm>
            <a:off x="4529060" y="533432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 Box 23"/>
          <p:cNvSpPr txBox="1">
            <a:spLocks noChangeArrowheads="1"/>
          </p:cNvSpPr>
          <p:nvPr/>
        </p:nvSpPr>
        <p:spPr bwMode="auto">
          <a:xfrm>
            <a:off x="3279291" y="4986091"/>
            <a:ext cx="10972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火车站</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4480560" y="2765425"/>
            <a:ext cx="1533525" cy="15335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rot="15480000">
            <a:off x="5668421" y="4111552"/>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5" name="Text Box 47"/>
          <p:cNvSpPr txBox="1">
            <a:spLocks noChangeArrowheads="1"/>
          </p:cNvSpPr>
          <p:nvPr/>
        </p:nvSpPr>
        <p:spPr bwMode="auto">
          <a:xfrm>
            <a:off x="5038457" y="391441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7" name="组合 36"/>
          <p:cNvGrpSpPr/>
          <p:nvPr/>
        </p:nvGrpSpPr>
        <p:grpSpPr>
          <a:xfrm rot="13500000">
            <a:off x="5342117" y="3738813"/>
            <a:ext cx="453146" cy="102747"/>
            <a:chOff x="1066399" y="3275981"/>
            <a:chExt cx="350687" cy="150924"/>
          </a:xfrm>
        </p:grpSpPr>
        <p:cxnSp>
          <p:nvCxnSpPr>
            <p:cNvPr id="38" name="直接连接符 37"/>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9" name="直接连接符 38"/>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42" name="流程图: 接点 121"/>
          <p:cNvSpPr/>
          <p:nvPr/>
        </p:nvSpPr>
        <p:spPr>
          <a:xfrm>
            <a:off x="5341860" y="359442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Text Box 23"/>
          <p:cNvSpPr txBox="1">
            <a:spLocks noChangeArrowheads="1"/>
          </p:cNvSpPr>
          <p:nvPr/>
        </p:nvSpPr>
        <p:spPr bwMode="auto">
          <a:xfrm>
            <a:off x="4199406" y="3222061"/>
            <a:ext cx="7924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银行</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H="1" flipV="1">
            <a:off x="6014085" y="4311650"/>
            <a:ext cx="2198370" cy="154686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弧形 39"/>
          <p:cNvSpPr/>
          <p:nvPr/>
        </p:nvSpPr>
        <p:spPr>
          <a:xfrm rot="4380000">
            <a:off x="6058311" y="4229027"/>
            <a:ext cx="360000" cy="28800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1" name="Text Box 47"/>
          <p:cNvSpPr txBox="1">
            <a:spLocks noChangeArrowheads="1"/>
          </p:cNvSpPr>
          <p:nvPr/>
        </p:nvSpPr>
        <p:spPr bwMode="auto">
          <a:xfrm>
            <a:off x="6529437" y="4311922"/>
            <a:ext cx="691753"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35°</a:t>
            </a:r>
            <a:endPar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nvGrpSpPr>
        <p:grpSpPr>
          <a:xfrm rot="2040000">
            <a:off x="6284595" y="4827270"/>
            <a:ext cx="910590" cy="107950"/>
            <a:chOff x="1066399" y="3268339"/>
            <a:chExt cx="704700" cy="158566"/>
          </a:xfrm>
        </p:grpSpPr>
        <p:cxnSp>
          <p:nvCxnSpPr>
            <p:cNvPr id="46" name="直接连接符 45"/>
            <p:cNvCxnSpPr/>
            <p:nvPr/>
          </p:nvCxnSpPr>
          <p:spPr>
            <a:xfrm>
              <a:off x="1066399" y="3275981"/>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47" name="直接连接符 46"/>
            <p:cNvCxnSpPr/>
            <p:nvPr/>
          </p:nvCxnSpPr>
          <p:spPr>
            <a:xfrm>
              <a:off x="1417086" y="3275982"/>
              <a:ext cx="0" cy="150923"/>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0" name="直接连接符 49"/>
            <p:cNvCxnSpPr/>
            <p:nvPr/>
          </p:nvCxnSpPr>
          <p:spPr>
            <a:xfrm>
              <a:off x="1771099" y="3268339"/>
              <a:ext cx="0" cy="156698"/>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51" name="流程图: 接点 121"/>
          <p:cNvSpPr/>
          <p:nvPr/>
        </p:nvSpPr>
        <p:spPr>
          <a:xfrm>
            <a:off x="7088110" y="5071436"/>
            <a:ext cx="108000" cy="10800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Text Box 23"/>
          <p:cNvSpPr txBox="1">
            <a:spLocks noChangeArrowheads="1"/>
          </p:cNvSpPr>
          <p:nvPr/>
        </p:nvSpPr>
        <p:spPr bwMode="auto">
          <a:xfrm>
            <a:off x="6717181" y="5295971"/>
            <a:ext cx="140208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电信大楼</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up)">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ppt_y</p:attrName>
                                        </p:attrNameLst>
                                      </p:cBhvr>
                                      <p:tavLst>
                                        <p:tav tm="0">
                                          <p:val>
                                            <p:strVal val="#ppt_y+#ppt_h*1.125000"/>
                                          </p:val>
                                        </p:tav>
                                        <p:tav tm="100000">
                                          <p:val>
                                            <p:strVal val="#ppt_y"/>
                                          </p:val>
                                        </p:tav>
                                      </p:tavLst>
                                    </p:anim>
                                    <p:animEffect transition="in" filter="wipe(up)">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4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up)">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p:tgtEl>
                                          <p:spTgt spid="52"/>
                                        </p:tgtEl>
                                        <p:attrNameLst>
                                          <p:attrName>ppt_y</p:attrName>
                                        </p:attrNameLst>
                                      </p:cBhvr>
                                      <p:tavLst>
                                        <p:tav tm="0">
                                          <p:val>
                                            <p:strVal val="#ppt_y+#ppt_h*1.125000"/>
                                          </p:val>
                                        </p:tav>
                                        <p:tav tm="100000">
                                          <p:val>
                                            <p:strVal val="#ppt_y"/>
                                          </p:val>
                                        </p:tav>
                                      </p:tavLst>
                                    </p:anim>
                                    <p:animEffect transition="in" filter="wipe(up)">
                                      <p:cBhvr>
                                        <p:cTn id="4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0" grpId="0" animBg="1"/>
      <p:bldP spid="51" grpId="0" bldLvl="0" animBg="1"/>
      <p:bldP spid="5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8" name="组合 17"/>
          <p:cNvGrpSpPr/>
          <p:nvPr/>
        </p:nvGrpSpPr>
        <p:grpSpPr>
          <a:xfrm>
            <a:off x="1202690" y="1652270"/>
            <a:ext cx="4542790" cy="699770"/>
            <a:chOff x="928" y="2602"/>
            <a:chExt cx="7154" cy="1102"/>
          </a:xfrm>
        </p:grpSpPr>
        <p:sp>
          <p:nvSpPr>
            <p:cNvPr id="16" name="圆角矩形 15"/>
            <p:cNvSpPr/>
            <p:nvPr/>
          </p:nvSpPr>
          <p:spPr>
            <a:xfrm>
              <a:off x="928" y="2602"/>
              <a:ext cx="7154"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928" y="2770"/>
              <a:ext cx="6909"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2400" dirty="0">
                  <a:solidFill>
                    <a:schemeClr val="tx1"/>
                  </a:solidFill>
                  <a:latin typeface="微软雅黑" panose="020B0503020204020204" pitchFamily="34" charset="-122"/>
                  <a:ea typeface="微软雅黑" panose="020B0503020204020204" pitchFamily="34" charset="-122"/>
                </a:rPr>
                <a:t>在平面图上标出物体的位置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39595" y="2526030"/>
            <a:ext cx="2912110" cy="1236980"/>
            <a:chOff x="1715" y="3796"/>
            <a:chExt cx="4586" cy="1948"/>
          </a:xfrm>
        </p:grpSpPr>
        <p:grpSp>
          <p:nvGrpSpPr>
            <p:cNvPr id="40" name="组合 39"/>
            <p:cNvGrpSpPr/>
            <p:nvPr/>
          </p:nvGrpSpPr>
          <p:grpSpPr>
            <a:xfrm>
              <a:off x="1715" y="3796"/>
              <a:ext cx="4423" cy="1948"/>
              <a:chOff x="5755" y="1019"/>
              <a:chExt cx="4423" cy="1948"/>
            </a:xfrm>
          </p:grpSpPr>
          <p:sp>
            <p:nvSpPr>
              <p:cNvPr id="5" name="圆角矩形 4"/>
              <p:cNvSpPr/>
              <p:nvPr/>
            </p:nvSpPr>
            <p:spPr>
              <a:xfrm>
                <a:off x="6235" y="1724"/>
                <a:ext cx="394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4" name="矩形 13"/>
            <p:cNvSpPr/>
            <p:nvPr/>
          </p:nvSpPr>
          <p:spPr>
            <a:xfrm>
              <a:off x="2669" y="4764"/>
              <a:ext cx="3633"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rPr>
                <a:t>先确定</a:t>
              </a:r>
              <a:r>
                <a:rPr lang="zh-CN" altLang="zh-CN" sz="2400" dirty="0">
                  <a:solidFill>
                    <a:schemeClr val="tx1"/>
                  </a:solidFill>
                  <a:latin typeface="微软雅黑" panose="020B0503020204020204" pitchFamily="34" charset="-122"/>
                  <a:ea typeface="微软雅黑" panose="020B0503020204020204" pitchFamily="34" charset="-122"/>
                </a:rPr>
                <a:t>方向</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779270" y="4095115"/>
            <a:ext cx="3151505" cy="1191260"/>
            <a:chOff x="1560" y="5790"/>
            <a:chExt cx="4963" cy="1876"/>
          </a:xfrm>
        </p:grpSpPr>
        <p:grpSp>
          <p:nvGrpSpPr>
            <p:cNvPr id="42" name="组合 41"/>
            <p:cNvGrpSpPr/>
            <p:nvPr/>
          </p:nvGrpSpPr>
          <p:grpSpPr>
            <a:xfrm>
              <a:off x="1560" y="5790"/>
              <a:ext cx="4555" cy="1876"/>
              <a:chOff x="3713" y="2727"/>
              <a:chExt cx="4555" cy="1876"/>
            </a:xfrm>
          </p:grpSpPr>
          <p:sp>
            <p:nvSpPr>
              <p:cNvPr id="10" name="圆角矩形 9"/>
              <p:cNvSpPr/>
              <p:nvPr/>
            </p:nvSpPr>
            <p:spPr>
              <a:xfrm>
                <a:off x="4132" y="3360"/>
                <a:ext cx="4136"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727"/>
                <a:ext cx="1267" cy="1209"/>
              </a:xfrm>
              <a:prstGeom prst="rect">
                <a:avLst/>
              </a:prstGeom>
            </p:spPr>
          </p:pic>
        </p:grpSp>
        <p:sp>
          <p:nvSpPr>
            <p:cNvPr id="15" name="矩形 14"/>
            <p:cNvSpPr/>
            <p:nvPr/>
          </p:nvSpPr>
          <p:spPr>
            <a:xfrm>
              <a:off x="2669" y="6654"/>
              <a:ext cx="3855" cy="72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rPr>
                <a:t>再确定</a:t>
              </a:r>
              <a:r>
                <a:rPr lang="zh-CN" altLang="zh-CN" sz="2400" dirty="0">
                  <a:solidFill>
                    <a:schemeClr val="tx1"/>
                  </a:solidFill>
                  <a:latin typeface="微软雅黑" panose="020B0503020204020204" pitchFamily="34" charset="-122"/>
                  <a:ea typeface="微软雅黑" panose="020B0503020204020204" pitchFamily="34" charset="-122"/>
                </a:rPr>
                <a:t>距离</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8148320" y="2961640"/>
            <a:ext cx="1831340" cy="570230"/>
            <a:chOff x="14768" y="4516"/>
            <a:chExt cx="2884" cy="898"/>
          </a:xfrm>
        </p:grpSpPr>
        <p:grpSp>
          <p:nvGrpSpPr>
            <p:cNvPr id="53" name="组合 52"/>
            <p:cNvGrpSpPr/>
            <p:nvPr/>
          </p:nvGrpSpPr>
          <p:grpSpPr>
            <a:xfrm>
              <a:off x="14768" y="4516"/>
              <a:ext cx="2885" cy="898"/>
              <a:chOff x="1679" y="4601"/>
              <a:chExt cx="14558" cy="4426"/>
            </a:xfrm>
            <a:effectLst>
              <a:outerShdw blurRad="76200" dir="13500000" sy="23000" kx="1200000" algn="br" rotWithShape="0">
                <a:prstClr val="black">
                  <a:alpha val="20000"/>
                </a:prstClr>
              </a:outerShdw>
            </a:effectLst>
          </p:grpSpPr>
          <p:sp>
            <p:nvSpPr>
              <p:cNvPr id="54" name="圆角矩形 5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BA8DDD"/>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5106" y="458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方向相反</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8148955" y="3850005"/>
            <a:ext cx="1831340" cy="570230"/>
            <a:chOff x="14768" y="6419"/>
            <a:chExt cx="2884" cy="898"/>
          </a:xfrm>
        </p:grpSpPr>
        <p:grpSp>
          <p:nvGrpSpPr>
            <p:cNvPr id="46" name="组合 45"/>
            <p:cNvGrpSpPr/>
            <p:nvPr/>
          </p:nvGrpSpPr>
          <p:grpSpPr>
            <a:xfrm>
              <a:off x="14768" y="6419"/>
              <a:ext cx="2885" cy="898"/>
              <a:chOff x="1679" y="4601"/>
              <a:chExt cx="14558" cy="4426"/>
            </a:xfrm>
            <a:effectLst>
              <a:outerShdw blurRad="76200" dir="13500000" sy="23000" kx="1200000" algn="br" rotWithShape="0">
                <a:prstClr val="black">
                  <a:alpha val="20000"/>
                </a:prstClr>
              </a:outerShdw>
            </a:effectLst>
          </p:grpSpPr>
          <p:sp>
            <p:nvSpPr>
              <p:cNvPr id="47" name="圆角矩形 4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solidFill>
                <a:srgbClr val="E93F5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5107" y="6488"/>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角度相同</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8148320" y="4741545"/>
            <a:ext cx="1831340" cy="570230"/>
            <a:chOff x="14767" y="9569"/>
            <a:chExt cx="2884" cy="898"/>
          </a:xfrm>
        </p:grpSpPr>
        <p:grpSp>
          <p:nvGrpSpPr>
            <p:cNvPr id="66" name="组合 65"/>
            <p:cNvGrpSpPr/>
            <p:nvPr/>
          </p:nvGrpSpPr>
          <p:grpSpPr>
            <a:xfrm>
              <a:off x="14767" y="9569"/>
              <a:ext cx="2885" cy="898"/>
              <a:chOff x="1679" y="4601"/>
              <a:chExt cx="14558" cy="4426"/>
            </a:xfrm>
            <a:effectLst>
              <a:outerShdw blurRad="76200" dir="13500000" sy="23000" kx="1200000" algn="br" rotWithShape="0">
                <a:prstClr val="black">
                  <a:alpha val="20000"/>
                </a:prstClr>
              </a:outerShdw>
            </a:effectLst>
          </p:grpSpPr>
          <p:sp>
            <p:nvSpPr>
              <p:cNvPr id="67" name="圆角矩形 6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圆角矩形 5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圆角矩形 71"/>
              <p:cNvSpPr/>
              <p:nvPr/>
            </p:nvSpPr>
            <p:spPr>
              <a:xfrm>
                <a:off x="1679" y="4601"/>
                <a:ext cx="14557" cy="4426"/>
              </a:xfrm>
              <a:prstGeom prst="roundRect">
                <a:avLst/>
              </a:prstGeom>
              <a:solidFill>
                <a:srgbClr val="53C99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4" name="文本框 83"/>
            <p:cNvSpPr txBox="1"/>
            <p:nvPr/>
          </p:nvSpPr>
          <p:spPr>
            <a:xfrm>
              <a:off x="15107" y="9655"/>
              <a:ext cx="220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距离相等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6968490" y="1652270"/>
            <a:ext cx="3851910" cy="699770"/>
            <a:chOff x="11800" y="3184"/>
            <a:chExt cx="6066" cy="1102"/>
          </a:xfrm>
        </p:grpSpPr>
        <p:sp>
          <p:nvSpPr>
            <p:cNvPr id="20" name="圆角矩形 19"/>
            <p:cNvSpPr/>
            <p:nvPr/>
          </p:nvSpPr>
          <p:spPr>
            <a:xfrm>
              <a:off x="11800" y="3184"/>
              <a:ext cx="6067"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007" y="3373"/>
              <a:ext cx="5568" cy="72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物体位置关系具有相对性</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74"/>
                                        </p:tgtEl>
                                        <p:attrNameLst>
                                          <p:attrName>style.visibility</p:attrName>
                                        </p:attrNameLst>
                                      </p:cBhvr>
                                      <p:to>
                                        <p:strVal val="visible"/>
                                      </p:to>
                                    </p:set>
                                    <p:anim calcmode="lin" valueType="num">
                                      <p:cBhvr additive="base">
                                        <p:cTn id="18" dur="500"/>
                                        <p:tgtEl>
                                          <p:spTgt spid="74"/>
                                        </p:tgtEl>
                                        <p:attrNameLst>
                                          <p:attrName>ppt_y</p:attrName>
                                        </p:attrNameLst>
                                      </p:cBhvr>
                                      <p:tavLst>
                                        <p:tav tm="0">
                                          <p:val>
                                            <p:strVal val="#ppt_y+#ppt_h*1.125000"/>
                                          </p:val>
                                        </p:tav>
                                        <p:tav tm="100000">
                                          <p:val>
                                            <p:strVal val="#ppt_y"/>
                                          </p:val>
                                        </p:tav>
                                      </p:tavLst>
                                    </p:anim>
                                    <p:animEffect transition="in" filter="wipe(up)">
                                      <p:cBhvr>
                                        <p:cTn id="19" dur="500"/>
                                        <p:tgtEl>
                                          <p:spTgt spid="74"/>
                                        </p:tgtEl>
                                      </p:cBhvr>
                                    </p:animEffect>
                                  </p:childTnLst>
                                </p:cTn>
                              </p:par>
                              <p:par>
                                <p:cTn id="20" presetID="12" presetClass="entr" presetSubtype="4"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p:tgtEl>
                                          <p:spTgt spid="73"/>
                                        </p:tgtEl>
                                        <p:attrNameLst>
                                          <p:attrName>ppt_y</p:attrName>
                                        </p:attrNameLst>
                                      </p:cBhvr>
                                      <p:tavLst>
                                        <p:tav tm="0">
                                          <p:val>
                                            <p:strVal val="#ppt_y+#ppt_h*1.125000"/>
                                          </p:val>
                                        </p:tav>
                                        <p:tav tm="100000">
                                          <p:val>
                                            <p:strVal val="#ppt_y"/>
                                          </p:val>
                                        </p:tav>
                                      </p:tavLst>
                                    </p:anim>
                                    <p:animEffect transition="in" filter="wipe(up)">
                                      <p:cBhvr>
                                        <p:cTn id="23" dur="500"/>
                                        <p:tgtEl>
                                          <p:spTgt spid="73"/>
                                        </p:tgtEl>
                                      </p:cBhvr>
                                    </p:animEffect>
                                  </p:childTnLst>
                                </p:cTn>
                              </p:par>
                              <p:par>
                                <p:cTn id="24" presetID="12" presetClass="entr" presetSubtype="4"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p:tgtEl>
                                          <p:spTgt spid="75"/>
                                        </p:tgtEl>
                                        <p:attrNameLst>
                                          <p:attrName>ppt_y</p:attrName>
                                        </p:attrNameLst>
                                      </p:cBhvr>
                                      <p:tavLst>
                                        <p:tav tm="0">
                                          <p:val>
                                            <p:strVal val="#ppt_y+#ppt_h*1.125000"/>
                                          </p:val>
                                        </p:tav>
                                        <p:tav tm="100000">
                                          <p:val>
                                            <p:strVal val="#ppt_y"/>
                                          </p:val>
                                        </p:tav>
                                      </p:tavLst>
                                    </p:anim>
                                    <p:animEffect transition="in" filter="wipe(up)">
                                      <p:cBhvr>
                                        <p:cTn id="2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2799715" y="622300"/>
            <a:ext cx="7726045" cy="1368371"/>
            <a:chOff x="6557" y="1295"/>
            <a:chExt cx="12167" cy="2355"/>
          </a:xfrm>
        </p:grpSpPr>
        <p:grpSp>
          <p:nvGrpSpPr>
            <p:cNvPr id="10" name="组合 9"/>
            <p:cNvGrpSpPr/>
            <p:nvPr/>
          </p:nvGrpSpPr>
          <p:grpSpPr>
            <a:xfrm rot="0">
              <a:off x="6557" y="1295"/>
              <a:ext cx="12167" cy="2355"/>
              <a:chOff x="11732" y="6237"/>
              <a:chExt cx="5252" cy="1361"/>
            </a:xfrm>
          </p:grpSpPr>
          <p:sp>
            <p:nvSpPr>
              <p:cNvPr id="11" name="圆角矩形 10"/>
              <p:cNvSpPr/>
              <p:nvPr/>
            </p:nvSpPr>
            <p:spPr>
              <a:xfrm>
                <a:off x="11780" y="6302"/>
                <a:ext cx="5155" cy="1212"/>
              </a:xfrm>
              <a:prstGeom prst="roundRect">
                <a:avLst/>
              </a:prstGeom>
              <a:solidFill>
                <a:srgbClr val="A9DA74"/>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nvSpPr>
            <p:spPr>
              <a:xfrm>
                <a:off x="11732" y="6237"/>
                <a:ext cx="5252" cy="1361"/>
              </a:xfrm>
              <a:prstGeom prst="wedgeRoundRectCallout">
                <a:avLst>
                  <a:gd name="adj1" fmla="val -49597"/>
                  <a:gd name="adj2" fmla="val 32601"/>
                  <a:gd name="adj3" fmla="val 16667"/>
                </a:avLst>
              </a:prstGeom>
              <a:noFill/>
              <a:ln w="222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6808" y="1407"/>
              <a:ext cx="11916" cy="2063"/>
            </a:xfrm>
            <a:prstGeom prst="rect">
              <a:avLst/>
            </a:prstGeom>
            <a:noFill/>
          </p:spPr>
          <p:txBody>
            <a:bodyPr wrap="square" rtlCol="0" anchor="t">
              <a:spAutoFit/>
            </a:bodyPr>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目前台风中心位于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方向、距离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的洋面上，正以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时的速度沿直线向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4" name="直接箭头连接符 3"/>
          <p:cNvCxnSpPr/>
          <p:nvPr/>
        </p:nvCxnSpPr>
        <p:spPr>
          <a:xfrm>
            <a:off x="4455160" y="429260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6075045" y="267271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831205" y="2136140"/>
            <a:ext cx="487680" cy="460375"/>
          </a:xfrm>
          <a:prstGeom prst="rect">
            <a:avLst/>
          </a:prstGeom>
          <a:noFill/>
        </p:spPr>
        <p:txBody>
          <a:bodyPr wrap="none" rtlCol="0">
            <a:spAutoFit/>
          </a:bodyPr>
          <a:p>
            <a:r>
              <a:rPr lang="zh-CN" altLang="en-US" sz="2400"/>
              <a:t>北</a:t>
            </a:r>
            <a:endParaRPr lang="zh-CN" altLang="en-US" sz="2400"/>
          </a:p>
        </p:txBody>
      </p:sp>
      <p:sp>
        <p:nvSpPr>
          <p:cNvPr id="6" name="文本框 5"/>
          <p:cNvSpPr txBox="1"/>
          <p:nvPr/>
        </p:nvSpPr>
        <p:spPr>
          <a:xfrm>
            <a:off x="5831205" y="6148070"/>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3660140" y="4062730"/>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8002270" y="4062095"/>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5995367" y="421188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293360" y="3736975"/>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a:cxnSpLocks noChangeShapeType="1"/>
          </p:cNvCxnSpPr>
          <p:nvPr/>
        </p:nvCxnSpPr>
        <p:spPr bwMode="auto">
          <a:xfrm>
            <a:off x="6095365" y="43110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弧形 13"/>
          <p:cNvSpPr/>
          <p:nvPr/>
        </p:nvSpPr>
        <p:spPr bwMode="auto">
          <a:xfrm rot="5880000">
            <a:off x="5933440" y="41548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lstStyle/>
          <a:p>
            <a:pPr eaLnBrk="1" latinLnBrk="1" hangingPunct="1">
              <a:defRPr/>
            </a:pPr>
            <a:endParaRPr lang="zh-CN" altLang="en-US"/>
          </a:p>
        </p:txBody>
      </p:sp>
      <p:sp>
        <p:nvSpPr>
          <p:cNvPr id="15" name="矩形 14"/>
          <p:cNvSpPr>
            <a:spLocks noChangeArrowheads="1"/>
          </p:cNvSpPr>
          <p:nvPr/>
        </p:nvSpPr>
        <p:spPr bwMode="auto">
          <a:xfrm>
            <a:off x="6551613" y="42545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Group 15"/>
          <p:cNvGrpSpPr/>
          <p:nvPr/>
        </p:nvGrpSpPr>
        <p:grpSpPr bwMode="auto">
          <a:xfrm>
            <a:off x="2857500" y="5645150"/>
            <a:ext cx="360363" cy="144463"/>
            <a:chOff x="2699" y="1071"/>
            <a:chExt cx="227" cy="91"/>
          </a:xfrm>
        </p:grpSpPr>
        <p:sp>
          <p:nvSpPr>
            <p:cNvPr id="17"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9"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20" name="矩形 19"/>
          <p:cNvSpPr/>
          <p:nvPr/>
        </p:nvSpPr>
        <p:spPr>
          <a:xfrm>
            <a:off x="2534146" y="5095875"/>
            <a:ext cx="1017270" cy="460375"/>
          </a:xfrm>
          <a:prstGeom prst="rect">
            <a:avLst/>
          </a:prstGeom>
        </p:spPr>
        <p:txBody>
          <a:bodyPr wrap="none">
            <a:spAutoFit/>
          </a:bodyPr>
          <a:p>
            <a:pPr algn="dist" eaLnBrk="1" latinLnBrk="1" hangingPunct="1">
              <a:spcBef>
                <a:spcPct val="50000"/>
              </a:spcBef>
            </a:pPr>
            <a:r>
              <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100km</a:t>
            </a:r>
            <a:endPar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8" name="组合 37"/>
          <p:cNvGrpSpPr/>
          <p:nvPr/>
        </p:nvGrpSpPr>
        <p:grpSpPr>
          <a:xfrm rot="1680000">
            <a:off x="6322258" y="4820023"/>
            <a:ext cx="1765935" cy="115716"/>
            <a:chOff x="2584" y="3823"/>
            <a:chExt cx="2781" cy="264"/>
          </a:xfrm>
        </p:grpSpPr>
        <p:cxnSp>
          <p:nvCxnSpPr>
            <p:cNvPr id="26" name="直接连接符 25"/>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直接连接符 26"/>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直接连接符 27"/>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0" name="直接连接符 29"/>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5" name="直接连接符 34"/>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32" name="流程图: 接点 26"/>
          <p:cNvSpPr/>
          <p:nvPr/>
        </p:nvSpPr>
        <p:spPr>
          <a:xfrm>
            <a:off x="7901637" y="52386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rot="1729003">
            <a:off x="6280898" y="49238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矩形 50"/>
          <p:cNvSpPr/>
          <p:nvPr/>
        </p:nvSpPr>
        <p:spPr>
          <a:xfrm>
            <a:off x="8258484" y="50773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1969135" y="4695228"/>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1">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313" y="6263"/>
              <a:ext cx="10297" cy="1681"/>
            </a:xfrm>
            <a:prstGeom prst="rect">
              <a:avLst/>
            </a:prstGeom>
            <a:noFill/>
          </p:spPr>
          <p:txBody>
            <a:bodyPr wrap="square" rtlCol="0" anchor="t">
              <a:spAutoFit/>
            </a:bodyPr>
            <a:p>
              <a:pPr>
                <a:lnSpc>
                  <a:spcPct val="150000"/>
                </a:lnSpc>
              </a:pPr>
              <a:r>
                <a:rPr lang="en-US" altLang="zh-CN" sz="2400" dirty="0">
                  <a:latin typeface="+mn-ea"/>
                  <a:cs typeface="Times New Roman" panose="02020603050405020304" pitchFamily="18" charset="0"/>
                  <a:sym typeface="+mn-ea"/>
                </a:rPr>
                <a:t>B</a:t>
              </a:r>
              <a:r>
                <a:rPr lang="zh-CN" altLang="en-US" sz="2400" dirty="0">
                  <a:latin typeface="+mn-ea"/>
                  <a:cs typeface="Times New Roman" panose="02020603050405020304" pitchFamily="18" charset="0"/>
                  <a:sym typeface="+mn-ea"/>
                </a:rPr>
                <a:t>市位于</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市北偏西</a:t>
              </a:r>
              <a:r>
                <a:rPr lang="en-US" altLang="zh-CN" sz="2400" dirty="0">
                  <a:latin typeface="+mn-ea"/>
                  <a:cs typeface="Times New Roman" panose="02020603050405020304" pitchFamily="18" charset="0"/>
                  <a:sym typeface="+mn-ea"/>
                </a:rPr>
                <a:t>30°</a:t>
              </a:r>
              <a:r>
                <a:rPr lang="zh-CN" altLang="en-US" sz="2400" dirty="0">
                  <a:latin typeface="+mn-ea"/>
                  <a:cs typeface="Times New Roman" panose="02020603050405020304" pitchFamily="18" charset="0"/>
                  <a:sym typeface="+mn-ea"/>
                </a:rPr>
                <a:t>方向、距离</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a:t>
              </a:r>
              <a:r>
                <a:rPr lang="en-US" altLang="zh-CN" sz="2400" dirty="0">
                  <a:latin typeface="+mn-ea"/>
                  <a:cs typeface="Times New Roman" panose="02020603050405020304" pitchFamily="18" charset="0"/>
                  <a:sym typeface="+mn-ea"/>
                </a:rPr>
                <a:t>200km</a:t>
              </a:r>
              <a:r>
                <a:rPr lang="zh-CN" altLang="en-US" sz="2400" dirty="0">
                  <a:latin typeface="+mn-ea"/>
                  <a:cs typeface="Times New Roman" panose="02020603050405020304" pitchFamily="18" charset="0"/>
                  <a:sym typeface="+mn-ea"/>
                </a:rPr>
                <a:t>。</a:t>
              </a:r>
              <a:endParaRPr lang="zh-CN" altLang="en-US" sz="2400" dirty="0">
                <a:latin typeface="+mn-ea"/>
                <a:cs typeface="Times New Roman" panose="02020603050405020304" pitchFamily="18" charset="0"/>
                <a:sym typeface="+mn-ea"/>
              </a:endParaRPr>
            </a:p>
            <a:p>
              <a:pPr>
                <a:lnSpc>
                  <a:spcPct val="150000"/>
                </a:lnSpc>
              </a:pPr>
              <a:r>
                <a:rPr lang="zh-CN" altLang="en-US" sz="2400" dirty="0">
                  <a:latin typeface="+mn-ea"/>
                  <a:cs typeface="Times New Roman" panose="02020603050405020304" pitchFamily="18" charset="0"/>
                  <a:sym typeface="+mn-ea"/>
                </a:rPr>
                <a:t>Ｃ市在Ａ市正北方，距离Ａ市</a:t>
              </a:r>
              <a:r>
                <a:rPr lang="en-US" altLang="zh-CN" sz="2400" dirty="0">
                  <a:latin typeface="+mn-ea"/>
                  <a:cs typeface="Times New Roman" panose="02020603050405020304" pitchFamily="18" charset="0"/>
                  <a:sym typeface="+mn-ea"/>
                </a:rPr>
                <a:t>300km</a:t>
              </a:r>
              <a:r>
                <a:rPr lang="zh-CN" altLang="en-US" sz="2400" dirty="0">
                  <a:latin typeface="+mn-ea"/>
                  <a:cs typeface="Times New Roman" panose="02020603050405020304" pitchFamily="18" charset="0"/>
                  <a:sym typeface="+mn-ea"/>
                </a:rPr>
                <a:t>。</a:t>
              </a:r>
              <a:endParaRPr lang="zh-CN" altLang="en-US" sz="2400"/>
            </a:p>
          </p:txBody>
        </p:sp>
      </p:grpSp>
      <p:grpSp>
        <p:nvGrpSpPr>
          <p:cNvPr id="8" name="组合 7"/>
          <p:cNvGrpSpPr/>
          <p:nvPr/>
        </p:nvGrpSpPr>
        <p:grpSpPr>
          <a:xfrm>
            <a:off x="6459855" y="2802255"/>
            <a:ext cx="3602990" cy="1565910"/>
            <a:chOff x="4199" y="8557"/>
            <a:chExt cx="5674" cy="2466"/>
          </a:xfrm>
        </p:grpSpPr>
        <p:grpSp>
          <p:nvGrpSpPr>
            <p:cNvPr id="11" name="组合 10"/>
            <p:cNvGrpSpPr/>
            <p:nvPr/>
          </p:nvGrpSpPr>
          <p:grpSpPr>
            <a:xfrm rot="0">
              <a:off x="4199" y="8557"/>
              <a:ext cx="5675" cy="2466"/>
              <a:chOff x="5191" y="5674"/>
              <a:chExt cx="6319" cy="1361"/>
            </a:xfrm>
          </p:grpSpPr>
          <p:sp>
            <p:nvSpPr>
              <p:cNvPr id="7" name="圆角矩形 6"/>
              <p:cNvSpPr/>
              <p:nvPr/>
            </p:nvSpPr>
            <p:spPr>
              <a:xfrm>
                <a:off x="5318" y="5763"/>
                <a:ext cx="6066" cy="1179"/>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62830"/>
                  <a:gd name="adj2" fmla="val 27743"/>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4673" y="8967"/>
              <a:ext cx="5088" cy="1598"/>
            </a:xfrm>
            <a:prstGeom prst="rect">
              <a:avLst/>
            </a:prstGeom>
            <a:noFill/>
          </p:spPr>
          <p:txBody>
            <a:bodyPr wrap="none" rtlCol="0">
              <a:spAutoFit/>
            </a:bodyPr>
            <a:p>
              <a:pPr algn="l"/>
              <a:r>
                <a:rPr lang="zh-CN" altLang="en-US" sz="2400" dirty="0">
                  <a:latin typeface="+mn-ea"/>
                  <a:cs typeface="Times New Roman" panose="02020603050405020304" pitchFamily="18" charset="0"/>
                  <a:sym typeface="+mn-ea"/>
                </a:rPr>
                <a:t>请你在例</a:t>
              </a:r>
              <a:r>
                <a:rPr lang="en-US" altLang="zh-CN" sz="2400" dirty="0">
                  <a:latin typeface="+mn-ea"/>
                  <a:cs typeface="Times New Roman" panose="02020603050405020304" pitchFamily="18" charset="0"/>
                  <a:sym typeface="+mn-ea"/>
                </a:rPr>
                <a:t>1</a:t>
              </a:r>
              <a:r>
                <a:rPr lang="zh-CN" altLang="en-US" sz="2400" dirty="0">
                  <a:latin typeface="+mn-ea"/>
                  <a:cs typeface="Times New Roman" panose="02020603050405020304" pitchFamily="18" charset="0"/>
                  <a:sym typeface="+mn-ea"/>
                </a:rPr>
                <a:t>的图中标</a:t>
              </a:r>
              <a:endParaRPr lang="zh-CN" altLang="en-US" sz="2400" dirty="0">
                <a:latin typeface="+mn-ea"/>
                <a:cs typeface="Times New Roman" panose="02020603050405020304" pitchFamily="18" charset="0"/>
                <a:sym typeface="+mn-ea"/>
              </a:endParaRPr>
            </a:p>
            <a:p>
              <a:pPr algn="l">
                <a:lnSpc>
                  <a:spcPct val="150000"/>
                </a:lnSpc>
              </a:pPr>
              <a:r>
                <a:rPr lang="zh-CN" altLang="en-US" sz="2400" dirty="0">
                  <a:latin typeface="+mn-ea"/>
                  <a:cs typeface="Times New Roman" panose="02020603050405020304" pitchFamily="18" charset="0"/>
                  <a:sym typeface="+mn-ea"/>
                </a:rPr>
                <a:t>出Ｂ市、Ｃ市的位置。</a:t>
              </a:r>
              <a:endParaRPr lang="zh-CN" altLang="en-US" sz="2400"/>
            </a:p>
          </p:txBody>
        </p:sp>
      </p:grpSp>
      <p:pic>
        <p:nvPicPr>
          <p:cNvPr id="10" name="图片 9" descr="图片161"/>
          <p:cNvPicPr>
            <a:picLocks noChangeAspect="1"/>
          </p:cNvPicPr>
          <p:nvPr/>
        </p:nvPicPr>
        <p:blipFill>
          <a:blip r:embed="rId2"/>
          <a:stretch>
            <a:fillRect/>
          </a:stretch>
        </p:blipFill>
        <p:spPr>
          <a:xfrm>
            <a:off x="10063480" y="3682365"/>
            <a:ext cx="1731010" cy="1938655"/>
          </a:xfrm>
          <a:prstGeom prst="rect">
            <a:avLst/>
          </a:prstGeom>
        </p:spPr>
      </p:pic>
      <p:pic>
        <p:nvPicPr>
          <p:cNvPr id="15" name="图片 14" descr="360截图20220628212628583"/>
          <p:cNvPicPr>
            <a:picLocks noChangeAspect="1"/>
          </p:cNvPicPr>
          <p:nvPr/>
        </p:nvPicPr>
        <p:blipFill>
          <a:blip r:embed="rId3"/>
          <a:stretch>
            <a:fillRect/>
          </a:stretch>
        </p:blipFill>
        <p:spPr>
          <a:xfrm>
            <a:off x="1545590" y="988695"/>
            <a:ext cx="4486275" cy="2828925"/>
          </a:xfrm>
          <a:prstGeom prst="rect">
            <a:avLst/>
          </a:prstGeom>
          <a:effectLst>
            <a:softEdge rad="63500"/>
          </a:effectLst>
        </p:spPr>
      </p:pic>
      <p:grpSp>
        <p:nvGrpSpPr>
          <p:cNvPr id="14" name="组合 13"/>
          <p:cNvGrpSpPr/>
          <p:nvPr/>
        </p:nvGrpSpPr>
        <p:grpSpPr>
          <a:xfrm>
            <a:off x="6073775" y="1127760"/>
            <a:ext cx="4209415" cy="1372870"/>
            <a:chOff x="11476" y="569"/>
            <a:chExt cx="6629" cy="2162"/>
          </a:xfrm>
        </p:grpSpPr>
        <p:sp>
          <p:nvSpPr>
            <p:cNvPr id="12" name="圆角矩形标注 11"/>
            <p:cNvSpPr/>
            <p:nvPr/>
          </p:nvSpPr>
          <p:spPr>
            <a:xfrm>
              <a:off x="11476" y="569"/>
              <a:ext cx="6582" cy="2162"/>
            </a:xfrm>
            <a:prstGeom prst="wedgeRoundRectCallout">
              <a:avLst>
                <a:gd name="adj1" fmla="val -58021"/>
                <a:gd name="adj2" fmla="val -17715"/>
                <a:gd name="adj3" fmla="val 16667"/>
              </a:avLst>
            </a:prstGeom>
            <a:solidFill>
              <a:srgbClr val="92D05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1737" y="779"/>
              <a:ext cx="6368" cy="1888"/>
            </a:xfrm>
            <a:prstGeom prst="rect">
              <a:avLst/>
            </a:prstGeom>
            <a:noFill/>
          </p:spPr>
          <p:txBody>
            <a:bodyPr wrap="none" rtlCol="0">
              <a:spAutoFit/>
            </a:bodyPr>
            <a:p>
              <a:pPr>
                <a:lnSpc>
                  <a:spcPct val="100000"/>
                </a:lnSpc>
              </a:pPr>
              <a:r>
                <a:rPr lang="zh-CN" altLang="en-US" sz="2400"/>
                <a:t>台风到达</a:t>
              </a:r>
              <a:r>
                <a:rPr lang="en-US" altLang="zh-CN" sz="2400"/>
                <a:t>A</a:t>
              </a:r>
              <a:r>
                <a:rPr lang="zh-CN" altLang="en-US" sz="2400"/>
                <a:t>市后，改变方向，</a:t>
              </a:r>
              <a:endParaRPr lang="zh-CN" altLang="en-US" sz="2400"/>
            </a:p>
            <a:p>
              <a:pPr>
                <a:lnSpc>
                  <a:spcPct val="100000"/>
                </a:lnSpc>
              </a:pPr>
              <a:r>
                <a:rPr lang="zh-CN" altLang="en-US" sz="2400"/>
                <a:t>向</a:t>
              </a:r>
              <a:r>
                <a:rPr lang="en-US" altLang="zh-CN" sz="2400"/>
                <a:t>B</a:t>
              </a:r>
              <a:r>
                <a:rPr lang="zh-CN" altLang="en-US" sz="2400"/>
                <a:t>市移动。受台风影响，</a:t>
              </a:r>
              <a:endParaRPr lang="zh-CN" altLang="en-US" sz="2400"/>
            </a:p>
            <a:p>
              <a:pPr>
                <a:lnSpc>
                  <a:spcPct val="100000"/>
                </a:lnSpc>
              </a:pPr>
              <a:r>
                <a:rPr lang="en-US" altLang="zh-CN" sz="2400"/>
                <a:t>C</a:t>
              </a:r>
              <a:r>
                <a:rPr lang="zh-CN" altLang="en-US" sz="2400"/>
                <a:t>市也将有大到暴雨。</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across)">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094355" y="557568"/>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1">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313" y="6263"/>
              <a:ext cx="10297" cy="1681"/>
            </a:xfrm>
            <a:prstGeom prst="rect">
              <a:avLst/>
            </a:prstGeom>
            <a:noFill/>
          </p:spPr>
          <p:txBody>
            <a:bodyPr wrap="square" rtlCol="0" anchor="t">
              <a:spAutoFit/>
            </a:bodyPr>
            <a:p>
              <a:pPr>
                <a:lnSpc>
                  <a:spcPct val="150000"/>
                </a:lnSpc>
              </a:pPr>
              <a:r>
                <a:rPr lang="en-US" altLang="zh-CN" sz="2400" dirty="0">
                  <a:latin typeface="+mn-ea"/>
                  <a:cs typeface="Times New Roman" panose="02020603050405020304" pitchFamily="18" charset="0"/>
                  <a:sym typeface="+mn-ea"/>
                </a:rPr>
                <a:t>B</a:t>
              </a:r>
              <a:r>
                <a:rPr lang="zh-CN" altLang="en-US" sz="2400" dirty="0">
                  <a:latin typeface="+mn-ea"/>
                  <a:cs typeface="Times New Roman" panose="02020603050405020304" pitchFamily="18" charset="0"/>
                  <a:sym typeface="+mn-ea"/>
                </a:rPr>
                <a:t>市位于</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市北偏西</a:t>
              </a:r>
              <a:r>
                <a:rPr lang="en-US" altLang="zh-CN" sz="2400" dirty="0">
                  <a:latin typeface="+mn-ea"/>
                  <a:cs typeface="Times New Roman" panose="02020603050405020304" pitchFamily="18" charset="0"/>
                  <a:sym typeface="+mn-ea"/>
                </a:rPr>
                <a:t>30°</a:t>
              </a:r>
              <a:r>
                <a:rPr lang="zh-CN" altLang="en-US" sz="2400" dirty="0">
                  <a:latin typeface="+mn-ea"/>
                  <a:cs typeface="Times New Roman" panose="02020603050405020304" pitchFamily="18" charset="0"/>
                  <a:sym typeface="+mn-ea"/>
                </a:rPr>
                <a:t>方向、距离</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a:t>
              </a:r>
              <a:r>
                <a:rPr lang="en-US" altLang="zh-CN" sz="2400" dirty="0">
                  <a:latin typeface="+mn-ea"/>
                  <a:cs typeface="Times New Roman" panose="02020603050405020304" pitchFamily="18" charset="0"/>
                  <a:sym typeface="+mn-ea"/>
                </a:rPr>
                <a:t>200km</a:t>
              </a:r>
              <a:r>
                <a:rPr lang="zh-CN" altLang="en-US" sz="2400" dirty="0">
                  <a:latin typeface="+mn-ea"/>
                  <a:cs typeface="Times New Roman" panose="02020603050405020304" pitchFamily="18" charset="0"/>
                  <a:sym typeface="+mn-ea"/>
                </a:rPr>
                <a:t>。</a:t>
              </a:r>
              <a:endParaRPr lang="zh-CN" altLang="en-US" sz="2400" dirty="0">
                <a:latin typeface="+mn-ea"/>
                <a:cs typeface="Times New Roman" panose="02020603050405020304" pitchFamily="18" charset="0"/>
                <a:sym typeface="+mn-ea"/>
              </a:endParaRPr>
            </a:p>
            <a:p>
              <a:pPr>
                <a:lnSpc>
                  <a:spcPct val="150000"/>
                </a:lnSpc>
              </a:pPr>
              <a:r>
                <a:rPr lang="zh-CN" altLang="en-US" sz="2400" dirty="0">
                  <a:latin typeface="+mn-ea"/>
                  <a:cs typeface="Times New Roman" panose="02020603050405020304" pitchFamily="18" charset="0"/>
                  <a:sym typeface="+mn-ea"/>
                </a:rPr>
                <a:t>Ｃ市在Ａ市正北方，距离Ａ市</a:t>
              </a:r>
              <a:r>
                <a:rPr lang="en-US" altLang="zh-CN" sz="2400" dirty="0">
                  <a:latin typeface="+mn-ea"/>
                  <a:cs typeface="Times New Roman" panose="02020603050405020304" pitchFamily="18" charset="0"/>
                  <a:sym typeface="+mn-ea"/>
                </a:rPr>
                <a:t>300km</a:t>
              </a:r>
              <a:r>
                <a:rPr lang="zh-CN" altLang="en-US" sz="2400" dirty="0">
                  <a:latin typeface="+mn-ea"/>
                  <a:cs typeface="Times New Roman" panose="02020603050405020304" pitchFamily="18" charset="0"/>
                  <a:sym typeface="+mn-ea"/>
                </a:rPr>
                <a:t>。</a:t>
              </a:r>
              <a:endParaRPr lang="zh-CN" altLang="en-US" sz="2400"/>
            </a:p>
          </p:txBody>
        </p:sp>
      </p:grpSp>
      <p:grpSp>
        <p:nvGrpSpPr>
          <p:cNvPr id="13" name="组合 12"/>
          <p:cNvGrpSpPr/>
          <p:nvPr/>
        </p:nvGrpSpPr>
        <p:grpSpPr>
          <a:xfrm>
            <a:off x="1064895" y="1937385"/>
            <a:ext cx="2934970" cy="986790"/>
            <a:chOff x="1677" y="3051"/>
            <a:chExt cx="4622" cy="1554"/>
          </a:xfrm>
        </p:grpSpPr>
        <p:pic>
          <p:nvPicPr>
            <p:cNvPr id="16" name="图片 15" descr="图片2"/>
            <p:cNvPicPr>
              <a:picLocks noChangeAspect="1"/>
            </p:cNvPicPr>
            <p:nvPr/>
          </p:nvPicPr>
          <p:blipFill>
            <a:blip r:embed="rId2"/>
            <a:stretch>
              <a:fillRect/>
            </a:stretch>
          </p:blipFill>
          <p:spPr>
            <a:xfrm rot="2700000">
              <a:off x="1657" y="3071"/>
              <a:ext cx="1555" cy="1515"/>
            </a:xfrm>
            <a:prstGeom prst="rect">
              <a:avLst/>
            </a:prstGeom>
          </p:spPr>
        </p:pic>
        <p:grpSp>
          <p:nvGrpSpPr>
            <p:cNvPr id="17" name="组合 16"/>
            <p:cNvGrpSpPr/>
            <p:nvPr/>
          </p:nvGrpSpPr>
          <p:grpSpPr>
            <a:xfrm rot="0">
              <a:off x="3147" y="3416"/>
              <a:ext cx="3152"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3324" y="3609"/>
              <a:ext cx="2688" cy="725"/>
            </a:xfrm>
            <a:prstGeom prst="rect">
              <a:avLst/>
            </a:prstGeom>
            <a:noFill/>
          </p:spPr>
          <p:txBody>
            <a:bodyPr wrap="none" rtlCol="0" anchor="t">
              <a:spAutoFit/>
            </a:bodyPr>
            <a:p>
              <a:r>
                <a:rPr lang="zh-CN" altLang="en-US" sz="2400"/>
                <a:t>确定观测点</a:t>
              </a:r>
              <a:endParaRPr lang="zh-CN" altLang="en-US" sz="2400"/>
            </a:p>
          </p:txBody>
        </p:sp>
      </p:grpSp>
      <p:sp>
        <p:nvSpPr>
          <p:cNvPr id="4" name="圆角矩形 3"/>
          <p:cNvSpPr/>
          <p:nvPr/>
        </p:nvSpPr>
        <p:spPr>
          <a:xfrm>
            <a:off x="3858895" y="704215"/>
            <a:ext cx="1252220"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3999865" y="1272540"/>
            <a:ext cx="970915"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a:off x="6224905" y="428180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844790" y="266192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600950" y="212534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7600950" y="613727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5429885" y="405193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9772015" y="4051300"/>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7765112" y="420108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7063105" y="372618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直接连接符 13"/>
          <p:cNvCxnSpPr>
            <a:cxnSpLocks noChangeShapeType="1"/>
          </p:cNvCxnSpPr>
          <p:nvPr/>
        </p:nvCxnSpPr>
        <p:spPr bwMode="auto">
          <a:xfrm>
            <a:off x="7847965" y="42856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矩形 14"/>
          <p:cNvSpPr>
            <a:spLocks noChangeArrowheads="1"/>
          </p:cNvSpPr>
          <p:nvPr/>
        </p:nvSpPr>
        <p:spPr bwMode="auto">
          <a:xfrm>
            <a:off x="8304213" y="42291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rot="1680000">
            <a:off x="8074858" y="4794623"/>
            <a:ext cx="1765935" cy="115716"/>
            <a:chOff x="2584" y="3823"/>
            <a:chExt cx="2781" cy="264"/>
          </a:xfrm>
        </p:grpSpPr>
        <p:cxnSp>
          <p:nvCxnSpPr>
            <p:cNvPr id="18" name="直接连接符 17"/>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接连接符 19"/>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0" name="直接连接符 29"/>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5" name="直接连接符 34"/>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32" name="流程图: 接点 26"/>
          <p:cNvSpPr/>
          <p:nvPr/>
        </p:nvSpPr>
        <p:spPr>
          <a:xfrm>
            <a:off x="9654237" y="52132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rot="1729003">
            <a:off x="8033498" y="48984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矩形 50"/>
          <p:cNvSpPr/>
          <p:nvPr/>
        </p:nvSpPr>
        <p:spPr>
          <a:xfrm>
            <a:off x="10011084" y="50519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弧形 20"/>
          <p:cNvSpPr/>
          <p:nvPr/>
        </p:nvSpPr>
        <p:spPr bwMode="auto">
          <a:xfrm rot="5880000">
            <a:off x="7736840" y="41548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p>
            <a:pPr eaLnBrk="1" latinLnBrk="1" hangingPunct="1">
              <a:defRPr/>
            </a:pPr>
            <a:endParaRPr lang="zh-CN" altLang="en-US"/>
          </a:p>
        </p:txBody>
      </p:sp>
      <p:grpSp>
        <p:nvGrpSpPr>
          <p:cNvPr id="23" name="Group 15"/>
          <p:cNvGrpSpPr/>
          <p:nvPr/>
        </p:nvGrpSpPr>
        <p:grpSpPr bwMode="auto">
          <a:xfrm>
            <a:off x="5111115" y="6137275"/>
            <a:ext cx="360363" cy="144463"/>
            <a:chOff x="2699" y="1071"/>
            <a:chExt cx="227" cy="91"/>
          </a:xfrm>
        </p:grpSpPr>
        <p:sp>
          <p:nvSpPr>
            <p:cNvPr id="24"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36"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37"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39" name="矩形 38"/>
          <p:cNvSpPr/>
          <p:nvPr/>
        </p:nvSpPr>
        <p:spPr>
          <a:xfrm>
            <a:off x="4787761" y="5588000"/>
            <a:ext cx="1017270" cy="460375"/>
          </a:xfrm>
          <a:prstGeom prst="rect">
            <a:avLst/>
          </a:prstGeom>
        </p:spPr>
        <p:txBody>
          <a:bodyPr wrap="none">
            <a:spAutoFit/>
          </a:bodyPr>
          <a:p>
            <a:pPr algn="dist" eaLnBrk="1" latinLnBrk="1" hangingPunct="1">
              <a:spcBef>
                <a:spcPct val="50000"/>
              </a:spcBef>
            </a:pPr>
            <a:r>
              <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100km</a:t>
            </a:r>
            <a:endPar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wheel(1)">
                                      <p:cBhvr>
                                        <p:cTn id="12" dur="1000"/>
                                        <p:tgtEl>
                                          <p:spTgt spid="4"/>
                                        </p:tgtEl>
                                      </p:cBhvr>
                                    </p:animEffect>
                                  </p:childTnLst>
                                </p:cTn>
                              </p:par>
                              <p:par>
                                <p:cTn id="13" presetID="21" presetClass="entr" presetSubtype="1" fill="hold" grpId="0" nodeType="withEffect">
                                  <p:stCondLst>
                                    <p:cond delay="0"/>
                                  </p:stCondLst>
                                  <p:childTnLst>
                                    <p:set>
                                      <p:cBhvr>
                                        <p:cTn id="14" dur="1000" fill="hold">
                                          <p:stCondLst>
                                            <p:cond delay="0"/>
                                          </p:stCondLst>
                                        </p:cTn>
                                        <p:tgtEl>
                                          <p:spTgt spid="6"/>
                                        </p:tgtEl>
                                        <p:attrNameLst>
                                          <p:attrName>style.visibility</p:attrName>
                                        </p:attrNameLst>
                                      </p:cBhvr>
                                      <p:to>
                                        <p:strVal val="visible"/>
                                      </p:to>
                                    </p:set>
                                    <p:animEffect transition="in" filter="wheel(1)">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0" name="Picture 26" descr="11815156_125734664180_2"/>
          <p:cNvPicPr>
            <a:picLocks noChangeAspect="1"/>
          </p:cNvPicPr>
          <p:nvPr/>
        </p:nvPicPr>
        <p:blipFill>
          <a:blip r:embed="rId2">
            <a:clrChange>
              <a:clrFrom>
                <a:srgbClr val="FFFFFF"/>
              </a:clrFrom>
              <a:clrTo>
                <a:srgbClr val="FFFFFF">
                  <a:alpha val="0"/>
                </a:srgbClr>
              </a:clrTo>
            </a:clrChange>
          </a:blip>
          <a:srcRect l="3590" t="8047" r="5283" b="3391"/>
          <a:stretch>
            <a:fillRect/>
          </a:stretch>
        </p:blipFill>
        <p:spPr>
          <a:xfrm rot="16200000" flipH="1" flipV="1">
            <a:off x="4558189" y="3110331"/>
            <a:ext cx="4464050" cy="2357438"/>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094355" y="557568"/>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1">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313" y="6263"/>
              <a:ext cx="10297" cy="1681"/>
            </a:xfrm>
            <a:prstGeom prst="rect">
              <a:avLst/>
            </a:prstGeom>
            <a:noFill/>
          </p:spPr>
          <p:txBody>
            <a:bodyPr wrap="square" rtlCol="0" anchor="t">
              <a:spAutoFit/>
            </a:bodyPr>
            <a:p>
              <a:pPr>
                <a:lnSpc>
                  <a:spcPct val="150000"/>
                </a:lnSpc>
              </a:pPr>
              <a:r>
                <a:rPr lang="en-US" altLang="zh-CN" sz="2400" dirty="0">
                  <a:latin typeface="+mn-ea"/>
                  <a:cs typeface="Times New Roman" panose="02020603050405020304" pitchFamily="18" charset="0"/>
                  <a:sym typeface="+mn-ea"/>
                </a:rPr>
                <a:t>B</a:t>
              </a:r>
              <a:r>
                <a:rPr lang="zh-CN" altLang="en-US" sz="2400" dirty="0">
                  <a:latin typeface="+mn-ea"/>
                  <a:cs typeface="Times New Roman" panose="02020603050405020304" pitchFamily="18" charset="0"/>
                  <a:sym typeface="+mn-ea"/>
                </a:rPr>
                <a:t>市位于</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市北偏西</a:t>
              </a:r>
              <a:r>
                <a:rPr lang="en-US" altLang="zh-CN" sz="2400" dirty="0">
                  <a:latin typeface="+mn-ea"/>
                  <a:cs typeface="Times New Roman" panose="02020603050405020304" pitchFamily="18" charset="0"/>
                  <a:sym typeface="+mn-ea"/>
                </a:rPr>
                <a:t>30°</a:t>
              </a:r>
              <a:r>
                <a:rPr lang="zh-CN" altLang="en-US" sz="2400" dirty="0">
                  <a:latin typeface="+mn-ea"/>
                  <a:cs typeface="Times New Roman" panose="02020603050405020304" pitchFamily="18" charset="0"/>
                  <a:sym typeface="+mn-ea"/>
                </a:rPr>
                <a:t>方向、距离</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a:t>
              </a:r>
              <a:r>
                <a:rPr lang="en-US" altLang="zh-CN" sz="2400" dirty="0">
                  <a:latin typeface="+mn-ea"/>
                  <a:cs typeface="Times New Roman" panose="02020603050405020304" pitchFamily="18" charset="0"/>
                  <a:sym typeface="+mn-ea"/>
                </a:rPr>
                <a:t>200km</a:t>
              </a:r>
              <a:r>
                <a:rPr lang="zh-CN" altLang="en-US" sz="2400" dirty="0">
                  <a:latin typeface="+mn-ea"/>
                  <a:cs typeface="Times New Roman" panose="02020603050405020304" pitchFamily="18" charset="0"/>
                  <a:sym typeface="+mn-ea"/>
                </a:rPr>
                <a:t>。</a:t>
              </a:r>
              <a:endParaRPr lang="zh-CN" altLang="en-US" sz="2400" dirty="0">
                <a:latin typeface="+mn-ea"/>
                <a:cs typeface="Times New Roman" panose="02020603050405020304" pitchFamily="18" charset="0"/>
                <a:sym typeface="+mn-ea"/>
              </a:endParaRPr>
            </a:p>
            <a:p>
              <a:pPr>
                <a:lnSpc>
                  <a:spcPct val="150000"/>
                </a:lnSpc>
              </a:pPr>
              <a:r>
                <a:rPr lang="zh-CN" altLang="en-US" sz="2400" dirty="0">
                  <a:latin typeface="+mn-ea"/>
                  <a:cs typeface="Times New Roman" panose="02020603050405020304" pitchFamily="18" charset="0"/>
                  <a:sym typeface="+mn-ea"/>
                </a:rPr>
                <a:t>Ｃ市在Ａ市正北方，距离Ａ市</a:t>
              </a:r>
              <a:r>
                <a:rPr lang="en-US" altLang="zh-CN" sz="2400" dirty="0">
                  <a:latin typeface="+mn-ea"/>
                  <a:cs typeface="Times New Roman" panose="02020603050405020304" pitchFamily="18" charset="0"/>
                  <a:sym typeface="+mn-ea"/>
                </a:rPr>
                <a:t>300km</a:t>
              </a:r>
              <a:r>
                <a:rPr lang="zh-CN" altLang="en-US" sz="2400" dirty="0">
                  <a:latin typeface="+mn-ea"/>
                  <a:cs typeface="Times New Roman" panose="02020603050405020304" pitchFamily="18" charset="0"/>
                  <a:sym typeface="+mn-ea"/>
                </a:rPr>
                <a:t>。</a:t>
              </a:r>
              <a:endParaRPr lang="zh-CN" altLang="en-US" sz="2400"/>
            </a:p>
          </p:txBody>
        </p:sp>
      </p:grpSp>
      <p:cxnSp>
        <p:nvCxnSpPr>
          <p:cNvPr id="7" name="直接箭头连接符 6"/>
          <p:cNvCxnSpPr/>
          <p:nvPr/>
        </p:nvCxnSpPr>
        <p:spPr>
          <a:xfrm>
            <a:off x="6224905" y="428180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844790" y="266192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600950" y="212534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7600950" y="613727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5429885" y="405193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9772015" y="4051300"/>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7765112" y="420108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7063105" y="372618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1070610" y="1934845"/>
            <a:ext cx="2658745" cy="1008380"/>
            <a:chOff x="1686" y="3047"/>
            <a:chExt cx="4187" cy="1588"/>
          </a:xfrm>
        </p:grpSpPr>
        <p:pic>
          <p:nvPicPr>
            <p:cNvPr id="15" name="图片 14" descr="图片1"/>
            <p:cNvPicPr>
              <a:picLocks noChangeAspect="1"/>
            </p:cNvPicPr>
            <p:nvPr/>
          </p:nvPicPr>
          <p:blipFill>
            <a:blip r:embed="rId3"/>
            <a:stretch>
              <a:fillRect/>
            </a:stretch>
          </p:blipFill>
          <p:spPr>
            <a:xfrm rot="2700000">
              <a:off x="1660" y="3073"/>
              <a:ext cx="1588" cy="1536"/>
            </a:xfrm>
            <a:prstGeom prst="rect">
              <a:avLst/>
            </a:prstGeom>
          </p:spPr>
        </p:pic>
        <p:grpSp>
          <p:nvGrpSpPr>
            <p:cNvPr id="35" name="组合 34"/>
            <p:cNvGrpSpPr/>
            <p:nvPr/>
          </p:nvGrpSpPr>
          <p:grpSpPr>
            <a:xfrm rot="0">
              <a:off x="3147" y="3470"/>
              <a:ext cx="272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3324" y="3654"/>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确定方向</a:t>
              </a:r>
              <a:endParaRPr lang="zh-CN" altLang="en-US" sz="2400"/>
            </a:p>
          </p:txBody>
        </p:sp>
      </p:grpSp>
      <p:sp>
        <p:nvSpPr>
          <p:cNvPr id="18" name="圆角矩形 17"/>
          <p:cNvSpPr/>
          <p:nvPr/>
        </p:nvSpPr>
        <p:spPr>
          <a:xfrm>
            <a:off x="4970780" y="716915"/>
            <a:ext cx="1508125"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4902200" y="1285240"/>
            <a:ext cx="970915"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2" name="组合 41"/>
          <p:cNvGrpSpPr/>
          <p:nvPr/>
        </p:nvGrpSpPr>
        <p:grpSpPr>
          <a:xfrm>
            <a:off x="1018540" y="3270250"/>
            <a:ext cx="3689350" cy="612140"/>
            <a:chOff x="1604" y="5150"/>
            <a:chExt cx="5810" cy="964"/>
          </a:xfrm>
        </p:grpSpPr>
        <p:sp>
          <p:nvSpPr>
            <p:cNvPr id="30" name="圆角矩形 29"/>
            <p:cNvSpPr/>
            <p:nvPr/>
          </p:nvSpPr>
          <p:spPr>
            <a:xfrm>
              <a:off x="1604" y="5150"/>
              <a:ext cx="5811" cy="964"/>
            </a:xfrm>
            <a:prstGeom prst="roundRect">
              <a:avLst/>
            </a:prstGeom>
            <a:solidFill>
              <a:schemeClr val="accent5">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744" y="5272"/>
              <a:ext cx="5408" cy="725"/>
            </a:xfrm>
            <a:prstGeom prst="rect">
              <a:avLst/>
            </a:prstGeom>
            <a:noFill/>
          </p:spPr>
          <p:txBody>
            <a:bodyPr wrap="none" rtlCol="0">
              <a:spAutoFit/>
            </a:bodyPr>
            <a:p>
              <a:r>
                <a:rPr lang="zh-CN" altLang="en-US" sz="2400"/>
                <a:t>量角器的中心与</a:t>
              </a:r>
              <a:r>
                <a:rPr lang="en-US" altLang="zh-CN" sz="2400"/>
                <a:t>A</a:t>
              </a:r>
              <a:r>
                <a:rPr lang="zh-CN" altLang="en-US" sz="2400"/>
                <a:t>市重合</a:t>
              </a:r>
              <a:endParaRPr lang="zh-CN" altLang="en-US" sz="2400"/>
            </a:p>
          </p:txBody>
        </p:sp>
      </p:grpSp>
      <p:grpSp>
        <p:nvGrpSpPr>
          <p:cNvPr id="43" name="组合 42"/>
          <p:cNvGrpSpPr/>
          <p:nvPr/>
        </p:nvGrpSpPr>
        <p:grpSpPr>
          <a:xfrm>
            <a:off x="951230" y="4460875"/>
            <a:ext cx="4464050" cy="612140"/>
            <a:chOff x="1438" y="6825"/>
            <a:chExt cx="7030" cy="964"/>
          </a:xfrm>
        </p:grpSpPr>
        <p:sp>
          <p:nvSpPr>
            <p:cNvPr id="33" name="圆角矩形 32"/>
            <p:cNvSpPr/>
            <p:nvPr/>
          </p:nvSpPr>
          <p:spPr>
            <a:xfrm>
              <a:off x="1438" y="6825"/>
              <a:ext cx="6837" cy="964"/>
            </a:xfrm>
            <a:prstGeom prst="roundRect">
              <a:avLst/>
            </a:prstGeom>
            <a:solidFill>
              <a:schemeClr val="accent3">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478" y="6930"/>
              <a:ext cx="6991" cy="725"/>
            </a:xfrm>
            <a:prstGeom prst="rect">
              <a:avLst/>
            </a:prstGeom>
            <a:noFill/>
          </p:spPr>
          <p:txBody>
            <a:bodyPr wrap="none" rtlCol="0">
              <a:spAutoFit/>
            </a:bodyPr>
            <a:p>
              <a:r>
                <a:rPr lang="en-US" sz="2400"/>
                <a:t>0</a:t>
              </a:r>
              <a:r>
                <a:rPr lang="en-US"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刻度线与方位图的纵轴重合。</a:t>
              </a:r>
              <a:endParaRPr lang="zh-CN" altLang="en-US" sz="240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913130" y="5639435"/>
            <a:ext cx="5548630" cy="612140"/>
            <a:chOff x="1438" y="8881"/>
            <a:chExt cx="8738" cy="964"/>
          </a:xfrm>
        </p:grpSpPr>
        <p:sp>
          <p:nvSpPr>
            <p:cNvPr id="41" name="圆角矩形 40"/>
            <p:cNvSpPr/>
            <p:nvPr/>
          </p:nvSpPr>
          <p:spPr>
            <a:xfrm>
              <a:off x="1438" y="8881"/>
              <a:ext cx="8364" cy="964"/>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478" y="9000"/>
              <a:ext cx="8698" cy="725"/>
            </a:xfrm>
            <a:prstGeom prst="rect">
              <a:avLst/>
            </a:prstGeom>
            <a:noFill/>
          </p:spPr>
          <p:txBody>
            <a:bodyPr wrap="none" rtlCol="0">
              <a:spAutoFit/>
            </a:bodyPr>
            <a:p>
              <a:pPr algn="l"/>
              <a:r>
                <a:rPr lang="zh-CN" altLang="en-US" sz="2400"/>
                <a:t>找到</a:t>
              </a:r>
              <a:r>
                <a:rPr lang="en-US" altLang="zh-CN" sz="2400"/>
                <a:t>30</a:t>
              </a:r>
              <a:r>
                <a:rPr lang="en-US"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的刻度线，画出角的另一条边。</a:t>
              </a:r>
              <a:endParaRPr lang="zh-CN" altLang="en-US" sz="2400">
                <a:latin typeface="微软雅黑" panose="020B0503020204020204" pitchFamily="34" charset="-122"/>
                <a:ea typeface="微软雅黑" panose="020B0503020204020204" pitchFamily="34" charset="-122"/>
                <a:sym typeface="+mn-ea"/>
              </a:endParaRPr>
            </a:p>
          </p:txBody>
        </p:sp>
      </p:grpSp>
      <p:pic>
        <p:nvPicPr>
          <p:cNvPr id="45" name="图片 44" descr="图片288"/>
          <p:cNvPicPr>
            <a:picLocks noChangeAspect="1"/>
          </p:cNvPicPr>
          <p:nvPr/>
        </p:nvPicPr>
        <p:blipFill>
          <a:blip r:embed="rId4"/>
          <a:stretch>
            <a:fillRect/>
          </a:stretch>
        </p:blipFill>
        <p:spPr>
          <a:xfrm rot="1380000" flipH="1">
            <a:off x="533400" y="3548380"/>
            <a:ext cx="638810" cy="899795"/>
          </a:xfrm>
          <a:prstGeom prst="rect">
            <a:avLst/>
          </a:prstGeom>
        </p:spPr>
      </p:pic>
      <p:pic>
        <p:nvPicPr>
          <p:cNvPr id="46" name="图片 45" descr="图片288"/>
          <p:cNvPicPr>
            <a:picLocks noChangeAspect="1"/>
          </p:cNvPicPr>
          <p:nvPr/>
        </p:nvPicPr>
        <p:blipFill>
          <a:blip r:embed="rId4"/>
          <a:stretch>
            <a:fillRect/>
          </a:stretch>
        </p:blipFill>
        <p:spPr>
          <a:xfrm rot="1380000" flipH="1">
            <a:off x="533400" y="4812665"/>
            <a:ext cx="638810" cy="899795"/>
          </a:xfrm>
          <a:prstGeom prst="rect">
            <a:avLst/>
          </a:prstGeom>
        </p:spPr>
      </p:pic>
      <p:sp>
        <p:nvSpPr>
          <p:cNvPr id="47" name="圆角矩形 46"/>
          <p:cNvSpPr/>
          <p:nvPr/>
        </p:nvSpPr>
        <p:spPr>
          <a:xfrm rot="19740000">
            <a:off x="6835140" y="2713990"/>
            <a:ext cx="360000" cy="306705"/>
          </a:xfrm>
          <a:prstGeom prst="roundRect">
            <a:avLst/>
          </a:prstGeom>
          <a:noFill/>
          <a:ln w="2222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8" name="直接连接符 47"/>
          <p:cNvCxnSpPr/>
          <p:nvPr/>
        </p:nvCxnSpPr>
        <p:spPr>
          <a:xfrm flipH="1" flipV="1">
            <a:off x="6657340" y="2247900"/>
            <a:ext cx="1171575" cy="199580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17760000">
            <a:off x="7550785" y="376936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20700000">
            <a:off x="7282180" y="3155315"/>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1" name="直接连接符 50"/>
          <p:cNvCxnSpPr>
            <a:cxnSpLocks noChangeShapeType="1"/>
          </p:cNvCxnSpPr>
          <p:nvPr/>
        </p:nvCxnSpPr>
        <p:spPr bwMode="auto">
          <a:xfrm>
            <a:off x="7847965" y="42856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矩形 51"/>
          <p:cNvSpPr>
            <a:spLocks noChangeArrowheads="1"/>
          </p:cNvSpPr>
          <p:nvPr/>
        </p:nvSpPr>
        <p:spPr bwMode="auto">
          <a:xfrm>
            <a:off x="8304213" y="42291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3" name="组合 52"/>
          <p:cNvGrpSpPr/>
          <p:nvPr/>
        </p:nvGrpSpPr>
        <p:grpSpPr>
          <a:xfrm rot="1680000">
            <a:off x="8074858" y="4794623"/>
            <a:ext cx="1765935" cy="115716"/>
            <a:chOff x="2584" y="3823"/>
            <a:chExt cx="2781"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5" name="直接连接符 54"/>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6" name="直接连接符 55"/>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8" name="直接连接符 57"/>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60" name="流程图: 接点 26"/>
          <p:cNvSpPr/>
          <p:nvPr/>
        </p:nvSpPr>
        <p:spPr>
          <a:xfrm>
            <a:off x="9654237" y="52132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矩形 61"/>
          <p:cNvSpPr/>
          <p:nvPr/>
        </p:nvSpPr>
        <p:spPr>
          <a:xfrm rot="1729003">
            <a:off x="8033498" y="48984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5" name="矩形 64"/>
          <p:cNvSpPr/>
          <p:nvPr/>
        </p:nvSpPr>
        <p:spPr>
          <a:xfrm>
            <a:off x="10011084" y="50519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6" name="弧形 65"/>
          <p:cNvSpPr/>
          <p:nvPr/>
        </p:nvSpPr>
        <p:spPr bwMode="auto">
          <a:xfrm rot="5880000">
            <a:off x="7736840" y="41548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p>
            <a:pPr eaLnBrk="1" latinLnBrk="1" hangingPunct="1">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18"/>
                                        </p:tgtEl>
                                        <p:attrNameLst>
                                          <p:attrName>style.visibility</p:attrName>
                                        </p:attrNameLst>
                                      </p:cBhvr>
                                      <p:to>
                                        <p:strVal val="visible"/>
                                      </p:to>
                                    </p:set>
                                    <p:animEffect transition="in" filter="wheel(1)">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ppt_y</p:attrName>
                                        </p:attrNameLst>
                                      </p:cBhvr>
                                      <p:tavLst>
                                        <p:tav tm="0">
                                          <p:val>
                                            <p:strVal val="#ppt_y+#ppt_h*1.125000"/>
                                          </p:val>
                                        </p:tav>
                                        <p:tav tm="100000">
                                          <p:val>
                                            <p:strVal val="#ppt_y"/>
                                          </p:val>
                                        </p:tav>
                                      </p:tavLst>
                                    </p:anim>
                                    <p:animEffect transition="in" filter="wipe(up)">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2"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ppt_x</p:attrName>
                                        </p:attrNameLst>
                                      </p:cBhvr>
                                      <p:tavLst>
                                        <p:tav tm="0">
                                          <p:val>
                                            <p:strVal val="#ppt_x+#ppt_w*1.125000"/>
                                          </p:val>
                                        </p:tav>
                                        <p:tav tm="100000">
                                          <p:val>
                                            <p:strVal val="#ppt_x"/>
                                          </p:val>
                                        </p:tav>
                                      </p:tavLst>
                                    </p:anim>
                                    <p:animEffect transition="in" filter="wipe(left)">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up)">
                                      <p:cBhvr>
                                        <p:cTn id="29" dur="500"/>
                                        <p:tgtEl>
                                          <p:spTgt spid="4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500"/>
                                        <p:tgtEl>
                                          <p:spTgt spid="43"/>
                                        </p:tgtEl>
                                        <p:attrNameLst>
                                          <p:attrName>ppt_y</p:attrName>
                                        </p:attrNameLst>
                                      </p:cBhvr>
                                      <p:tavLst>
                                        <p:tav tm="0">
                                          <p:val>
                                            <p:strVal val="#ppt_y+#ppt_h*1.125000"/>
                                          </p:val>
                                        </p:tav>
                                        <p:tav tm="100000">
                                          <p:val>
                                            <p:strVal val="#ppt_y"/>
                                          </p:val>
                                        </p:tav>
                                      </p:tavLst>
                                    </p:anim>
                                    <p:animEffect transition="in" filter="wipe(up)">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p:tgtEl>
                                          <p:spTgt spid="44"/>
                                        </p:tgtEl>
                                        <p:attrNameLst>
                                          <p:attrName>ppt_y</p:attrName>
                                        </p:attrNameLst>
                                      </p:cBhvr>
                                      <p:tavLst>
                                        <p:tav tm="0">
                                          <p:val>
                                            <p:strVal val="#ppt_y+#ppt_h*1.125000"/>
                                          </p:val>
                                        </p:tav>
                                        <p:tav tm="100000">
                                          <p:val>
                                            <p:strVal val="#ppt_y"/>
                                          </p:val>
                                        </p:tav>
                                      </p:tavLst>
                                    </p:anim>
                                    <p:animEffect transition="in" filter="wipe(up)">
                                      <p:cBhvr>
                                        <p:cTn id="46" dur="5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1" nodeType="click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ppt_y</p:attrName>
                                        </p:attrNameLst>
                                      </p:cBhvr>
                                      <p:tavLst>
                                        <p:tav tm="0">
                                          <p:val>
                                            <p:strVal val="#ppt_y+#ppt_h*1.125000"/>
                                          </p:val>
                                        </p:tav>
                                        <p:tav tm="100000">
                                          <p:val>
                                            <p:strVal val="#ppt_y"/>
                                          </p:val>
                                        </p:tav>
                                      </p:tavLst>
                                    </p:anim>
                                    <p:animEffect transition="in" filter="wipe(up)">
                                      <p:cBhvr>
                                        <p:cTn id="68" dur="500"/>
                                        <p:tgtEl>
                                          <p:spTgt spid="50"/>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000" fill="hold">
                                          <p:stCondLst>
                                            <p:cond delay="0"/>
                                          </p:stCondLst>
                                        </p:cTn>
                                        <p:tgtEl>
                                          <p:spTgt spid="19"/>
                                        </p:tgtEl>
                                        <p:attrNameLst>
                                          <p:attrName>style.visibility</p:attrName>
                                        </p:attrNameLst>
                                      </p:cBhvr>
                                      <p:to>
                                        <p:strVal val="visible"/>
                                      </p:to>
                                    </p:set>
                                    <p:animEffect transition="in" filter="wheel(1)">
                                      <p:cBhvr>
                                        <p:cTn id="7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47" grpId="1" animBg="1"/>
      <p:bldP spid="49" grpId="0" bldLvl="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7" name="组合 66"/>
          <p:cNvGrpSpPr/>
          <p:nvPr/>
        </p:nvGrpSpPr>
        <p:grpSpPr>
          <a:xfrm>
            <a:off x="1059815" y="1960880"/>
            <a:ext cx="2638425" cy="967105"/>
            <a:chOff x="2506" y="6528"/>
            <a:chExt cx="4155" cy="1523"/>
          </a:xfrm>
        </p:grpSpPr>
        <p:pic>
          <p:nvPicPr>
            <p:cNvPr id="22" name="图片 21" descr="图片4"/>
            <p:cNvPicPr>
              <a:picLocks noChangeAspect="1"/>
            </p:cNvPicPr>
            <p:nvPr/>
          </p:nvPicPr>
          <p:blipFill>
            <a:blip r:embed="rId2"/>
            <a:stretch>
              <a:fillRect/>
            </a:stretch>
          </p:blipFill>
          <p:spPr>
            <a:xfrm rot="2700000">
              <a:off x="2513" y="6521"/>
              <a:ext cx="1462" cy="1476"/>
            </a:xfrm>
            <a:prstGeom prst="rect">
              <a:avLst/>
            </a:prstGeom>
          </p:spPr>
        </p:pic>
        <p:grpSp>
          <p:nvGrpSpPr>
            <p:cNvPr id="25" name="组合 24"/>
            <p:cNvGrpSpPr/>
            <p:nvPr/>
          </p:nvGrpSpPr>
          <p:grpSpPr>
            <a:xfrm rot="0">
              <a:off x="3951" y="6911"/>
              <a:ext cx="2710" cy="1141"/>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圆角矩形 31"/>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4122" y="7084"/>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确定距离</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094355" y="557568"/>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1">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313" y="6263"/>
              <a:ext cx="10297" cy="1681"/>
            </a:xfrm>
            <a:prstGeom prst="rect">
              <a:avLst/>
            </a:prstGeom>
            <a:noFill/>
          </p:spPr>
          <p:txBody>
            <a:bodyPr wrap="square" rtlCol="0" anchor="t">
              <a:spAutoFit/>
            </a:bodyPr>
            <a:p>
              <a:pPr>
                <a:lnSpc>
                  <a:spcPct val="150000"/>
                </a:lnSpc>
              </a:pPr>
              <a:r>
                <a:rPr lang="en-US" altLang="zh-CN" sz="2400" dirty="0">
                  <a:latin typeface="+mn-ea"/>
                  <a:cs typeface="Times New Roman" panose="02020603050405020304" pitchFamily="18" charset="0"/>
                  <a:sym typeface="+mn-ea"/>
                </a:rPr>
                <a:t>B</a:t>
              </a:r>
              <a:r>
                <a:rPr lang="zh-CN" altLang="en-US" sz="2400" dirty="0">
                  <a:latin typeface="+mn-ea"/>
                  <a:cs typeface="Times New Roman" panose="02020603050405020304" pitchFamily="18" charset="0"/>
                  <a:sym typeface="+mn-ea"/>
                </a:rPr>
                <a:t>市位于</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市北偏西</a:t>
              </a:r>
              <a:r>
                <a:rPr lang="en-US" altLang="zh-CN" sz="2400" dirty="0">
                  <a:latin typeface="+mn-ea"/>
                  <a:cs typeface="Times New Roman" panose="02020603050405020304" pitchFamily="18" charset="0"/>
                  <a:sym typeface="+mn-ea"/>
                </a:rPr>
                <a:t>30°</a:t>
              </a:r>
              <a:r>
                <a:rPr lang="zh-CN" altLang="en-US" sz="2400" dirty="0">
                  <a:latin typeface="+mn-ea"/>
                  <a:cs typeface="Times New Roman" panose="02020603050405020304" pitchFamily="18" charset="0"/>
                  <a:sym typeface="+mn-ea"/>
                </a:rPr>
                <a:t>方向、距离</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a:t>
              </a:r>
              <a:r>
                <a:rPr lang="en-US" altLang="zh-CN" sz="2400" dirty="0">
                  <a:latin typeface="+mn-ea"/>
                  <a:cs typeface="Times New Roman" panose="02020603050405020304" pitchFamily="18" charset="0"/>
                  <a:sym typeface="+mn-ea"/>
                </a:rPr>
                <a:t>200km</a:t>
              </a:r>
              <a:r>
                <a:rPr lang="zh-CN" altLang="en-US" sz="2400" dirty="0">
                  <a:latin typeface="+mn-ea"/>
                  <a:cs typeface="Times New Roman" panose="02020603050405020304" pitchFamily="18" charset="0"/>
                  <a:sym typeface="+mn-ea"/>
                </a:rPr>
                <a:t>。</a:t>
              </a:r>
              <a:endParaRPr lang="zh-CN" altLang="en-US" sz="2400" dirty="0">
                <a:latin typeface="+mn-ea"/>
                <a:cs typeface="Times New Roman" panose="02020603050405020304" pitchFamily="18" charset="0"/>
                <a:sym typeface="+mn-ea"/>
              </a:endParaRPr>
            </a:p>
            <a:p>
              <a:pPr>
                <a:lnSpc>
                  <a:spcPct val="150000"/>
                </a:lnSpc>
              </a:pPr>
              <a:r>
                <a:rPr lang="zh-CN" altLang="en-US" sz="2400" dirty="0">
                  <a:latin typeface="+mn-ea"/>
                  <a:cs typeface="Times New Roman" panose="02020603050405020304" pitchFamily="18" charset="0"/>
                  <a:sym typeface="+mn-ea"/>
                </a:rPr>
                <a:t>Ｃ市在Ａ市正北方，距离Ａ市</a:t>
              </a:r>
              <a:r>
                <a:rPr lang="en-US" altLang="zh-CN" sz="2400" dirty="0">
                  <a:latin typeface="+mn-ea"/>
                  <a:cs typeface="Times New Roman" panose="02020603050405020304" pitchFamily="18" charset="0"/>
                  <a:sym typeface="+mn-ea"/>
                </a:rPr>
                <a:t>300km</a:t>
              </a:r>
              <a:r>
                <a:rPr lang="zh-CN" altLang="en-US" sz="2400" dirty="0">
                  <a:latin typeface="+mn-ea"/>
                  <a:cs typeface="Times New Roman" panose="02020603050405020304" pitchFamily="18" charset="0"/>
                  <a:sym typeface="+mn-ea"/>
                </a:rPr>
                <a:t>。</a:t>
              </a:r>
              <a:endParaRPr lang="zh-CN" altLang="en-US" sz="2400"/>
            </a:p>
          </p:txBody>
        </p:sp>
      </p:grpSp>
      <p:cxnSp>
        <p:nvCxnSpPr>
          <p:cNvPr id="7" name="直接箭头连接符 6"/>
          <p:cNvCxnSpPr/>
          <p:nvPr/>
        </p:nvCxnSpPr>
        <p:spPr>
          <a:xfrm>
            <a:off x="6224905" y="428180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844790" y="266192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600950" y="212534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7600950" y="613727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5429885" y="405193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9772015" y="4051300"/>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7765112" y="420108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6964045" y="381762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圆角矩形 17"/>
          <p:cNvSpPr/>
          <p:nvPr/>
        </p:nvSpPr>
        <p:spPr>
          <a:xfrm>
            <a:off x="7218045" y="713105"/>
            <a:ext cx="2436495"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6064250" y="1292225"/>
            <a:ext cx="2433955" cy="4730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8" name="直接连接符 47"/>
          <p:cNvCxnSpPr/>
          <p:nvPr/>
        </p:nvCxnSpPr>
        <p:spPr>
          <a:xfrm flipH="1" flipV="1">
            <a:off x="6657340" y="2247900"/>
            <a:ext cx="1171575" cy="199580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17760000">
            <a:off x="7550785" y="376936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20700000">
            <a:off x="7282180" y="3155315"/>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1" name="直接连接符 50"/>
          <p:cNvCxnSpPr>
            <a:cxnSpLocks noChangeShapeType="1"/>
          </p:cNvCxnSpPr>
          <p:nvPr/>
        </p:nvCxnSpPr>
        <p:spPr bwMode="auto">
          <a:xfrm>
            <a:off x="7847965" y="42856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矩形 51"/>
          <p:cNvSpPr>
            <a:spLocks noChangeArrowheads="1"/>
          </p:cNvSpPr>
          <p:nvPr/>
        </p:nvSpPr>
        <p:spPr bwMode="auto">
          <a:xfrm>
            <a:off x="8304213" y="42291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3" name="组合 52"/>
          <p:cNvGrpSpPr/>
          <p:nvPr/>
        </p:nvGrpSpPr>
        <p:grpSpPr>
          <a:xfrm rot="1680000">
            <a:off x="8074858" y="4794623"/>
            <a:ext cx="1765935" cy="115716"/>
            <a:chOff x="2584" y="3823"/>
            <a:chExt cx="2781"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5" name="直接连接符 54"/>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6" name="直接连接符 55"/>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8" name="直接连接符 57"/>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60" name="流程图: 接点 26"/>
          <p:cNvSpPr/>
          <p:nvPr/>
        </p:nvSpPr>
        <p:spPr>
          <a:xfrm>
            <a:off x="9654237" y="52132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矩形 61"/>
          <p:cNvSpPr/>
          <p:nvPr/>
        </p:nvSpPr>
        <p:spPr>
          <a:xfrm rot="1729003">
            <a:off x="8033498" y="48984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5" name="矩形 64"/>
          <p:cNvSpPr/>
          <p:nvPr/>
        </p:nvSpPr>
        <p:spPr>
          <a:xfrm>
            <a:off x="10011084" y="50519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6" name="弧形 65"/>
          <p:cNvSpPr/>
          <p:nvPr/>
        </p:nvSpPr>
        <p:spPr bwMode="auto">
          <a:xfrm rot="5880000">
            <a:off x="7736840" y="41548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p>
            <a:pPr eaLnBrk="1" latinLnBrk="1" hangingPunct="1">
              <a:defRPr/>
            </a:pPr>
            <a:endParaRPr lang="zh-CN" altLang="en-US"/>
          </a:p>
        </p:txBody>
      </p:sp>
      <p:grpSp>
        <p:nvGrpSpPr>
          <p:cNvPr id="4" name="Group 15"/>
          <p:cNvGrpSpPr/>
          <p:nvPr/>
        </p:nvGrpSpPr>
        <p:grpSpPr bwMode="auto">
          <a:xfrm>
            <a:off x="5111115" y="6137275"/>
            <a:ext cx="360363" cy="144463"/>
            <a:chOff x="2699" y="1071"/>
            <a:chExt cx="227" cy="91"/>
          </a:xfrm>
        </p:grpSpPr>
        <p:sp>
          <p:nvSpPr>
            <p:cNvPr id="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3"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6"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7" name="矩形 16"/>
          <p:cNvSpPr/>
          <p:nvPr/>
        </p:nvSpPr>
        <p:spPr>
          <a:xfrm>
            <a:off x="4787761" y="5588000"/>
            <a:ext cx="1017270" cy="460375"/>
          </a:xfrm>
          <a:prstGeom prst="rect">
            <a:avLst/>
          </a:prstGeom>
        </p:spPr>
        <p:txBody>
          <a:bodyPr wrap="none">
            <a:spAutoFit/>
          </a:bodyPr>
          <a:p>
            <a:pPr algn="dist" eaLnBrk="1" latinLnBrk="1" hangingPunct="1">
              <a:spcBef>
                <a:spcPct val="50000"/>
              </a:spcBef>
            </a:pPr>
            <a:r>
              <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100km</a:t>
            </a:r>
            <a:endPar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8" name="组合 67"/>
          <p:cNvGrpSpPr/>
          <p:nvPr/>
        </p:nvGrpSpPr>
        <p:grpSpPr>
          <a:xfrm rot="3660000">
            <a:off x="7314984" y="3757484"/>
            <a:ext cx="384175" cy="99498"/>
            <a:chOff x="2584" y="3823"/>
            <a:chExt cx="605" cy="227"/>
          </a:xfrm>
        </p:grpSpPr>
        <p:cxnSp>
          <p:nvCxnSpPr>
            <p:cNvPr id="70" name="直接连接符 69"/>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1" name="直接连接符 70"/>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75" name="流程图: 接点 26"/>
          <p:cNvSpPr/>
          <p:nvPr/>
        </p:nvSpPr>
        <p:spPr>
          <a:xfrm>
            <a:off x="7370142" y="353179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文本框 75"/>
          <p:cNvSpPr txBox="1"/>
          <p:nvPr/>
        </p:nvSpPr>
        <p:spPr>
          <a:xfrm>
            <a:off x="6657340" y="3233420"/>
            <a:ext cx="678815" cy="460375"/>
          </a:xfrm>
          <a:prstGeom prst="rect">
            <a:avLst/>
          </a:prstGeom>
          <a:noFill/>
        </p:spPr>
        <p:txBody>
          <a:bodyPr wrap="none" rtlCol="0" anchor="t">
            <a:spAutoFit/>
          </a:bodyPr>
          <a:p>
            <a:r>
              <a:rPr lang="en-US" altLang="zh-CN" sz="2400" dirty="0">
                <a:solidFill>
                  <a:srgbClr val="FF0000"/>
                </a:solidFill>
                <a:latin typeface="+mn-ea"/>
                <a:cs typeface="Times New Roman" panose="02020603050405020304" pitchFamily="18" charset="0"/>
                <a:sym typeface="+mn-ea"/>
              </a:rPr>
              <a:t>B</a:t>
            </a:r>
            <a:r>
              <a:rPr lang="zh-CN" altLang="en-US" sz="2400" dirty="0">
                <a:solidFill>
                  <a:srgbClr val="FF0000"/>
                </a:solidFill>
                <a:latin typeface="+mn-ea"/>
                <a:cs typeface="Times New Roman" panose="02020603050405020304" pitchFamily="18" charset="0"/>
                <a:sym typeface="+mn-ea"/>
              </a:rPr>
              <a:t>市</a:t>
            </a:r>
            <a:endParaRPr lang="zh-CN" altLang="en-US" sz="2400" dirty="0">
              <a:solidFill>
                <a:srgbClr val="FF0000"/>
              </a:solidFill>
              <a:latin typeface="+mn-ea"/>
              <a:cs typeface="Times New Roman" panose="02020603050405020304" pitchFamily="18" charset="0"/>
              <a:sym typeface="+mn-ea"/>
            </a:endParaRPr>
          </a:p>
        </p:txBody>
      </p:sp>
      <p:grpSp>
        <p:nvGrpSpPr>
          <p:cNvPr id="77" name="组合 76"/>
          <p:cNvGrpSpPr/>
          <p:nvPr/>
        </p:nvGrpSpPr>
        <p:grpSpPr>
          <a:xfrm rot="5400000">
            <a:off x="7538283" y="3442708"/>
            <a:ext cx="695325" cy="115716"/>
            <a:chOff x="4270" y="3823"/>
            <a:chExt cx="1095" cy="264"/>
          </a:xfrm>
        </p:grpSpPr>
        <p:cxnSp>
          <p:nvCxnSpPr>
            <p:cNvPr id="78" name="直接连接符 77"/>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1" name="直接连接符 80"/>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84" name="流程图: 接点 26"/>
          <p:cNvSpPr/>
          <p:nvPr/>
        </p:nvSpPr>
        <p:spPr>
          <a:xfrm>
            <a:off x="7779082" y="308475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文本框 84"/>
          <p:cNvSpPr txBox="1"/>
          <p:nvPr/>
        </p:nvSpPr>
        <p:spPr>
          <a:xfrm>
            <a:off x="8006080" y="2928620"/>
            <a:ext cx="691515" cy="460375"/>
          </a:xfrm>
          <a:prstGeom prst="rect">
            <a:avLst/>
          </a:prstGeom>
          <a:noFill/>
        </p:spPr>
        <p:txBody>
          <a:bodyPr wrap="none" rtlCol="0" anchor="t">
            <a:spAutoFit/>
          </a:bodyPr>
          <a:p>
            <a:r>
              <a:rPr lang="en-US" altLang="zh-CN" sz="2400" dirty="0">
                <a:solidFill>
                  <a:srgbClr val="FF0000"/>
                </a:solidFill>
                <a:latin typeface="+mn-ea"/>
                <a:cs typeface="Times New Roman" panose="02020603050405020304" pitchFamily="18" charset="0"/>
                <a:sym typeface="+mn-ea"/>
              </a:rPr>
              <a:t>C</a:t>
            </a:r>
            <a:r>
              <a:rPr lang="zh-CN" altLang="en-US" sz="2400" dirty="0">
                <a:solidFill>
                  <a:srgbClr val="FF0000"/>
                </a:solidFill>
                <a:latin typeface="+mn-ea"/>
                <a:cs typeface="Times New Roman" panose="02020603050405020304" pitchFamily="18" charset="0"/>
                <a:sym typeface="+mn-ea"/>
              </a:rPr>
              <a:t>市</a:t>
            </a:r>
            <a:endParaRPr lang="zh-CN" altLang="en-US" sz="2400" dirty="0">
              <a:solidFill>
                <a:srgbClr val="FF0000"/>
              </a:solidFill>
              <a:latin typeface="+mn-ea"/>
              <a:cs typeface="Times New Roman" panose="02020603050405020304" pitchFamily="18" charset="0"/>
              <a:sym typeface="+mn-ea"/>
            </a:endParaRPr>
          </a:p>
        </p:txBody>
      </p:sp>
      <p:grpSp>
        <p:nvGrpSpPr>
          <p:cNvPr id="86" name="组合 85"/>
          <p:cNvGrpSpPr/>
          <p:nvPr/>
        </p:nvGrpSpPr>
        <p:grpSpPr>
          <a:xfrm>
            <a:off x="1412240" y="3346450"/>
            <a:ext cx="3192145" cy="612140"/>
            <a:chOff x="1604" y="5150"/>
            <a:chExt cx="5027" cy="964"/>
          </a:xfrm>
        </p:grpSpPr>
        <p:sp>
          <p:nvSpPr>
            <p:cNvPr id="87" name="圆角矩形 86"/>
            <p:cNvSpPr/>
            <p:nvPr/>
          </p:nvSpPr>
          <p:spPr>
            <a:xfrm>
              <a:off x="1604" y="5150"/>
              <a:ext cx="5027" cy="964"/>
            </a:xfrm>
            <a:prstGeom prst="roundRect">
              <a:avLst/>
            </a:prstGeom>
            <a:solidFill>
              <a:schemeClr val="accent5">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nvSpPr>
          <p:spPr>
            <a:xfrm>
              <a:off x="1744" y="5272"/>
              <a:ext cx="4556" cy="725"/>
            </a:xfrm>
            <a:prstGeom prst="rect">
              <a:avLst/>
            </a:prstGeom>
            <a:noFill/>
          </p:spPr>
          <p:txBody>
            <a:bodyPr wrap="none" rtlCol="0">
              <a:spAutoFit/>
            </a:bodyPr>
            <a:p>
              <a:r>
                <a:rPr lang="zh-CN" altLang="en-US" sz="2400"/>
                <a:t>因为</a:t>
              </a:r>
              <a:r>
                <a:rPr lang="en-US" altLang="zh-CN" sz="2400"/>
                <a:t>1cm</a:t>
              </a:r>
              <a:r>
                <a:rPr lang="zh-CN" altLang="en-US" sz="2400"/>
                <a:t>表示</a:t>
              </a:r>
              <a:r>
                <a:rPr lang="en-US" altLang="zh-CN" sz="2400"/>
                <a:t>100km</a:t>
              </a:r>
              <a:endParaRPr lang="zh-CN" altLang="en-US" sz="2400"/>
            </a:p>
          </p:txBody>
        </p:sp>
      </p:grpSp>
      <p:grpSp>
        <p:nvGrpSpPr>
          <p:cNvPr id="89" name="组合 88"/>
          <p:cNvGrpSpPr/>
          <p:nvPr/>
        </p:nvGrpSpPr>
        <p:grpSpPr>
          <a:xfrm>
            <a:off x="1569720" y="4511675"/>
            <a:ext cx="2536825" cy="612140"/>
            <a:chOff x="1438" y="6825"/>
            <a:chExt cx="3995" cy="964"/>
          </a:xfrm>
        </p:grpSpPr>
        <p:sp>
          <p:nvSpPr>
            <p:cNvPr id="90" name="圆角矩形 89"/>
            <p:cNvSpPr/>
            <p:nvPr/>
          </p:nvSpPr>
          <p:spPr>
            <a:xfrm>
              <a:off x="1438" y="6825"/>
              <a:ext cx="3995" cy="964"/>
            </a:xfrm>
            <a:prstGeom prst="roundRect">
              <a:avLst/>
            </a:prstGeom>
            <a:solidFill>
              <a:schemeClr val="accent3">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文本框 90"/>
            <p:cNvSpPr txBox="1"/>
            <p:nvPr/>
          </p:nvSpPr>
          <p:spPr>
            <a:xfrm>
              <a:off x="1578" y="6930"/>
              <a:ext cx="3596" cy="725"/>
            </a:xfrm>
            <a:prstGeom prst="rect">
              <a:avLst/>
            </a:prstGeom>
            <a:noFill/>
          </p:spPr>
          <p:txBody>
            <a:bodyPr wrap="none" rtlCol="0">
              <a:spAutoFit/>
            </a:bodyPr>
            <a:p>
              <a:r>
                <a:rPr lang="en-US" sz="2400"/>
                <a:t>2cm</a:t>
              </a:r>
              <a:r>
                <a:rPr lang="zh-CN" altLang="en-US" sz="2400"/>
                <a:t>表示</a:t>
              </a:r>
              <a:r>
                <a:rPr lang="en-US" altLang="zh-CN" sz="2400"/>
                <a:t>200km</a:t>
              </a:r>
              <a:endParaRPr lang="zh-CN" altLang="en-US" sz="2400">
                <a:latin typeface="微软雅黑" panose="020B0503020204020204" pitchFamily="34" charset="-122"/>
                <a:ea typeface="微软雅黑" panose="020B0503020204020204" pitchFamily="34" charset="-122"/>
              </a:endParaRPr>
            </a:p>
          </p:txBody>
        </p:sp>
      </p:grpSp>
      <p:pic>
        <p:nvPicPr>
          <p:cNvPr id="101" name="Picture 14" descr="21"/>
          <p:cNvPicPr>
            <a:picLocks noChangeAspect="1"/>
          </p:cNvPicPr>
          <p:nvPr/>
        </p:nvPicPr>
        <p:blipFill>
          <a:blip r:embed="rId3"/>
          <a:srcRect t="48407"/>
          <a:stretch>
            <a:fillRect/>
          </a:stretch>
        </p:blipFill>
        <p:spPr>
          <a:xfrm rot="14400000">
            <a:off x="6712585" y="3027045"/>
            <a:ext cx="2040255" cy="677545"/>
          </a:xfrm>
          <a:prstGeom prst="rect">
            <a:avLst/>
          </a:prstGeom>
          <a:noFill/>
          <a:ln w="9525">
            <a:noFill/>
          </a:ln>
        </p:spPr>
      </p:pic>
      <p:pic>
        <p:nvPicPr>
          <p:cNvPr id="102" name="Picture 14" descr="21"/>
          <p:cNvPicPr>
            <a:picLocks noChangeAspect="1"/>
          </p:cNvPicPr>
          <p:nvPr/>
        </p:nvPicPr>
        <p:blipFill>
          <a:blip r:embed="rId3"/>
          <a:srcRect t="48407"/>
          <a:stretch>
            <a:fillRect/>
          </a:stretch>
        </p:blipFill>
        <p:spPr>
          <a:xfrm rot="16200000">
            <a:off x="7185660" y="3085465"/>
            <a:ext cx="2040255" cy="677545"/>
          </a:xfrm>
          <a:prstGeom prst="rect">
            <a:avLst/>
          </a:prstGeom>
          <a:noFill/>
          <a:ln w="9525">
            <a:noFill/>
          </a:ln>
        </p:spPr>
      </p:pic>
      <p:grpSp>
        <p:nvGrpSpPr>
          <p:cNvPr id="103" name="组合 102"/>
          <p:cNvGrpSpPr/>
          <p:nvPr/>
        </p:nvGrpSpPr>
        <p:grpSpPr>
          <a:xfrm>
            <a:off x="1564640" y="5612130"/>
            <a:ext cx="2400935" cy="612140"/>
            <a:chOff x="1438" y="8881"/>
            <a:chExt cx="3781" cy="964"/>
          </a:xfrm>
        </p:grpSpPr>
        <p:sp>
          <p:nvSpPr>
            <p:cNvPr id="104" name="圆角矩形 103"/>
            <p:cNvSpPr/>
            <p:nvPr/>
          </p:nvSpPr>
          <p:spPr>
            <a:xfrm>
              <a:off x="1438" y="8881"/>
              <a:ext cx="3781" cy="964"/>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文本框 104"/>
            <p:cNvSpPr txBox="1"/>
            <p:nvPr/>
          </p:nvSpPr>
          <p:spPr>
            <a:xfrm>
              <a:off x="1478" y="9000"/>
              <a:ext cx="3596" cy="725"/>
            </a:xfrm>
            <a:prstGeom prst="rect">
              <a:avLst/>
            </a:prstGeom>
            <a:noFill/>
          </p:spPr>
          <p:txBody>
            <a:bodyPr wrap="none" rtlCol="0">
              <a:spAutoFit/>
            </a:bodyPr>
            <a:p>
              <a:pPr algn="l"/>
              <a:r>
                <a:rPr lang="en-US" sz="2400">
                  <a:sym typeface="+mn-ea"/>
                </a:rPr>
                <a:t>3cm</a:t>
              </a:r>
              <a:r>
                <a:rPr lang="zh-CN" altLang="en-US" sz="2400">
                  <a:sym typeface="+mn-ea"/>
                </a:rPr>
                <a:t>表示</a:t>
              </a:r>
              <a:r>
                <a:rPr lang="en-US" altLang="zh-CN" sz="2400">
                  <a:sym typeface="+mn-ea"/>
                </a:rPr>
                <a:t>300km</a:t>
              </a:r>
              <a:endParaRPr lang="zh-CN" altLang="en-US" sz="2400">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18"/>
                                        </p:tgtEl>
                                        <p:attrNameLst>
                                          <p:attrName>style.visibility</p:attrName>
                                        </p:attrNameLst>
                                      </p:cBhvr>
                                      <p:to>
                                        <p:strVal val="visible"/>
                                      </p:to>
                                    </p:set>
                                    <p:animEffect transition="in" filter="wheel(1)">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p:tgtEl>
                                          <p:spTgt spid="86"/>
                                        </p:tgtEl>
                                        <p:attrNameLst>
                                          <p:attrName>ppt_y</p:attrName>
                                        </p:attrNameLst>
                                      </p:cBhvr>
                                      <p:tavLst>
                                        <p:tav tm="0">
                                          <p:val>
                                            <p:strVal val="#ppt_y+#ppt_h*1.125000"/>
                                          </p:val>
                                        </p:tav>
                                        <p:tav tm="100000">
                                          <p:val>
                                            <p:strVal val="#ppt_y"/>
                                          </p:val>
                                        </p:tav>
                                      </p:tavLst>
                                    </p:anim>
                                    <p:animEffect transition="in" filter="wipe(up)">
                                      <p:cBhvr>
                                        <p:cTn id="18" dur="500"/>
                                        <p:tgtEl>
                                          <p:spTgt spid="8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p:tgtEl>
                                          <p:spTgt spid="89"/>
                                        </p:tgtEl>
                                        <p:attrNameLst>
                                          <p:attrName>ppt_y</p:attrName>
                                        </p:attrNameLst>
                                      </p:cBhvr>
                                      <p:tavLst>
                                        <p:tav tm="0">
                                          <p:val>
                                            <p:strVal val="#ppt_y+#ppt_h*1.125000"/>
                                          </p:val>
                                        </p:tav>
                                        <p:tav tm="100000">
                                          <p:val>
                                            <p:strVal val="#ppt_y"/>
                                          </p:val>
                                        </p:tav>
                                      </p:tavLst>
                                    </p:anim>
                                    <p:animEffect transition="in" filter="wipe(up)">
                                      <p:cBhvr>
                                        <p:cTn id="24" dur="500"/>
                                        <p:tgtEl>
                                          <p:spTgt spid="8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01"/>
                                        </p:tgtEl>
                                        <p:attrNameLst>
                                          <p:attrName>style.visibility</p:attrName>
                                        </p:attrNameLst>
                                      </p:cBhvr>
                                      <p:to>
                                        <p:strVal val="visible"/>
                                      </p:to>
                                    </p:set>
                                    <p:animEffect transition="in" filter="wipe(down)">
                                      <p:cBhvr>
                                        <p:cTn id="29" dur="500"/>
                                        <p:tgtEl>
                                          <p:spTgt spid="10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wipe(down)">
                                      <p:cBhvr>
                                        <p:cTn id="34" dur="500"/>
                                        <p:tgtEl>
                                          <p:spTgt spid="68"/>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500" fill="hold"/>
                                        <p:tgtEl>
                                          <p:spTgt spid="75"/>
                                        </p:tgtEl>
                                        <p:attrNameLst>
                                          <p:attrName>ppt_w</p:attrName>
                                        </p:attrNameLst>
                                      </p:cBhvr>
                                      <p:tavLst>
                                        <p:tav tm="0">
                                          <p:val>
                                            <p:fltVal val="0"/>
                                          </p:val>
                                        </p:tav>
                                        <p:tav tm="100000">
                                          <p:val>
                                            <p:strVal val="#ppt_w"/>
                                          </p:val>
                                        </p:tav>
                                      </p:tavLst>
                                    </p:anim>
                                    <p:anim calcmode="lin" valueType="num">
                                      <p:cBhvr>
                                        <p:cTn id="40" dur="500" fill="hold"/>
                                        <p:tgtEl>
                                          <p:spTgt spid="75"/>
                                        </p:tgtEl>
                                        <p:attrNameLst>
                                          <p:attrName>ppt_h</p:attrName>
                                        </p:attrNameLst>
                                      </p:cBhvr>
                                      <p:tavLst>
                                        <p:tav tm="0">
                                          <p:val>
                                            <p:fltVal val="0"/>
                                          </p:val>
                                        </p:tav>
                                        <p:tav tm="100000">
                                          <p:val>
                                            <p:strVal val="#ppt_h"/>
                                          </p:val>
                                        </p:tav>
                                      </p:tavLst>
                                    </p:anim>
                                  </p:childTnLst>
                                </p:cTn>
                              </p:par>
                            </p:childTnLst>
                          </p:cTn>
                        </p:par>
                        <p:par>
                          <p:cTn id="41" fill="hold">
                            <p:stCondLst>
                              <p:cond delay="500"/>
                            </p:stCondLst>
                            <p:childTnLst>
                              <p:par>
                                <p:cTn id="42" presetID="1" presetClass="exit" presetSubtype="0" fill="hold" nodeType="afterEffect">
                                  <p:stCondLst>
                                    <p:cond delay="0"/>
                                  </p:stCondLst>
                                  <p:childTnLst>
                                    <p:set>
                                      <p:cBhvr>
                                        <p:cTn id="43" dur="1" fill="hold">
                                          <p:stCondLst>
                                            <p:cond delay="0"/>
                                          </p:stCondLst>
                                        </p:cTn>
                                        <p:tgtEl>
                                          <p:spTgt spid="10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p:tgtEl>
                                          <p:spTgt spid="76"/>
                                        </p:tgtEl>
                                        <p:attrNameLst>
                                          <p:attrName>ppt_y</p:attrName>
                                        </p:attrNameLst>
                                      </p:cBhvr>
                                      <p:tavLst>
                                        <p:tav tm="0">
                                          <p:val>
                                            <p:strVal val="#ppt_y+#ppt_h*1.125000"/>
                                          </p:val>
                                        </p:tav>
                                        <p:tav tm="100000">
                                          <p:val>
                                            <p:strVal val="#ppt_y"/>
                                          </p:val>
                                        </p:tav>
                                      </p:tavLst>
                                    </p:anim>
                                    <p:animEffect transition="in" filter="wipe(up)">
                                      <p:cBhvr>
                                        <p:cTn id="49" dur="500"/>
                                        <p:tgtEl>
                                          <p:spTgt spid="76"/>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000" fill="hold">
                                          <p:stCondLst>
                                            <p:cond delay="0"/>
                                          </p:stCondLst>
                                        </p:cTn>
                                        <p:tgtEl>
                                          <p:spTgt spid="19"/>
                                        </p:tgtEl>
                                        <p:attrNameLst>
                                          <p:attrName>style.visibility</p:attrName>
                                        </p:attrNameLst>
                                      </p:cBhvr>
                                      <p:to>
                                        <p:strVal val="visible"/>
                                      </p:to>
                                    </p:set>
                                    <p:animEffect transition="in" filter="wheel(1)">
                                      <p:cBhvr>
                                        <p:cTn id="54" dur="10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103"/>
                                        </p:tgtEl>
                                        <p:attrNameLst>
                                          <p:attrName>style.visibility</p:attrName>
                                        </p:attrNameLst>
                                      </p:cBhvr>
                                      <p:to>
                                        <p:strVal val="visible"/>
                                      </p:to>
                                    </p:set>
                                    <p:anim calcmode="lin" valueType="num">
                                      <p:cBhvr additive="base">
                                        <p:cTn id="59" dur="500"/>
                                        <p:tgtEl>
                                          <p:spTgt spid="103"/>
                                        </p:tgtEl>
                                        <p:attrNameLst>
                                          <p:attrName>ppt_y</p:attrName>
                                        </p:attrNameLst>
                                      </p:cBhvr>
                                      <p:tavLst>
                                        <p:tav tm="0">
                                          <p:val>
                                            <p:strVal val="#ppt_y+#ppt_h*1.125000"/>
                                          </p:val>
                                        </p:tav>
                                        <p:tav tm="100000">
                                          <p:val>
                                            <p:strVal val="#ppt_y"/>
                                          </p:val>
                                        </p:tav>
                                      </p:tavLst>
                                    </p:anim>
                                    <p:animEffect transition="in" filter="wipe(up)">
                                      <p:cBhvr>
                                        <p:cTn id="60" dur="500"/>
                                        <p:tgtEl>
                                          <p:spTgt spid="10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down)">
                                      <p:cBhvr>
                                        <p:cTn id="65" dur="500"/>
                                        <p:tgtEl>
                                          <p:spTgt spid="10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wipe(down)">
                                      <p:cBhvr>
                                        <p:cTn id="70" dur="500"/>
                                        <p:tgtEl>
                                          <p:spTgt spid="77"/>
                                        </p:tgtEl>
                                      </p:cBhvr>
                                    </p:animEffect>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grpId="0" nodeType="clickEffect">
                                  <p:stCondLst>
                                    <p:cond delay="0"/>
                                  </p:stCondLst>
                                  <p:childTnLst>
                                    <p:set>
                                      <p:cBhvr>
                                        <p:cTn id="74" dur="1" fill="hold">
                                          <p:stCondLst>
                                            <p:cond delay="0"/>
                                          </p:stCondLst>
                                        </p:cTn>
                                        <p:tgtEl>
                                          <p:spTgt spid="84"/>
                                        </p:tgtEl>
                                        <p:attrNameLst>
                                          <p:attrName>style.visibility</p:attrName>
                                        </p:attrNameLst>
                                      </p:cBhvr>
                                      <p:to>
                                        <p:strVal val="visible"/>
                                      </p:to>
                                    </p:set>
                                    <p:anim calcmode="lin" valueType="num">
                                      <p:cBhvr>
                                        <p:cTn id="75" dur="500" fill="hold"/>
                                        <p:tgtEl>
                                          <p:spTgt spid="84"/>
                                        </p:tgtEl>
                                        <p:attrNameLst>
                                          <p:attrName>ppt_w</p:attrName>
                                        </p:attrNameLst>
                                      </p:cBhvr>
                                      <p:tavLst>
                                        <p:tav tm="0">
                                          <p:val>
                                            <p:fltVal val="0"/>
                                          </p:val>
                                        </p:tav>
                                        <p:tav tm="100000">
                                          <p:val>
                                            <p:strVal val="#ppt_w"/>
                                          </p:val>
                                        </p:tav>
                                      </p:tavLst>
                                    </p:anim>
                                    <p:anim calcmode="lin" valueType="num">
                                      <p:cBhvr>
                                        <p:cTn id="76" dur="500" fill="hold"/>
                                        <p:tgtEl>
                                          <p:spTgt spid="84"/>
                                        </p:tgtEl>
                                        <p:attrNameLst>
                                          <p:attrName>ppt_h</p:attrName>
                                        </p:attrNameLst>
                                      </p:cBhvr>
                                      <p:tavLst>
                                        <p:tav tm="0">
                                          <p:val>
                                            <p:fltVal val="0"/>
                                          </p:val>
                                        </p:tav>
                                        <p:tav tm="100000">
                                          <p:val>
                                            <p:strVal val="#ppt_h"/>
                                          </p:val>
                                        </p:tav>
                                      </p:tavLst>
                                    </p:anim>
                                  </p:childTnLst>
                                </p:cTn>
                              </p:par>
                            </p:childTnLst>
                          </p:cTn>
                        </p:par>
                        <p:par>
                          <p:cTn id="77" fill="hold">
                            <p:stCondLst>
                              <p:cond delay="500"/>
                            </p:stCondLst>
                            <p:childTnLst>
                              <p:par>
                                <p:cTn id="78" presetID="1" presetClass="exit" presetSubtype="0" fill="hold" nodeType="afterEffect">
                                  <p:stCondLst>
                                    <p:cond delay="0"/>
                                  </p:stCondLst>
                                  <p:childTnLst>
                                    <p:set>
                                      <p:cBhvr>
                                        <p:cTn id="79" dur="1" fill="hold">
                                          <p:stCondLst>
                                            <p:cond delay="0"/>
                                          </p:stCondLst>
                                        </p:cTn>
                                        <p:tgtEl>
                                          <p:spTgt spid="102"/>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85"/>
                                        </p:tgtEl>
                                        <p:attrNameLst>
                                          <p:attrName>style.visibility</p:attrName>
                                        </p:attrNameLst>
                                      </p:cBhvr>
                                      <p:to>
                                        <p:strVal val="visible"/>
                                      </p:to>
                                    </p:set>
                                    <p:anim calcmode="lin" valueType="num">
                                      <p:cBhvr additive="base">
                                        <p:cTn id="84" dur="500"/>
                                        <p:tgtEl>
                                          <p:spTgt spid="85"/>
                                        </p:tgtEl>
                                        <p:attrNameLst>
                                          <p:attrName>ppt_y</p:attrName>
                                        </p:attrNameLst>
                                      </p:cBhvr>
                                      <p:tavLst>
                                        <p:tav tm="0">
                                          <p:val>
                                            <p:strVal val="#ppt_y+#ppt_h*1.125000"/>
                                          </p:val>
                                        </p:tav>
                                        <p:tav tm="100000">
                                          <p:val>
                                            <p:strVal val="#ppt_y"/>
                                          </p:val>
                                        </p:tav>
                                      </p:tavLst>
                                    </p:anim>
                                    <p:animEffect transition="in" filter="wipe(up)">
                                      <p:cBhvr>
                                        <p:cTn id="8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75" grpId="0" animBg="1"/>
      <p:bldP spid="84" grpId="0" bldLvl="0" animBg="1"/>
      <p:bldP spid="76" grpId="0"/>
      <p:bldP spid="8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7" name="组合 66"/>
          <p:cNvGrpSpPr/>
          <p:nvPr/>
        </p:nvGrpSpPr>
        <p:grpSpPr>
          <a:xfrm>
            <a:off x="1033780" y="4733925"/>
            <a:ext cx="2638425" cy="967105"/>
            <a:chOff x="2506" y="6528"/>
            <a:chExt cx="4155" cy="1523"/>
          </a:xfrm>
        </p:grpSpPr>
        <p:pic>
          <p:nvPicPr>
            <p:cNvPr id="22" name="图片 21" descr="图片4"/>
            <p:cNvPicPr>
              <a:picLocks noChangeAspect="1"/>
            </p:cNvPicPr>
            <p:nvPr/>
          </p:nvPicPr>
          <p:blipFill>
            <a:blip r:embed="rId2"/>
            <a:stretch>
              <a:fillRect/>
            </a:stretch>
          </p:blipFill>
          <p:spPr>
            <a:xfrm rot="2700000">
              <a:off x="2513" y="6521"/>
              <a:ext cx="1462" cy="1476"/>
            </a:xfrm>
            <a:prstGeom prst="rect">
              <a:avLst/>
            </a:prstGeom>
          </p:spPr>
        </p:pic>
        <p:grpSp>
          <p:nvGrpSpPr>
            <p:cNvPr id="25" name="组合 24"/>
            <p:cNvGrpSpPr/>
            <p:nvPr/>
          </p:nvGrpSpPr>
          <p:grpSpPr>
            <a:xfrm rot="0">
              <a:off x="3951" y="6911"/>
              <a:ext cx="2710" cy="1141"/>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圆角矩形 31"/>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4122" y="7084"/>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确定距离</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094355" y="557568"/>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1">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313" y="6263"/>
              <a:ext cx="10297" cy="1681"/>
            </a:xfrm>
            <a:prstGeom prst="rect">
              <a:avLst/>
            </a:prstGeom>
            <a:noFill/>
          </p:spPr>
          <p:txBody>
            <a:bodyPr wrap="square" rtlCol="0" anchor="t">
              <a:spAutoFit/>
            </a:bodyPr>
            <a:p>
              <a:pPr>
                <a:lnSpc>
                  <a:spcPct val="150000"/>
                </a:lnSpc>
              </a:pPr>
              <a:r>
                <a:rPr lang="en-US" altLang="zh-CN" sz="2400" dirty="0">
                  <a:latin typeface="+mn-ea"/>
                  <a:cs typeface="Times New Roman" panose="02020603050405020304" pitchFamily="18" charset="0"/>
                  <a:sym typeface="+mn-ea"/>
                </a:rPr>
                <a:t>B</a:t>
              </a:r>
              <a:r>
                <a:rPr lang="zh-CN" altLang="en-US" sz="2400" dirty="0">
                  <a:latin typeface="+mn-ea"/>
                  <a:cs typeface="Times New Roman" panose="02020603050405020304" pitchFamily="18" charset="0"/>
                  <a:sym typeface="+mn-ea"/>
                </a:rPr>
                <a:t>市位于</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市北偏西</a:t>
              </a:r>
              <a:r>
                <a:rPr lang="en-US" altLang="zh-CN" sz="2400" dirty="0">
                  <a:latin typeface="+mn-ea"/>
                  <a:cs typeface="Times New Roman" panose="02020603050405020304" pitchFamily="18" charset="0"/>
                  <a:sym typeface="+mn-ea"/>
                </a:rPr>
                <a:t>30°</a:t>
              </a:r>
              <a:r>
                <a:rPr lang="zh-CN" altLang="en-US" sz="2400" dirty="0">
                  <a:latin typeface="+mn-ea"/>
                  <a:cs typeface="Times New Roman" panose="02020603050405020304" pitchFamily="18" charset="0"/>
                  <a:sym typeface="+mn-ea"/>
                </a:rPr>
                <a:t>方向、距离</a:t>
              </a:r>
              <a:r>
                <a:rPr lang="en-US" altLang="zh-CN" sz="2400" dirty="0">
                  <a:latin typeface="+mn-ea"/>
                  <a:cs typeface="Times New Roman" panose="02020603050405020304" pitchFamily="18" charset="0"/>
                  <a:sym typeface="+mn-ea"/>
                </a:rPr>
                <a:t>A</a:t>
              </a:r>
              <a:r>
                <a:rPr lang="zh-CN" altLang="en-US" sz="2400" dirty="0">
                  <a:latin typeface="+mn-ea"/>
                  <a:cs typeface="Times New Roman" panose="02020603050405020304" pitchFamily="18" charset="0"/>
                  <a:sym typeface="+mn-ea"/>
                </a:rPr>
                <a:t>市</a:t>
              </a:r>
              <a:r>
                <a:rPr lang="en-US" altLang="zh-CN" sz="2400" dirty="0">
                  <a:latin typeface="+mn-ea"/>
                  <a:cs typeface="Times New Roman" panose="02020603050405020304" pitchFamily="18" charset="0"/>
                  <a:sym typeface="+mn-ea"/>
                </a:rPr>
                <a:t>200km</a:t>
              </a:r>
              <a:r>
                <a:rPr lang="zh-CN" altLang="en-US" sz="2400" dirty="0">
                  <a:latin typeface="+mn-ea"/>
                  <a:cs typeface="Times New Roman" panose="02020603050405020304" pitchFamily="18" charset="0"/>
                  <a:sym typeface="+mn-ea"/>
                </a:rPr>
                <a:t>。</a:t>
              </a:r>
              <a:endParaRPr lang="zh-CN" altLang="en-US" sz="2400" dirty="0">
                <a:latin typeface="+mn-ea"/>
                <a:cs typeface="Times New Roman" panose="02020603050405020304" pitchFamily="18" charset="0"/>
                <a:sym typeface="+mn-ea"/>
              </a:endParaRPr>
            </a:p>
            <a:p>
              <a:pPr>
                <a:lnSpc>
                  <a:spcPct val="150000"/>
                </a:lnSpc>
              </a:pPr>
              <a:r>
                <a:rPr lang="zh-CN" altLang="en-US" sz="2400" dirty="0">
                  <a:latin typeface="+mn-ea"/>
                  <a:cs typeface="Times New Roman" panose="02020603050405020304" pitchFamily="18" charset="0"/>
                  <a:sym typeface="+mn-ea"/>
                </a:rPr>
                <a:t>Ｃ市在Ａ市正北方，距离Ａ市</a:t>
              </a:r>
              <a:r>
                <a:rPr lang="en-US" altLang="zh-CN" sz="2400" dirty="0">
                  <a:latin typeface="+mn-ea"/>
                  <a:cs typeface="Times New Roman" panose="02020603050405020304" pitchFamily="18" charset="0"/>
                  <a:sym typeface="+mn-ea"/>
                </a:rPr>
                <a:t>300km</a:t>
              </a:r>
              <a:r>
                <a:rPr lang="zh-CN" altLang="en-US" sz="2400" dirty="0">
                  <a:latin typeface="+mn-ea"/>
                  <a:cs typeface="Times New Roman" panose="02020603050405020304" pitchFamily="18" charset="0"/>
                  <a:sym typeface="+mn-ea"/>
                </a:rPr>
                <a:t>。</a:t>
              </a:r>
              <a:endParaRPr lang="zh-CN" altLang="en-US" sz="2400"/>
            </a:p>
          </p:txBody>
        </p:sp>
      </p:grpSp>
      <p:cxnSp>
        <p:nvCxnSpPr>
          <p:cNvPr id="7" name="直接箭头连接符 6"/>
          <p:cNvCxnSpPr/>
          <p:nvPr/>
        </p:nvCxnSpPr>
        <p:spPr>
          <a:xfrm>
            <a:off x="6224905" y="4281805"/>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844790" y="2661920"/>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600950" y="2125345"/>
            <a:ext cx="487680" cy="460375"/>
          </a:xfrm>
          <a:prstGeom prst="rect">
            <a:avLst/>
          </a:prstGeom>
          <a:noFill/>
        </p:spPr>
        <p:txBody>
          <a:bodyPr wrap="none" rtlCol="0">
            <a:spAutoFit/>
          </a:bodyPr>
          <a:p>
            <a:r>
              <a:rPr lang="zh-CN" altLang="en-US" sz="2400"/>
              <a:t>北</a:t>
            </a:r>
            <a:endParaRPr lang="zh-CN" altLang="en-US" sz="2400"/>
          </a:p>
        </p:txBody>
      </p:sp>
      <p:sp>
        <p:nvSpPr>
          <p:cNvPr id="10" name="文本框 9"/>
          <p:cNvSpPr txBox="1"/>
          <p:nvPr/>
        </p:nvSpPr>
        <p:spPr>
          <a:xfrm>
            <a:off x="7600950" y="6137275"/>
            <a:ext cx="487680" cy="460375"/>
          </a:xfrm>
          <a:prstGeom prst="rect">
            <a:avLst/>
          </a:prstGeom>
          <a:noFill/>
        </p:spPr>
        <p:txBody>
          <a:bodyPr wrap="none" rtlCol="0">
            <a:spAutoFit/>
          </a:bodyPr>
          <a:p>
            <a:r>
              <a:rPr lang="zh-CN" altLang="en-US" sz="2400"/>
              <a:t>南</a:t>
            </a:r>
            <a:endParaRPr lang="zh-CN" altLang="en-US" sz="2400"/>
          </a:p>
        </p:txBody>
      </p:sp>
      <p:sp>
        <p:nvSpPr>
          <p:cNvPr id="11" name="文本框 10"/>
          <p:cNvSpPr txBox="1"/>
          <p:nvPr/>
        </p:nvSpPr>
        <p:spPr>
          <a:xfrm>
            <a:off x="5429885" y="4051935"/>
            <a:ext cx="487680" cy="460375"/>
          </a:xfrm>
          <a:prstGeom prst="rect">
            <a:avLst/>
          </a:prstGeom>
          <a:noFill/>
        </p:spPr>
        <p:txBody>
          <a:bodyPr wrap="none" rtlCol="0">
            <a:spAutoFit/>
          </a:bodyPr>
          <a:p>
            <a:r>
              <a:rPr lang="zh-CN" altLang="en-US" sz="2400"/>
              <a:t>西</a:t>
            </a:r>
            <a:endParaRPr lang="zh-CN" altLang="en-US" sz="2400"/>
          </a:p>
        </p:txBody>
      </p:sp>
      <p:sp>
        <p:nvSpPr>
          <p:cNvPr id="12" name="文本框 11"/>
          <p:cNvSpPr txBox="1"/>
          <p:nvPr/>
        </p:nvSpPr>
        <p:spPr>
          <a:xfrm>
            <a:off x="9772015" y="4051300"/>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7765112" y="4201088"/>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6964045" y="381762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8" name="直接连接符 47"/>
          <p:cNvCxnSpPr/>
          <p:nvPr/>
        </p:nvCxnSpPr>
        <p:spPr>
          <a:xfrm flipH="1" flipV="1">
            <a:off x="6657340" y="2247900"/>
            <a:ext cx="1171575" cy="199580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弧形 48"/>
          <p:cNvSpPr/>
          <p:nvPr/>
        </p:nvSpPr>
        <p:spPr>
          <a:xfrm rot="17760000">
            <a:off x="7550785" y="3769360"/>
            <a:ext cx="408940" cy="358140"/>
          </a:xfrm>
          <a:prstGeom prst="arc">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0" name="文本框 49"/>
          <p:cNvSpPr txBox="1"/>
          <p:nvPr/>
        </p:nvSpPr>
        <p:spPr>
          <a:xfrm rot="20700000">
            <a:off x="7282180" y="3155315"/>
            <a:ext cx="664210" cy="460375"/>
          </a:xfrm>
          <a:prstGeom prst="rect">
            <a:avLst/>
          </a:prstGeom>
          <a:noFill/>
        </p:spPr>
        <p:txBody>
          <a:bodyPr wrap="none" rtlCol="0" anchor="t">
            <a:spAutoFit/>
          </a:bodyPr>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1" name="直接连接符 50"/>
          <p:cNvCxnSpPr>
            <a:cxnSpLocks noChangeShapeType="1"/>
          </p:cNvCxnSpPr>
          <p:nvPr/>
        </p:nvCxnSpPr>
        <p:spPr bwMode="auto">
          <a:xfrm>
            <a:off x="7847965" y="42856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矩形 51"/>
          <p:cNvSpPr>
            <a:spLocks noChangeArrowheads="1"/>
          </p:cNvSpPr>
          <p:nvPr/>
        </p:nvSpPr>
        <p:spPr bwMode="auto">
          <a:xfrm>
            <a:off x="8304213" y="42291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3" name="组合 52"/>
          <p:cNvGrpSpPr/>
          <p:nvPr/>
        </p:nvGrpSpPr>
        <p:grpSpPr>
          <a:xfrm rot="1680000">
            <a:off x="8074858" y="4794623"/>
            <a:ext cx="1765935" cy="115716"/>
            <a:chOff x="2584" y="3823"/>
            <a:chExt cx="2781" cy="264"/>
          </a:xfrm>
        </p:grpSpPr>
        <p:cxnSp>
          <p:nvCxnSpPr>
            <p:cNvPr id="54" name="直接连接符 53"/>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5" name="直接连接符 54"/>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6" name="直接连接符 55"/>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7" name="直接连接符 56"/>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8" name="直接连接符 57"/>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9" name="直接连接符 58"/>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60" name="流程图: 接点 26"/>
          <p:cNvSpPr/>
          <p:nvPr/>
        </p:nvSpPr>
        <p:spPr>
          <a:xfrm>
            <a:off x="9654237" y="52132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矩形 61"/>
          <p:cNvSpPr/>
          <p:nvPr/>
        </p:nvSpPr>
        <p:spPr>
          <a:xfrm rot="1729003">
            <a:off x="8033498" y="48984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5" name="矩形 64"/>
          <p:cNvSpPr/>
          <p:nvPr/>
        </p:nvSpPr>
        <p:spPr>
          <a:xfrm>
            <a:off x="10011084" y="50519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6" name="弧形 65"/>
          <p:cNvSpPr/>
          <p:nvPr/>
        </p:nvSpPr>
        <p:spPr bwMode="auto">
          <a:xfrm rot="5880000">
            <a:off x="7736840" y="41548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p>
            <a:pPr eaLnBrk="1" latinLnBrk="1" hangingPunct="1">
              <a:defRPr/>
            </a:pPr>
            <a:endParaRPr lang="zh-CN" altLang="en-US"/>
          </a:p>
        </p:txBody>
      </p:sp>
      <p:grpSp>
        <p:nvGrpSpPr>
          <p:cNvPr id="4" name="Group 15"/>
          <p:cNvGrpSpPr/>
          <p:nvPr/>
        </p:nvGrpSpPr>
        <p:grpSpPr bwMode="auto">
          <a:xfrm>
            <a:off x="5111115" y="6137275"/>
            <a:ext cx="360363" cy="144463"/>
            <a:chOff x="2699" y="1071"/>
            <a:chExt cx="227" cy="91"/>
          </a:xfrm>
        </p:grpSpPr>
        <p:sp>
          <p:nvSpPr>
            <p:cNvPr id="6" name="Line 16"/>
            <p:cNvSpPr>
              <a:spLocks noChangeShapeType="1"/>
            </p:cNvSpPr>
            <p:nvPr/>
          </p:nvSpPr>
          <p:spPr bwMode="auto">
            <a:xfrm>
              <a:off x="2699" y="1157"/>
              <a:ext cx="227" cy="0"/>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3" name="Line 17"/>
            <p:cNvSpPr>
              <a:spLocks noChangeShapeType="1"/>
            </p:cNvSpPr>
            <p:nvPr/>
          </p:nvSpPr>
          <p:spPr bwMode="auto">
            <a:xfrm flipV="1">
              <a:off x="2699"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6" name="Line 18"/>
            <p:cNvSpPr>
              <a:spLocks noChangeShapeType="1"/>
            </p:cNvSpPr>
            <p:nvPr/>
          </p:nvSpPr>
          <p:spPr bwMode="auto">
            <a:xfrm flipV="1">
              <a:off x="2922" y="1071"/>
              <a:ext cx="0" cy="91"/>
            </a:xfrm>
            <a:prstGeom prst="line">
              <a:avLst/>
            </a:prstGeom>
            <a:noFill/>
            <a:ln w="254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7" name="矩形 16"/>
          <p:cNvSpPr/>
          <p:nvPr/>
        </p:nvSpPr>
        <p:spPr>
          <a:xfrm>
            <a:off x="4787761" y="5588000"/>
            <a:ext cx="1017270" cy="460375"/>
          </a:xfrm>
          <a:prstGeom prst="rect">
            <a:avLst/>
          </a:prstGeom>
        </p:spPr>
        <p:txBody>
          <a:bodyPr wrap="none">
            <a:spAutoFit/>
          </a:bodyPr>
          <a:p>
            <a:pPr algn="dist" eaLnBrk="1" latinLnBrk="1" hangingPunct="1">
              <a:spcBef>
                <a:spcPct val="50000"/>
              </a:spcBef>
            </a:pPr>
            <a:r>
              <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100km</a:t>
            </a:r>
            <a:endPar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8" name="组合 67"/>
          <p:cNvGrpSpPr/>
          <p:nvPr/>
        </p:nvGrpSpPr>
        <p:grpSpPr>
          <a:xfrm rot="3660000">
            <a:off x="7314984" y="3757484"/>
            <a:ext cx="384175" cy="99498"/>
            <a:chOff x="2584" y="3823"/>
            <a:chExt cx="605" cy="227"/>
          </a:xfrm>
        </p:grpSpPr>
        <p:cxnSp>
          <p:nvCxnSpPr>
            <p:cNvPr id="70" name="直接连接符 69"/>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1" name="直接连接符 70"/>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75" name="流程图: 接点 26"/>
          <p:cNvSpPr/>
          <p:nvPr/>
        </p:nvSpPr>
        <p:spPr>
          <a:xfrm>
            <a:off x="7370142" y="353179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文本框 75"/>
          <p:cNvSpPr txBox="1"/>
          <p:nvPr/>
        </p:nvSpPr>
        <p:spPr>
          <a:xfrm>
            <a:off x="6657340" y="3233420"/>
            <a:ext cx="678815" cy="460375"/>
          </a:xfrm>
          <a:prstGeom prst="rect">
            <a:avLst/>
          </a:prstGeom>
          <a:noFill/>
        </p:spPr>
        <p:txBody>
          <a:bodyPr wrap="none" rtlCol="0" anchor="t">
            <a:spAutoFit/>
          </a:bodyPr>
          <a:p>
            <a:r>
              <a:rPr lang="en-US" altLang="zh-CN" sz="2400" dirty="0">
                <a:solidFill>
                  <a:srgbClr val="FF0000"/>
                </a:solidFill>
                <a:latin typeface="+mn-ea"/>
                <a:cs typeface="Times New Roman" panose="02020603050405020304" pitchFamily="18" charset="0"/>
                <a:sym typeface="+mn-ea"/>
              </a:rPr>
              <a:t>B</a:t>
            </a:r>
            <a:r>
              <a:rPr lang="zh-CN" altLang="en-US" sz="2400" dirty="0">
                <a:solidFill>
                  <a:srgbClr val="FF0000"/>
                </a:solidFill>
                <a:latin typeface="+mn-ea"/>
                <a:cs typeface="Times New Roman" panose="02020603050405020304" pitchFamily="18" charset="0"/>
                <a:sym typeface="+mn-ea"/>
              </a:rPr>
              <a:t>市</a:t>
            </a:r>
            <a:endParaRPr lang="zh-CN" altLang="en-US" sz="2400" dirty="0">
              <a:solidFill>
                <a:srgbClr val="FF0000"/>
              </a:solidFill>
              <a:latin typeface="+mn-ea"/>
              <a:cs typeface="Times New Roman" panose="02020603050405020304" pitchFamily="18" charset="0"/>
              <a:sym typeface="+mn-ea"/>
            </a:endParaRPr>
          </a:p>
        </p:txBody>
      </p:sp>
      <p:grpSp>
        <p:nvGrpSpPr>
          <p:cNvPr id="77" name="组合 76"/>
          <p:cNvGrpSpPr/>
          <p:nvPr/>
        </p:nvGrpSpPr>
        <p:grpSpPr>
          <a:xfrm rot="5400000">
            <a:off x="7538283" y="3442708"/>
            <a:ext cx="695325" cy="115716"/>
            <a:chOff x="4270" y="3823"/>
            <a:chExt cx="1095" cy="264"/>
          </a:xfrm>
        </p:grpSpPr>
        <p:cxnSp>
          <p:nvCxnSpPr>
            <p:cNvPr id="78" name="直接连接符 77"/>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1" name="直接连接符 80"/>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直接连接符 82"/>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84" name="流程图: 接点 26"/>
          <p:cNvSpPr/>
          <p:nvPr/>
        </p:nvSpPr>
        <p:spPr>
          <a:xfrm>
            <a:off x="7779082" y="3084758"/>
            <a:ext cx="144000" cy="14400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文本框 84"/>
          <p:cNvSpPr txBox="1"/>
          <p:nvPr/>
        </p:nvSpPr>
        <p:spPr>
          <a:xfrm>
            <a:off x="8006080" y="2928620"/>
            <a:ext cx="691515" cy="460375"/>
          </a:xfrm>
          <a:prstGeom prst="rect">
            <a:avLst/>
          </a:prstGeom>
          <a:noFill/>
        </p:spPr>
        <p:txBody>
          <a:bodyPr wrap="none" rtlCol="0" anchor="t">
            <a:spAutoFit/>
          </a:bodyPr>
          <a:p>
            <a:r>
              <a:rPr lang="en-US" altLang="zh-CN" sz="2400" dirty="0">
                <a:solidFill>
                  <a:srgbClr val="FF0000"/>
                </a:solidFill>
                <a:latin typeface="+mn-ea"/>
                <a:cs typeface="Times New Roman" panose="02020603050405020304" pitchFamily="18" charset="0"/>
                <a:sym typeface="+mn-ea"/>
              </a:rPr>
              <a:t>C</a:t>
            </a:r>
            <a:r>
              <a:rPr lang="zh-CN" altLang="en-US" sz="2400" dirty="0">
                <a:solidFill>
                  <a:srgbClr val="FF0000"/>
                </a:solidFill>
                <a:latin typeface="+mn-ea"/>
                <a:cs typeface="Times New Roman" panose="02020603050405020304" pitchFamily="18" charset="0"/>
                <a:sym typeface="+mn-ea"/>
              </a:rPr>
              <a:t>市</a:t>
            </a:r>
            <a:endParaRPr lang="zh-CN" altLang="en-US" sz="2400" dirty="0">
              <a:solidFill>
                <a:srgbClr val="FF0000"/>
              </a:solidFill>
              <a:latin typeface="+mn-ea"/>
              <a:cs typeface="Times New Roman" panose="02020603050405020304" pitchFamily="18" charset="0"/>
              <a:sym typeface="+mn-ea"/>
            </a:endParaRPr>
          </a:p>
        </p:txBody>
      </p:sp>
      <p:grpSp>
        <p:nvGrpSpPr>
          <p:cNvPr id="14" name="组合 13"/>
          <p:cNvGrpSpPr/>
          <p:nvPr/>
        </p:nvGrpSpPr>
        <p:grpSpPr>
          <a:xfrm>
            <a:off x="1045210" y="3343910"/>
            <a:ext cx="2658745" cy="1008380"/>
            <a:chOff x="1686" y="3047"/>
            <a:chExt cx="4187" cy="1588"/>
          </a:xfrm>
        </p:grpSpPr>
        <p:pic>
          <p:nvPicPr>
            <p:cNvPr id="15" name="图片 14" descr="图片1"/>
            <p:cNvPicPr>
              <a:picLocks noChangeAspect="1"/>
            </p:cNvPicPr>
            <p:nvPr/>
          </p:nvPicPr>
          <p:blipFill>
            <a:blip r:embed="rId3"/>
            <a:stretch>
              <a:fillRect/>
            </a:stretch>
          </p:blipFill>
          <p:spPr>
            <a:xfrm rot="2700000">
              <a:off x="1660" y="3073"/>
              <a:ext cx="1588" cy="1536"/>
            </a:xfrm>
            <a:prstGeom prst="rect">
              <a:avLst/>
            </a:prstGeom>
          </p:spPr>
        </p:pic>
        <p:grpSp>
          <p:nvGrpSpPr>
            <p:cNvPr id="35" name="组合 34"/>
            <p:cNvGrpSpPr/>
            <p:nvPr/>
          </p:nvGrpSpPr>
          <p:grpSpPr>
            <a:xfrm rot="0">
              <a:off x="3147" y="3470"/>
              <a:ext cx="272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3324" y="3654"/>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确定方向</a:t>
              </a:r>
              <a:endParaRPr lang="zh-CN" altLang="en-US" sz="2400"/>
            </a:p>
          </p:txBody>
        </p:sp>
      </p:grpSp>
      <p:grpSp>
        <p:nvGrpSpPr>
          <p:cNvPr id="20" name="组合 19"/>
          <p:cNvGrpSpPr/>
          <p:nvPr/>
        </p:nvGrpSpPr>
        <p:grpSpPr>
          <a:xfrm>
            <a:off x="1064895" y="1937385"/>
            <a:ext cx="2934970" cy="986790"/>
            <a:chOff x="1677" y="3051"/>
            <a:chExt cx="4622" cy="1554"/>
          </a:xfrm>
        </p:grpSpPr>
        <p:pic>
          <p:nvPicPr>
            <p:cNvPr id="21" name="图片 20" descr="图片2"/>
            <p:cNvPicPr>
              <a:picLocks noChangeAspect="1"/>
            </p:cNvPicPr>
            <p:nvPr/>
          </p:nvPicPr>
          <p:blipFill>
            <a:blip r:embed="rId4"/>
            <a:stretch>
              <a:fillRect/>
            </a:stretch>
          </p:blipFill>
          <p:spPr>
            <a:xfrm rot="2700000">
              <a:off x="1657" y="3071"/>
              <a:ext cx="1555" cy="1515"/>
            </a:xfrm>
            <a:prstGeom prst="rect">
              <a:avLst/>
            </a:prstGeom>
          </p:spPr>
        </p:pic>
        <p:grpSp>
          <p:nvGrpSpPr>
            <p:cNvPr id="23" name="组合 22"/>
            <p:cNvGrpSpPr/>
            <p:nvPr/>
          </p:nvGrpSpPr>
          <p:grpSpPr>
            <a:xfrm rot="0">
              <a:off x="3147" y="3416"/>
              <a:ext cx="3152" cy="1141"/>
              <a:chOff x="5488" y="1621"/>
              <a:chExt cx="12197" cy="3351"/>
            </a:xfrm>
          </p:grpSpPr>
          <p:grpSp>
            <p:nvGrpSpPr>
              <p:cNvPr id="24" name="组合 23"/>
              <p:cNvGrpSpPr/>
              <p:nvPr/>
            </p:nvGrpSpPr>
            <p:grpSpPr>
              <a:xfrm>
                <a:off x="5488" y="1621"/>
                <a:ext cx="12197" cy="3351"/>
                <a:chOff x="5488" y="1621"/>
                <a:chExt cx="12197" cy="3351"/>
              </a:xfrm>
            </p:grpSpPr>
            <p:sp>
              <p:nvSpPr>
                <p:cNvPr id="30" name="圆角矩形 2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圆角矩形 40"/>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3324" y="3609"/>
              <a:ext cx="2688" cy="725"/>
            </a:xfrm>
            <a:prstGeom prst="rect">
              <a:avLst/>
            </a:prstGeom>
            <a:noFill/>
          </p:spPr>
          <p:txBody>
            <a:bodyPr wrap="none" rtlCol="0" anchor="t">
              <a:spAutoFit/>
            </a:bodyPr>
            <a:p>
              <a:r>
                <a:rPr lang="zh-CN" altLang="en-US" sz="2400"/>
                <a:t>确定观测点</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2481580" y="1033183"/>
            <a:ext cx="6911340" cy="1374180"/>
            <a:chOff x="3966" y="6242"/>
            <a:chExt cx="10884" cy="1927"/>
          </a:xfrm>
        </p:grpSpPr>
        <p:grpSp>
          <p:nvGrpSpPr>
            <p:cNvPr id="64" name="组合 63"/>
            <p:cNvGrpSpPr/>
            <p:nvPr/>
          </p:nvGrpSpPr>
          <p:grpSpPr>
            <a:xfrm rot="0">
              <a:off x="3966" y="6242"/>
              <a:ext cx="10884" cy="1927"/>
              <a:chOff x="10428" y="4018"/>
              <a:chExt cx="6320" cy="3187"/>
            </a:xfrm>
          </p:grpSpPr>
          <p:sp>
            <p:nvSpPr>
              <p:cNvPr id="61" name="圆角矩形标注 60"/>
              <p:cNvSpPr/>
              <p:nvPr/>
            </p:nvSpPr>
            <p:spPr>
              <a:xfrm>
                <a:off x="10428" y="4018"/>
                <a:ext cx="6320" cy="3187"/>
              </a:xfrm>
              <a:prstGeom prst="wedgeRoundRectCallout">
                <a:avLst>
                  <a:gd name="adj1" fmla="val -49687"/>
                  <a:gd name="adj2" fmla="val 16943"/>
                  <a:gd name="adj3" fmla="val 16667"/>
                </a:avLst>
              </a:prstGeom>
              <a:noFill/>
              <a:ln w="12700" cmpd="sng">
                <a:solidFill>
                  <a:schemeClr val="accent6">
                    <a:lumMod val="50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11" y="4202"/>
                <a:ext cx="6170" cy="27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4313" y="6263"/>
              <a:ext cx="10297" cy="1681"/>
            </a:xfrm>
            <a:prstGeom prst="rect">
              <a:avLst/>
            </a:prstGeom>
            <a:noFill/>
          </p:spPr>
          <p:txBody>
            <a:bodyPr wrap="square" rtlCol="0" anchor="t">
              <a:spAutoFit/>
            </a:bodyPr>
            <a:p>
              <a:pPr eaLnBrk="1" latin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台风到达Ａ市后，移动速度变为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时，几小时后到达Ｂ市？</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 name="文本框 5"/>
          <p:cNvSpPr txBox="1"/>
          <p:nvPr/>
        </p:nvSpPr>
        <p:spPr>
          <a:xfrm>
            <a:off x="4336415" y="4588510"/>
            <a:ext cx="2924810" cy="460375"/>
          </a:xfrm>
          <a:prstGeom prst="rect">
            <a:avLst/>
          </a:prstGeom>
          <a:noFill/>
        </p:spPr>
        <p:txBody>
          <a:bodyPr wrap="none" rtlCol="0" anchor="t">
            <a:spAutoFit/>
          </a:bodyPr>
          <a:p>
            <a:pPr eaLnBrk="1" latin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200÷40=5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3747135" y="5276850"/>
            <a:ext cx="4397375" cy="460375"/>
          </a:xfrm>
          <a:prstGeom prst="rect">
            <a:avLst/>
          </a:prstGeom>
          <a:noFill/>
        </p:spPr>
        <p:txBody>
          <a:bodyPr wrap="none" rtlCol="0" anchor="t">
            <a:spAutoFit/>
          </a:bodyPr>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答：台风大约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小时后到达Ｂ市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3747135" y="2576830"/>
            <a:ext cx="3704590" cy="1783080"/>
            <a:chOff x="11275" y="5591"/>
            <a:chExt cx="5834" cy="2808"/>
          </a:xfrm>
        </p:grpSpPr>
        <p:pic>
          <p:nvPicPr>
            <p:cNvPr id="15" name="图片 14" descr="5f57af0a-447a-4c6c-995b-b301baae7809"/>
            <p:cNvPicPr>
              <a:picLocks noChangeAspect="1"/>
            </p:cNvPicPr>
            <p:nvPr/>
          </p:nvPicPr>
          <p:blipFill>
            <a:blip r:embed="rId2"/>
            <a:stretch>
              <a:fillRect/>
            </a:stretch>
          </p:blipFill>
          <p:spPr>
            <a:xfrm>
              <a:off x="11275" y="5591"/>
              <a:ext cx="5835" cy="2809"/>
            </a:xfrm>
            <a:prstGeom prst="rect">
              <a:avLst/>
            </a:prstGeom>
          </p:spPr>
        </p:pic>
        <p:sp>
          <p:nvSpPr>
            <p:cNvPr id="8" name="文本框 15"/>
            <p:cNvSpPr txBox="1"/>
            <p:nvPr/>
          </p:nvSpPr>
          <p:spPr>
            <a:xfrm>
              <a:off x="12203" y="6633"/>
              <a:ext cx="3924" cy="725"/>
            </a:xfrm>
            <a:prstGeom prst="rect">
              <a:avLst/>
            </a:prstGeom>
            <a:noFill/>
          </p:spPr>
          <p:txBody>
            <a:bodyPr wrap="square" rtlCol="0" anchor="t">
              <a:spAutoFit/>
            </a:bodyPr>
            <a:p>
              <a:pPr algn="ct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时间</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路程</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速度</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wheel(1)">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2297</Words>
  <Application>WPS 演示</Application>
  <PresentationFormat>宽屏</PresentationFormat>
  <Paragraphs>705</Paragraphs>
  <Slides>29</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29</vt:i4>
      </vt:variant>
    </vt:vector>
  </HeadingPairs>
  <TitlesOfParts>
    <vt:vector size="46" baseType="lpstr">
      <vt:lpstr>Arial</vt:lpstr>
      <vt:lpstr>宋体</vt:lpstr>
      <vt:lpstr>Wingdings</vt:lpstr>
      <vt:lpstr>微软雅黑</vt:lpstr>
      <vt:lpstr>Wingdings</vt:lpstr>
      <vt:lpstr>Times New Roman</vt:lpstr>
      <vt:lpstr>Gulim</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89B7A77224E04A1EAFFAAC2FCEB7118E</vt:lpwstr>
  </property>
</Properties>
</file>