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84" r:id="rId4"/>
    <p:sldId id="338" r:id="rId5"/>
    <p:sldId id="322" r:id="rId6"/>
    <p:sldId id="324" r:id="rId7"/>
    <p:sldId id="325" r:id="rId8"/>
    <p:sldId id="318" r:id="rId9"/>
    <p:sldId id="317" r:id="rId10"/>
    <p:sldId id="341" r:id="rId11"/>
    <p:sldId id="319" r:id="rId12"/>
    <p:sldId id="311" r:id="rId13"/>
    <p:sldId id="312" r:id="rId14"/>
    <p:sldId id="340" r:id="rId15"/>
    <p:sldId id="329" r:id="rId16"/>
    <p:sldId id="327" r:id="rId17"/>
    <p:sldId id="316" r:id="rId18"/>
    <p:sldId id="321" r:id="rId19"/>
    <p:sldId id="323" r:id="rId20"/>
    <p:sldId id="326" r:id="rId21"/>
    <p:sldId id="339" r:id="rId22"/>
    <p:sldId id="328" r:id="rId23"/>
    <p:sldId id="357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chemeClr val="tx1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6CCFF"/>
    <a:srgbClr val="CCECFF"/>
    <a:srgbClr val="FFFFFF"/>
    <a:srgbClr val="FF3300"/>
    <a:srgbClr val="99CCFF"/>
    <a:srgbClr val="3366FF"/>
    <a:srgbClr val="6666FF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F0137-9992-41E4-96A4-437904DC51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F0137-9992-41E4-96A4-437904DC51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F0137-9992-41E4-96A4-437904DC51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F0137-9992-41E4-96A4-437904DC51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F0137-9992-41E4-96A4-437904DC51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F0137-9992-41E4-96A4-437904DC51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F0137-9992-41E4-96A4-437904DC51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F0137-9992-41E4-96A4-437904DC51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F0137-9992-41E4-96A4-437904DC51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F0137-9992-41E4-96A4-437904DC51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F0137-9992-41E4-96A4-437904DC51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2FFF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/>
            <a:r>
              <a:rPr lang="zh-CN" altLang="zh-CN" dirty="0"/>
              <a:t>第二级</a:t>
            </a:r>
            <a:endParaRPr lang="zh-CN" altLang="zh-CN" dirty="0"/>
          </a:p>
          <a:p>
            <a:pPr lvl="2"/>
            <a:r>
              <a:rPr lang="zh-CN" altLang="zh-CN" dirty="0"/>
              <a:t>第三级</a:t>
            </a:r>
            <a:endParaRPr lang="zh-CN" altLang="zh-CN" dirty="0"/>
          </a:p>
          <a:p>
            <a:pPr lvl="3"/>
            <a:r>
              <a:rPr lang="zh-CN" altLang="zh-CN" dirty="0"/>
              <a:t>第四级</a:t>
            </a:r>
            <a:endParaRPr lang="zh-CN" altLang="zh-CN" dirty="0"/>
          </a:p>
          <a:p>
            <a:pPr lvl="4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DA1F0137-9992-41E4-96A4-437904DC5166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GIF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jpeg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0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jpe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9" descr="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2"/>
          <p:cNvSpPr>
            <a:spLocks noGrp="1"/>
          </p:cNvSpPr>
          <p:nvPr>
            <p:ph type="ctrTitle" idx="4294967295"/>
          </p:nvPr>
        </p:nvSpPr>
        <p:spPr>
          <a:xfrm>
            <a:off x="396875" y="406400"/>
            <a:ext cx="8204200" cy="2733675"/>
          </a:xfrm>
        </p:spPr>
        <p:txBody>
          <a:bodyPr vert="horz" wrap="square" lIns="91440" tIns="45720" rIns="91440" bIns="45720" anchor="ctr" anchorCtr="0"/>
          <a:lstStyle>
            <a:lvl1pPr lvl="0">
              <a:buClrTx/>
              <a:buSzTx/>
              <a:buFontTx/>
              <a:defRPr/>
            </a:lvl1pPr>
          </a:lstStyle>
          <a:p>
            <a:pPr lvl="0" eaLnBrk="1" hangingPunct="1"/>
            <a:r>
              <a:rPr lang="en-US" altLang="zh-CN" sz="6000" b="1" i="1" dirty="0">
                <a:solidFill>
                  <a:schemeClr val="tx1"/>
                </a:solidFill>
              </a:rPr>
              <a:t>Unit </a:t>
            </a:r>
            <a:r>
              <a:rPr lang="zh-CN" altLang="en-US" sz="6000" b="1" i="1" dirty="0">
                <a:solidFill>
                  <a:schemeClr val="tx1"/>
                </a:solidFill>
              </a:rPr>
              <a:t>2</a:t>
            </a:r>
            <a:r>
              <a:rPr lang="en-US" altLang="zh-CN" sz="6000" b="1" i="1" dirty="0">
                <a:solidFill>
                  <a:schemeClr val="tx1"/>
                </a:solidFill>
              </a:rPr>
              <a:t> lesson </a:t>
            </a:r>
            <a:r>
              <a:rPr lang="zh-CN" altLang="en-US" sz="6000" b="1" i="1" dirty="0">
                <a:solidFill>
                  <a:schemeClr val="tx1"/>
                </a:solidFill>
              </a:rPr>
              <a:t>9</a:t>
            </a:r>
            <a:endParaRPr lang="zh-CN" altLang="en-US" sz="6000" b="1" i="1" dirty="0">
              <a:solidFill>
                <a:schemeClr val="tx1"/>
              </a:solidFill>
            </a:endParaRPr>
          </a:p>
        </p:txBody>
      </p:sp>
      <p:sp>
        <p:nvSpPr>
          <p:cNvPr id="2052" name="Rectangle 3"/>
          <p:cNvSpPr>
            <a:spLocks noGrp="1"/>
          </p:cNvSpPr>
          <p:nvPr>
            <p:ph type="subTitle" idx="4294967295"/>
          </p:nvPr>
        </p:nvSpPr>
        <p:spPr>
          <a:xfrm>
            <a:off x="-34925" y="2349500"/>
            <a:ext cx="9142413" cy="2017713"/>
          </a:xfrm>
        </p:spPr>
        <p:txBody>
          <a:bodyPr vert="horz" wrap="square" lIns="91440" tIns="45720" rIns="91440" bIns="45720" anchor="t" anchorCtr="0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 eaLnBrk="1" fontAlgn="t" hangingPunct="1">
              <a:lnSpc>
                <a:spcPct val="90000"/>
              </a:lnSpc>
            </a:pPr>
            <a:r>
              <a:rPr lang="zh-CN" altLang="en-US" sz="6600" b="1" i="1" dirty="0">
                <a:ea typeface="楷体_GB2312" pitchFamily="1" charset="-122"/>
              </a:rPr>
              <a:t>Mr. Wood Teaches a Science Lesson</a:t>
            </a:r>
            <a:endParaRPr lang="zh-CN" altLang="en-US" sz="6600" b="1" i="1" dirty="0">
              <a:ea typeface="楷体_GB2312" pitchFamily="1" charset="-122"/>
            </a:endParaRPr>
          </a:p>
          <a:p>
            <a:pPr lvl="0" eaLnBrk="1" fontAlgn="t" hangingPunct="1">
              <a:lnSpc>
                <a:spcPct val="90000"/>
              </a:lnSpc>
            </a:pPr>
            <a:endParaRPr lang="en-US" altLang="zh-CN" sz="2000" b="1" dirty="0">
              <a:ea typeface="楷体_GB2312" pitchFamily="1" charset="-122"/>
            </a:endParaRPr>
          </a:p>
          <a:p>
            <a:pPr lvl="0" eaLnBrk="1" fontAlgn="t" hangingPunct="1">
              <a:lnSpc>
                <a:spcPct val="90000"/>
              </a:lnSpc>
            </a:pPr>
            <a:endParaRPr lang="en-US" altLang="zh-CN" sz="2000" b="1" dirty="0">
              <a:ea typeface="楷体_GB2312" pitchFamily="1" charset="-122"/>
            </a:endParaRPr>
          </a:p>
        </p:txBody>
      </p:sp>
      <p:pic>
        <p:nvPicPr>
          <p:cNvPr id="2053" name="Picture 8" descr="C:\Users\zhencheng\Desktop\背景\动图\39996039655144936960-402X396.gif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77050" y="260350"/>
            <a:ext cx="2119313" cy="2089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11267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11268" name="Picture 5" descr="6784cfd4145c6f4fa08bb7e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9" name="TextBox 6"/>
          <p:cNvSpPr txBox="1"/>
          <p:nvPr/>
        </p:nvSpPr>
        <p:spPr>
          <a:xfrm>
            <a:off x="107950" y="3429000"/>
            <a:ext cx="4011613" cy="91440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5400" dirty="0"/>
              <a:t>It’s </a:t>
            </a:r>
            <a:r>
              <a:rPr lang="en-US" altLang="zh-CN" sz="5400" dirty="0">
                <a:solidFill>
                  <a:srgbClr val="FF0000"/>
                </a:solidFill>
              </a:rPr>
              <a:t>hot</a:t>
            </a:r>
            <a:r>
              <a:rPr lang="zh-CN" altLang="en-US" sz="5400" dirty="0">
                <a:solidFill>
                  <a:srgbClr val="FF0000"/>
                </a:solidFill>
              </a:rPr>
              <a:t> </a:t>
            </a:r>
            <a:r>
              <a:rPr lang="zh-CN" altLang="en-US" sz="5400" dirty="0"/>
              <a:t>today</a:t>
            </a:r>
            <a:r>
              <a:rPr lang="en-US" altLang="zh-CN" sz="5400" dirty="0"/>
              <a:t>.</a:t>
            </a:r>
            <a:endParaRPr lang="zh-CN" altLang="en-US" sz="5400" dirty="0"/>
          </a:p>
        </p:txBody>
      </p:sp>
      <p:sp>
        <p:nvSpPr>
          <p:cNvPr id="11270" name="Text Box 6"/>
          <p:cNvSpPr txBox="1"/>
          <p:nvPr/>
        </p:nvSpPr>
        <p:spPr>
          <a:xfrm>
            <a:off x="3132138" y="692150"/>
            <a:ext cx="3681412" cy="11890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How's the weather </a:t>
            </a:r>
            <a:endParaRPr lang="zh-CN" altLang="zh-CN" sz="36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today?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pic>
        <p:nvPicPr>
          <p:cNvPr id="11271" name="Picture 7" descr="C:\Users\Administrator\Desktop\资源\pictures\人物\20070913213112341.jpg200709132131123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8488" y="117475"/>
            <a:ext cx="2008187" cy="270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Picture 8" descr="QQ图片20141010224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50" y="188913"/>
            <a:ext cx="2152650" cy="300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12291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12292" name="Picture 5" descr="img_20110112101214_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3" name="TextBox 6"/>
          <p:cNvSpPr txBox="1"/>
          <p:nvPr/>
        </p:nvSpPr>
        <p:spPr>
          <a:xfrm>
            <a:off x="179388" y="2852738"/>
            <a:ext cx="4316412" cy="91440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5400" dirty="0"/>
              <a:t>It’s </a:t>
            </a:r>
            <a:r>
              <a:rPr lang="en-US" altLang="zh-CN" sz="5400" dirty="0">
                <a:solidFill>
                  <a:srgbClr val="FF0000"/>
                </a:solidFill>
              </a:rPr>
              <a:t>cold</a:t>
            </a:r>
            <a:r>
              <a:rPr lang="zh-CN" altLang="en-US" sz="5400" dirty="0">
                <a:solidFill>
                  <a:srgbClr val="FF0000"/>
                </a:solidFill>
              </a:rPr>
              <a:t> </a:t>
            </a:r>
            <a:r>
              <a:rPr lang="zh-CN" altLang="en-US" sz="5400" dirty="0"/>
              <a:t>today</a:t>
            </a:r>
            <a:r>
              <a:rPr lang="en-US" altLang="zh-CN" sz="5400" dirty="0"/>
              <a:t>.</a:t>
            </a:r>
            <a:endParaRPr lang="zh-CN" altLang="en-US" sz="5400" dirty="0"/>
          </a:p>
        </p:txBody>
      </p:sp>
      <p:sp>
        <p:nvSpPr>
          <p:cNvPr id="12294" name="Text Box 6"/>
          <p:cNvSpPr txBox="1"/>
          <p:nvPr/>
        </p:nvSpPr>
        <p:spPr>
          <a:xfrm>
            <a:off x="3060700" y="4797425"/>
            <a:ext cx="3681413" cy="11890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How's the weather </a:t>
            </a:r>
            <a:endParaRPr lang="zh-CN" altLang="zh-CN" sz="36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today?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  <p:pic>
        <p:nvPicPr>
          <p:cNvPr id="12295" name="Picture 7" descr="C:\Users\Administrator\Desktop\资源\pictures\人物\20070913213112341.jpg200709132131123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3933825"/>
            <a:ext cx="2009775" cy="2705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Picture 8" descr="QQ图片201410102243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25" y="3717925"/>
            <a:ext cx="2154238" cy="3001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hecker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9" descr="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Rectangle 3"/>
          <p:cNvSpPr>
            <a:spLocks noGrp="1"/>
          </p:cNvSpPr>
          <p:nvPr>
            <p:ph type="subTitle" idx="4294967295"/>
          </p:nvPr>
        </p:nvSpPr>
        <p:spPr>
          <a:xfrm>
            <a:off x="36513" y="1270000"/>
            <a:ext cx="9144000" cy="2017713"/>
          </a:xfrm>
        </p:spPr>
        <p:txBody>
          <a:bodyPr vert="horz" wrap="square" lIns="91440" tIns="45720" rIns="91440" bIns="45720" anchor="t" anchorCtr="0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 eaLnBrk="1" fontAlgn="t" hangingPunct="1"/>
            <a:r>
              <a:rPr lang="zh-CN" altLang="en-US" sz="6600" b="1" i="1" dirty="0">
                <a:ea typeface="楷体_GB2312" pitchFamily="1" charset="-122"/>
              </a:rPr>
              <a:t>Look and say</a:t>
            </a:r>
            <a:endParaRPr lang="zh-CN" altLang="en-US" sz="6600" b="1" i="1" dirty="0">
              <a:ea typeface="楷体_GB2312" pitchFamily="1" charset="-122"/>
            </a:endParaRPr>
          </a:p>
          <a:p>
            <a:pPr lvl="0" eaLnBrk="1" fontAlgn="t" hangingPunct="1"/>
            <a:endParaRPr lang="en-US" altLang="zh-CN" sz="2000" b="1" dirty="0">
              <a:ea typeface="楷体_GB2312" pitchFamily="1" charset="-122"/>
            </a:endParaRPr>
          </a:p>
          <a:p>
            <a:pPr lvl="0" eaLnBrk="1" fontAlgn="t" hangingPunct="1"/>
            <a:endParaRPr lang="en-US" altLang="zh-CN" sz="2000" b="1" dirty="0">
              <a:ea typeface="楷体_GB2312" pitchFamily="1" charset="-122"/>
            </a:endParaRPr>
          </a:p>
        </p:txBody>
      </p:sp>
      <p:pic>
        <p:nvPicPr>
          <p:cNvPr id="1331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2636838"/>
            <a:ext cx="7810500" cy="1504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title" idx="4294967295"/>
          </p:nvPr>
        </p:nvSpPr>
        <p:spPr>
          <a:xfrm>
            <a:off x="2411413" y="0"/>
            <a:ext cx="4968875" cy="83661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It’s ... today. 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type="body" idx="4294967295"/>
          </p:nvPr>
        </p:nvSpPr>
        <p:spPr>
          <a:xfrm>
            <a:off x="8785225" y="2332038"/>
            <a:ext cx="358775" cy="4525962"/>
          </a:xfrm>
        </p:spPr>
        <p:txBody>
          <a:bodyPr vert="horz" wrap="square" lIns="91440" tIns="45720" rIns="91440" bIns="45720" anchor="t" anchorCtr="0"/>
          <a:p>
            <a:pPr eaLnBrk="1" hangingPunct="1"/>
            <a:endParaRPr lang="en-US" altLang="zh-CN" dirty="0"/>
          </a:p>
          <a:p>
            <a:pPr eaLnBrk="1" hangingPunct="1"/>
            <a:endParaRPr lang="en-US" altLang="zh-CN" dirty="0"/>
          </a:p>
        </p:txBody>
      </p:sp>
      <p:pic>
        <p:nvPicPr>
          <p:cNvPr id="15364" name="Picture 8" descr="b601b46633c867361f70089881c1a0d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4005263"/>
            <a:ext cx="3073400" cy="1800225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  <a:effectLst>
            <a:outerShdw dist="38100" dir="2699999" algn="ctr" rotWithShape="0">
              <a:srgbClr val="000000">
                <a:alpha val="42000"/>
              </a:srgbClr>
            </a:outerShdw>
          </a:effectLst>
        </p:spPr>
      </p:pic>
      <p:pic>
        <p:nvPicPr>
          <p:cNvPr id="15365" name="图片 8" descr="c1523a002c3080be30d447eee82b04ac.jpg"/>
          <p:cNvPicPr>
            <a:picLocks noChangeAspect="1"/>
          </p:cNvPicPr>
          <p:nvPr/>
        </p:nvPicPr>
        <p:blipFill>
          <a:blip r:embed="rId2"/>
          <a:srcRect r="1128" b="6342"/>
          <a:stretch>
            <a:fillRect/>
          </a:stretch>
        </p:blipFill>
        <p:spPr>
          <a:xfrm>
            <a:off x="5364163" y="3716338"/>
            <a:ext cx="2735262" cy="2139950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  <p:pic>
        <p:nvPicPr>
          <p:cNvPr id="15366" name="图片 10" descr="8340155_163512685399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625" y="1125538"/>
            <a:ext cx="2519363" cy="1889125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  <p:pic>
        <p:nvPicPr>
          <p:cNvPr id="15367" name="图片 11" descr="t019070d112c876704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1913" y="981075"/>
            <a:ext cx="2808287" cy="1958975"/>
          </a:xfrm>
          <a:prstGeom prst="rect">
            <a:avLst/>
          </a:prstGeom>
          <a:noFill/>
          <a:ln w="9525">
            <a:noFill/>
          </a:ln>
          <a:effectLst>
            <a:outerShdw dist="139700" dir="2699999" algn="ctr" rotWithShape="0">
              <a:srgbClr val="333333">
                <a:alpha val="64000"/>
              </a:srgbClr>
            </a:outerShdw>
          </a:effectLst>
        </p:spPr>
      </p:pic>
      <p:sp>
        <p:nvSpPr>
          <p:cNvPr id="15368" name="Rectangle 2"/>
          <p:cNvSpPr txBox="1"/>
          <p:nvPr/>
        </p:nvSpPr>
        <p:spPr>
          <a:xfrm>
            <a:off x="323850" y="2708275"/>
            <a:ext cx="5175250" cy="1282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It’s hot today. 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15369" name="Rectangle 2"/>
          <p:cNvSpPr txBox="1"/>
          <p:nvPr/>
        </p:nvSpPr>
        <p:spPr>
          <a:xfrm>
            <a:off x="4211638" y="2852738"/>
            <a:ext cx="5175250" cy="1282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It’s sunny today. 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15370" name="Rectangle 2"/>
          <p:cNvSpPr txBox="1"/>
          <p:nvPr/>
        </p:nvSpPr>
        <p:spPr>
          <a:xfrm>
            <a:off x="395288" y="5575300"/>
            <a:ext cx="5175250" cy="1282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It’s rainy today. 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  <p:sp>
        <p:nvSpPr>
          <p:cNvPr id="15371" name="Rectangle 2"/>
          <p:cNvSpPr txBox="1"/>
          <p:nvPr/>
        </p:nvSpPr>
        <p:spPr>
          <a:xfrm>
            <a:off x="4284663" y="5575300"/>
            <a:ext cx="5175250" cy="12827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r>
              <a:rPr lang="en-US" altLang="zh-CN" sz="2800" b="1" dirty="0">
                <a:solidFill>
                  <a:srgbClr val="FF0000"/>
                </a:solidFill>
              </a:rPr>
              <a:t>It’s warm today. </a:t>
            </a:r>
            <a:endParaRPr lang="en-US" altLang="zh-CN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8" grpId="0"/>
      <p:bldP spid="15369" grpId="0"/>
      <p:bldP spid="15370" grpId="0"/>
      <p:bldP spid="1537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 idx="4294967295"/>
          </p:nvPr>
        </p:nvSpPr>
        <p:spPr>
          <a:xfrm>
            <a:off x="-3203575" y="333375"/>
            <a:ext cx="7343775" cy="620713"/>
          </a:xfrm>
        </p:spPr>
        <p:txBody>
          <a:bodyPr vert="horz" wrap="square" lIns="91440" tIns="45720" rIns="91440" bIns="45720" anchor="ctr" anchorCtr="0"/>
          <a:p>
            <a:pPr algn="r" eaLnBrk="1" hangingPunct="1"/>
            <a:r>
              <a:rPr lang="zh-CN" altLang="zh-CN" sz="72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复习巩固</a:t>
            </a:r>
            <a:endParaRPr lang="zh-CN" altLang="zh-CN" sz="72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16387" name="内容占位符 2"/>
          <p:cNvSpPr>
            <a:spLocks noGrp="1"/>
          </p:cNvSpPr>
          <p:nvPr>
            <p:ph sz="half" idx="1"/>
          </p:nvPr>
        </p:nvSpPr>
        <p:spPr>
          <a:xfrm>
            <a:off x="4427538" y="404813"/>
            <a:ext cx="4495800" cy="6858000"/>
          </a:xfrm>
        </p:spPr>
        <p:txBody>
          <a:bodyPr vert="horz" wrap="square" lIns="91440" tIns="45720" rIns="91440" bIns="45720" anchor="t" anchorCtr="0"/>
          <a:lstStyle>
            <a:lvl1pPr lvl="0">
              <a:buClrTx/>
              <a:buSzTx/>
              <a:buFontTx/>
              <a:defRPr sz="2800"/>
            </a:lvl1pPr>
            <a:lvl2pPr lvl="1">
              <a:buClrTx/>
              <a:buSzTx/>
              <a:buFontTx/>
              <a:defRPr sz="2400"/>
            </a:lvl2pPr>
            <a:lvl3pPr lvl="2">
              <a:buClrTx/>
              <a:buSzTx/>
              <a:buFontTx/>
              <a:defRPr sz="2000"/>
            </a:lvl3pPr>
            <a:lvl4pPr lvl="3">
              <a:buClrTx/>
              <a:buSzTx/>
              <a:buFontTx/>
              <a:defRPr sz="1800"/>
            </a:lvl4pPr>
            <a:lvl5pPr lvl="4">
              <a:buClrTx/>
              <a:buSzTx/>
              <a:buFontTx/>
              <a:defRPr sz="1800"/>
            </a:lvl5pPr>
          </a:lstStyle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weather      </a:t>
            </a:r>
            <a:r>
              <a:rPr lang="zh-CN" altLang="en-US" dirty="0"/>
              <a:t>天气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rain             </a:t>
            </a:r>
            <a:r>
              <a:rPr lang="zh-CN" altLang="en-US" dirty="0"/>
              <a:t>雨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rainy           </a:t>
            </a:r>
            <a:r>
              <a:rPr lang="zh-CN" altLang="en-US" dirty="0"/>
              <a:t>下雨的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sun             </a:t>
            </a:r>
            <a:r>
              <a:rPr lang="zh-CN" altLang="en-US" dirty="0"/>
              <a:t>太阳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sunny         </a:t>
            </a:r>
            <a:r>
              <a:rPr lang="zh-CN" altLang="en-US" dirty="0"/>
              <a:t>晴天的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wind           </a:t>
            </a:r>
            <a:r>
              <a:rPr lang="zh-CN" altLang="en-US" dirty="0"/>
              <a:t>风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windy         </a:t>
            </a:r>
            <a:r>
              <a:rPr lang="zh-CN" altLang="en-US" dirty="0"/>
              <a:t>有风的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snow          </a:t>
            </a:r>
            <a:r>
              <a:rPr lang="zh-CN" altLang="en-US" dirty="0"/>
              <a:t>雪</a:t>
            </a:r>
            <a:r>
              <a:rPr lang="en-US" altLang="zh-CN" dirty="0"/>
              <a:t>  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snowy        </a:t>
            </a:r>
            <a:r>
              <a:rPr lang="zh-CN" altLang="en-US" dirty="0"/>
              <a:t>下雪的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hot             </a:t>
            </a:r>
            <a:r>
              <a:rPr lang="zh-CN" altLang="en-US" dirty="0"/>
              <a:t>热的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cold</a:t>
            </a:r>
            <a:r>
              <a:rPr lang="zh-CN" altLang="en-US" dirty="0"/>
              <a:t>            冷的</a:t>
            </a:r>
            <a:endParaRPr lang="en-US" altLang="zh-CN" dirty="0"/>
          </a:p>
          <a:p>
            <a:pPr lvl="0" eaLnBrk="1" hangingPunct="1">
              <a:buFont typeface="Wingdings" panose="05000000000000000000" pitchFamily="2" charset="2"/>
              <a:buChar char="u"/>
            </a:pPr>
            <a:r>
              <a:rPr lang="en-US" altLang="zh-CN" dirty="0"/>
              <a:t>cloudy        </a:t>
            </a:r>
            <a:r>
              <a:rPr lang="zh-CN" altLang="en-US" dirty="0"/>
              <a:t>多云的</a:t>
            </a:r>
            <a:endParaRPr lang="en-US" altLang="zh-CN" dirty="0"/>
          </a:p>
        </p:txBody>
      </p:sp>
      <p:pic>
        <p:nvPicPr>
          <p:cNvPr id="15364" name="Picture 2" descr="C:\Users\zhencheng\Desktop\Unit 4 The weather\素材\rainy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-1217426" flipH="1">
            <a:off x="969963" y="1701800"/>
            <a:ext cx="2886075" cy="2165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3" descr="C:\Users\zhencheng\Desktop\Unit 4 The weather\素材\snowy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88" y="4706938"/>
            <a:ext cx="2868612" cy="21510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6387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387">
                                            <p:txEl>
                                              <p:charRg st="16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35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6387">
                                            <p:txEl>
                                              <p:charRg st="35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55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6387">
                                            <p:txEl>
                                              <p:charRg st="55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74" end="9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6387">
                                            <p:txEl>
                                              <p:charRg st="74" end="9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92" end="10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6387">
                                            <p:txEl>
                                              <p:charRg st="92" end="10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09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6387">
                                            <p:txEl>
                                              <p:charRg st="109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27" end="1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6387">
                                            <p:txEl>
                                              <p:charRg st="127" end="1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45" end="1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6387">
                                            <p:txEl>
                                              <p:charRg st="145" end="16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62" end="18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6387">
                                            <p:txEl>
                                              <p:charRg st="162" end="18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181" end="20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3" dur="2000"/>
                                        <p:tgtEl>
                                          <p:spTgt spid="16387">
                                            <p:txEl>
                                              <p:charRg st="181" end="20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charRg st="200" end="2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16387">
                                            <p:txEl>
                                              <p:charRg st="200" end="2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  <p:bldP spid="1638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468313" y="908050"/>
            <a:ext cx="74771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/>
              <a:t>hot</a:t>
            </a:r>
            <a:endParaRPr lang="en-US" altLang="zh-CN" b="1" dirty="0"/>
          </a:p>
        </p:txBody>
      </p:sp>
      <p:sp>
        <p:nvSpPr>
          <p:cNvPr id="16387" name="Text Box 3"/>
          <p:cNvSpPr txBox="1"/>
          <p:nvPr/>
        </p:nvSpPr>
        <p:spPr>
          <a:xfrm>
            <a:off x="5148263" y="1098550"/>
            <a:ext cx="906462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/>
              <a:t>cold</a:t>
            </a:r>
            <a:endParaRPr lang="en-US" altLang="zh-CN" b="1" dirty="0"/>
          </a:p>
        </p:txBody>
      </p:sp>
      <p:sp>
        <p:nvSpPr>
          <p:cNvPr id="16388" name="Text Box 4"/>
          <p:cNvSpPr txBox="1"/>
          <p:nvPr/>
        </p:nvSpPr>
        <p:spPr>
          <a:xfrm>
            <a:off x="468313" y="2420938"/>
            <a:ext cx="1222375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/>
              <a:t>sunny</a:t>
            </a:r>
            <a:endParaRPr lang="en-US" altLang="zh-CN" b="1" dirty="0"/>
          </a:p>
        </p:txBody>
      </p:sp>
      <p:sp>
        <p:nvSpPr>
          <p:cNvPr id="16389" name="Text Box 5"/>
          <p:cNvSpPr txBox="1"/>
          <p:nvPr/>
        </p:nvSpPr>
        <p:spPr>
          <a:xfrm>
            <a:off x="611188" y="3789363"/>
            <a:ext cx="1335087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/>
              <a:t>cloudy</a:t>
            </a:r>
            <a:endParaRPr lang="en-US" altLang="zh-CN" b="1" dirty="0"/>
          </a:p>
        </p:txBody>
      </p:sp>
      <p:sp>
        <p:nvSpPr>
          <p:cNvPr id="16390" name="Text Box 6"/>
          <p:cNvSpPr txBox="1"/>
          <p:nvPr/>
        </p:nvSpPr>
        <p:spPr>
          <a:xfrm>
            <a:off x="5076825" y="3690938"/>
            <a:ext cx="124460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/>
              <a:t>windy</a:t>
            </a:r>
            <a:endParaRPr lang="en-US" altLang="zh-CN" b="1" dirty="0"/>
          </a:p>
        </p:txBody>
      </p:sp>
      <p:sp>
        <p:nvSpPr>
          <p:cNvPr id="16391" name="Text Box 7"/>
          <p:cNvSpPr txBox="1"/>
          <p:nvPr/>
        </p:nvSpPr>
        <p:spPr>
          <a:xfrm>
            <a:off x="468313" y="5084763"/>
            <a:ext cx="1200150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/>
              <a:t>warm</a:t>
            </a:r>
            <a:endParaRPr lang="en-US" altLang="zh-CN" b="1" dirty="0"/>
          </a:p>
        </p:txBody>
      </p:sp>
      <p:sp>
        <p:nvSpPr>
          <p:cNvPr id="16392" name="Text Box 8"/>
          <p:cNvSpPr txBox="1"/>
          <p:nvPr/>
        </p:nvSpPr>
        <p:spPr>
          <a:xfrm>
            <a:off x="5292725" y="2420938"/>
            <a:ext cx="884238" cy="5794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b="1" dirty="0"/>
              <a:t>cool</a:t>
            </a:r>
            <a:endParaRPr lang="en-US" altLang="zh-CN" b="1" dirty="0"/>
          </a:p>
        </p:txBody>
      </p:sp>
      <p:pic>
        <p:nvPicPr>
          <p:cNvPr id="16393" name="Picture 9" descr="热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03575" y="3644900"/>
            <a:ext cx="628650" cy="792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4" name="AutoShape 10"/>
          <p:cNvSpPr/>
          <p:nvPr/>
        </p:nvSpPr>
        <p:spPr>
          <a:xfrm>
            <a:off x="3203575" y="5157788"/>
            <a:ext cx="719138" cy="647700"/>
          </a:xfrm>
          <a:prstGeom prst="sun">
            <a:avLst>
              <a:gd name="adj" fmla="val 25000"/>
            </a:avLst>
          </a:prstGeom>
          <a:solidFill>
            <a:srgbClr val="FF33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/>
          </a:p>
        </p:txBody>
      </p:sp>
      <p:sp>
        <p:nvSpPr>
          <p:cNvPr id="16395" name="Freeform 11"/>
          <p:cNvSpPr/>
          <p:nvPr/>
        </p:nvSpPr>
        <p:spPr>
          <a:xfrm>
            <a:off x="7812088" y="3500438"/>
            <a:ext cx="755650" cy="781050"/>
          </a:xfrm>
          <a:custGeom>
            <a:avLst/>
            <a:gdLst>
              <a:gd name="txL" fmla="*/ 0 w 476"/>
              <a:gd name="txT" fmla="*/ 0 h 492"/>
              <a:gd name="txR" fmla="*/ 476 w 476"/>
              <a:gd name="txB" fmla="*/ 492 h 492"/>
            </a:gdLst>
            <a:ahLst/>
            <a:cxnLst>
              <a:cxn ang="0">
                <a:pos x="371475" y="492125"/>
              </a:cxn>
              <a:cxn ang="0">
                <a:pos x="155575" y="492125"/>
              </a:cxn>
              <a:cxn ang="0">
                <a:pos x="227013" y="276225"/>
              </a:cxn>
              <a:cxn ang="0">
                <a:pos x="515938" y="276225"/>
              </a:cxn>
              <a:cxn ang="0">
                <a:pos x="444500" y="563563"/>
              </a:cxn>
              <a:cxn ang="0">
                <a:pos x="84138" y="636588"/>
              </a:cxn>
              <a:cxn ang="0">
                <a:pos x="84138" y="131763"/>
              </a:cxn>
              <a:cxn ang="0">
                <a:pos x="587375" y="60325"/>
              </a:cxn>
              <a:cxn ang="0">
                <a:pos x="731838" y="492125"/>
              </a:cxn>
              <a:cxn ang="0">
                <a:pos x="444500" y="781050"/>
              </a:cxn>
            </a:cxnLst>
            <a:rect l="txL" t="txT" r="txR" b="txB"/>
            <a:pathLst>
              <a:path w="476" h="492">
                <a:moveTo>
                  <a:pt x="234" y="310"/>
                </a:moveTo>
                <a:cubicBezTo>
                  <a:pt x="173" y="321"/>
                  <a:pt x="113" y="333"/>
                  <a:pt x="98" y="310"/>
                </a:cubicBezTo>
                <a:cubicBezTo>
                  <a:pt x="83" y="287"/>
                  <a:pt x="105" y="197"/>
                  <a:pt x="143" y="174"/>
                </a:cubicBezTo>
                <a:cubicBezTo>
                  <a:pt x="181" y="151"/>
                  <a:pt x="302" y="144"/>
                  <a:pt x="325" y="174"/>
                </a:cubicBezTo>
                <a:cubicBezTo>
                  <a:pt x="348" y="204"/>
                  <a:pt x="325" y="317"/>
                  <a:pt x="280" y="355"/>
                </a:cubicBezTo>
                <a:cubicBezTo>
                  <a:pt x="235" y="393"/>
                  <a:pt x="91" y="446"/>
                  <a:pt x="53" y="401"/>
                </a:cubicBezTo>
                <a:cubicBezTo>
                  <a:pt x="15" y="356"/>
                  <a:pt x="0" y="144"/>
                  <a:pt x="53" y="83"/>
                </a:cubicBezTo>
                <a:cubicBezTo>
                  <a:pt x="106" y="22"/>
                  <a:pt x="302" y="0"/>
                  <a:pt x="370" y="38"/>
                </a:cubicBezTo>
                <a:cubicBezTo>
                  <a:pt x="438" y="76"/>
                  <a:pt x="476" y="235"/>
                  <a:pt x="461" y="310"/>
                </a:cubicBezTo>
                <a:cubicBezTo>
                  <a:pt x="446" y="385"/>
                  <a:pt x="310" y="462"/>
                  <a:pt x="280" y="492"/>
                </a:cubicBezTo>
              </a:path>
            </a:pathLst>
          </a:custGeom>
          <a:noFill/>
          <a:ln w="34925" cap="flat" cmpd="sng">
            <a:solidFill>
              <a:schemeClr val="tx1">
                <a:alpha val="100000"/>
              </a:scheme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grpSp>
        <p:nvGrpSpPr>
          <p:cNvPr id="16396" name="Group 12"/>
          <p:cNvGrpSpPr/>
          <p:nvPr/>
        </p:nvGrpSpPr>
        <p:grpSpPr>
          <a:xfrm>
            <a:off x="3203575" y="2060575"/>
            <a:ext cx="647700" cy="1008063"/>
            <a:chOff x="0" y="0"/>
            <a:chExt cx="182" cy="363"/>
          </a:xfrm>
        </p:grpSpPr>
        <p:sp>
          <p:nvSpPr>
            <p:cNvPr id="16412" name="Line 13"/>
            <p:cNvSpPr/>
            <p:nvPr/>
          </p:nvSpPr>
          <p:spPr>
            <a:xfrm>
              <a:off x="91" y="45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3" name="Oval 14"/>
            <p:cNvSpPr/>
            <p:nvPr/>
          </p:nvSpPr>
          <p:spPr>
            <a:xfrm>
              <a:off x="45" y="0"/>
              <a:ext cx="91" cy="363"/>
            </a:xfrm>
            <a:prstGeom prst="ellipse">
              <a:avLst/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 anchorCtr="0"/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endParaRPr lang="zh-CN" altLang="en-US" sz="2400" dirty="0"/>
            </a:p>
          </p:txBody>
        </p:sp>
        <p:sp>
          <p:nvSpPr>
            <p:cNvPr id="16414" name="Line 15"/>
            <p:cNvSpPr/>
            <p:nvPr/>
          </p:nvSpPr>
          <p:spPr>
            <a:xfrm>
              <a:off x="91" y="136"/>
              <a:ext cx="0" cy="227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5" name="Line 16"/>
            <p:cNvSpPr/>
            <p:nvPr/>
          </p:nvSpPr>
          <p:spPr>
            <a:xfrm>
              <a:off x="91" y="45"/>
              <a:ext cx="0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6" name="Line 17"/>
            <p:cNvSpPr/>
            <p:nvPr/>
          </p:nvSpPr>
          <p:spPr>
            <a:xfrm>
              <a:off x="45" y="272"/>
              <a:ext cx="91" cy="0"/>
            </a:xfrm>
            <a:prstGeom prst="line">
              <a:avLst/>
            </a:prstGeom>
            <a:ln w="9525" cap="flat" cmpd="sng">
              <a:solidFill>
                <a:srgbClr val="CCE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7" name="Line 18"/>
            <p:cNvSpPr/>
            <p:nvPr/>
          </p:nvSpPr>
          <p:spPr>
            <a:xfrm>
              <a:off x="45" y="226"/>
              <a:ext cx="91" cy="0"/>
            </a:xfrm>
            <a:prstGeom prst="line">
              <a:avLst/>
            </a:prstGeom>
            <a:ln w="25400" cap="flat" cmpd="sng">
              <a:solidFill>
                <a:srgbClr val="CCE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8" name="Line 19"/>
            <p:cNvSpPr/>
            <p:nvPr/>
          </p:nvSpPr>
          <p:spPr>
            <a:xfrm>
              <a:off x="45" y="181"/>
              <a:ext cx="91" cy="0"/>
            </a:xfrm>
            <a:prstGeom prst="line">
              <a:avLst/>
            </a:prstGeom>
            <a:ln w="9525" cap="flat" cmpd="sng">
              <a:solidFill>
                <a:srgbClr val="CCE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9" name="Line 20"/>
            <p:cNvSpPr/>
            <p:nvPr/>
          </p:nvSpPr>
          <p:spPr>
            <a:xfrm>
              <a:off x="45" y="136"/>
              <a:ext cx="91" cy="0"/>
            </a:xfrm>
            <a:prstGeom prst="line">
              <a:avLst/>
            </a:prstGeom>
            <a:ln w="9525" cap="flat" cmpd="sng">
              <a:solidFill>
                <a:srgbClr val="CCE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0" name="Line 21"/>
            <p:cNvSpPr/>
            <p:nvPr/>
          </p:nvSpPr>
          <p:spPr>
            <a:xfrm>
              <a:off x="45" y="90"/>
              <a:ext cx="91" cy="0"/>
            </a:xfrm>
            <a:prstGeom prst="line">
              <a:avLst/>
            </a:prstGeom>
            <a:ln w="25400" cap="flat" cmpd="sng">
              <a:solidFill>
                <a:srgbClr val="CCEC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1" name="Line 22"/>
            <p:cNvSpPr/>
            <p:nvPr/>
          </p:nvSpPr>
          <p:spPr>
            <a:xfrm flipH="1">
              <a:off x="0" y="0"/>
              <a:ext cx="91" cy="9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2" name="Line 23"/>
            <p:cNvSpPr/>
            <p:nvPr/>
          </p:nvSpPr>
          <p:spPr>
            <a:xfrm>
              <a:off x="0" y="90"/>
              <a:ext cx="0" cy="227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3" name="Line 24"/>
            <p:cNvSpPr/>
            <p:nvPr/>
          </p:nvSpPr>
          <p:spPr>
            <a:xfrm>
              <a:off x="0" y="317"/>
              <a:ext cx="90" cy="4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4" name="Line 25"/>
            <p:cNvSpPr/>
            <p:nvPr/>
          </p:nvSpPr>
          <p:spPr>
            <a:xfrm>
              <a:off x="91" y="0"/>
              <a:ext cx="90" cy="90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5" name="Line 26"/>
            <p:cNvSpPr/>
            <p:nvPr/>
          </p:nvSpPr>
          <p:spPr>
            <a:xfrm>
              <a:off x="181" y="90"/>
              <a:ext cx="0" cy="227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26" name="Line 27"/>
            <p:cNvSpPr/>
            <p:nvPr/>
          </p:nvSpPr>
          <p:spPr>
            <a:xfrm flipH="1">
              <a:off x="91" y="317"/>
              <a:ext cx="91" cy="46"/>
            </a:xfrm>
            <a:prstGeom prst="line">
              <a:avLst/>
            </a:prstGeom>
            <a:ln w="254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397" name="Group 28"/>
          <p:cNvGrpSpPr/>
          <p:nvPr/>
        </p:nvGrpSpPr>
        <p:grpSpPr>
          <a:xfrm>
            <a:off x="7885113" y="1125538"/>
            <a:ext cx="577850" cy="647700"/>
            <a:chOff x="0" y="0"/>
            <a:chExt cx="408" cy="453"/>
          </a:xfrm>
        </p:grpSpPr>
        <p:sp>
          <p:nvSpPr>
            <p:cNvPr id="16408" name="Line 29"/>
            <p:cNvSpPr/>
            <p:nvPr/>
          </p:nvSpPr>
          <p:spPr>
            <a:xfrm>
              <a:off x="136" y="0"/>
              <a:ext cx="272" cy="45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9" name="Line 30"/>
            <p:cNvSpPr/>
            <p:nvPr/>
          </p:nvSpPr>
          <p:spPr>
            <a:xfrm flipH="1">
              <a:off x="0" y="0"/>
              <a:ext cx="136" cy="453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0" name="Line 31"/>
            <p:cNvSpPr/>
            <p:nvPr/>
          </p:nvSpPr>
          <p:spPr>
            <a:xfrm>
              <a:off x="91" y="181"/>
              <a:ext cx="272" cy="46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11" name="Line 32"/>
            <p:cNvSpPr/>
            <p:nvPr/>
          </p:nvSpPr>
          <p:spPr>
            <a:xfrm>
              <a:off x="45" y="317"/>
              <a:ext cx="273" cy="46"/>
            </a:xfrm>
            <a:prstGeom prst="line">
              <a:avLst/>
            </a:prstGeom>
            <a:ln w="57150" cap="flat" cmpd="sng">
              <a:solidFill>
                <a:srgbClr val="FF3300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16398" name="Group 33"/>
          <p:cNvGrpSpPr/>
          <p:nvPr/>
        </p:nvGrpSpPr>
        <p:grpSpPr>
          <a:xfrm>
            <a:off x="7885113" y="2276475"/>
            <a:ext cx="792162" cy="574675"/>
            <a:chOff x="0" y="0"/>
            <a:chExt cx="681" cy="317"/>
          </a:xfrm>
        </p:grpSpPr>
        <p:sp>
          <p:nvSpPr>
            <p:cNvPr id="16401" name="Line 34"/>
            <p:cNvSpPr/>
            <p:nvPr/>
          </p:nvSpPr>
          <p:spPr>
            <a:xfrm>
              <a:off x="0" y="0"/>
              <a:ext cx="681" cy="0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2" name="Line 35"/>
            <p:cNvSpPr/>
            <p:nvPr/>
          </p:nvSpPr>
          <p:spPr>
            <a:xfrm>
              <a:off x="0" y="0"/>
              <a:ext cx="137" cy="27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3" name="Line 36"/>
            <p:cNvSpPr/>
            <p:nvPr/>
          </p:nvSpPr>
          <p:spPr>
            <a:xfrm flipV="1">
              <a:off x="136" y="45"/>
              <a:ext cx="91" cy="226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4" name="Line 37"/>
            <p:cNvSpPr/>
            <p:nvPr/>
          </p:nvSpPr>
          <p:spPr>
            <a:xfrm>
              <a:off x="227" y="45"/>
              <a:ext cx="92" cy="27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5" name="Line 38"/>
            <p:cNvSpPr/>
            <p:nvPr/>
          </p:nvSpPr>
          <p:spPr>
            <a:xfrm flipV="1">
              <a:off x="318" y="45"/>
              <a:ext cx="136" cy="27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6" name="Line 39"/>
            <p:cNvSpPr/>
            <p:nvPr/>
          </p:nvSpPr>
          <p:spPr>
            <a:xfrm>
              <a:off x="454" y="45"/>
              <a:ext cx="91" cy="227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6407" name="Line 40"/>
            <p:cNvSpPr/>
            <p:nvPr/>
          </p:nvSpPr>
          <p:spPr>
            <a:xfrm flipV="1">
              <a:off x="545" y="0"/>
              <a:ext cx="136" cy="272"/>
            </a:xfrm>
            <a:prstGeom prst="line">
              <a:avLst/>
            </a:prstGeom>
            <a:ln w="2857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16399" name="Picture 41" descr="u=3098796744,1311331914&amp;fm=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13" y="908050"/>
            <a:ext cx="1333500" cy="720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00" name="Text Box 43"/>
          <p:cNvSpPr txBox="1"/>
          <p:nvPr/>
        </p:nvSpPr>
        <p:spPr>
          <a:xfrm>
            <a:off x="323850" y="155575"/>
            <a:ext cx="5060950" cy="5794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/>
              <a:t>把单词与相应的图片连起来</a:t>
            </a:r>
            <a:endParaRPr lang="zh-CN" altLang="en-US" dirty="0"/>
          </a:p>
        </p:txBody>
      </p:sp>
    </p:spTree>
  </p:cSld>
  <p:clrMapOvr>
    <a:masterClrMapping/>
  </p:clrMapOvr>
  <p:transition>
    <p:zoom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7"/>
          <p:cNvSpPr>
            <a:spLocks noGrp="1"/>
          </p:cNvSpPr>
          <p:nvPr>
            <p:ph type="title" idx="4294967295"/>
          </p:nvPr>
        </p:nvSpPr>
        <p:spPr>
          <a:xfrm>
            <a:off x="1785938" y="0"/>
            <a:ext cx="4176712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b="1" dirty="0">
                <a:solidFill>
                  <a:srgbClr val="FF0000"/>
                </a:solidFill>
              </a:rPr>
              <a:t>Let’s match!</a:t>
            </a:r>
            <a:endParaRPr lang="en-US" altLang="zh-CN" b="1" dirty="0">
              <a:solidFill>
                <a:srgbClr val="FF0000"/>
              </a:solidFill>
            </a:endParaRPr>
          </a:p>
        </p:txBody>
      </p:sp>
      <p:sp>
        <p:nvSpPr>
          <p:cNvPr id="17411" name="Rectangle 8"/>
          <p:cNvSpPr>
            <a:spLocks noGrp="1"/>
          </p:cNvSpPr>
          <p:nvPr>
            <p:ph type="body" idx="4294967295"/>
          </p:nvPr>
        </p:nvSpPr>
        <p:spPr>
          <a:xfrm>
            <a:off x="6119813" y="1023938"/>
            <a:ext cx="3024187" cy="5834062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2800" b="1" dirty="0">
                <a:solidFill>
                  <a:srgbClr val="7030A0"/>
                </a:solidFill>
              </a:rPr>
              <a:t>sunny</a:t>
            </a:r>
            <a:r>
              <a:rPr lang="en-US" altLang="zh-CN" sz="2800" dirty="0">
                <a:solidFill>
                  <a:srgbClr val="7030A0"/>
                </a:solidFill>
              </a:rPr>
              <a:t> </a:t>
            </a:r>
            <a:endParaRPr lang="en-US" altLang="zh-CN" sz="2800" dirty="0">
              <a:solidFill>
                <a:srgbClr val="7030A0"/>
              </a:solidFill>
            </a:endParaRPr>
          </a:p>
          <a:p>
            <a:pPr eaLnBrk="1" hangingPunct="1"/>
            <a:endParaRPr lang="en-US" altLang="zh-CN" sz="2800" dirty="0"/>
          </a:p>
          <a:p>
            <a:pPr eaLnBrk="1" hangingPunct="1"/>
            <a:r>
              <a:rPr lang="en-US" altLang="zh-CN" sz="2800" b="1" dirty="0">
                <a:solidFill>
                  <a:srgbClr val="595959"/>
                </a:solidFill>
              </a:rPr>
              <a:t>cloudy</a:t>
            </a:r>
            <a:endParaRPr lang="en-US" altLang="zh-CN" sz="2800" b="1" dirty="0">
              <a:solidFill>
                <a:srgbClr val="595959"/>
              </a:solidFill>
            </a:endParaRPr>
          </a:p>
          <a:p>
            <a:pPr eaLnBrk="1" hangingPunct="1"/>
            <a:endParaRPr lang="en-US" altLang="zh-CN" sz="2800" b="1" dirty="0"/>
          </a:p>
          <a:p>
            <a:pPr eaLnBrk="1" hangingPunct="1"/>
            <a:r>
              <a:rPr lang="en-US" altLang="zh-CN" sz="2800" b="1" dirty="0">
                <a:solidFill>
                  <a:srgbClr val="7F7F7F"/>
                </a:solidFill>
              </a:rPr>
              <a:t>windy</a:t>
            </a:r>
            <a:endParaRPr lang="en-US" altLang="zh-CN" sz="2800" b="1" dirty="0">
              <a:solidFill>
                <a:srgbClr val="7F7F7F"/>
              </a:solidFill>
            </a:endParaRPr>
          </a:p>
          <a:p>
            <a:pPr eaLnBrk="1" hangingPunct="1"/>
            <a:endParaRPr lang="en-US" altLang="zh-CN" sz="2800" b="1" dirty="0"/>
          </a:p>
          <a:p>
            <a:pPr eaLnBrk="1" hangingPunct="1"/>
            <a:r>
              <a:rPr lang="en-US" altLang="zh-CN" sz="2800" b="1" dirty="0">
                <a:solidFill>
                  <a:srgbClr val="0066FF"/>
                </a:solidFill>
              </a:rPr>
              <a:t>rainy</a:t>
            </a:r>
            <a:r>
              <a:rPr lang="zh-CN" altLang="en-US" sz="2800" b="1" dirty="0">
                <a:solidFill>
                  <a:srgbClr val="0066FF"/>
                </a:solidFill>
              </a:rPr>
              <a:t>（下雨的）</a:t>
            </a:r>
            <a:endParaRPr lang="en-US" altLang="zh-CN" sz="2800" b="1" dirty="0">
              <a:solidFill>
                <a:srgbClr val="0066FF"/>
              </a:solidFill>
            </a:endParaRPr>
          </a:p>
          <a:p>
            <a:pPr eaLnBrk="1" hangingPunct="1"/>
            <a:endParaRPr lang="en-US" altLang="zh-CN" sz="2800" b="1" dirty="0">
              <a:solidFill>
                <a:srgbClr val="0066FF"/>
              </a:solidFill>
            </a:endParaRPr>
          </a:p>
          <a:p>
            <a:pPr eaLnBrk="1" hangingPunct="1"/>
            <a:r>
              <a:rPr lang="en-US" altLang="zh-CN" sz="2800" b="1" dirty="0"/>
              <a:t>snowy</a:t>
            </a:r>
            <a:r>
              <a:rPr lang="zh-CN" altLang="en-US" sz="2800" b="1" dirty="0"/>
              <a:t>（下雪的）</a:t>
            </a:r>
            <a:endParaRPr lang="en-US" altLang="zh-CN" sz="2800" b="1" dirty="0"/>
          </a:p>
        </p:txBody>
      </p:sp>
      <p:pic>
        <p:nvPicPr>
          <p:cNvPr id="17412" name="Picture 10" descr="u=3429945509,548743512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836613"/>
            <a:ext cx="1228725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12" descr="u=3146679633,4223496524&amp;fm=0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2133600"/>
            <a:ext cx="1333500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4" name="Picture 14" descr="u=3179986169,4052786565&amp;fm=0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8" y="3500438"/>
            <a:ext cx="1228725" cy="133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5" name="Picture 16" descr="u=38737997,2848319826&amp;fm=0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313" y="5734050"/>
            <a:ext cx="1008062" cy="1079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18" descr="u=1881986603,2171543454&amp;fm=0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750" y="4724400"/>
            <a:ext cx="933450" cy="95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41" name="Line 19"/>
          <p:cNvSpPr/>
          <p:nvPr/>
        </p:nvSpPr>
        <p:spPr>
          <a:xfrm>
            <a:off x="1331913" y="1557338"/>
            <a:ext cx="4751387" cy="26638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2" name="Line 20"/>
          <p:cNvSpPr/>
          <p:nvPr/>
        </p:nvSpPr>
        <p:spPr>
          <a:xfrm flipV="1">
            <a:off x="1619250" y="1341438"/>
            <a:ext cx="4465638" cy="13668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3" name="Line 21"/>
          <p:cNvSpPr/>
          <p:nvPr/>
        </p:nvSpPr>
        <p:spPr>
          <a:xfrm>
            <a:off x="1619250" y="4221163"/>
            <a:ext cx="4537075" cy="10795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4" name="Line 22"/>
          <p:cNvSpPr/>
          <p:nvPr/>
        </p:nvSpPr>
        <p:spPr>
          <a:xfrm flipV="1">
            <a:off x="1331913" y="2349500"/>
            <a:ext cx="4752975" cy="42465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18445" name="Line 23"/>
          <p:cNvSpPr/>
          <p:nvPr/>
        </p:nvSpPr>
        <p:spPr>
          <a:xfrm flipV="1">
            <a:off x="1403350" y="3357563"/>
            <a:ext cx="4897438" cy="2087562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title" idx="4294967295"/>
          </p:nvPr>
        </p:nvSpPr>
        <p:spPr>
          <a:xfrm>
            <a:off x="755650" y="0"/>
            <a:ext cx="77724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b="1" dirty="0">
                <a:latin typeface="宋体" panose="02010600030101010101" pitchFamily="2" charset="-122"/>
              </a:rPr>
              <a:t>词性变化</a:t>
            </a:r>
            <a:endParaRPr lang="zh-CN" altLang="zh-CN" b="1" dirty="0">
              <a:latin typeface="宋体" panose="02010600030101010101" pitchFamily="2" charset="-122"/>
            </a:endParaRPr>
          </a:p>
        </p:txBody>
      </p:sp>
      <p:sp>
        <p:nvSpPr>
          <p:cNvPr id="18435" name="内容占位符 2"/>
          <p:cNvSpPr>
            <a:spLocks noGrp="1"/>
          </p:cNvSpPr>
          <p:nvPr>
            <p:ph idx="1"/>
          </p:nvPr>
        </p:nvSpPr>
        <p:spPr>
          <a:xfrm>
            <a:off x="971550" y="1125538"/>
            <a:ext cx="7000875" cy="4597400"/>
          </a:xfrm>
        </p:spPr>
        <p:txBody>
          <a:bodyPr vert="horz" wrap="square" lIns="91440" tIns="45720" rIns="91440" bIns="45720" anchor="t" anchorCtr="0"/>
          <a:p>
            <a:pPr marL="514350" indent="-514350" eaLnBrk="1" hangingPunct="1">
              <a:buFontTx/>
              <a:buAutoNum type="arabicPeriod"/>
            </a:pPr>
            <a:r>
              <a:rPr lang="en-US" altLang="zh-CN" sz="4000" dirty="0">
                <a:cs typeface="Times New Roman" panose="02020603050405020304" pitchFamily="18" charset="0"/>
              </a:rPr>
              <a:t>It is very ______ today.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 (sun) </a:t>
            </a:r>
            <a:endParaRPr lang="en-US" altLang="zh-CN" sz="4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cs typeface="Times New Roman" panose="02020603050405020304" pitchFamily="18" charset="0"/>
              </a:rPr>
              <a:t>2. It is ______ in Shanghai today. It is ______ in Shanghai today. 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(rain) </a:t>
            </a:r>
            <a:endParaRPr lang="en-US" altLang="zh-CN" sz="4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cs typeface="Times New Roman" panose="02020603050405020304" pitchFamily="18" charset="0"/>
              </a:rPr>
              <a:t>3. It is pretty _______ in Beijing. 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(cloud)</a:t>
            </a:r>
            <a:endParaRPr lang="en-US" altLang="zh-CN" sz="4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cs typeface="Times New Roman" panose="02020603050405020304" pitchFamily="18" charset="0"/>
              </a:rPr>
              <a:t>4. It is ______ there now. It is ______ there now. 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(snow) </a:t>
            </a:r>
            <a:endParaRPr lang="zh-CN" altLang="en-US" sz="4000" dirty="0">
              <a:solidFill>
                <a:srgbClr val="FF0000"/>
              </a:solidFill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push dir="d"/>
    <p:sndAc>
      <p:stSnd>
        <p:snd r:embed="rId1" name="chimes.wav"/>
      </p:stSnd>
    </p:sndAc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"/>
          <p:cNvSpPr>
            <a:spLocks noGrp="1"/>
          </p:cNvSpPr>
          <p:nvPr>
            <p:ph type="title" idx="4294967295"/>
          </p:nvPr>
        </p:nvSpPr>
        <p:spPr>
          <a:xfrm>
            <a:off x="755650" y="0"/>
            <a:ext cx="7772400" cy="1143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b="1" dirty="0">
                <a:latin typeface="宋体" panose="02010600030101010101" pitchFamily="2" charset="-122"/>
              </a:rPr>
              <a:t>词性变化</a:t>
            </a:r>
            <a:endParaRPr lang="zh-CN" altLang="zh-CN" b="1" dirty="0">
              <a:latin typeface="宋体" panose="02010600030101010101" pitchFamily="2" charset="-122"/>
            </a:endParaRPr>
          </a:p>
        </p:txBody>
      </p:sp>
      <p:sp>
        <p:nvSpPr>
          <p:cNvPr id="19459" name="内容占位符 2"/>
          <p:cNvSpPr>
            <a:spLocks noGrp="1"/>
          </p:cNvSpPr>
          <p:nvPr>
            <p:ph idx="1"/>
          </p:nvPr>
        </p:nvSpPr>
        <p:spPr>
          <a:xfrm>
            <a:off x="971550" y="1125538"/>
            <a:ext cx="8172450" cy="4597400"/>
          </a:xfrm>
        </p:spPr>
        <p:txBody>
          <a:bodyPr vert="horz" wrap="square" lIns="91440" tIns="45720" rIns="91440" bIns="45720" anchor="t" anchorCtr="0"/>
          <a:p>
            <a:pPr marL="514350" indent="-514350" eaLnBrk="1" hangingPunct="1">
              <a:buFontTx/>
              <a:buAutoNum type="arabicPeriod"/>
            </a:pPr>
            <a:r>
              <a:rPr lang="en-US" altLang="zh-CN" sz="4000" dirty="0">
                <a:cs typeface="Times New Roman" panose="02020603050405020304" pitchFamily="18" charset="0"/>
              </a:rPr>
              <a:t>It is very ______ today.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 (sun) </a:t>
            </a:r>
            <a:endParaRPr lang="en-US" altLang="zh-CN" sz="4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cs typeface="Times New Roman" panose="02020603050405020304" pitchFamily="18" charset="0"/>
              </a:rPr>
              <a:t>2. It is ______ in Shanghai today. </a:t>
            </a:r>
            <a:endParaRPr lang="en-US" altLang="zh-CN" sz="4000" dirty="0"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    (rain) </a:t>
            </a:r>
            <a:endParaRPr lang="en-US" altLang="zh-CN" sz="4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cs typeface="Times New Roman" panose="02020603050405020304" pitchFamily="18" charset="0"/>
              </a:rPr>
              <a:t>3. It is pretty _______ in Beijing. 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(cloud)</a:t>
            </a:r>
            <a:endParaRPr lang="en-US" altLang="zh-CN" sz="40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r>
              <a:rPr lang="en-US" altLang="zh-CN" sz="4000" dirty="0">
                <a:cs typeface="Times New Roman" panose="02020603050405020304" pitchFamily="18" charset="0"/>
              </a:rPr>
              <a:t>4. It is _______ there now. </a:t>
            </a:r>
            <a:r>
              <a:rPr lang="en-US" altLang="zh-CN" sz="4000" dirty="0">
                <a:solidFill>
                  <a:srgbClr val="FF0000"/>
                </a:solidFill>
                <a:cs typeface="Times New Roman" panose="02020603050405020304" pitchFamily="18" charset="0"/>
              </a:rPr>
              <a:t>(snow) </a:t>
            </a:r>
            <a:endParaRPr lang="zh-CN" altLang="en-US" sz="4000" dirty="0">
              <a:solidFill>
                <a:srgbClr val="FF0000"/>
              </a:solidFill>
              <a:ea typeface="Times New Roman" panose="02020603050405020304" pitchFamily="18" charset="0"/>
            </a:endParaRPr>
          </a:p>
        </p:txBody>
      </p:sp>
      <p:sp>
        <p:nvSpPr>
          <p:cNvPr id="19460" name="TextBox 3"/>
          <p:cNvSpPr txBox="1"/>
          <p:nvPr/>
        </p:nvSpPr>
        <p:spPr>
          <a:xfrm>
            <a:off x="3563938" y="1052513"/>
            <a:ext cx="1533525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400" dirty="0">
                <a:solidFill>
                  <a:srgbClr val="FF0000"/>
                </a:solidFill>
              </a:rPr>
              <a:t>sunny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9461" name="TextBox 4"/>
          <p:cNvSpPr txBox="1"/>
          <p:nvPr/>
        </p:nvSpPr>
        <p:spPr>
          <a:xfrm>
            <a:off x="2555875" y="1844675"/>
            <a:ext cx="134302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400" dirty="0">
                <a:solidFill>
                  <a:srgbClr val="FF0000"/>
                </a:solidFill>
              </a:rPr>
              <a:t>rainy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9462" name="TextBox 6"/>
          <p:cNvSpPr txBox="1"/>
          <p:nvPr/>
        </p:nvSpPr>
        <p:spPr>
          <a:xfrm>
            <a:off x="3779838" y="3141663"/>
            <a:ext cx="1720850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400" dirty="0">
                <a:solidFill>
                  <a:srgbClr val="FF0000"/>
                </a:solidFill>
              </a:rPr>
              <a:t>cloudy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19463" name="TextBox 7"/>
          <p:cNvSpPr txBox="1"/>
          <p:nvPr/>
        </p:nvSpPr>
        <p:spPr>
          <a:xfrm>
            <a:off x="2339975" y="4652963"/>
            <a:ext cx="2097088" cy="768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4400" dirty="0">
                <a:solidFill>
                  <a:srgbClr val="FF0000"/>
                </a:solidFill>
              </a:rPr>
              <a:t>snowing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>
    <p:push dir="d"/>
    <p:sndAc>
      <p:stSnd>
        <p:snd r:embed="rId1" name="chimes.wav"/>
      </p:stSnd>
    </p:sndAc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482" name="图片 9" descr="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Rectangle 2"/>
          <p:cNvSpPr>
            <a:spLocks noGrp="1"/>
          </p:cNvSpPr>
          <p:nvPr>
            <p:ph type="body" idx="4294967295"/>
          </p:nvPr>
        </p:nvSpPr>
        <p:spPr>
          <a:xfrm>
            <a:off x="539750" y="1628775"/>
            <a:ext cx="8229600" cy="2838450"/>
          </a:xfrm>
          <a:solidFill>
            <a:srgbClr val="CCECFF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b="1" i="1" dirty="0"/>
              <a:t>1</a:t>
            </a:r>
            <a:r>
              <a:rPr lang="zh-CN" altLang="en-US" b="1" i="1" dirty="0"/>
              <a:t>. </a:t>
            </a:r>
            <a:r>
              <a:rPr lang="en-US" altLang="zh-CN" b="1" i="1" dirty="0"/>
              <a:t>Remember  the new words in heart.  </a:t>
            </a:r>
            <a:endParaRPr lang="zh-CN" altLang="en-US" b="1" i="1" dirty="0"/>
          </a:p>
          <a:p>
            <a:pPr eaLnBrk="1" hangingPunct="1">
              <a:buNone/>
            </a:pPr>
            <a:r>
              <a:rPr lang="en-US" altLang="zh-CN" b="1" i="1" dirty="0"/>
              <a:t>2</a:t>
            </a:r>
            <a:r>
              <a:rPr lang="zh-CN" altLang="en-US" b="1" i="1" dirty="0"/>
              <a:t>. </a:t>
            </a:r>
            <a:r>
              <a:rPr lang="en-US" altLang="zh-CN" b="1" i="1" dirty="0"/>
              <a:t>Read the text three times.</a:t>
            </a:r>
            <a:endParaRPr lang="zh-CN" altLang="en-US" b="1" i="1" dirty="0"/>
          </a:p>
          <a:p>
            <a:pPr eaLnBrk="1" hangingPunct="1">
              <a:buNone/>
            </a:pPr>
            <a:r>
              <a:rPr lang="en-US" altLang="zh-CN" b="1" i="1" dirty="0"/>
              <a:t>3</a:t>
            </a:r>
            <a:r>
              <a:rPr lang="zh-CN" altLang="en-US" b="1" i="1" dirty="0"/>
              <a:t>. </a:t>
            </a:r>
            <a:r>
              <a:rPr lang="en-US" altLang="zh-CN" b="1" i="1" dirty="0"/>
              <a:t>Make dialogues by using new words and new sentences.</a:t>
            </a:r>
            <a:endParaRPr lang="zh-CN" altLang="en-US" b="1" i="1" dirty="0"/>
          </a:p>
          <a:p>
            <a:pPr lvl="1" eaLnBrk="1" hangingPunct="1">
              <a:buNone/>
            </a:pPr>
            <a:endParaRPr lang="en-US" altLang="zh-CN" sz="5700" i="1" dirty="0"/>
          </a:p>
        </p:txBody>
      </p:sp>
      <p:sp>
        <p:nvSpPr>
          <p:cNvPr id="20484" name="Text Box 4"/>
          <p:cNvSpPr txBox="1"/>
          <p:nvPr/>
        </p:nvSpPr>
        <p:spPr>
          <a:xfrm>
            <a:off x="2268538" y="260350"/>
            <a:ext cx="4537075" cy="109855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  <a:buNone/>
            </a:pPr>
            <a:r>
              <a:rPr lang="en-US" altLang="zh-CN" sz="6600" dirty="0"/>
              <a:t>Homework</a:t>
            </a:r>
            <a:endParaRPr lang="en-US" altLang="zh-CN" sz="6600" dirty="0"/>
          </a:p>
        </p:txBody>
      </p:sp>
    </p:spTree>
  </p:cSld>
  <p:clrMapOvr>
    <a:masterClrMapping/>
  </p:clrMapOvr>
  <p:transition>
    <p:blinds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9" descr="1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Rectangle 3"/>
          <p:cNvSpPr>
            <a:spLocks noGrp="1"/>
          </p:cNvSpPr>
          <p:nvPr>
            <p:ph type="subTitle" idx="4294967295"/>
          </p:nvPr>
        </p:nvSpPr>
        <p:spPr>
          <a:xfrm>
            <a:off x="36513" y="1270000"/>
            <a:ext cx="9144000" cy="2017713"/>
          </a:xfrm>
        </p:spPr>
        <p:txBody>
          <a:bodyPr vert="horz" wrap="square" lIns="91440" tIns="45720" rIns="91440" bIns="45720" anchor="t" anchorCtr="0"/>
          <a:lstStyle>
            <a:lvl1pPr marL="0" lvl="0" indent="0" algn="ctr">
              <a:buClrTx/>
              <a:buSzTx/>
              <a:buFontTx/>
              <a:buNone/>
              <a:defRPr/>
            </a:lvl1pPr>
            <a:lvl2pPr marL="457200" lvl="1" indent="0" algn="ctr">
              <a:buClrTx/>
              <a:buSzTx/>
              <a:buFontTx/>
              <a:buNone/>
              <a:defRPr/>
            </a:lvl2pPr>
            <a:lvl3pPr marL="914400" lvl="2" indent="0" algn="ctr">
              <a:buClrTx/>
              <a:buSzTx/>
              <a:buFontTx/>
              <a:buNone/>
              <a:defRPr/>
            </a:lvl3pPr>
            <a:lvl4pPr marL="1371600" lvl="3" indent="0" algn="ctr">
              <a:buClrTx/>
              <a:buSzTx/>
              <a:buFontTx/>
              <a:buNone/>
              <a:defRPr/>
            </a:lvl4pPr>
            <a:lvl5pPr marL="1828800" lvl="4" indent="0" algn="ctr">
              <a:buClrTx/>
              <a:buSzTx/>
              <a:buFontTx/>
              <a:buNone/>
              <a:defRPr/>
            </a:lvl5pPr>
          </a:lstStyle>
          <a:p>
            <a:pPr lvl="0" eaLnBrk="1" fontAlgn="t" hangingPunct="1"/>
            <a:r>
              <a:rPr lang="zh-CN" altLang="en-US" sz="6600" b="1" i="1" dirty="0">
                <a:ea typeface="楷体_GB2312" pitchFamily="1" charset="-122"/>
              </a:rPr>
              <a:t>Let's learn!</a:t>
            </a:r>
            <a:endParaRPr lang="zh-CN" altLang="en-US" sz="6600" b="1" i="1" dirty="0">
              <a:ea typeface="楷体_GB2312" pitchFamily="1" charset="-122"/>
            </a:endParaRPr>
          </a:p>
          <a:p>
            <a:pPr lvl="0" eaLnBrk="1" fontAlgn="t" hangingPunct="1"/>
            <a:endParaRPr lang="en-US" altLang="zh-CN" sz="2000" b="1" dirty="0">
              <a:ea typeface="楷体_GB2312" pitchFamily="1" charset="-122"/>
            </a:endParaRPr>
          </a:p>
          <a:p>
            <a:pPr lvl="0" eaLnBrk="1" fontAlgn="t" hangingPunct="1"/>
            <a:endParaRPr lang="en-US" altLang="zh-CN" sz="2000" b="1" dirty="0">
              <a:ea typeface="楷体_GB2312" pitchFamily="1" charset="-122"/>
            </a:endParaRPr>
          </a:p>
        </p:txBody>
      </p:sp>
      <p:pic>
        <p:nvPicPr>
          <p:cNvPr id="3076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2636838"/>
            <a:ext cx="7810500" cy="15049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6" descr="2127473_000523123179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云形标注 8"/>
          <p:cNvSpPr/>
          <p:nvPr/>
        </p:nvSpPr>
        <p:spPr>
          <a:xfrm>
            <a:off x="2700338" y="1917700"/>
            <a:ext cx="4103687" cy="2089150"/>
          </a:xfrm>
          <a:prstGeom prst="cloudCallout">
            <a:avLst>
              <a:gd name="adj1" fmla="val -23352"/>
              <a:gd name="adj2" fmla="val 76880"/>
            </a:avLst>
          </a:prstGeom>
          <a:solidFill>
            <a:srgbClr val="66CCFF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800" dirty="0"/>
              <a:t>Goodbye!</a:t>
            </a:r>
            <a:endParaRPr lang="zh-CN" altLang="en-US" sz="4800" dirty="0"/>
          </a:p>
        </p:txBody>
      </p:sp>
    </p:spTree>
  </p:cSld>
  <p:clrMapOvr>
    <a:masterClrMapping/>
  </p:clrMapOvr>
  <p:transition>
    <p:blinds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内容占位符 4"/>
          <p:cNvSpPr>
            <a:spLocks noGrp="1"/>
          </p:cNvSpPr>
          <p:nvPr>
            <p:ph idx="1"/>
          </p:nvPr>
        </p:nvSpPr>
        <p:spPr>
          <a:xfrm>
            <a:off x="914400" y="1773238"/>
            <a:ext cx="8229600" cy="4525962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dirty="0"/>
              <a:t>  </a:t>
            </a:r>
            <a:endParaRPr lang="en-US" altLang="zh-CN" dirty="0"/>
          </a:p>
          <a:p>
            <a:pPr eaLnBrk="1" hangingPunct="1">
              <a:buNone/>
            </a:pPr>
            <a:r>
              <a:rPr lang="zh-CN" altLang="en-US" dirty="0"/>
              <a:t>“名词</a:t>
            </a:r>
            <a:r>
              <a:rPr lang="en-US" altLang="zh-CN" dirty="0"/>
              <a:t>+y</a:t>
            </a:r>
            <a:r>
              <a:rPr lang="zh-CN" altLang="en-US" dirty="0"/>
              <a:t>”转化为形容词：</a:t>
            </a:r>
            <a:endParaRPr lang="en-US" altLang="zh-CN" dirty="0"/>
          </a:p>
          <a:p>
            <a:pPr eaLnBrk="1" hangingPunct="1">
              <a:buFont typeface="Arial" panose="020B0604020202020204" pitchFamily="34" charset="0"/>
              <a:buAutoNum type="arabicPeriod"/>
            </a:pPr>
            <a:r>
              <a:rPr lang="en-US" altLang="zh-CN" dirty="0"/>
              <a:t>sun</a:t>
            </a:r>
            <a:r>
              <a:rPr lang="zh-CN" altLang="en-US" dirty="0"/>
              <a:t>   </a:t>
            </a:r>
            <a:r>
              <a:rPr lang="zh-CN" altLang="en-US" dirty="0">
                <a:solidFill>
                  <a:srgbClr val="FF0000"/>
                </a:solidFill>
              </a:rPr>
              <a:t>太阳</a:t>
            </a:r>
            <a:r>
              <a:rPr lang="zh-CN" altLang="en-US" dirty="0"/>
              <a:t>；</a:t>
            </a:r>
            <a:r>
              <a:rPr lang="en-US" altLang="zh-CN" dirty="0"/>
              <a:t> </a:t>
            </a:r>
            <a:r>
              <a:rPr lang="zh-CN" altLang="en-US" dirty="0"/>
              <a:t>    </a:t>
            </a:r>
            <a:r>
              <a:rPr lang="en-US" altLang="zh-CN" dirty="0"/>
              <a:t>sunny </a:t>
            </a:r>
            <a:r>
              <a:rPr lang="zh-CN" altLang="en-US" dirty="0">
                <a:solidFill>
                  <a:srgbClr val="FF0000"/>
                </a:solidFill>
              </a:rPr>
              <a:t>晴朗的</a:t>
            </a:r>
            <a:r>
              <a:rPr lang="en-US" altLang="zh-CN" dirty="0"/>
              <a:t>  </a:t>
            </a:r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2. rain </a:t>
            </a:r>
            <a:r>
              <a:rPr lang="zh-CN" altLang="en-US" dirty="0"/>
              <a:t>  </a:t>
            </a:r>
            <a:r>
              <a:rPr lang="zh-CN" altLang="en-US" dirty="0">
                <a:solidFill>
                  <a:srgbClr val="FF0000"/>
                </a:solidFill>
              </a:rPr>
              <a:t>雨；下雨   </a:t>
            </a:r>
            <a:r>
              <a:rPr lang="en-US" altLang="zh-CN" dirty="0"/>
              <a:t>rainy</a:t>
            </a:r>
            <a:r>
              <a:rPr lang="zh-CN" altLang="en-US" dirty="0">
                <a:solidFill>
                  <a:srgbClr val="FF0000"/>
                </a:solidFill>
              </a:rPr>
              <a:t>有（多、下）雨的；</a:t>
            </a:r>
            <a:r>
              <a:rPr lang="en-US" altLang="zh-CN" dirty="0"/>
              <a:t>    </a:t>
            </a:r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3. wind</a:t>
            </a:r>
            <a:r>
              <a:rPr lang="zh-CN" altLang="en-US" dirty="0">
                <a:solidFill>
                  <a:srgbClr val="FF0000"/>
                </a:solidFill>
              </a:rPr>
              <a:t>风</a:t>
            </a:r>
            <a:r>
              <a:rPr lang="zh-CN" altLang="en-US" dirty="0"/>
              <a:t>；  </a:t>
            </a:r>
            <a:r>
              <a:rPr lang="en-US" altLang="zh-CN" dirty="0"/>
              <a:t>windy</a:t>
            </a:r>
            <a:r>
              <a:rPr lang="zh-CN" altLang="en-US" dirty="0">
                <a:solidFill>
                  <a:srgbClr val="FF0000"/>
                </a:solidFill>
              </a:rPr>
              <a:t>有（多）风的</a:t>
            </a:r>
            <a:r>
              <a:rPr lang="en-US" altLang="zh-CN" dirty="0"/>
              <a:t> </a:t>
            </a:r>
            <a:r>
              <a:rPr lang="zh-CN" altLang="en-US" dirty="0"/>
              <a:t> </a:t>
            </a:r>
            <a:endParaRPr lang="en-US" altLang="zh-CN" dirty="0"/>
          </a:p>
          <a:p>
            <a:pPr eaLnBrk="1" hangingPunct="1">
              <a:buNone/>
            </a:pPr>
            <a:r>
              <a:rPr lang="en-US" altLang="zh-CN" dirty="0"/>
              <a:t>4. cloud</a:t>
            </a:r>
            <a:r>
              <a:rPr lang="zh-CN" altLang="en-US" dirty="0">
                <a:solidFill>
                  <a:srgbClr val="FF0000"/>
                </a:solidFill>
              </a:rPr>
              <a:t>云；</a:t>
            </a:r>
            <a:r>
              <a:rPr lang="zh-CN" altLang="en-US" dirty="0"/>
              <a:t> </a:t>
            </a:r>
            <a:r>
              <a:rPr lang="en-US" altLang="zh-CN" dirty="0"/>
              <a:t> cloudy</a:t>
            </a:r>
            <a:r>
              <a:rPr lang="zh-CN" altLang="en-US" dirty="0">
                <a:solidFill>
                  <a:srgbClr val="FF0000"/>
                </a:solidFill>
              </a:rPr>
              <a:t>有（多）云的</a:t>
            </a:r>
            <a:endParaRPr lang="en-US" altLang="zh-CN" dirty="0">
              <a:solidFill>
                <a:srgbClr val="FF0000"/>
              </a:solidFill>
            </a:endParaRPr>
          </a:p>
          <a:p>
            <a:pPr eaLnBrk="1" hangingPunct="1">
              <a:buNone/>
            </a:pPr>
            <a:r>
              <a:rPr lang="en-US" altLang="zh-CN" dirty="0"/>
              <a:t>5. snow</a:t>
            </a:r>
            <a:r>
              <a:rPr lang="zh-CN" altLang="en-US" dirty="0">
                <a:solidFill>
                  <a:srgbClr val="FF0000"/>
                </a:solidFill>
              </a:rPr>
              <a:t>雪；下雪 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/>
              <a:t>snowy</a:t>
            </a:r>
            <a:r>
              <a:rPr lang="zh-CN" altLang="en-US" dirty="0">
                <a:solidFill>
                  <a:srgbClr val="FF0000"/>
                </a:solidFill>
              </a:rPr>
              <a:t>有（多）雪的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099" name="Text Box 3"/>
          <p:cNvSpPr txBox="1"/>
          <p:nvPr/>
        </p:nvSpPr>
        <p:spPr>
          <a:xfrm>
            <a:off x="2844800" y="1052513"/>
            <a:ext cx="4297363" cy="639762"/>
          </a:xfrm>
          <a:prstGeom prst="rect">
            <a:avLst/>
          </a:prstGeom>
          <a:solidFill>
            <a:srgbClr val="00CCFF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表示天气的形容词：</a:t>
            </a:r>
            <a:endParaRPr lang="zh-CN" altLang="zh-CN" sz="36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1"/>
          <p:cNvSpPr>
            <a:spLocks noGrp="1"/>
          </p:cNvSpPr>
          <p:nvPr>
            <p:ph type="title" idx="4294967295"/>
          </p:nvPr>
        </p:nvSpPr>
        <p:spPr>
          <a:xfrm>
            <a:off x="539750" y="333375"/>
            <a:ext cx="7772400" cy="1143000"/>
          </a:xfrm>
          <a:solidFill>
            <a:srgbClr val="00CCFF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sz="3600" b="1" dirty="0">
                <a:latin typeface="新宋体" panose="02010609030101010101" charset="-122"/>
                <a:ea typeface="新宋体" panose="02010609030101010101" charset="-122"/>
              </a:rPr>
              <a:t>本身就是表示天气的形容词：</a:t>
            </a:r>
            <a:endParaRPr lang="zh-CN" altLang="zh-CN" sz="3600" b="1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5123" name="内容占位符 2"/>
          <p:cNvSpPr>
            <a:spLocks noGrp="1"/>
          </p:cNvSpPr>
          <p:nvPr>
            <p:ph idx="1"/>
          </p:nvPr>
        </p:nvSpPr>
        <p:spPr>
          <a:xfrm>
            <a:off x="1187450" y="1844675"/>
            <a:ext cx="6929438" cy="4525963"/>
          </a:xfrm>
        </p:spPr>
        <p:txBody>
          <a:bodyPr vert="horz" wrap="square" lIns="91440" tIns="45720" rIns="91440" bIns="45720" anchor="t" anchorCtr="0"/>
          <a:p>
            <a:pPr marL="914400" indent="-914400" eaLnBrk="1" hangingPunct="1">
              <a:buNone/>
            </a:pPr>
            <a:r>
              <a:rPr lang="en-US" altLang="zh-CN" sz="4800" dirty="0">
                <a:cs typeface="Times New Roman" panose="02020603050405020304" pitchFamily="18" charset="0"/>
              </a:rPr>
              <a:t>1. hot </a:t>
            </a:r>
            <a:r>
              <a:rPr lang="zh-CN" altLang="en-US" sz="4800" dirty="0">
                <a:solidFill>
                  <a:srgbClr val="C00000"/>
                </a:solidFill>
                <a:cs typeface="Times New Roman" panose="02020603050405020304" pitchFamily="18" charset="0"/>
              </a:rPr>
              <a:t>炎热的</a:t>
            </a:r>
            <a:r>
              <a:rPr lang="en-US" altLang="zh-CN" sz="4800" dirty="0">
                <a:cs typeface="Times New Roman" panose="02020603050405020304" pitchFamily="18" charset="0"/>
              </a:rPr>
              <a:t> </a:t>
            </a:r>
            <a:endParaRPr lang="en-US" altLang="zh-CN" sz="4800" dirty="0">
              <a:cs typeface="Times New Roman" panose="02020603050405020304" pitchFamily="18" charset="0"/>
            </a:endParaRPr>
          </a:p>
          <a:p>
            <a:pPr marL="914400" indent="-914400" eaLnBrk="1" hangingPunct="1">
              <a:buNone/>
            </a:pPr>
            <a:r>
              <a:rPr lang="en-US" altLang="zh-CN" sz="4800" dirty="0">
                <a:cs typeface="Times New Roman" panose="02020603050405020304" pitchFamily="18" charset="0"/>
              </a:rPr>
              <a:t>2. warm </a:t>
            </a:r>
            <a:r>
              <a:rPr lang="zh-CN" altLang="en-US" sz="4800" dirty="0">
                <a:solidFill>
                  <a:srgbClr val="FF0000"/>
                </a:solidFill>
                <a:cs typeface="Times New Roman" panose="02020603050405020304" pitchFamily="18" charset="0"/>
              </a:rPr>
              <a:t>温暖的；暖和的</a:t>
            </a:r>
            <a:r>
              <a:rPr lang="en-US" altLang="zh-CN" sz="4800" dirty="0">
                <a:solidFill>
                  <a:srgbClr val="FF0000"/>
                </a:solidFill>
                <a:cs typeface="Times New Roman" panose="02020603050405020304" pitchFamily="18" charset="0"/>
              </a:rPr>
              <a:t>  </a:t>
            </a:r>
            <a:endParaRPr lang="en-US" altLang="zh-CN" sz="4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914400" indent="-914400" eaLnBrk="1" hangingPunct="1">
              <a:buNone/>
            </a:pPr>
            <a:r>
              <a:rPr lang="en-US" altLang="zh-CN" sz="4800" dirty="0">
                <a:cs typeface="Times New Roman" panose="02020603050405020304" pitchFamily="18" charset="0"/>
              </a:rPr>
              <a:t>3. cool   </a:t>
            </a:r>
            <a:r>
              <a:rPr lang="zh-CN" altLang="en-US" sz="4800" dirty="0">
                <a:solidFill>
                  <a:srgbClr val="FF0000"/>
                </a:solidFill>
                <a:cs typeface="Times New Roman" panose="02020603050405020304" pitchFamily="18" charset="0"/>
              </a:rPr>
              <a:t>凉爽的；酷的 </a:t>
            </a:r>
            <a:endParaRPr lang="en-US" altLang="zh-CN" sz="4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914400" indent="-914400" eaLnBrk="1" hangingPunct="1">
              <a:buNone/>
            </a:pPr>
            <a:r>
              <a:rPr lang="en-US" altLang="zh-CN" sz="4800" dirty="0">
                <a:cs typeface="Times New Roman" panose="02020603050405020304" pitchFamily="18" charset="0"/>
              </a:rPr>
              <a:t>4. cold </a:t>
            </a:r>
            <a:r>
              <a:rPr lang="zh-CN" altLang="en-US" sz="4800" dirty="0">
                <a:cs typeface="Times New Roman" panose="02020603050405020304" pitchFamily="18" charset="0"/>
              </a:rPr>
              <a:t> </a:t>
            </a:r>
            <a:r>
              <a:rPr lang="zh-CN" altLang="en-US" sz="4800" dirty="0">
                <a:solidFill>
                  <a:srgbClr val="FF0000"/>
                </a:solidFill>
                <a:cs typeface="Times New Roman" panose="02020603050405020304" pitchFamily="18" charset="0"/>
              </a:rPr>
              <a:t>寒冷的</a:t>
            </a:r>
            <a:endParaRPr lang="zh-CN" altLang="en-US" sz="4800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pPr marL="914400" indent="-914400" eaLnBrk="1" hangingPunct="1">
              <a:buNone/>
            </a:pPr>
            <a:endParaRPr lang="en-US" altLang="zh-CN" sz="4800" dirty="0"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newsflash/>
    <p:sndAc>
      <p:stSnd>
        <p:snd r:embed="rId1" name="chimes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1"/>
          <p:cNvSpPr>
            <a:spLocks noGrp="1"/>
          </p:cNvSpPr>
          <p:nvPr>
            <p:ph type="title" idx="4294967295"/>
          </p:nvPr>
        </p:nvSpPr>
        <p:spPr>
          <a:xfrm>
            <a:off x="1979613" y="404813"/>
            <a:ext cx="5400675" cy="1143000"/>
          </a:xfrm>
          <a:solidFill>
            <a:srgbClr val="00CCFF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zh-CN" b="1" dirty="0">
                <a:latin typeface="宋体" panose="02010600030101010101" pitchFamily="2" charset="-122"/>
              </a:rPr>
              <a:t>重点句型</a:t>
            </a:r>
            <a:endParaRPr lang="zh-CN" altLang="zh-CN" b="1" dirty="0">
              <a:latin typeface="宋体" panose="02010600030101010101" pitchFamily="2" charset="-122"/>
            </a:endParaRP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>
          <a:xfrm>
            <a:off x="900113" y="1700213"/>
            <a:ext cx="7758112" cy="4525962"/>
          </a:xfrm>
        </p:spPr>
        <p:txBody>
          <a:bodyPr vert="horz" wrap="square" lIns="91440" tIns="45720" rIns="91440" bIns="45720" anchor="t" anchorCtr="0"/>
          <a:p>
            <a:pPr marL="514350" indent="-514350" eaLnBrk="1" hangingPunct="1">
              <a:buNone/>
            </a:pPr>
            <a:r>
              <a:rPr lang="zh-CN" altLang="en-US" sz="5400" dirty="0"/>
              <a:t>---</a:t>
            </a:r>
            <a:r>
              <a:rPr lang="en-US" altLang="zh-CN" sz="5400" dirty="0">
                <a:cs typeface="Times New Roman" panose="02020603050405020304" pitchFamily="18" charset="0"/>
              </a:rPr>
              <a:t>H</a:t>
            </a:r>
            <a:r>
              <a:rPr lang="zh-CN" altLang="en-US" sz="5400" dirty="0"/>
              <a:t>ow's the weather today?</a:t>
            </a:r>
            <a:endParaRPr lang="zh-CN" altLang="en-US" sz="5400" dirty="0"/>
          </a:p>
          <a:p>
            <a:pPr marL="514350" indent="-514350" eaLnBrk="1" hangingPunct="1">
              <a:buNone/>
            </a:pPr>
            <a:r>
              <a:rPr lang="zh-CN" altLang="en-US" sz="5400" dirty="0"/>
              <a:t>--- It's ...</a:t>
            </a:r>
            <a:endParaRPr lang="en-US" altLang="zh-CN" sz="5400" dirty="0"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endParaRPr lang="en-US" altLang="zh-CN" sz="4400" dirty="0">
              <a:cs typeface="Times New Roman" panose="02020603050405020304" pitchFamily="18" charset="0"/>
            </a:endParaRPr>
          </a:p>
          <a:p>
            <a:pPr marL="514350" indent="-514350" eaLnBrk="1" hangingPunct="1">
              <a:buNone/>
            </a:pPr>
            <a:endParaRPr lang="zh-CN" altLang="en-US" dirty="0">
              <a:ea typeface="Times New Roman" panose="02020603050405020304" pitchFamily="18" charset="0"/>
            </a:endParaRPr>
          </a:p>
        </p:txBody>
      </p:sp>
      <p:pic>
        <p:nvPicPr>
          <p:cNvPr id="6148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9838" y="4149725"/>
            <a:ext cx="5297487" cy="2663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7" descr="090716143164f39b40bec0df0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矩形 4"/>
          <p:cNvSpPr/>
          <p:nvPr/>
        </p:nvSpPr>
        <p:spPr>
          <a:xfrm>
            <a:off x="127000" y="2328863"/>
            <a:ext cx="4668838" cy="91440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14350" lvl="0" indent="-514350" eaLnBrk="1" hangingPunct="1">
              <a:spcBef>
                <a:spcPct val="0"/>
              </a:spcBef>
              <a:buNone/>
            </a:pPr>
            <a:r>
              <a:rPr lang="en-US" altLang="zh-CN" sz="5400" dirty="0">
                <a:cs typeface="Times New Roman" panose="02020603050405020304" pitchFamily="18" charset="0"/>
              </a:rPr>
              <a:t>It</a:t>
            </a:r>
            <a:r>
              <a:rPr lang="zh-CN" altLang="en-US" sz="5400" dirty="0"/>
              <a:t>'</a:t>
            </a:r>
            <a:r>
              <a:rPr lang="en-US" altLang="zh-CN" sz="5400" dirty="0">
                <a:cs typeface="Times New Roman" panose="02020603050405020304" pitchFamily="18" charset="0"/>
              </a:rPr>
              <a:t>s </a:t>
            </a:r>
            <a:r>
              <a:rPr lang="en-US" altLang="zh-CN" sz="5400" dirty="0">
                <a:solidFill>
                  <a:srgbClr val="FF0000"/>
                </a:solidFill>
                <a:cs typeface="Times New Roman" panose="02020603050405020304" pitchFamily="18" charset="0"/>
              </a:rPr>
              <a:t>sunny </a:t>
            </a:r>
            <a:r>
              <a:rPr lang="en-US" altLang="zh-CN" sz="5400" dirty="0">
                <a:cs typeface="Times New Roman" panose="02020603050405020304" pitchFamily="18" charset="0"/>
              </a:rPr>
              <a:t>today.</a:t>
            </a:r>
            <a:endParaRPr lang="en-US" altLang="zh-CN" sz="5400" dirty="0">
              <a:ea typeface="Times New Roman" panose="02020603050405020304" pitchFamily="18" charset="0"/>
            </a:endParaRPr>
          </a:p>
        </p:txBody>
      </p:sp>
      <p:sp>
        <p:nvSpPr>
          <p:cNvPr id="7172" name="Text Box 4"/>
          <p:cNvSpPr txBox="1"/>
          <p:nvPr/>
        </p:nvSpPr>
        <p:spPr>
          <a:xfrm>
            <a:off x="3348038" y="981075"/>
            <a:ext cx="4900612" cy="639763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How's the weather today?</a:t>
            </a:r>
            <a:endParaRPr lang="zh-CN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7173" name="Picture 5" descr="QQ图片201410102237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3502025"/>
            <a:ext cx="2487613" cy="298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6" descr="QQ图片201410102237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25" y="1844675"/>
            <a:ext cx="2009775" cy="27924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8195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8196" name="Picture 5" descr="asch-likeawindyday-13b-s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5400"/>
            <a:ext cx="9144000" cy="6911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7" name="矩形 6"/>
          <p:cNvSpPr/>
          <p:nvPr/>
        </p:nvSpPr>
        <p:spPr>
          <a:xfrm>
            <a:off x="1763713" y="4076700"/>
            <a:ext cx="4678362" cy="914400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14350" lvl="0" indent="-514350" eaLnBrk="1" hangingPunct="1">
              <a:spcBef>
                <a:spcPct val="0"/>
              </a:spcBef>
              <a:buNone/>
            </a:pPr>
            <a:r>
              <a:rPr lang="en-US" altLang="zh-CN" sz="5400" dirty="0">
                <a:cs typeface="Times New Roman" panose="02020603050405020304" pitchFamily="18" charset="0"/>
              </a:rPr>
              <a:t>It is </a:t>
            </a:r>
            <a:r>
              <a:rPr lang="zh-CN" altLang="en-US" sz="5400" dirty="0">
                <a:solidFill>
                  <a:srgbClr val="FF0000"/>
                </a:solidFill>
              </a:rPr>
              <a:t>rainy</a:t>
            </a:r>
            <a:r>
              <a:rPr lang="en-US" altLang="zh-CN" sz="54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altLang="zh-CN" sz="5400" dirty="0">
                <a:cs typeface="Times New Roman" panose="02020603050405020304" pitchFamily="18" charset="0"/>
              </a:rPr>
              <a:t>today.</a:t>
            </a:r>
            <a:endParaRPr lang="en-US" altLang="zh-CN" sz="5400" dirty="0">
              <a:ea typeface="Times New Roman" panose="02020603050405020304" pitchFamily="18" charset="0"/>
            </a:endParaRPr>
          </a:p>
        </p:txBody>
      </p:sp>
      <p:pic>
        <p:nvPicPr>
          <p:cNvPr id="8198" name="Picture 6" descr="QQ图片20141002115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8" y="117475"/>
            <a:ext cx="2305050" cy="2714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Text Box 7"/>
          <p:cNvSpPr txBox="1"/>
          <p:nvPr/>
        </p:nvSpPr>
        <p:spPr>
          <a:xfrm>
            <a:off x="179388" y="2925763"/>
            <a:ext cx="4900612" cy="639762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How's the weather today?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title" idx="4294967295"/>
          </p:nvPr>
        </p:nvSpPr>
        <p:spPr/>
        <p:txBody>
          <a:bodyPr vert="horz" wrap="square" lIns="91440" tIns="45720" rIns="91440" bIns="45720" anchor="ctr" anchorCtr="0"/>
          <a:p>
            <a:pPr eaLnBrk="1" hangingPunct="1"/>
            <a:endParaRPr lang="zh-CN" altLang="zh-CN" dirty="0"/>
          </a:p>
        </p:txBody>
      </p:sp>
      <p:sp>
        <p:nvSpPr>
          <p:cNvPr id="9219" name="Rectangle 3"/>
          <p:cNvSpPr>
            <a:spLocks noGrp="1"/>
          </p:cNvSpPr>
          <p:nvPr>
            <p:ph type="body" idx="4294967295"/>
          </p:nvPr>
        </p:nvSpPr>
        <p:spPr/>
        <p:txBody>
          <a:bodyPr vert="horz" wrap="square" lIns="91440" tIns="45720" rIns="91440" bIns="45720" anchor="t" anchorCtr="0"/>
          <a:p>
            <a:pPr eaLnBrk="1" hangingPunct="1"/>
            <a:endParaRPr lang="zh-CN" altLang="zh-CN" dirty="0"/>
          </a:p>
        </p:txBody>
      </p:sp>
      <p:pic>
        <p:nvPicPr>
          <p:cNvPr id="9220" name="Picture 5" descr="asch-likeawindyday-13b-sj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6"/>
          <p:cNvSpPr/>
          <p:nvPr/>
        </p:nvSpPr>
        <p:spPr>
          <a:xfrm>
            <a:off x="1547813" y="333375"/>
            <a:ext cx="4986337" cy="923925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14350" lvl="0" indent="-514350" eaLnBrk="1" hangingPunct="1">
              <a:spcBef>
                <a:spcPct val="0"/>
              </a:spcBef>
              <a:buNone/>
            </a:pPr>
            <a:r>
              <a:rPr lang="en-US" altLang="zh-CN" sz="5400" dirty="0">
                <a:cs typeface="Times New Roman" panose="02020603050405020304" pitchFamily="18" charset="0"/>
              </a:rPr>
              <a:t>It is </a:t>
            </a:r>
            <a:r>
              <a:rPr lang="en-US" altLang="zh-CN" sz="5400" dirty="0">
                <a:solidFill>
                  <a:srgbClr val="FF0000"/>
                </a:solidFill>
                <a:cs typeface="Times New Roman" panose="02020603050405020304" pitchFamily="18" charset="0"/>
              </a:rPr>
              <a:t>windy </a:t>
            </a:r>
            <a:r>
              <a:rPr lang="en-US" altLang="zh-CN" sz="5400" dirty="0">
                <a:cs typeface="Times New Roman" panose="02020603050405020304" pitchFamily="18" charset="0"/>
              </a:rPr>
              <a:t>today.</a:t>
            </a:r>
            <a:endParaRPr lang="en-US" altLang="zh-CN" sz="5400" dirty="0">
              <a:ea typeface="Times New Roman" panose="02020603050405020304" pitchFamily="18" charset="0"/>
            </a:endParaRPr>
          </a:p>
        </p:txBody>
      </p:sp>
      <p:pic>
        <p:nvPicPr>
          <p:cNvPr id="9222" name="Picture 6" descr="QQ图片201410021157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9350" y="4076700"/>
            <a:ext cx="1943100" cy="2290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3" name="Text Box 7"/>
          <p:cNvSpPr txBox="1"/>
          <p:nvPr/>
        </p:nvSpPr>
        <p:spPr>
          <a:xfrm>
            <a:off x="1187450" y="4797425"/>
            <a:ext cx="4902200" cy="639763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How's the weather today?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4" descr="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矩形 5"/>
          <p:cNvSpPr/>
          <p:nvPr/>
        </p:nvSpPr>
        <p:spPr>
          <a:xfrm>
            <a:off x="3779838" y="4797425"/>
            <a:ext cx="5141912" cy="922338"/>
          </a:xfrm>
          <a:prstGeom prst="rect">
            <a:avLst/>
          </a:prstGeom>
          <a:solidFill>
            <a:srgbClr val="CCECFF"/>
          </a:solidFill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514350" lvl="0" indent="-514350" eaLnBrk="1" hangingPunct="1">
              <a:spcBef>
                <a:spcPct val="0"/>
              </a:spcBef>
              <a:buNone/>
            </a:pPr>
            <a:r>
              <a:rPr lang="en-US" altLang="zh-CN" sz="5400" dirty="0">
                <a:cs typeface="Times New Roman" panose="02020603050405020304" pitchFamily="18" charset="0"/>
              </a:rPr>
              <a:t>It is </a:t>
            </a:r>
            <a:r>
              <a:rPr lang="en-US" altLang="zh-CN" sz="5400" dirty="0">
                <a:solidFill>
                  <a:srgbClr val="FF0000"/>
                </a:solidFill>
                <a:cs typeface="Times New Roman" panose="02020603050405020304" pitchFamily="18" charset="0"/>
              </a:rPr>
              <a:t>cloudy </a:t>
            </a:r>
            <a:r>
              <a:rPr lang="en-US" altLang="zh-CN" sz="5400" dirty="0">
                <a:cs typeface="Times New Roman" panose="02020603050405020304" pitchFamily="18" charset="0"/>
              </a:rPr>
              <a:t>today.</a:t>
            </a:r>
            <a:endParaRPr lang="en-US" altLang="zh-CN" sz="5400" dirty="0">
              <a:ea typeface="Times New Roman" panose="02020603050405020304" pitchFamily="18" charset="0"/>
            </a:endParaRPr>
          </a:p>
        </p:txBody>
      </p:sp>
      <p:pic>
        <p:nvPicPr>
          <p:cNvPr id="10244" name="Picture 4" descr="QQ图片201410102237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3717925"/>
            <a:ext cx="2487612" cy="298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5" descr="QQ图片201410102237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04025" y="1844675"/>
            <a:ext cx="2009775" cy="27924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6" name="Text Box 6"/>
          <p:cNvSpPr txBox="1"/>
          <p:nvPr/>
        </p:nvSpPr>
        <p:spPr>
          <a:xfrm>
            <a:off x="107950" y="2925763"/>
            <a:ext cx="4900613" cy="639762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zh-CN" sz="3600" dirty="0">
                <a:latin typeface="Times New Roman" panose="02020603050405020304" pitchFamily="18" charset="0"/>
              </a:rPr>
              <a:t>How's the weather today?</a:t>
            </a:r>
            <a:endParaRPr lang="zh-CN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>
    <p:zoom/>
  </p:transition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CDESIGNO</Template>
  <TotalTime>0</TotalTime>
  <Words>1548</Words>
  <Application>WPS 演示</Application>
  <PresentationFormat>全屏显示(4:3)</PresentationFormat>
  <Paragraphs>156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楷体_GB2312</vt:lpstr>
      <vt:lpstr>新宋体</vt:lpstr>
      <vt:lpstr>微软雅黑</vt:lpstr>
      <vt:lpstr>Arial Unicode MS</vt:lpstr>
      <vt:lpstr>Calibri</vt:lpstr>
      <vt:lpstr>华文行楷</vt:lpstr>
      <vt:lpstr>Cambria</vt:lpstr>
      <vt:lpstr>黑体</vt:lpstr>
      <vt:lpstr>Arial</vt:lpstr>
      <vt:lpstr>等线</vt:lpstr>
      <vt:lpstr>默认设计模板</vt:lpstr>
      <vt:lpstr>自定义设计方案</vt:lpstr>
      <vt:lpstr>Unit 2 lesson 9</vt:lpstr>
      <vt:lpstr>PowerPoint 演示文稿</vt:lpstr>
      <vt:lpstr>PowerPoint 演示文稿</vt:lpstr>
      <vt:lpstr>本身就是表示天气的形容词：</vt:lpstr>
      <vt:lpstr>重点句型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It’s ... today. </vt:lpstr>
      <vt:lpstr>复习巩固</vt:lpstr>
      <vt:lpstr>PowerPoint 演示文稿</vt:lpstr>
      <vt:lpstr>Let’s match!</vt:lpstr>
      <vt:lpstr>词性变化</vt:lpstr>
      <vt:lpstr>词性变化</vt:lpstr>
      <vt:lpstr>PowerPoint 演示文稿</vt:lpstr>
      <vt:lpstr>PowerPoint 演示文稿</vt:lpstr>
      <vt:lpstr>PowerPoint 演示文稿</vt:lpstr>
    </vt:vector>
  </TitlesOfParts>
  <Company>sddz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程珍</dc:creator>
  <cp:lastModifiedBy>上帝掷骰子吗</cp:lastModifiedBy>
  <cp:revision>116</cp:revision>
  <dcterms:created xsi:type="dcterms:W3CDTF">2004-03-03T00:49:00Z</dcterms:created>
  <dcterms:modified xsi:type="dcterms:W3CDTF">2023-09-30T12:00:44Z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C9B351F1C0A6461F8D38945FCC005F6E_13</vt:lpwstr>
  </property>
</Properties>
</file>