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3" r:id="rId3"/>
  </p:sldMasterIdLst>
  <p:notesMasterIdLst>
    <p:notesMasterId r:id="rId6"/>
  </p:notesMasterIdLst>
  <p:handoutMasterIdLst>
    <p:handoutMasterId r:id="rId31"/>
  </p:handoutMasterIdLst>
  <p:sldIdLst>
    <p:sldId id="266" r:id="rId4"/>
    <p:sldId id="267" r:id="rId5"/>
    <p:sldId id="261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89" r:id="rId20"/>
    <p:sldId id="288" r:id="rId21"/>
    <p:sldId id="290" r:id="rId22"/>
    <p:sldId id="291" r:id="rId23"/>
    <p:sldId id="292" r:id="rId24"/>
    <p:sldId id="293" r:id="rId25"/>
    <p:sldId id="294" r:id="rId26"/>
    <p:sldId id="295" r:id="rId27"/>
    <p:sldId id="296" r:id="rId28"/>
    <p:sldId id="260" r:id="rId29"/>
    <p:sldId id="299" r:id="rId30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54FA"/>
    <a:srgbClr val="FAFAFA"/>
    <a:srgbClr val="197DE1"/>
    <a:srgbClr val="2B99FF"/>
    <a:srgbClr val="187DE2"/>
    <a:srgbClr val="000000"/>
    <a:srgbClr val="85CC2A"/>
    <a:srgbClr val="0D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31"/>
    <p:restoredTop sz="94793"/>
  </p:normalViewPr>
  <p:slideViewPr>
    <p:cSldViewPr snapToGrid="0" snapToObjects="1" showGuides="1">
      <p:cViewPr varScale="1">
        <p:scale>
          <a:sx n="142" d="100"/>
          <a:sy n="142" d="100"/>
        </p:scale>
        <p:origin x="200" y="416"/>
      </p:cViewPr>
      <p:guideLst>
        <p:guide orient="horz" pos="215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125" d="100"/>
          <a:sy n="125" d="100"/>
        </p:scale>
        <p:origin x="3704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5" Type="http://schemas.openxmlformats.org/officeDocument/2006/relationships/tags" Target="tags/tag5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7EBA9-3444-E04A-9969-BF4995D1A33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83A80B-8070-D746-9113-42D61D085EC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ECD749-68E1-C644-A85F-08C8F056BB6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三角形 56"/>
          <p:cNvSpPr/>
          <p:nvPr userDrawn="1"/>
        </p:nvSpPr>
        <p:spPr>
          <a:xfrm rot="10800000">
            <a:off x="1216097" y="-1"/>
            <a:ext cx="1373510" cy="974939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8" name="三角形 57"/>
          <p:cNvSpPr/>
          <p:nvPr userDrawn="1"/>
        </p:nvSpPr>
        <p:spPr>
          <a:xfrm rot="10800000">
            <a:off x="393060" y="-3"/>
            <a:ext cx="1803488" cy="1280143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3823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275467" y="1643062"/>
            <a:ext cx="4916534" cy="6336331"/>
          </a:xfrm>
          <a:prstGeom prst="rect">
            <a:avLst/>
          </a:prstGeom>
        </p:spPr>
      </p:pic>
      <p:sp>
        <p:nvSpPr>
          <p:cNvPr id="56" name="矩形 55"/>
          <p:cNvSpPr/>
          <p:nvPr userDrawn="1"/>
        </p:nvSpPr>
        <p:spPr>
          <a:xfrm>
            <a:off x="1" y="1117661"/>
            <a:ext cx="8372876" cy="4565111"/>
          </a:xfrm>
          <a:prstGeom prst="rect">
            <a:avLst/>
          </a:prstGeom>
          <a:solidFill>
            <a:srgbClr val="197DE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45" name="文本框 44"/>
          <p:cNvSpPr txBox="1"/>
          <p:nvPr userDrawn="1"/>
        </p:nvSpPr>
        <p:spPr>
          <a:xfrm>
            <a:off x="9758597" y="93388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46" name="平行四边形 45"/>
          <p:cNvSpPr/>
          <p:nvPr userDrawn="1"/>
        </p:nvSpPr>
        <p:spPr>
          <a:xfrm>
            <a:off x="39306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平行四边形 46"/>
          <p:cNvSpPr/>
          <p:nvPr userDrawn="1"/>
        </p:nvSpPr>
        <p:spPr>
          <a:xfrm>
            <a:off x="66699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平行四边形 47"/>
          <p:cNvSpPr/>
          <p:nvPr userDrawn="1"/>
        </p:nvSpPr>
        <p:spPr>
          <a:xfrm>
            <a:off x="94093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3" name="图片 42"/>
          <p:cNvPicPr>
            <a:picLocks noChangeAspect="1"/>
          </p:cNvPicPr>
          <p:nvPr userDrawn="1"/>
        </p:nvPicPr>
        <p:blipFill>
          <a:blip r:embed="rId4" cstate="screen"/>
          <a:srcRect r="65887"/>
          <a:stretch>
            <a:fillRect/>
          </a:stretch>
        </p:blipFill>
        <p:spPr>
          <a:xfrm>
            <a:off x="393065" y="278765"/>
            <a:ext cx="527685" cy="471170"/>
          </a:xfrm>
          <a:prstGeom prst="rect">
            <a:avLst/>
          </a:prstGeom>
        </p:spPr>
      </p:pic>
      <p:sp>
        <p:nvSpPr>
          <p:cNvPr id="59" name="矩形 58"/>
          <p:cNvSpPr/>
          <p:nvPr userDrawn="1"/>
        </p:nvSpPr>
        <p:spPr>
          <a:xfrm>
            <a:off x="8410352" y="1117661"/>
            <a:ext cx="180000" cy="4564800"/>
          </a:xfrm>
          <a:prstGeom prst="rect">
            <a:avLst/>
          </a:prstGeom>
          <a:solidFill>
            <a:srgbClr val="197DE1">
              <a:alpha val="9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60" name="矩形 59"/>
          <p:cNvSpPr/>
          <p:nvPr userDrawn="1"/>
        </p:nvSpPr>
        <p:spPr>
          <a:xfrm>
            <a:off x="8627827" y="1117661"/>
            <a:ext cx="90000" cy="4565111"/>
          </a:xfrm>
          <a:prstGeom prst="rect">
            <a:avLst/>
          </a:prstGeom>
          <a:solidFill>
            <a:srgbClr val="197DE1">
              <a:alpha val="7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13" name="平行四边形 12"/>
          <p:cNvSpPr/>
          <p:nvPr userDrawn="1"/>
        </p:nvSpPr>
        <p:spPr>
          <a:xfrm>
            <a:off x="121486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平行四边形 13"/>
          <p:cNvSpPr/>
          <p:nvPr userDrawn="1"/>
        </p:nvSpPr>
        <p:spPr>
          <a:xfrm>
            <a:off x="148880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155324"/>
            <a:ext cx="2466753" cy="604986"/>
          </a:xfrm>
          <a:prstGeom prst="rect">
            <a:avLst/>
          </a:prstGeom>
          <a:gradFill flip="none" rotWithShape="1">
            <a:gsLst>
              <a:gs pos="0">
                <a:srgbClr val="FAFAFA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220941" y="240693"/>
            <a:ext cx="434248" cy="43424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55189" y="240693"/>
            <a:ext cx="1605280" cy="478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>
              <a:defRPr kumimoji="1" lang="zh-CN" altLang="en-US" sz="28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lvl="0"/>
            <a:r>
              <a:rPr kumimoji="1" lang="zh-CN" altLang="en-US" dirty="0"/>
              <a:t>复习新知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1117660"/>
            <a:ext cx="6951407" cy="4565111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1386348" y="331204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1386348" y="2082886"/>
            <a:ext cx="3474043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5" cstate="screen">
            <a:alphaModFix amt="50000"/>
          </a:blip>
          <a:srcRect t="820" b="82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tags" Target="../tags/tag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tif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8459" y="3609753"/>
            <a:ext cx="5222274" cy="626534"/>
            <a:chOff x="1068459" y="3609753"/>
            <a:chExt cx="5222274" cy="626534"/>
          </a:xfrm>
        </p:grpSpPr>
        <p:grpSp>
          <p:nvGrpSpPr>
            <p:cNvPr id="7" name="组合 6"/>
            <p:cNvGrpSpPr/>
            <p:nvPr/>
          </p:nvGrpSpPr>
          <p:grpSpPr>
            <a:xfrm>
              <a:off x="1068459" y="3609753"/>
              <a:ext cx="5222274" cy="626534"/>
              <a:chOff x="854157" y="4555679"/>
              <a:chExt cx="5027541" cy="626534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152400" dist="50800" dir="13500000" algn="br" rotWithShape="0">
                  <a:schemeClr val="accent5">
                    <a:lumMod val="60000"/>
                    <a:lumOff val="40000"/>
                    <a:alpha val="7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50800" dist="50800" dir="2700000" algn="tl" rotWithShape="0">
                  <a:srgbClr val="1954FA">
                    <a:alpha val="7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121845" y="3722965"/>
              <a:ext cx="5115503" cy="398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小学数学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人教版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五年级上册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第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五单元</a:t>
              </a:r>
              <a:endParaRPr kumimoji="1"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146" name="矩形 35"/>
          <p:cNvSpPr>
            <a:spLocks noChangeArrowheads="1"/>
          </p:cNvSpPr>
          <p:nvPr/>
        </p:nvSpPr>
        <p:spPr bwMode="auto">
          <a:xfrm>
            <a:off x="1136650" y="2252345"/>
            <a:ext cx="4107815" cy="645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用字母表示数（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2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）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 pitchFamily="34" charset="-122"/>
              <a:ea typeface="思源黑体 CN Bold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展示</a:t>
            </a:r>
            <a:r>
              <a:rPr lang="zh-CN" altLang="en-US" dirty="0"/>
              <a:t>交流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119120" y="578803"/>
            <a:ext cx="6100763" cy="1383665"/>
          </a:xfrm>
          <a:prstGeom prst="rect">
            <a:avLst/>
          </a:prstGeom>
          <a:solidFill>
            <a:schemeClr val="accent4"/>
          </a:solidFill>
        </p:spPr>
        <p:txBody>
          <a:bodyPr>
            <a:spAutoFit/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说 一 说：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3617A9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a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或者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n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能表示哪些数？能是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200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吗？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2295" name="矩形 1"/>
          <p:cNvSpPr/>
          <p:nvPr/>
        </p:nvSpPr>
        <p:spPr>
          <a:xfrm>
            <a:off x="3637915" y="2481898"/>
            <a:ext cx="6096000" cy="17541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   能表示任何一个数，也能表示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200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，但是目前还没有人活到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200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岁，表示年龄时不能用。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296" name="矩形 2"/>
          <p:cNvSpPr/>
          <p:nvPr/>
        </p:nvSpPr>
        <p:spPr>
          <a:xfrm>
            <a:off x="3515678" y="4334510"/>
            <a:ext cx="4668837" cy="5810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当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a=11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时，爸爸的年龄是多少？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37915" y="5204460"/>
            <a:ext cx="50101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a+30=11+30=41(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岁）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/>
      <p:bldP spid="12296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展示</a:t>
            </a:r>
            <a:r>
              <a:rPr lang="zh-CN" altLang="en-US" dirty="0"/>
              <a:t>交流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820988" y="963613"/>
            <a:ext cx="7718425" cy="645160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例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在月球上，人能举起物体的质量是地球上的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6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倍。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3513138" y="2179638"/>
            <a:ext cx="4527550" cy="854075"/>
          </a:xfrm>
          <a:prstGeom prst="wedgeRoundRectCallout">
            <a:avLst>
              <a:gd name="adj1" fmla="val 14667"/>
              <a:gd name="adj2" fmla="val 88031"/>
              <a:gd name="adj3" fmla="val 16667"/>
            </a:avLst>
          </a:prstGeom>
          <a:noFill/>
          <a:ln w="12700" cap="flat" cmpd="sng" algn="ctr">
            <a:solidFill>
              <a:srgbClr val="008651"/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在地球上我只能举起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15kg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481320" y="2992120"/>
            <a:ext cx="1927225" cy="2453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展示</a:t>
            </a:r>
            <a:r>
              <a:rPr lang="zh-CN" altLang="en-US" dirty="0"/>
              <a:t>交流</a:t>
            </a:r>
            <a:endParaRPr lang="zh-CN" altLang="en-US" dirty="0"/>
          </a:p>
        </p:txBody>
      </p:sp>
      <p:graphicFrame>
        <p:nvGraphicFramePr>
          <p:cNvPr id="14" name="表格 13"/>
          <p:cNvGraphicFramePr/>
          <p:nvPr>
            <p:custDataLst>
              <p:tags r:id="rId1"/>
            </p:custDataLst>
          </p:nvPr>
        </p:nvGraphicFramePr>
        <p:xfrm>
          <a:off x="958215" y="2102803"/>
          <a:ext cx="5156200" cy="3775075"/>
        </p:xfrm>
        <a:graphic>
          <a:graphicData uri="http://schemas.openxmlformats.org/drawingml/2006/table">
            <a:tbl>
              <a:tblPr firstRow="1" bandRow="1"/>
              <a:tblGrid>
                <a:gridCol w="2583180"/>
                <a:gridCol w="2573020"/>
              </a:tblGrid>
              <a:tr h="1063123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在地球上能举起物体的质量</a:t>
                      </a:r>
                      <a:r>
                        <a:rPr lang="en-US" altLang="zh-CN" sz="2400" b="1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/kg</a:t>
                      </a:r>
                      <a:endParaRPr lang="zh-CN" altLang="en-US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724" marB="45724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在月球上能举起物体的质量</a:t>
                      </a:r>
                      <a:r>
                        <a:rPr lang="en-US" altLang="zh-CN" sz="2400" b="1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/kg</a:t>
                      </a:r>
                      <a:endParaRPr lang="zh-CN" altLang="en-US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724" marB="45724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80039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en-US" altLang="zh-CN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724" marB="45724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724" marB="45724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75937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en-US" altLang="zh-CN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724" marB="45724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724" marB="45724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80039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en-US" altLang="zh-CN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724" marB="45724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724" marB="45724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75937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……</a:t>
                      </a:r>
                      <a:endParaRPr lang="en-US" altLang="zh-CN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724" marB="45724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724" marB="45724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341" name="矩形 2"/>
          <p:cNvSpPr/>
          <p:nvPr/>
        </p:nvSpPr>
        <p:spPr>
          <a:xfrm>
            <a:off x="1530350" y="1038860"/>
            <a:ext cx="3079115" cy="583565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填        表</a:t>
            </a:r>
            <a:endParaRPr lang="zh-CN" altLang="en-US" sz="32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865880" y="3343910"/>
            <a:ext cx="1804988" cy="461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×6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endParaRPr lang="zh-CN" altLang="en-US" sz="24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30955" y="3977323"/>
            <a:ext cx="22034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2×6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12</a:t>
            </a:r>
            <a:endParaRPr lang="en-US" altLang="zh-CN" sz="24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830955" y="4609148"/>
            <a:ext cx="171608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3×6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18</a:t>
            </a:r>
            <a:endParaRPr lang="en-US" altLang="zh-CN" sz="24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65880" y="5221923"/>
            <a:ext cx="12223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……</a:t>
            </a:r>
            <a:endParaRPr lang="en-US" altLang="zh-CN" sz="24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92010" y="2103120"/>
            <a:ext cx="4395470" cy="3987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 anchor="t">
            <a:spAutoFit/>
          </a:bodyPr>
          <a:p>
            <a:r>
              <a:rPr lang="en-US" altLang="zh-CN" sz="20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x</a:t>
            </a:r>
            <a:r>
              <a:rPr lang="zh-CN" altLang="en-US" sz="20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表示人在地球上能举起物体的质量。</a:t>
            </a:r>
            <a:endParaRPr lang="zh-CN" altLang="en-US" sz="2000" b="1" kern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92010" y="2945130"/>
            <a:ext cx="4851400" cy="3987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 anchor="t">
            <a:spAutoFit/>
          </a:bodyPr>
          <a:p>
            <a:r>
              <a:rPr lang="zh-CN" altLang="en-US" sz="20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人在月球上能举起的质量就是（   </a:t>
            </a:r>
            <a:r>
              <a:rPr lang="en-US" altLang="zh-CN" sz="20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20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   ）。</a:t>
            </a:r>
            <a:endParaRPr lang="zh-CN" altLang="en-US" sz="2000" b="1" kern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857548" y="2881630"/>
            <a:ext cx="552450" cy="461963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6x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2"/>
          <p:cNvSpPr/>
          <p:nvPr/>
        </p:nvSpPr>
        <p:spPr>
          <a:xfrm>
            <a:off x="7681595" y="1038860"/>
            <a:ext cx="3079115" cy="583565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说一说</a:t>
            </a:r>
            <a:endParaRPr lang="zh-CN" altLang="en-US" sz="32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392" name="矩形 2"/>
          <p:cNvSpPr/>
          <p:nvPr/>
        </p:nvSpPr>
        <p:spPr>
          <a:xfrm>
            <a:off x="6707505" y="3885248"/>
            <a:ext cx="5364480" cy="64516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小朋友在月球上能举起的质量是多少？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81278" y="4908550"/>
            <a:ext cx="3206750" cy="4603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spAutoFit/>
          </a:bodyPr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30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6x=15×6=90(kg</a:t>
            </a:r>
            <a:r>
              <a:rPr kumimoji="0" lang="zh-CN" altLang="en-US" sz="2400" b="1" kern="1200" cap="none" spc="300" normalizeH="0" baseline="0" noProof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）</a:t>
            </a:r>
            <a:endParaRPr kumimoji="0" lang="zh-CN" altLang="en-US" sz="2400" b="1" kern="1200" cap="none" spc="300" normalizeH="0" baseline="0" noProof="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2" grpId="0"/>
      <p:bldP spid="6" grpId="0" bldLvl="0" animBg="1"/>
      <p:bldP spid="6" grpId="1" animBg="1"/>
      <p:bldP spid="3" grpId="0" bldLvl="0" animBg="1"/>
      <p:bldP spid="3" grpId="1"/>
      <p:bldP spid="4" grpId="0" bldLvl="0" animBg="1"/>
      <p:bldP spid="4" grpId="1"/>
      <p:bldP spid="5" grpId="0"/>
      <p:bldP spid="5" grpId="1"/>
      <p:bldP spid="16392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展示</a:t>
            </a:r>
            <a:r>
              <a:rPr lang="zh-CN" altLang="en-US" dirty="0"/>
              <a:t>交流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143885" y="611188"/>
            <a:ext cx="948055" cy="645160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例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1706563" y="1543050"/>
            <a:ext cx="3821113" cy="1243013"/>
          </a:xfrm>
          <a:prstGeom prst="wedgeRoundRectCallout">
            <a:avLst>
              <a:gd name="adj1" fmla="val 14667"/>
              <a:gd name="adj2" fmla="val 88031"/>
              <a:gd name="adj3" fmla="val 16667"/>
            </a:avLst>
          </a:prstGeom>
          <a:noFill/>
          <a:ln w="12700" cap="flat" cmpd="sng" algn="ctr">
            <a:solidFill>
              <a:srgbClr val="008651"/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这一大杯果汁一共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1200g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，倒了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小杯。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6327775" y="1543050"/>
            <a:ext cx="4368800" cy="1679575"/>
          </a:xfrm>
          <a:prstGeom prst="wedgeRoundRectCallout">
            <a:avLst>
              <a:gd name="adj1" fmla="val 13119"/>
              <a:gd name="adj2" fmla="val 75212"/>
              <a:gd name="adj3" fmla="val 16667"/>
            </a:avLst>
          </a:prstGeom>
          <a:noFill/>
          <a:ln w="12700" cap="flat" cmpd="sng" algn="ctr">
            <a:solidFill>
              <a:srgbClr val="008651"/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如果每小杯果汁是</a:t>
            </a:r>
            <a:r>
              <a:rPr kumimoji="0" lang="en-US" altLang="zh-CN" sz="24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xg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，你能用含字母的式子表示大杯果汁还剩多少千克吗？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17255" y="3593465"/>
            <a:ext cx="1943100" cy="2355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8300" y="3389630"/>
            <a:ext cx="1992630" cy="2291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展示</a:t>
            </a:r>
            <a:r>
              <a:rPr lang="zh-CN" altLang="en-US" dirty="0"/>
              <a:t>交流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1428750" y="1558925"/>
            <a:ext cx="506539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一小杯果汁</a:t>
            </a:r>
            <a:r>
              <a:rPr lang="en-US" altLang="zh-CN" sz="24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xg,3</a:t>
            </a:r>
            <a:r>
              <a:rPr lang="zh-CN" altLang="en-US" sz="24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小杯果汁总共</a:t>
            </a:r>
            <a:r>
              <a:rPr lang="en-US" altLang="zh-CN" sz="24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3xg</a:t>
            </a:r>
            <a:r>
              <a:rPr lang="zh-CN" altLang="en-US" sz="24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sz="2400" b="1" kern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73960" y="2512060"/>
            <a:ext cx="297497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还剩（</a:t>
            </a:r>
            <a:r>
              <a:rPr lang="en-US" altLang="zh-CN" sz="24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1200-3x)g</a:t>
            </a:r>
            <a:r>
              <a:rPr lang="zh-CN" altLang="en-US" sz="24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sz="2400" b="1" kern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15298" y="3425190"/>
            <a:ext cx="5011738" cy="646113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x=200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，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1200-3×200=600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（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g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）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06738" y="4524375"/>
            <a:ext cx="6096000" cy="581025"/>
          </a:xfrm>
          <a:prstGeom prst="rect">
            <a:avLst/>
          </a:prstGeom>
        </p:spPr>
        <p:txBody>
          <a:bodyPr>
            <a:spAutoFit/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想一想：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式中的字母可以表示那些数？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74833" y="5557838"/>
            <a:ext cx="5746750" cy="461963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1200÷3=400  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x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是大于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0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小于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400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的数。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展示</a:t>
            </a:r>
            <a:r>
              <a:rPr lang="zh-CN" altLang="en-US" dirty="0"/>
              <a:t>交流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983933" y="892810"/>
            <a:ext cx="948055" cy="645160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例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5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9462" name="矩形 3"/>
          <p:cNvSpPr/>
          <p:nvPr/>
        </p:nvSpPr>
        <p:spPr>
          <a:xfrm>
            <a:off x="3773488" y="952500"/>
            <a:ext cx="4300537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用 小 棒 摆 图 形，填 一 填 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图片 12" descr="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1288" y="1763713"/>
            <a:ext cx="6521450" cy="1008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2681288" y="2995613"/>
            <a:ext cx="6678613" cy="2862263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用小棒摆这样的1个三角形需要（     ）根小棒；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要摆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个三角形需要（      ）根小棒；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要摆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个三角形需要（      ）根小棒；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……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要摆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x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个三角形需要（     ）根小棒。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269163" y="2995613"/>
            <a:ext cx="373062" cy="6477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40400" y="3570288"/>
            <a:ext cx="373063" cy="5810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797550" y="4151313"/>
            <a:ext cx="374650" cy="5810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9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646738" y="5180013"/>
            <a:ext cx="554037" cy="5810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3x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5" grpId="0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展示</a:t>
            </a:r>
            <a:r>
              <a:rPr lang="zh-CN" altLang="en-US" dirty="0"/>
              <a:t>交流</a:t>
            </a:r>
            <a:endParaRPr lang="zh-CN" altLang="en-US" dirty="0"/>
          </a:p>
        </p:txBody>
      </p:sp>
      <p:sp>
        <p:nvSpPr>
          <p:cNvPr id="20485" name="矩形 3"/>
          <p:cNvSpPr/>
          <p:nvPr/>
        </p:nvSpPr>
        <p:spPr>
          <a:xfrm>
            <a:off x="3589338" y="1138238"/>
            <a:ext cx="4300537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用 小 棒 摆 图 形，填 一 填 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81288" y="2995613"/>
            <a:ext cx="6678613" cy="2862263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用小棒摆这样的1个正方形需要（     ）根小棒；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要摆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个正方形需要（      ）根小棒；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要摆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个正方形需要（      ）根小棒；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……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要摆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x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个三角形需要（     ）根小棒。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269163" y="2995613"/>
            <a:ext cx="373062" cy="5810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40400" y="3570288"/>
            <a:ext cx="373063" cy="5810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8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797550" y="4151313"/>
            <a:ext cx="563563" cy="5810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12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646738" y="5180013"/>
            <a:ext cx="554037" cy="5810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4x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4" name="图片 13" descr="84"/>
          <p:cNvPicPr>
            <a:picLocks noChangeAspect="1"/>
          </p:cNvPicPr>
          <p:nvPr/>
        </p:nvPicPr>
        <p:blipFill>
          <a:blip r:embed="rId1"/>
          <a:srcRect t="49074"/>
          <a:stretch>
            <a:fillRect/>
          </a:stretch>
        </p:blipFill>
        <p:spPr>
          <a:xfrm>
            <a:off x="2927350" y="2047875"/>
            <a:ext cx="4714875" cy="733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5" grpId="0"/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展示</a:t>
            </a:r>
            <a:r>
              <a:rPr lang="zh-CN" altLang="en-US" dirty="0"/>
              <a:t>交流</a:t>
            </a:r>
            <a:endParaRPr lang="zh-CN" altLang="en-US" dirty="0"/>
          </a:p>
        </p:txBody>
      </p:sp>
      <p:sp>
        <p:nvSpPr>
          <p:cNvPr id="21508" name="矩形 3"/>
          <p:cNvSpPr/>
          <p:nvPr/>
        </p:nvSpPr>
        <p:spPr>
          <a:xfrm>
            <a:off x="3719513" y="871538"/>
            <a:ext cx="4300537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用 小 棒 摆 图 形，填 一 填 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图片 12" descr="8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9650" y="1535113"/>
            <a:ext cx="5392738" cy="1287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636838" y="2895600"/>
            <a:ext cx="6705600" cy="646113"/>
          </a:xfrm>
          <a:prstGeom prst="rect">
            <a:avLst/>
          </a:prstGeom>
        </p:spPr>
        <p:txBody>
          <a:bodyPr>
            <a:spAutoFit/>
          </a:bodyPr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要摆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x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个三角形和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x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个正方形一共需要几根小棒？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57445" y="4221480"/>
            <a:ext cx="185737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3x+4x</a:t>
            </a:r>
            <a:endParaRPr lang="en-US" altLang="zh-CN" sz="2800" b="1" kern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49650" y="5217795"/>
            <a:ext cx="548767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 kern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一个图形</a:t>
            </a:r>
            <a:r>
              <a:rPr lang="en-US" altLang="zh-CN" sz="2400" b="1" kern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7</a:t>
            </a:r>
            <a:r>
              <a:rPr lang="zh-CN" altLang="en-US" sz="2400" b="1" kern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根小棒，</a:t>
            </a:r>
            <a:r>
              <a:rPr lang="en-US" altLang="zh-CN" sz="2400" b="1" kern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x</a:t>
            </a:r>
            <a:r>
              <a:rPr lang="zh-CN" altLang="en-US" sz="2400" b="1" kern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个图形</a:t>
            </a:r>
            <a:r>
              <a:rPr lang="en-US" altLang="zh-CN" sz="2400" b="1" kern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7x</a:t>
            </a:r>
            <a:r>
              <a:rPr lang="zh-CN" altLang="en-US" sz="2400" b="1" kern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根小棒。</a:t>
            </a:r>
            <a:endParaRPr lang="zh-CN" altLang="en-US" sz="2400" b="1" kern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23556" name="矩形 4"/>
          <p:cNvSpPr/>
          <p:nvPr/>
        </p:nvSpPr>
        <p:spPr>
          <a:xfrm>
            <a:off x="4245928" y="478155"/>
            <a:ext cx="3173412" cy="737235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填  一    填。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557" name="矩形 4"/>
          <p:cNvSpPr/>
          <p:nvPr/>
        </p:nvSpPr>
        <p:spPr>
          <a:xfrm>
            <a:off x="1897063" y="1355725"/>
            <a:ext cx="8899525" cy="526256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anchor="t" anchorCtr="0">
            <a:spAutoFit/>
          </a:bodyPr>
          <a:p>
            <a:pPr eaLnBrk="0" hangingPunct="0">
              <a:lnSpc>
                <a:spcPct val="20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、张刚每天上学时间为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小时，若他家到学校的路程为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s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千米，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则他上学的速度为（       ）千米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时。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、小明每天攒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元钱，攒了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天，一共攒了（      ）元钱。   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、早上，小明妈妈买面包用了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b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元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买牛奶比买面包多花２元，小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明妈妈买面包和买牛奶一共花了（        ）元。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、如每袋面粉重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千克，每袋大米重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b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千克，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8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袋面粉和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袋大米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共重（              ）千克。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89550" y="2346325"/>
            <a:ext cx="79375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S÷2</a:t>
            </a:r>
            <a:endParaRPr lang="zh-CN" altLang="en-US" sz="24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178800" y="3090863"/>
            <a:ext cx="7413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10a</a:t>
            </a:r>
            <a:endParaRPr lang="zh-CN" altLang="en-US" sz="24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77088" y="4498975"/>
            <a:ext cx="1001712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2b+2</a:t>
            </a:r>
            <a:endParaRPr lang="zh-CN" altLang="en-US" sz="24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82975" y="6030913"/>
            <a:ext cx="1181100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8a+5b</a:t>
            </a:r>
            <a:endParaRPr lang="zh-CN" altLang="en-US" sz="24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3" grpId="0"/>
      <p:bldP spid="14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24580" name="矩形 2"/>
          <p:cNvSpPr/>
          <p:nvPr/>
        </p:nvSpPr>
        <p:spPr>
          <a:xfrm>
            <a:off x="4399280" y="886460"/>
            <a:ext cx="3729990" cy="829945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算   一   算。</a:t>
            </a:r>
            <a:endParaRPr lang="zh-CN" altLang="en-US" sz="32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581" name="文本框 15"/>
          <p:cNvSpPr txBox="1"/>
          <p:nvPr/>
        </p:nvSpPr>
        <p:spPr>
          <a:xfrm>
            <a:off x="3414713" y="2225675"/>
            <a:ext cx="5961062" cy="304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8a+9a=                      11b-9b=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8n-n=                         m+10m=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x-x=                            x·x=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y÷y=                          x·1=           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781550" y="2495550"/>
            <a:ext cx="7651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17a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053388" y="2495550"/>
            <a:ext cx="7651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2b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514850" y="3209925"/>
            <a:ext cx="7651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7n   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196263" y="3209925"/>
            <a:ext cx="1006475" cy="461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11m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398963" y="3981450"/>
            <a:ext cx="7651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562850" y="3916363"/>
            <a:ext cx="7651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x²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441825" y="4683125"/>
            <a:ext cx="7651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431088" y="4705350"/>
            <a:ext cx="7651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006600" y="1483995"/>
            <a:ext cx="1750577" cy="3344427"/>
            <a:chOff x="1750693" y="1775088"/>
            <a:chExt cx="1750820" cy="4170135"/>
          </a:xfrm>
        </p:grpSpPr>
        <p:sp>
          <p:nvSpPr>
            <p:cNvPr id="4" name="矩形 3"/>
            <p:cNvSpPr/>
            <p:nvPr/>
          </p:nvSpPr>
          <p:spPr>
            <a:xfrm rot="16200000">
              <a:off x="1230778" y="3674488"/>
              <a:ext cx="2972801" cy="15686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>
                      <a:lumMod val="75000"/>
                      <a:alpha val="18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Contents</a:t>
              </a:r>
              <a:endParaRPr lang="en-US" altLang="zh-CN" sz="4800" b="1" dirty="0">
                <a:solidFill>
                  <a:schemeClr val="bg1">
                    <a:lumMod val="75000"/>
                    <a:alpha val="18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750693" y="1775088"/>
              <a:ext cx="1295668" cy="3798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目</a:t>
              </a:r>
              <a:endParaRPr kumimoji="1" lang="en-US" altLang="zh-CN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录</a:t>
              </a:r>
              <a:endParaRPr kumimoji="1" lang="zh-CN" altLang="en-US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173220" y="1286510"/>
            <a:ext cx="76200" cy="4133850"/>
            <a:chOff x="3957869" y="1908067"/>
            <a:chExt cx="0" cy="3401647"/>
          </a:xfrm>
        </p:grpSpPr>
        <p:cxnSp>
          <p:nvCxnSpPr>
            <p:cNvPr id="16" name="直线连接符 15"/>
            <p:cNvCxnSpPr/>
            <p:nvPr/>
          </p:nvCxnSpPr>
          <p:spPr>
            <a:xfrm>
              <a:off x="3957869" y="1908067"/>
              <a:ext cx="0" cy="3401647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线连接符 16"/>
            <p:cNvCxnSpPr/>
            <p:nvPr/>
          </p:nvCxnSpPr>
          <p:spPr>
            <a:xfrm>
              <a:off x="3957869" y="3316338"/>
              <a:ext cx="0" cy="585104"/>
            </a:xfrm>
            <a:prstGeom prst="line">
              <a:avLst/>
            </a:prstGeom>
            <a:ln w="762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4735195" y="1291590"/>
            <a:ext cx="2232025" cy="3283290"/>
            <a:chOff x="4576140" y="1908067"/>
            <a:chExt cx="2231821" cy="3277447"/>
          </a:xfrm>
        </p:grpSpPr>
        <p:grpSp>
          <p:nvGrpSpPr>
            <p:cNvPr id="7" name="组合 6"/>
            <p:cNvGrpSpPr/>
            <p:nvPr/>
          </p:nvGrpSpPr>
          <p:grpSpPr>
            <a:xfrm>
              <a:off x="4576140" y="2863845"/>
              <a:ext cx="2231821" cy="521041"/>
              <a:chOff x="4765892" y="2994044"/>
              <a:chExt cx="2231821" cy="521041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4765892" y="2994044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02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5392433" y="2994044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自主</a:t>
                </a:r>
                <a:r>
                  <a:rPr lang="zh-CN" altLang="en-US" dirty="0">
                    <a:solidFill>
                      <a:srgbClr val="00B0F0"/>
                    </a:solidFill>
                  </a:rPr>
                  <a:t>学习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576140" y="1908067"/>
              <a:ext cx="2231821" cy="521041"/>
              <a:chOff x="4765892" y="1925458"/>
              <a:chExt cx="2231821" cy="521041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5392433" y="1925458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导入</a:t>
                </a:r>
                <a:r>
                  <a:rPr lang="zh-CN" altLang="en-US" dirty="0">
                    <a:solidFill>
                      <a:srgbClr val="00B0F0"/>
                    </a:solidFill>
                  </a:rPr>
                  <a:t>新课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765892" y="1925458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01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576140" y="3819623"/>
              <a:ext cx="2231821" cy="521041"/>
              <a:chOff x="4765892" y="5131217"/>
              <a:chExt cx="2231821" cy="521041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4765892" y="5131217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03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5392433" y="5131217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合作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共学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4576140" y="4664473"/>
              <a:ext cx="2231821" cy="521041"/>
              <a:chOff x="4765892" y="5020290"/>
              <a:chExt cx="2231821" cy="521041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4765892" y="5020290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04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5392433" y="5020290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当堂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检测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 rot="0">
            <a:off x="4735195" y="4899660"/>
            <a:ext cx="2231878" cy="521970"/>
            <a:chOff x="4765892" y="1925458"/>
            <a:chExt cx="2231674" cy="521970"/>
          </a:xfrm>
        </p:grpSpPr>
        <p:sp>
          <p:nvSpPr>
            <p:cNvPr id="21" name="文本框 20"/>
            <p:cNvSpPr txBox="1"/>
            <p:nvPr/>
          </p:nvSpPr>
          <p:spPr>
            <a:xfrm>
              <a:off x="5392433" y="1925458"/>
              <a:ext cx="1605133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zh-CN" altLang="en-US" dirty="0">
                  <a:solidFill>
                    <a:srgbClr val="00B0F0"/>
                  </a:solidFill>
                </a:rPr>
                <a:t>课堂</a:t>
              </a:r>
              <a:r>
                <a:rPr lang="zh-CN" altLang="en-US" dirty="0">
                  <a:solidFill>
                    <a:srgbClr val="00B0F0"/>
                  </a:solidFill>
                </a:rPr>
                <a:t>总结</a:t>
              </a:r>
              <a:endParaRPr lang="zh-CN" altLang="en-US" dirty="0">
                <a:solidFill>
                  <a:srgbClr val="00B0F0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765892" y="1925458"/>
              <a:ext cx="62103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en-US" altLang="zh-CN" dirty="0">
                  <a:solidFill>
                    <a:srgbClr val="00B0F0"/>
                  </a:solidFill>
                </a:rPr>
                <a:t>05</a:t>
              </a:r>
              <a:endParaRPr lang="en-US" altLang="zh-CN" dirty="0">
                <a:solidFill>
                  <a:srgbClr val="00B0F0"/>
                </a:solidFill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25604" name="矩形 1"/>
          <p:cNvSpPr/>
          <p:nvPr/>
        </p:nvSpPr>
        <p:spPr>
          <a:xfrm>
            <a:off x="3609975" y="752475"/>
            <a:ext cx="5478145" cy="829945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wrap="square" anchor="t" anchorCtr="0">
            <a:spAutoFit/>
          </a:bodyPr>
          <a:p>
            <a:pPr algn="ctr" eaLnBrk="0" hangingPunct="0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笑笑用小正方形摆长方形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5605" name="图片 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5400" y="1789113"/>
            <a:ext cx="3943350" cy="1347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" name="文本框 34"/>
          <p:cNvSpPr txBox="1"/>
          <p:nvPr/>
        </p:nvSpPr>
        <p:spPr>
          <a:xfrm>
            <a:off x="2546350" y="3370263"/>
            <a:ext cx="763428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）像这样摆下去，摆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n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个正方形需要 </a:t>
            </a:r>
            <a:r>
              <a:rPr lang="zh-CN" altLang="en-US" sz="2400" b="1" u="sng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根小棒。     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546350" y="4064000"/>
            <a:ext cx="7705725" cy="11985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）当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n=21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时，用第（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）题的式子计算摆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21    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个正方形需要的小棒数。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007350" y="3252788"/>
            <a:ext cx="108743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1+3n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397250" y="5435600"/>
            <a:ext cx="491331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1+3n=1+3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×21=64(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根）</a:t>
            </a:r>
            <a:endParaRPr lang="zh-CN" altLang="en-US" sz="24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26628" name="矩形 1"/>
          <p:cNvSpPr/>
          <p:nvPr/>
        </p:nvSpPr>
        <p:spPr>
          <a:xfrm>
            <a:off x="2100580" y="1887855"/>
            <a:ext cx="8834120" cy="181483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）表示比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m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8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倍多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5.6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的式子是（     ）。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A m+8+5.6      B 8m+5.6        C 8m×5.6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629" name="矩形 2"/>
          <p:cNvSpPr/>
          <p:nvPr/>
        </p:nvSpPr>
        <p:spPr>
          <a:xfrm>
            <a:off x="4154170" y="626745"/>
            <a:ext cx="3573145" cy="1076325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选    一   选。</a:t>
            </a:r>
            <a:endParaRPr lang="zh-CN" altLang="en-US" sz="32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630" name="矩形 1"/>
          <p:cNvSpPr/>
          <p:nvPr/>
        </p:nvSpPr>
        <p:spPr>
          <a:xfrm>
            <a:off x="2100580" y="3825875"/>
            <a:ext cx="8848725" cy="181483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a×a×8.6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等于（                 ）。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A 2a+8.6      B 8.6a²        C 8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a+a)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288213" y="2168525"/>
            <a:ext cx="3937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743575" y="4079875"/>
            <a:ext cx="3937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27652" name="矩形 1"/>
          <p:cNvSpPr/>
          <p:nvPr/>
        </p:nvSpPr>
        <p:spPr>
          <a:xfrm>
            <a:off x="4472305" y="572135"/>
            <a:ext cx="3476625" cy="829945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看图填空。</a:t>
            </a:r>
            <a:endParaRPr lang="zh-CN" altLang="en-US" sz="32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7653" name="矩形 1"/>
          <p:cNvSpPr/>
          <p:nvPr/>
        </p:nvSpPr>
        <p:spPr>
          <a:xfrm>
            <a:off x="2147888" y="1584325"/>
            <a:ext cx="9202737" cy="45243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说出每个式子所表示的意义。学校买了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个足球，每个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元；又买了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个篮球，每个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元。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9a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表示</a:t>
            </a:r>
            <a:r>
              <a:rPr lang="en-US" altLang="zh-CN" sz="2400" b="1" u="sng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_________                      ____   __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25b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表示</a:t>
            </a:r>
            <a:r>
              <a:rPr lang="en-US" altLang="zh-CN" sz="2400" b="1" u="sng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________                         _ _____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9a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＋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25b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表示</a:t>
            </a:r>
            <a:r>
              <a:rPr lang="en-US" altLang="zh-CN" sz="2400" b="1" u="sng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____                                                   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9a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－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25b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表示</a:t>
            </a:r>
            <a:r>
              <a:rPr lang="en-US" altLang="zh-CN" sz="2400" b="1" u="sng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___                                                            _____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79838" y="3154363"/>
            <a:ext cx="3216275" cy="4619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个足球的价格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71950" y="3933825"/>
            <a:ext cx="321468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25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个篮球的价格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24350" y="4630738"/>
            <a:ext cx="6430963" cy="4619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个足球的价格和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25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个篮球的价格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24350" y="5368925"/>
            <a:ext cx="6430963" cy="461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个足球的价格比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25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个篮球的价格多花多少钱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课堂</a:t>
            </a:r>
            <a:r>
              <a:rPr lang="zh-CN" altLang="en-US" dirty="0"/>
              <a:t>总结</a:t>
            </a:r>
            <a:endParaRPr lang="zh-CN" altLang="en-US" dirty="0"/>
          </a:p>
        </p:txBody>
      </p:sp>
      <p:sp>
        <p:nvSpPr>
          <p:cNvPr id="3" name="圆角矩形标注 2"/>
          <p:cNvSpPr/>
          <p:nvPr/>
        </p:nvSpPr>
        <p:spPr>
          <a:xfrm>
            <a:off x="3254375" y="1374775"/>
            <a:ext cx="3867150" cy="894080"/>
          </a:xfrm>
          <a:prstGeom prst="wedgeRoundRectCallout">
            <a:avLst>
              <a:gd name="adj1" fmla="val 58526"/>
              <a:gd name="adj2" fmla="val 18118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你学会了那些知识？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82850" y="2925763"/>
            <a:ext cx="6530975" cy="738187"/>
          </a:xfrm>
          <a:prstGeom prst="rect">
            <a:avLst/>
          </a:prstGeom>
          <a:solidFill>
            <a:srgbClr val="EDFFF8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、用字母可以表示加、减、乘、除法。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135313" y="3952875"/>
            <a:ext cx="6530975" cy="6619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、用字母可以表示混合运算。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44925" y="4954588"/>
            <a:ext cx="6530975" cy="738187"/>
          </a:xfrm>
          <a:prstGeom prst="rect">
            <a:avLst/>
          </a:prstGeom>
          <a:solidFill>
            <a:srgbClr val="EDFFF8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、用字母还可以进行运算。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3055" y="969645"/>
            <a:ext cx="2018665" cy="1667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板书</a:t>
            </a:r>
            <a:r>
              <a:rPr lang="zh-CN" altLang="en-US" dirty="0"/>
              <a:t>设计</a:t>
            </a:r>
            <a:endParaRPr lang="zh-CN" altLang="en-US" dirty="0"/>
          </a:p>
        </p:txBody>
      </p:sp>
      <p:sp>
        <p:nvSpPr>
          <p:cNvPr id="30724" name="矩形 1"/>
          <p:cNvSpPr/>
          <p:nvPr/>
        </p:nvSpPr>
        <p:spPr>
          <a:xfrm>
            <a:off x="3840163" y="1093788"/>
            <a:ext cx="3278187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用字母表示数（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16275" y="2179638"/>
            <a:ext cx="6316663" cy="522288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a+30              11+30=41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（岁）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11513" y="2963863"/>
            <a:ext cx="5481638" cy="523875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6x                   6×15=90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kg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）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92463" y="3746500"/>
            <a:ext cx="6934200" cy="523875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1200-3x         1200- 3×200=600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g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28" name="矩形 3"/>
          <p:cNvSpPr/>
          <p:nvPr/>
        </p:nvSpPr>
        <p:spPr>
          <a:xfrm>
            <a:off x="3192463" y="4532313"/>
            <a:ext cx="4103687" cy="6619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3x+4x=7x     7×8=56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729" name="矩形 4"/>
          <p:cNvSpPr/>
          <p:nvPr/>
        </p:nvSpPr>
        <p:spPr>
          <a:xfrm>
            <a:off x="3935413" y="5545138"/>
            <a:ext cx="4492625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用字母可以表示数量关系。</a:t>
            </a: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836545" y="1146870"/>
            <a:ext cx="6951407" cy="456511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03208" y="335141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143518" y="2072726"/>
            <a:ext cx="3474043" cy="10147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</a:t>
            </a:r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学习！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导入</a:t>
            </a:r>
            <a:r>
              <a:rPr lang="zh-CN" altLang="en-US" dirty="0"/>
              <a:t>新课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604645" y="1584325"/>
            <a:ext cx="9486900" cy="26765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200000"/>
              </a:lnSpc>
            </a:pPr>
            <a:r>
              <a:rPr lang="zh-CN" sz="2800" b="0">
                <a:ea typeface="宋体" panose="02010600030101010101" pitchFamily="2" charset="-122"/>
              </a:rPr>
              <a:t>师：你今年几岁了？再过两年呢？再过三年、四年、</a:t>
            </a:r>
            <a:r>
              <a:rPr lang="en-US" sz="2800" b="0">
                <a:latin typeface="Times New Roman" panose="02020603050405020304" charset="0"/>
              </a:rPr>
              <a:t>n</a:t>
            </a:r>
            <a:r>
              <a:rPr lang="zh-CN" sz="2800" b="0">
                <a:ea typeface="宋体" panose="02010600030101010101" pitchFamily="2" charset="-122"/>
              </a:rPr>
              <a:t>年呢？学生回答自己的年龄：过几年就用年龄加几，过</a:t>
            </a:r>
            <a:r>
              <a:rPr lang="en-US" sz="2800" b="0">
                <a:latin typeface="Times New Roman" panose="02020603050405020304" charset="0"/>
              </a:rPr>
              <a:t>n</a:t>
            </a:r>
            <a:r>
              <a:rPr lang="zh-CN" sz="2800" b="0">
                <a:ea typeface="宋体" panose="02010600030101010101" pitchFamily="2" charset="-122"/>
              </a:rPr>
              <a:t>年就加</a:t>
            </a:r>
            <a:r>
              <a:rPr lang="en-US" sz="2800" b="0">
                <a:latin typeface="Times New Roman" panose="02020603050405020304" charset="0"/>
              </a:rPr>
              <a:t>n.</a:t>
            </a:r>
            <a:r>
              <a:rPr lang="zh-CN" sz="2800" b="0">
                <a:ea typeface="宋体" panose="02010600030101010101" pitchFamily="2" charset="-122"/>
              </a:rPr>
              <a:t>质疑：这里的</a:t>
            </a:r>
            <a:r>
              <a:rPr lang="en-US" sz="2800" b="0">
                <a:latin typeface="Times New Roman" panose="02020603050405020304" charset="0"/>
              </a:rPr>
              <a:t>n</a:t>
            </a:r>
            <a:r>
              <a:rPr lang="zh-CN" sz="2800" b="0">
                <a:ea typeface="宋体" panose="02010600030101010101" pitchFamily="2" charset="-122"/>
              </a:rPr>
              <a:t>表示的是什么？</a:t>
            </a:r>
            <a:endParaRPr lang="zh-CN" altLang="en-US" sz="28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自学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2186940" y="1159510"/>
            <a:ext cx="8905875" cy="10147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ea typeface="宋体" panose="02010600030101010101" pitchFamily="2" charset="-122"/>
              </a:rPr>
              <a:t>一、教材第</a:t>
            </a:r>
            <a:r>
              <a:rPr lang="en-US" sz="2000" b="0">
                <a:latin typeface="宋体" panose="02010600030101010101" pitchFamily="2" charset="-122"/>
              </a:rPr>
              <a:t>52</a:t>
            </a:r>
            <a:r>
              <a:rPr lang="zh-CN" sz="2000" b="0">
                <a:ea typeface="宋体" panose="02010600030101010101" pitchFamily="2" charset="-122"/>
              </a:rPr>
              <a:t>页例</a:t>
            </a:r>
            <a:r>
              <a:rPr lang="en-US" altLang="zh-CN" sz="2000" b="0">
                <a:ea typeface="宋体" panose="02010600030101010101" pitchFamily="2" charset="-122"/>
              </a:rPr>
              <a:t>1</a:t>
            </a:r>
            <a:r>
              <a:rPr lang="zh-CN" sz="2000" b="0">
                <a:ea typeface="宋体" panose="02010600030101010101" pitchFamily="2" charset="-122"/>
              </a:rPr>
              <a:t>：能不能用一个式子简明地表示出爸爸的任何一个年龄？</a:t>
            </a:r>
            <a:r>
              <a:rPr lang="en-US" sz="2000" b="0">
                <a:latin typeface="宋体" panose="02010600030101010101" pitchFamily="2" charset="-122"/>
              </a:rPr>
              <a:t>1.</a:t>
            </a:r>
            <a:r>
              <a:rPr lang="zh-CN" sz="2000" b="0">
                <a:ea typeface="宋体" panose="02010600030101010101" pitchFamily="2" charset="-122"/>
              </a:rPr>
              <a:t>四人一个小组，学习例3。</a:t>
            </a:r>
            <a:r>
              <a:rPr lang="en-US" sz="2000" b="0">
                <a:latin typeface="宋体" panose="02010600030101010101" pitchFamily="2" charset="-122"/>
              </a:rPr>
              <a:t>2.</a:t>
            </a:r>
            <a:r>
              <a:rPr lang="zh-CN" sz="2000" b="0">
                <a:ea typeface="宋体" panose="02010600030101010101" pitchFamily="2" charset="-122"/>
              </a:rPr>
              <a:t>填一填：</a:t>
            </a:r>
            <a:endParaRPr lang="zh-CN" altLang="en-US" sz="2000" b="0">
              <a:ea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650490" y="2430145"/>
          <a:ext cx="4098925" cy="19970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43125"/>
                <a:gridCol w="1955800"/>
              </a:tblGrid>
              <a:tr h="39941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小红的年龄/岁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爸爸的年龄/岁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941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1+30=31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941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2+30=32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941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3+30=33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941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......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......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186940" y="4497070"/>
            <a:ext cx="7579995" cy="15455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266700"/>
            <a:endParaRPr lang="en-US" sz="1050" b="0">
              <a:latin typeface="宋体" panose="02010600030101010101" pitchFamily="2" charset="-122"/>
            </a:endParaRPr>
          </a:p>
          <a:p>
            <a:pPr indent="266700"/>
            <a:r>
              <a:rPr lang="en-US" sz="2400" b="0">
                <a:latin typeface="宋体" panose="02010600030101010101" pitchFamily="2" charset="-122"/>
              </a:rPr>
              <a:t> </a:t>
            </a:r>
            <a:endParaRPr lang="zh-CN" sz="2400" b="0">
              <a:ea typeface="宋体" panose="02010600030101010101" pitchFamily="2" charset="-122"/>
            </a:endParaRPr>
          </a:p>
          <a:p>
            <a:pPr indent="266700"/>
            <a:r>
              <a:rPr lang="zh-CN" sz="2000" b="0">
                <a:ea typeface="宋体" panose="02010600030101010101" pitchFamily="2" charset="-122"/>
              </a:rPr>
              <a:t>1）用（     ）表示小红的年龄</a:t>
            </a:r>
            <a:r>
              <a:rPr lang="en-US" sz="2000" b="0">
                <a:latin typeface="Times New Roman" panose="02020603050405020304" charset="0"/>
              </a:rPr>
              <a:t>2</a:t>
            </a:r>
            <a:r>
              <a:rPr lang="zh-CN" sz="2000" b="0">
                <a:ea typeface="宋体" panose="02010600030101010101" pitchFamily="2" charset="-122"/>
              </a:rPr>
              <a:t>）用（     ）简明地表示出爸爸的任何一个年龄。</a:t>
            </a:r>
            <a:r>
              <a:rPr lang="en-US" sz="2000" b="0">
                <a:latin typeface="Times New Roman" panose="02020603050405020304" charset="0"/>
              </a:rPr>
              <a:t>3</a:t>
            </a:r>
            <a:r>
              <a:rPr lang="zh-CN" sz="2000" b="0">
                <a:ea typeface="宋体" panose="02010600030101010101" pitchFamily="2" charset="-122"/>
              </a:rPr>
              <a:t>）当</a:t>
            </a:r>
            <a:r>
              <a:rPr lang="en-US" sz="2000" b="0">
                <a:latin typeface="Times New Roman" panose="02020603050405020304" charset="0"/>
              </a:rPr>
              <a:t>a=11</a:t>
            </a:r>
            <a:r>
              <a:rPr lang="zh-CN" sz="2000" b="0">
                <a:ea typeface="宋体" panose="02010600030101010101" pitchFamily="2" charset="-122"/>
              </a:rPr>
              <a:t>时，爸爸的年龄是（       ）。</a:t>
            </a:r>
            <a:endParaRPr lang="zh-CN" altLang="en-US" sz="20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自学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868805" y="1168400"/>
            <a:ext cx="7807325" cy="13220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ea typeface="宋体" panose="02010600030101010101" pitchFamily="2" charset="-122"/>
              </a:rPr>
              <a:t>二、教材</a:t>
            </a:r>
            <a:r>
              <a:rPr lang="en-US" sz="2000" b="0">
                <a:latin typeface="宋体" panose="02010600030101010101" pitchFamily="2" charset="-122"/>
              </a:rPr>
              <a:t>53</a:t>
            </a:r>
            <a:r>
              <a:rPr lang="zh-CN" sz="2000" b="0">
                <a:ea typeface="宋体" panose="02010600030101010101" pitchFamily="2" charset="-122"/>
              </a:rPr>
              <a:t>页例</a:t>
            </a:r>
            <a:r>
              <a:rPr lang="en-US" altLang="zh-CN" sz="2000" b="0">
                <a:ea typeface="宋体" panose="02010600030101010101" pitchFamily="2" charset="-122"/>
              </a:rPr>
              <a:t>2</a:t>
            </a:r>
            <a:r>
              <a:rPr lang="zh-CN" sz="2000" b="0">
                <a:ea typeface="宋体" panose="02010600030101010101" pitchFamily="2" charset="-122"/>
              </a:rPr>
              <a:t>：怎样用含有字母的式子表示出人在月球上能举起的质量？</a:t>
            </a:r>
            <a:r>
              <a:rPr lang="en-US" sz="2000" b="0">
                <a:latin typeface="宋体" panose="02010600030101010101" pitchFamily="2" charset="-122"/>
              </a:rPr>
              <a:t>1.</a:t>
            </a:r>
            <a:r>
              <a:rPr lang="zh-CN" sz="2000" b="0">
                <a:ea typeface="宋体" panose="02010600030101010101" pitchFamily="2" charset="-122"/>
              </a:rPr>
              <a:t>四人一个小组，学习例题</a:t>
            </a:r>
            <a:r>
              <a:rPr lang="en-US" sz="2000" b="0">
                <a:latin typeface="宋体" panose="02010600030101010101" pitchFamily="2" charset="-122"/>
              </a:rPr>
              <a:t>4</a:t>
            </a:r>
            <a:r>
              <a:rPr lang="zh-CN" sz="2000" b="0">
                <a:ea typeface="宋体" panose="02010600030101010101" pitchFamily="2" charset="-122"/>
              </a:rPr>
              <a:t>，写一写，算一算。</a:t>
            </a:r>
            <a:r>
              <a:rPr lang="en-US" sz="2000" b="0">
                <a:latin typeface="宋体" panose="02010600030101010101" pitchFamily="2" charset="-122"/>
              </a:rPr>
              <a:t>2.</a:t>
            </a:r>
            <a:r>
              <a:rPr lang="zh-CN" sz="2000" b="0">
                <a:ea typeface="宋体" panose="02010600030101010101" pitchFamily="2" charset="-122"/>
              </a:rPr>
              <a:t>填一填：</a:t>
            </a:r>
            <a:endParaRPr lang="zh-CN" altLang="en-US" sz="2000" b="0"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2671445" y="2656840"/>
            <a:ext cx="4017645" cy="23342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1868805" y="5156835"/>
            <a:ext cx="8475345" cy="11760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266700"/>
            <a:endParaRPr lang="zh-CN" sz="1050" b="0">
              <a:ea typeface="宋体" panose="02010600030101010101" pitchFamily="2" charset="-122"/>
            </a:endParaRPr>
          </a:p>
          <a:p>
            <a:pPr indent="266700"/>
            <a:r>
              <a:rPr lang="zh-CN" sz="2000" b="0">
                <a:ea typeface="宋体" panose="02010600030101010101" pitchFamily="2" charset="-122"/>
              </a:rPr>
              <a:t>（</a:t>
            </a:r>
            <a:r>
              <a:rPr lang="en-US" sz="2000" b="0">
                <a:latin typeface="Times New Roman" panose="02020603050405020304" charset="0"/>
              </a:rPr>
              <a:t>1</a:t>
            </a:r>
            <a:r>
              <a:rPr lang="zh-CN" sz="2000" b="0">
                <a:ea typeface="宋体" panose="02010600030101010101" pitchFamily="2" charset="-122"/>
              </a:rPr>
              <a:t>）用（   ）表示人在地球上能举起物体的质量。（2）用含有字母的式子表示出人在月球上能举起的质量：（    ）（3）图中小朋友在月球上能举起的质量是：（      ）</a:t>
            </a:r>
            <a:endParaRPr lang="zh-CN" altLang="en-US" sz="20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自学</a:t>
            </a:r>
            <a:endParaRPr lang="zh-CN" altLang="en-US" dirty="0"/>
          </a:p>
        </p:txBody>
      </p:sp>
      <p:sp>
        <p:nvSpPr>
          <p:cNvPr id="101" name="文本框 100"/>
          <p:cNvSpPr txBox="1"/>
          <p:nvPr/>
        </p:nvSpPr>
        <p:spPr>
          <a:xfrm>
            <a:off x="1744980" y="1804670"/>
            <a:ext cx="8108315" cy="34150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三、教材</a:t>
            </a:r>
            <a:r>
              <a:rPr lang="en-US" sz="2400" b="0">
                <a:latin typeface="宋体" panose="02010600030101010101" pitchFamily="2" charset="-122"/>
              </a:rPr>
              <a:t>58</a:t>
            </a:r>
            <a:r>
              <a:rPr lang="zh-CN" sz="2400" b="0">
                <a:ea typeface="宋体" panose="02010600030101010101" pitchFamily="2" charset="-122"/>
              </a:rPr>
              <a:t>页例</a:t>
            </a:r>
            <a:r>
              <a:rPr lang="en-US" altLang="zh-CN" sz="2400" b="0">
                <a:ea typeface="宋体" panose="02010600030101010101" pitchFamily="2" charset="-122"/>
              </a:rPr>
              <a:t>4</a:t>
            </a:r>
            <a:r>
              <a:rPr lang="zh-CN" sz="2400" b="0">
                <a:ea typeface="宋体" panose="02010600030101010101" pitchFamily="2" charset="-122"/>
              </a:rPr>
              <a:t>：你能用含字母的式子表示大杯果汁还剩多少千克吗？</a:t>
            </a:r>
            <a:r>
              <a:rPr lang="en-US" sz="2400" b="0">
                <a:latin typeface="宋体" panose="02010600030101010101" pitchFamily="2" charset="-122"/>
              </a:rPr>
              <a:t>1.</a:t>
            </a:r>
            <a:r>
              <a:rPr lang="zh-CN" sz="2400" b="0">
                <a:ea typeface="宋体" panose="02010600030101010101" pitchFamily="2" charset="-122"/>
              </a:rPr>
              <a:t>四人一个小组，学习例题</a:t>
            </a:r>
            <a:r>
              <a:rPr lang="en-US" sz="2400" b="0">
                <a:latin typeface="宋体" panose="02010600030101010101" pitchFamily="2" charset="-122"/>
              </a:rPr>
              <a:t>5</a:t>
            </a:r>
            <a:r>
              <a:rPr lang="zh-CN" sz="2400" b="0">
                <a:ea typeface="宋体" panose="02010600030101010101" pitchFamily="2" charset="-122"/>
              </a:rPr>
              <a:t>，写一写，算一算。</a:t>
            </a:r>
            <a:r>
              <a:rPr lang="en-US" sz="2400" b="0">
                <a:latin typeface="宋体" panose="02010600030101010101" pitchFamily="2" charset="-122"/>
              </a:rPr>
              <a:t>2.</a:t>
            </a:r>
            <a:r>
              <a:rPr lang="zh-CN" sz="2400" b="0">
                <a:ea typeface="宋体" panose="02010600030101010101" pitchFamily="2" charset="-122"/>
              </a:rPr>
              <a:t>填一填：（1）表示大杯果汁还剩多少千克的算式（</a:t>
            </a:r>
            <a:r>
              <a:rPr lang="en-US" sz="2400" b="0">
                <a:latin typeface="宋体" panose="02010600030101010101" pitchFamily="2" charset="-122"/>
              </a:rPr>
              <a:t>     </a:t>
            </a:r>
            <a:r>
              <a:rPr lang="zh-CN" sz="2400" b="0">
                <a:ea typeface="宋体" panose="02010600030101010101" pitchFamily="2" charset="-122"/>
              </a:rPr>
              <a:t>）。（2）求x等于200时，果汁还剩（      ）克。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自学</a:t>
            </a:r>
            <a:endParaRPr lang="zh-CN" altLang="en-US" dirty="0"/>
          </a:p>
        </p:txBody>
      </p:sp>
      <p:sp>
        <p:nvSpPr>
          <p:cNvPr id="101" name="文本框 100"/>
          <p:cNvSpPr txBox="1"/>
          <p:nvPr/>
        </p:nvSpPr>
        <p:spPr>
          <a:xfrm>
            <a:off x="1731645" y="1589405"/>
            <a:ext cx="9512300" cy="396938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四、教材</a:t>
            </a:r>
            <a:r>
              <a:rPr lang="en-US" sz="2400" b="0">
                <a:latin typeface="宋体" panose="02010600030101010101" pitchFamily="2" charset="-122"/>
              </a:rPr>
              <a:t>58</a:t>
            </a:r>
            <a:r>
              <a:rPr lang="zh-CN" sz="2400" b="0">
                <a:ea typeface="宋体" panose="02010600030101010101" pitchFamily="2" charset="-122"/>
              </a:rPr>
              <a:t>页例</a:t>
            </a:r>
            <a:r>
              <a:rPr lang="en-US" altLang="zh-CN" sz="2400" b="0">
                <a:ea typeface="宋体" panose="02010600030101010101" pitchFamily="2" charset="-122"/>
              </a:rPr>
              <a:t>5</a:t>
            </a:r>
            <a:r>
              <a:rPr lang="zh-CN" sz="2400" b="0">
                <a:ea typeface="宋体" panose="02010600030101010101" pitchFamily="2" charset="-122"/>
              </a:rPr>
              <a:t>：要摆x个三角形和x个正方形一共需要几根小棒？</a:t>
            </a:r>
            <a:r>
              <a:rPr lang="en-US" sz="2400" b="0">
                <a:latin typeface="宋体" panose="02010600030101010101" pitchFamily="2" charset="-122"/>
              </a:rPr>
              <a:t>1.</a:t>
            </a:r>
            <a:r>
              <a:rPr lang="zh-CN" sz="2400" b="0">
                <a:ea typeface="宋体" panose="02010600030101010101" pitchFamily="2" charset="-122"/>
              </a:rPr>
              <a:t>四人一个小组，学习例题</a:t>
            </a:r>
            <a:r>
              <a:rPr lang="en-US" sz="2400" b="0">
                <a:latin typeface="宋体" panose="02010600030101010101" pitchFamily="2" charset="-122"/>
              </a:rPr>
              <a:t>6</a:t>
            </a:r>
            <a:r>
              <a:rPr lang="zh-CN" sz="2400" b="0">
                <a:ea typeface="宋体" panose="02010600030101010101" pitchFamily="2" charset="-122"/>
              </a:rPr>
              <a:t>，写一写，算一算。</a:t>
            </a:r>
            <a:r>
              <a:rPr lang="en-US" sz="2400" b="0">
                <a:latin typeface="宋体" panose="02010600030101010101" pitchFamily="2" charset="-122"/>
              </a:rPr>
              <a:t>2.</a:t>
            </a:r>
            <a:r>
              <a:rPr lang="zh-CN" sz="2400" b="0">
                <a:ea typeface="宋体" panose="02010600030101010101" pitchFamily="2" charset="-122"/>
              </a:rPr>
              <a:t>填一填：（1）三角形用（</a:t>
            </a:r>
            <a:r>
              <a:rPr lang="en-US" sz="2400" b="0">
                <a:latin typeface="宋体" panose="02010600030101010101" pitchFamily="2" charset="-122"/>
              </a:rPr>
              <a:t>     </a:t>
            </a:r>
            <a:r>
              <a:rPr lang="zh-CN" sz="2400" b="0">
                <a:ea typeface="宋体" panose="02010600030101010101" pitchFamily="2" charset="-122"/>
              </a:rPr>
              <a:t>）根小棒。（2）正方形用（</a:t>
            </a:r>
            <a:r>
              <a:rPr lang="en-US" sz="2400" b="0">
                <a:latin typeface="宋体" panose="02010600030101010101" pitchFamily="2" charset="-122"/>
              </a:rPr>
              <a:t>     </a:t>
            </a:r>
            <a:r>
              <a:rPr lang="zh-CN" sz="2400" b="0">
                <a:ea typeface="宋体" panose="02010600030101010101" pitchFamily="2" charset="-122"/>
              </a:rPr>
              <a:t>）根小棒。（3）整个图形用（</a:t>
            </a:r>
            <a:r>
              <a:rPr lang="en-US" sz="2400" b="0">
                <a:latin typeface="宋体" panose="02010600030101010101" pitchFamily="2" charset="-122"/>
              </a:rPr>
              <a:t>     </a:t>
            </a:r>
            <a:r>
              <a:rPr lang="zh-CN" sz="2400" b="0">
                <a:ea typeface="宋体" panose="02010600030101010101" pitchFamily="2" charset="-122"/>
              </a:rPr>
              <a:t>）根小棒。（4）当x＝8时，一共用了（     ）根小棒。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展示</a:t>
            </a:r>
            <a:r>
              <a:rPr lang="zh-CN" altLang="en-US" dirty="0"/>
              <a:t>交流</a:t>
            </a:r>
            <a:endParaRPr lang="zh-CN" altLang="en-US" dirty="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4634230" y="904875"/>
          <a:ext cx="4433570" cy="27971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16785"/>
                <a:gridCol w="2216785"/>
              </a:tblGrid>
              <a:tr h="5594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小红的年龄/岁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爸爸的年龄/岁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94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1+30=31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94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2+30=32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94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3+30=33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94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......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......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" name="圆角矩形标注 29"/>
          <p:cNvSpPr/>
          <p:nvPr/>
        </p:nvSpPr>
        <p:spPr>
          <a:xfrm>
            <a:off x="457518" y="2753360"/>
            <a:ext cx="3495675" cy="1212850"/>
          </a:xfrm>
          <a:prstGeom prst="wedgeRoundRectCallout">
            <a:avLst>
              <a:gd name="adj1" fmla="val 13119"/>
              <a:gd name="adj2" fmla="val 75212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8651"/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这些式子，每个只能表示某一年爸爸的年龄。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085" y="4495165"/>
            <a:ext cx="2298700" cy="1898650"/>
          </a:xfrm>
          <a:prstGeom prst="rect">
            <a:avLst/>
          </a:prstGeom>
        </p:spPr>
      </p:pic>
      <p:cxnSp>
        <p:nvCxnSpPr>
          <p:cNvPr id="9" name="直接箭头连接符 8"/>
          <p:cNvCxnSpPr/>
          <p:nvPr/>
        </p:nvCxnSpPr>
        <p:spPr>
          <a:xfrm flipV="1">
            <a:off x="8106410" y="3882390"/>
            <a:ext cx="0" cy="612775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3" name="矩形 9"/>
          <p:cNvSpPr/>
          <p:nvPr/>
        </p:nvSpPr>
        <p:spPr>
          <a:xfrm>
            <a:off x="6517323" y="4725353"/>
            <a:ext cx="387667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还有很多算式没有写出来。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1027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展示</a:t>
            </a:r>
            <a:r>
              <a:rPr lang="zh-CN" altLang="en-US" dirty="0"/>
              <a:t>交流</a:t>
            </a:r>
            <a:endParaRPr lang="zh-CN" altLang="en-US" dirty="0"/>
          </a:p>
        </p:txBody>
      </p:sp>
      <p:sp>
        <p:nvSpPr>
          <p:cNvPr id="25" name="圆角矩形标注 24"/>
          <p:cNvSpPr/>
          <p:nvPr/>
        </p:nvSpPr>
        <p:spPr>
          <a:xfrm>
            <a:off x="2260600" y="3525838"/>
            <a:ext cx="3784600" cy="1263650"/>
          </a:xfrm>
          <a:prstGeom prst="wedgeRoundRectCallout">
            <a:avLst>
              <a:gd name="adj1" fmla="val 26712"/>
              <a:gd name="adj2" fmla="val 73269"/>
              <a:gd name="adj3" fmla="val 16667"/>
            </a:avLst>
          </a:prstGeom>
          <a:noFill/>
          <a:ln w="12700" cap="flat" cmpd="sng" algn="ctr">
            <a:solidFill>
              <a:srgbClr val="008651"/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用字母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a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表示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小红的年龄，爸爸的年龄就是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a+30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6" name="圆角矩形标注 25"/>
          <p:cNvSpPr/>
          <p:nvPr/>
        </p:nvSpPr>
        <p:spPr>
          <a:xfrm>
            <a:off x="2832100" y="2344738"/>
            <a:ext cx="5376863" cy="666750"/>
          </a:xfrm>
          <a:prstGeom prst="wedgeRoundRectCallout">
            <a:avLst>
              <a:gd name="adj1" fmla="val -57403"/>
              <a:gd name="adj2" fmla="val -9058"/>
              <a:gd name="adj3" fmla="val 16667"/>
            </a:avLst>
          </a:prstGeom>
          <a:noFill/>
          <a:ln w="12700" cap="flat" cmpd="sng" algn="ctr">
            <a:solidFill>
              <a:srgbClr val="008651"/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小红的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年龄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+30=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爸爸的年龄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32100" y="383540"/>
            <a:ext cx="7455535" cy="1198880"/>
          </a:xfrm>
          <a:prstGeom prst="rect">
            <a:avLst/>
          </a:prstGeom>
          <a:solidFill>
            <a:schemeClr val="accent4"/>
          </a:solidFill>
        </p:spPr>
        <p:txBody>
          <a:bodyPr wrap="square">
            <a:spAutoFit/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说一说：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3617A9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能不能用一个式子简明地表示出爸爸的任何一个年龄？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9" name="圆角矩形标注 28"/>
          <p:cNvSpPr/>
          <p:nvPr/>
        </p:nvSpPr>
        <p:spPr>
          <a:xfrm>
            <a:off x="7599363" y="3525838"/>
            <a:ext cx="3703638" cy="1422400"/>
          </a:xfrm>
          <a:prstGeom prst="wedgeRoundRectCallout">
            <a:avLst>
              <a:gd name="adj1" fmla="val -34531"/>
              <a:gd name="adj2" fmla="val 77859"/>
              <a:gd name="adj3" fmla="val 16667"/>
            </a:avLst>
          </a:prstGeom>
          <a:noFill/>
          <a:ln w="12700" cap="flat" cmpd="sng" algn="ctr">
            <a:solidFill>
              <a:srgbClr val="008651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用字母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n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表示小红的年龄，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爸爸的年龄就是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n+30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890" y="1735455"/>
            <a:ext cx="1997710" cy="16503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2250" y="5233670"/>
            <a:ext cx="918210" cy="15436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3275" y="5090160"/>
            <a:ext cx="775335" cy="1767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9" grpId="0" bldLvl="0" animBg="1"/>
    </p:bldLst>
  </p:timing>
</p:sld>
</file>

<file path=ppt/tags/tag1.xml><?xml version="1.0" encoding="utf-8"?>
<p:tagLst xmlns:p="http://schemas.openxmlformats.org/presentationml/2006/main">
  <p:tag name="KSO_WM_UNIT_TABLE_BEAUTIFY" val="smartTable{382e6419-b5cb-4561-b2c7-a47adcfb8ca4}"/>
  <p:tag name="TABLE_ENDDRAG_ORIGIN_RECT" val="322*157"/>
  <p:tag name="TABLE_ENDDRAG_RECT" val="207*183*322*157"/>
</p:tagLst>
</file>

<file path=ppt/tags/tag2.xml><?xml version="1.0" encoding="utf-8"?>
<p:tagLst xmlns:p="http://schemas.openxmlformats.org/presentationml/2006/main">
  <p:tag name="KSO_WM_UNIT_TABLE_BEAUTIFY" val="smartTable{ea6cd22d-8047-47be-9cc6-08997b9c4022}"/>
  <p:tag name="TABLE_ENDDRAG_ORIGIN_RECT" val="349*220"/>
  <p:tag name="TABLE_ENDDRAG_RECT" val="381*230*349*220"/>
</p:tagLst>
</file>

<file path=ppt/tags/tag3.xml><?xml version="1.0" encoding="utf-8"?>
<p:tagLst xmlns:p="http://schemas.openxmlformats.org/presentationml/2006/main">
  <p:tag name="KSO_WM_UNIT_PLACING_PICTURE_USER_VIEWPORT" val="{&quot;height&quot;:2520,&quot;width&quot;:1980}"/>
</p:tagLst>
</file>

<file path=ppt/tags/tag4.xml><?xml version="1.0" encoding="utf-8"?>
<p:tagLst xmlns:p="http://schemas.openxmlformats.org/presentationml/2006/main">
  <p:tag name="KSO_WM_UNIT_TABLE_BEAUTIFY" val="smartTable{631def77-f811-4cfd-878f-f38eae45521b}"/>
</p:tagLst>
</file>

<file path=ppt/tags/tag5.xml><?xml version="1.0" encoding="utf-8"?>
<p:tagLst xmlns:p="http://schemas.openxmlformats.org/presentationml/2006/main">
  <p:tag name="COMMONDATA" val="eyJoZGlkIjoiM2YxOWViOGI4NmJhMzI3Y2U1MDZmYWMxMGFmODMwYzIifQ=="/>
  <p:tag name="commondata" val="eyJoZGlkIjoiM2FjN2UwN2E2YzY1YjRlYmUzNjBlODY5NmUzYmRkZWYifQ=="/>
</p:tagLst>
</file>

<file path=ppt/theme/theme1.xml><?xml version="1.0" encoding="utf-8"?>
<a:theme xmlns:a="http://schemas.openxmlformats.org/drawingml/2006/main" name="教习网 - 精选PPT课件、教案、试卷下载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3048</Words>
  <Application>WPS 演示</Application>
  <PresentationFormat>宽屏</PresentationFormat>
  <Paragraphs>377</Paragraphs>
  <Slides>26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Calibri</vt:lpstr>
      <vt:lpstr>思源黑体 CN Bold</vt:lpstr>
      <vt:lpstr>黑体</vt:lpstr>
      <vt:lpstr>Gotham</vt:lpstr>
      <vt:lpstr>Segoe Print</vt:lpstr>
      <vt:lpstr>Times New Roman</vt:lpstr>
      <vt:lpstr>等线</vt:lpstr>
      <vt:lpstr>Arial Unicode MS</vt:lpstr>
      <vt:lpstr>Cambria</vt:lpstr>
      <vt:lpstr>Arial</vt:lpstr>
      <vt:lpstr>等线</vt:lpstr>
      <vt:lpstr>教习网 - 精选PPT课件、教案、试卷下载网</vt:lpstr>
      <vt:lpstr>自定义设计方案</vt:lpstr>
      <vt:lpstr>PowerPoint 演示文稿</vt:lpstr>
      <vt:lpstr>PowerPoint 演示文稿</vt:lpstr>
      <vt:lpstr>导入新课</vt:lpstr>
      <vt:lpstr>合作自学</vt:lpstr>
      <vt:lpstr>合作自学</vt:lpstr>
      <vt:lpstr>合作自学</vt:lpstr>
      <vt:lpstr>合作自学</vt:lpstr>
      <vt:lpstr>展示交流</vt:lpstr>
      <vt:lpstr>展示交流</vt:lpstr>
      <vt:lpstr>展示交流</vt:lpstr>
      <vt:lpstr>展示交流</vt:lpstr>
      <vt:lpstr>展示交流</vt:lpstr>
      <vt:lpstr>展示交流</vt:lpstr>
      <vt:lpstr>展示交流</vt:lpstr>
      <vt:lpstr>展示交流</vt:lpstr>
      <vt:lpstr>展示交流</vt:lpstr>
      <vt:lpstr>展示交流</vt:lpstr>
      <vt:lpstr>当堂检测</vt:lpstr>
      <vt:lpstr>当堂检测</vt:lpstr>
      <vt:lpstr>当堂检测</vt:lpstr>
      <vt:lpstr>当堂检测</vt:lpstr>
      <vt:lpstr>当堂检测</vt:lpstr>
      <vt:lpstr>课堂总结</vt:lpstr>
      <vt:lpstr>板书设计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 氓</dc:creator>
  <cp:lastModifiedBy>上帝掷骰子吗</cp:lastModifiedBy>
  <cp:revision>131</cp:revision>
  <dcterms:created xsi:type="dcterms:W3CDTF">2021-06-08T08:52:00Z</dcterms:created>
  <dcterms:modified xsi:type="dcterms:W3CDTF">2023-09-28T14:19:18Z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32BFDDE9CC224DADBF7165D3EA46ED71</vt:lpwstr>
  </property>
  <property fmtid="{D5CDD505-2E9C-101B-9397-08002B2CF9AE}" pid="3" name="KSOProductBuildVer">
    <vt:lpwstr>2052-12.1.0.15374</vt:lpwstr>
  </property>
</Properties>
</file>