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8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70.png"/><Relationship Id="rId12" Type="http://schemas.openxmlformats.org/officeDocument/2006/relationships/image" Target="../media/image45.png"/><Relationship Id="rId11" Type="http://schemas.openxmlformats.org/officeDocument/2006/relationships/image" Target="../media/image69.png"/><Relationship Id="rId10" Type="http://schemas.openxmlformats.org/officeDocument/2006/relationships/image" Target="../media/image68.png"/><Relationship Id="rId1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GI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50.png"/><Relationship Id="rId11" Type="http://schemas.openxmlformats.org/officeDocument/2006/relationships/image" Target="../media/image49.png"/><Relationship Id="rId10" Type="http://schemas.openxmlformats.org/officeDocument/2006/relationships/image" Target="../media/image48.png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分数的初步认识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50332" y="864741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分数的简单应用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1923678"/>
            <a:ext cx="648071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分数不仅可以表示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一个物体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的几分之一和几分之几，还可以表示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一个整体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的几分之一和几分之几。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54211" y="718291"/>
            <a:ext cx="597666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分数的简单应用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"/>
              <p:cNvSpPr txBox="1">
                <a:spLocks noChangeArrowheads="1"/>
              </p:cNvSpPr>
              <p:nvPr/>
            </p:nvSpPr>
            <p:spPr bwMode="auto">
              <a:xfrm>
                <a:off x="796821" y="1177215"/>
                <a:ext cx="7887174" cy="1494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妈妈拿出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块糖，姐姐吃了这些糖的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，我吃了这些糖的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。我和姐姐各吃了多少块糖？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6821" y="1177215"/>
                <a:ext cx="7887174" cy="1494448"/>
              </a:xfrm>
              <a:prstGeom prst="rect">
                <a:avLst/>
              </a:prstGeom>
              <a:blipFill rotWithShape="1">
                <a:blip r:embed="rId1"/>
                <a:stretch>
                  <a:fillRect l="-7" t="-37" r="5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文本框 33"/>
          <p:cNvSpPr txBox="1"/>
          <p:nvPr/>
        </p:nvSpPr>
        <p:spPr>
          <a:xfrm>
            <a:off x="3031172" y="2607367"/>
            <a:ext cx="3383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65347" y="3126554"/>
            <a:ext cx="3383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47196" y="3638915"/>
            <a:ext cx="3383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1680" y="4168961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答：我吃了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块，姐姐也吃了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950" y="2016946"/>
            <a:ext cx="2016946" cy="2016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611560" y="691269"/>
            <a:ext cx="384114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15"/>
              <p:cNvSpPr txBox="1">
                <a:spLocks noChangeArrowheads="1"/>
              </p:cNvSpPr>
              <p:nvPr/>
            </p:nvSpPr>
            <p:spPr bwMode="auto">
              <a:xfrm>
                <a:off x="482252" y="1178653"/>
                <a:ext cx="7940904" cy="1617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）把一根绳子平均分成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份是它（    ）；如果把这根绳子平均分成（   ），每份是它的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份是它的（   ）。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2252" y="1178653"/>
                <a:ext cx="7940904" cy="1617238"/>
              </a:xfrm>
              <a:prstGeom prst="rect">
                <a:avLst/>
              </a:prstGeom>
              <a:blipFill rotWithShape="1">
                <a:blip r:embed="rId1"/>
                <a:stretch>
                  <a:fillRect l="-4" t="-6" r="6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15"/>
              <p:cNvSpPr txBox="1">
                <a:spLocks noChangeArrowheads="1"/>
              </p:cNvSpPr>
              <p:nvPr/>
            </p:nvSpPr>
            <p:spPr bwMode="auto">
              <a:xfrm>
                <a:off x="574284" y="2858973"/>
                <a:ext cx="7848872" cy="1678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是（   ）角，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是（    ）千克。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）同分母分数相加、减，（    ）不变，（    ）相加、减。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284" y="2858973"/>
                <a:ext cx="7848872" cy="1678986"/>
              </a:xfrm>
              <a:prstGeom prst="rect">
                <a:avLst/>
              </a:prstGeom>
              <a:blipFill rotWithShape="1">
                <a:blip r:embed="rId2"/>
                <a:stretch>
                  <a:fillRect l="-3" t="-12" r="7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矩形 46"/>
          <p:cNvSpPr/>
          <p:nvPr/>
        </p:nvSpPr>
        <p:spPr>
          <a:xfrm>
            <a:off x="3221687" y="3070638"/>
            <a:ext cx="293991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80509" y="3070638"/>
            <a:ext cx="293991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25788" y="3582787"/>
            <a:ext cx="75725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矩形 55"/>
              <p:cNvSpPr/>
              <p:nvPr/>
            </p:nvSpPr>
            <p:spPr>
              <a:xfrm>
                <a:off x="6378022" y="984437"/>
                <a:ext cx="604974" cy="769570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矩形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8022" y="984437"/>
                <a:ext cx="604974" cy="769570"/>
              </a:xfrm>
              <a:prstGeom prst="rect">
                <a:avLst/>
              </a:prstGeom>
              <a:blipFill rotWithShape="1">
                <a:blip r:embed="rId3"/>
                <a:stretch>
                  <a:fillRect l="-14" t="-24" r="-54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矩形 57"/>
          <p:cNvSpPr/>
          <p:nvPr/>
        </p:nvSpPr>
        <p:spPr>
          <a:xfrm>
            <a:off x="6873809" y="3585756"/>
            <a:ext cx="75725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49871" y="1835306"/>
            <a:ext cx="293991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矩形 64"/>
              <p:cNvSpPr/>
              <p:nvPr/>
            </p:nvSpPr>
            <p:spPr>
              <a:xfrm>
                <a:off x="813792" y="2234824"/>
                <a:ext cx="449482" cy="770788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5" name="矩形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792" y="2234824"/>
                <a:ext cx="449482" cy="770788"/>
              </a:xfrm>
              <a:prstGeom prst="rect">
                <a:avLst/>
              </a:prstGeom>
              <a:blipFill rotWithShape="1">
                <a:blip r:embed="rId4"/>
                <a:stretch>
                  <a:fillRect l="-79" t="-34" r="-79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5" grpId="0"/>
      <p:bldP spid="56" grpId="0"/>
      <p:bldP spid="58" grpId="0"/>
      <p:bldP spid="63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" name="TextBox 2"/>
              <p:cNvSpPr txBox="1">
                <a:spLocks noChangeArrowheads="1"/>
              </p:cNvSpPr>
              <p:nvPr/>
            </p:nvSpPr>
            <p:spPr bwMode="auto">
              <a:xfrm>
                <a:off x="902822" y="722328"/>
                <a:ext cx="7543800" cy="3550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在○里填“＞”“＜”或“＝”。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2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       </m:t>
                    </m:r>
                    <m:r>
                      <m:rPr>
                        <m:nor/>
                      </m:rPr>
                      <a: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32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r>
                      <a:rPr lang="zh-CN" altLang="en-US" sz="28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2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r>
                      <a:rPr lang="zh-CN" altLang="en-US" sz="2800" b="1" i="1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           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1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2822" y="722328"/>
                <a:ext cx="7543800" cy="3550972"/>
              </a:xfrm>
              <a:prstGeom prst="rect">
                <a:avLst/>
              </a:prstGeom>
              <a:blipFill rotWithShape="1">
                <a:blip r:embed="rId1"/>
                <a:stretch>
                  <a:fillRect l="-6" t="-9" r="6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" name="矩形 131"/>
          <p:cNvSpPr/>
          <p:nvPr/>
        </p:nvSpPr>
        <p:spPr>
          <a:xfrm>
            <a:off x="1175996" y="201409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3368383" y="201409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5384607" y="202287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990578" y="2438652"/>
            <a:ext cx="1954851" cy="1954851"/>
          </a:xfrm>
          <a:prstGeom prst="rect">
            <a:avLst/>
          </a:prstGeom>
        </p:spPr>
      </p:pic>
      <p:sp>
        <p:nvSpPr>
          <p:cNvPr id="135" name="矩形 134"/>
          <p:cNvSpPr/>
          <p:nvPr/>
        </p:nvSpPr>
        <p:spPr>
          <a:xfrm>
            <a:off x="1947037" y="341607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631598" y="342622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791740" y="699542"/>
            <a:ext cx="698477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3067" y="287373"/>
            <a:ext cx="1479268" cy="14792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1043608" y="1694635"/>
                <a:ext cx="1464888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694635"/>
                <a:ext cx="1464888" cy="792718"/>
              </a:xfrm>
              <a:prstGeom prst="rect">
                <a:avLst/>
              </a:prstGeom>
              <a:blipFill rotWithShape="1">
                <a:blip r:embed="rId2"/>
                <a:stretch>
                  <a:fillRect l="-21" t="-57" r="-514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3682506" y="1766642"/>
                <a:ext cx="1386342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506" y="1766642"/>
                <a:ext cx="1386342" cy="792718"/>
              </a:xfrm>
              <a:prstGeom prst="rect">
                <a:avLst/>
              </a:prstGeom>
              <a:blipFill rotWithShape="1">
                <a:blip r:embed="rId3"/>
                <a:stretch>
                  <a:fillRect l="-10" t="-9" r="-5476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6058770" y="1766641"/>
                <a:ext cx="1268296" cy="789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</m:oMath>
                </a14:m>
                <a:r>
                  <a:rPr lang="zh-CN" altLang="en-US" sz="28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770" y="1766641"/>
                <a:ext cx="1268296" cy="789832"/>
              </a:xfrm>
              <a:prstGeom prst="rect">
                <a:avLst/>
              </a:prstGeom>
              <a:blipFill rotWithShape="1">
                <a:blip r:embed="rId4"/>
                <a:stretch>
                  <a:fillRect l="-19" t="-9" r="-5924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1043608" y="2994127"/>
                <a:ext cx="1334853" cy="7884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994127"/>
                <a:ext cx="1334853" cy="788486"/>
              </a:xfrm>
              <a:prstGeom prst="rect">
                <a:avLst/>
              </a:prstGeom>
              <a:blipFill rotWithShape="1">
                <a:blip r:embed="rId5"/>
                <a:stretch>
                  <a:fillRect l="-23" t="-13" r="-5727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3613384" y="3066134"/>
                <a:ext cx="1697131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11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384" y="3066134"/>
                <a:ext cx="1697131" cy="792718"/>
              </a:xfrm>
              <a:prstGeom prst="rect">
                <a:avLst/>
              </a:prstGeom>
              <a:blipFill rotWithShape="1">
                <a:blip r:embed="rId6"/>
                <a:stretch>
                  <a:fillRect l="-14" t="-45" r="-4340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6130778" y="3066133"/>
                <a:ext cx="1386342" cy="7954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0778" y="3066133"/>
                <a:ext cx="1386342" cy="795411"/>
              </a:xfrm>
              <a:prstGeom prst="rect">
                <a:avLst/>
              </a:prstGeom>
              <a:blipFill rotWithShape="1">
                <a:blip r:embed="rId7"/>
                <a:stretch>
                  <a:fillRect l="-35" t="-44" r="-545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4834289" y="1694633"/>
                <a:ext cx="546945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289" y="1694633"/>
                <a:ext cx="546945" cy="910699"/>
              </a:xfrm>
              <a:prstGeom prst="rect">
                <a:avLst/>
              </a:prstGeom>
              <a:blipFill rotWithShape="1">
                <a:blip r:embed="rId8"/>
                <a:stretch>
                  <a:fillRect l="-6" t="-50" r="45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7162822" y="1788698"/>
                <a:ext cx="546945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22" y="1788698"/>
                <a:ext cx="546945" cy="909352"/>
              </a:xfrm>
              <a:prstGeom prst="rect">
                <a:avLst/>
              </a:prstGeom>
              <a:blipFill rotWithShape="1">
                <a:blip r:embed="rId9"/>
                <a:stretch>
                  <a:fillRect l="-4" t="-59" r="42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2224855" y="2943769"/>
                <a:ext cx="546945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855" y="2943769"/>
                <a:ext cx="546945" cy="910699"/>
              </a:xfrm>
              <a:prstGeom prst="rect">
                <a:avLst/>
              </a:prstGeom>
              <a:blipFill rotWithShape="1">
                <a:blip r:embed="rId10"/>
                <a:stretch>
                  <a:fillRect l="-82" t="-60" r="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5107761" y="3029203"/>
                <a:ext cx="728083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761" y="3029203"/>
                <a:ext cx="728083" cy="910699"/>
              </a:xfrm>
              <a:prstGeom prst="rect">
                <a:avLst/>
              </a:prstGeom>
              <a:blipFill rotWithShape="1">
                <a:blip r:embed="rId11"/>
                <a:stretch>
                  <a:fillRect l="-63" t="-28" r="27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7337423" y="3219822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7423" y="3219822"/>
                <a:ext cx="546945" cy="523220"/>
              </a:xfrm>
              <a:prstGeom prst="rect">
                <a:avLst/>
              </a:prstGeom>
              <a:blipFill rotWithShape="1">
                <a:blip r:embed="rId12"/>
                <a:stretch>
                  <a:fillRect l="-116" t="-71" r="38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2411760" y="1622625"/>
                <a:ext cx="447558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1622625"/>
                <a:ext cx="447558" cy="910699"/>
              </a:xfrm>
              <a:prstGeom prst="rect">
                <a:avLst/>
              </a:prstGeom>
              <a:blipFill rotWithShape="1">
                <a:blip r:embed="rId13"/>
                <a:stretch>
                  <a:fillRect l="-7" t="-22" r="122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4553" y="1994442"/>
            <a:ext cx="3039054" cy="303905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3"/>
              <p:cNvSpPr>
                <a:spLocks noChangeArrowheads="1"/>
              </p:cNvSpPr>
              <p:nvPr/>
            </p:nvSpPr>
            <p:spPr bwMode="auto">
              <a:xfrm>
                <a:off x="629174" y="571144"/>
                <a:ext cx="7903266" cy="1925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同学们去植树，四年级种了总数的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，六年级比四年级多种了总数的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，两个年级一共种了总数的几分之几？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9174" y="571144"/>
                <a:ext cx="7903266" cy="1925335"/>
              </a:xfrm>
              <a:prstGeom prst="rect">
                <a:avLst/>
              </a:prstGeom>
              <a:blipFill rotWithShape="1">
                <a:blip r:embed="rId2"/>
                <a:stretch>
                  <a:fillRect l="-7" t="-14" r="7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标题 1"/>
              <p:cNvSpPr>
                <a:spLocks noGrp="1" noChangeArrowheads="1"/>
              </p:cNvSpPr>
              <p:nvPr/>
            </p:nvSpPr>
            <p:spPr bwMode="auto">
              <a:xfrm>
                <a:off x="629174" y="3974776"/>
                <a:ext cx="5832648" cy="6462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eaLnBrk="0" hangingPunct="0"/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答：两个年级一共种了总数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标题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9174" y="3974776"/>
                <a:ext cx="5832648" cy="646237"/>
              </a:xfrm>
              <a:prstGeom prst="rect">
                <a:avLst/>
              </a:prstGeom>
              <a:blipFill rotWithShape="1">
                <a:blip r:embed="rId3"/>
                <a:stretch>
                  <a:fillRect l="-9" t="-2898" r="1" b="-293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747230" y="2719905"/>
                <a:ext cx="1386342" cy="794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230" y="2719905"/>
                <a:ext cx="1386342" cy="794064"/>
              </a:xfrm>
              <a:prstGeom prst="rect">
                <a:avLst/>
              </a:prstGeom>
              <a:blipFill rotWithShape="1">
                <a:blip r:embed="rId4"/>
                <a:stretch>
                  <a:fillRect l="-34" t="-25" r="-5453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1989920" y="2661587"/>
                <a:ext cx="546945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920" y="2661587"/>
                <a:ext cx="546945" cy="910699"/>
              </a:xfrm>
              <a:prstGeom prst="rect">
                <a:avLst/>
              </a:prstGeom>
              <a:blipFill rotWithShape="1">
                <a:blip r:embed="rId5"/>
                <a:stretch>
                  <a:fillRect l="-85" t="-33" r="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3"/>
              <p:cNvSpPr>
                <a:spLocks noChangeArrowheads="1"/>
              </p:cNvSpPr>
              <p:nvPr/>
            </p:nvSpPr>
            <p:spPr bwMode="auto">
              <a:xfrm>
                <a:off x="595902" y="560444"/>
                <a:ext cx="7952196" cy="2363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2022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年冬奥会申办投票中，有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的人未参加投票，有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的人为中国北京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张家口投赞成票，剩下的票数投给了阿拉木图，阿拉木图获得投票总数的几分之几？北京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张家口能申办成功吗？</a:t>
                </a:r>
                <a:endPara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5902" y="560444"/>
                <a:ext cx="7952196" cy="2363083"/>
              </a:xfrm>
              <a:prstGeom prst="rect">
                <a:avLst/>
              </a:prstGeom>
              <a:blipFill rotWithShape="1">
                <a:blip r:embed="rId1"/>
                <a:stretch>
                  <a:fillRect l="-3" t="-16" r="-123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标题 1"/>
              <p:cNvSpPr>
                <a:spLocks noGrp="1" noChangeArrowheads="1"/>
              </p:cNvSpPr>
              <p:nvPr/>
            </p:nvSpPr>
            <p:spPr bwMode="auto">
              <a:xfrm>
                <a:off x="3709303" y="3535677"/>
                <a:ext cx="5616624" cy="6462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eaLnBrk="0" hangingPunct="0"/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答：阿拉木图获得总票数的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，北京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张家口能申办成功。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标题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9303" y="3535677"/>
                <a:ext cx="5616624" cy="646237"/>
              </a:xfrm>
              <a:prstGeom prst="rect">
                <a:avLst/>
              </a:prstGeom>
              <a:blipFill rotWithShape="1">
                <a:blip r:embed="rId2"/>
                <a:stretch>
                  <a:fillRect l="-5" t="-36061" r="6" b="-3599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标题 1"/>
              <p:cNvSpPr>
                <a:spLocks noGrp="1" noChangeArrowheads="1"/>
              </p:cNvSpPr>
              <p:nvPr/>
            </p:nvSpPr>
            <p:spPr bwMode="auto">
              <a:xfrm>
                <a:off x="843689" y="3105464"/>
                <a:ext cx="4087322" cy="4302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eaLnBrk="0" hangingPunct="0"/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标题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3689" y="3105464"/>
                <a:ext cx="4087322" cy="430213"/>
              </a:xfrm>
              <a:prstGeom prst="rect">
                <a:avLst/>
              </a:prstGeom>
              <a:blipFill rotWithShape="1">
                <a:blip r:embed="rId3"/>
                <a:stretch>
                  <a:fillRect l="-10" t="-29888" r="6" b="-2996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标题 1"/>
              <p:cNvSpPr>
                <a:spLocks noGrp="1" noChangeArrowheads="1"/>
              </p:cNvSpPr>
              <p:nvPr/>
            </p:nvSpPr>
            <p:spPr bwMode="auto">
              <a:xfrm>
                <a:off x="90396" y="3972176"/>
                <a:ext cx="4087322" cy="4302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eaLnBrk="0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  <m:r>
                        <a:rPr lang="zh-CN" altLang="en-US" sz="2800" b="1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＞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标题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396" y="3972176"/>
                <a:ext cx="4087322" cy="430213"/>
              </a:xfrm>
              <a:prstGeom prst="rect">
                <a:avLst/>
              </a:prstGeom>
              <a:blipFill rotWithShape="1">
                <a:blip r:embed="rId4"/>
                <a:stretch>
                  <a:fillRect l="-6" t="-43158" r="1" b="-4326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642" y="2898689"/>
            <a:ext cx="1425139" cy="15667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3"/>
              <p:cNvSpPr>
                <a:spLocks noChangeArrowheads="1"/>
              </p:cNvSpPr>
              <p:nvPr/>
            </p:nvSpPr>
            <p:spPr bwMode="auto">
              <a:xfrm>
                <a:off x="657774" y="654439"/>
                <a:ext cx="7828451" cy="1285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一根铁丝长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后，还剩下多少米？</a:t>
                </a:r>
                <a:endPara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7774" y="654439"/>
                <a:ext cx="7828451" cy="1285160"/>
              </a:xfrm>
              <a:prstGeom prst="rect">
                <a:avLst/>
              </a:prstGeom>
              <a:blipFill rotWithShape="1">
                <a:blip r:embed="rId2"/>
                <a:stretch>
                  <a:fillRect l="-7" t="-30" r="1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2699792" y="3507854"/>
            <a:ext cx="47816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答：还剩下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915816" y="2148580"/>
            <a:ext cx="408732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2771800" y="2787774"/>
            <a:ext cx="408732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 bldLvl="0" autoUpdateAnimBg="0"/>
      <p:bldP spid="18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02" y="1274057"/>
            <a:ext cx="1729741" cy="172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8797" y="932210"/>
            <a:ext cx="1685203" cy="168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4"/>
          <p:cNvGrpSpPr/>
          <p:nvPr/>
        </p:nvGrpSpPr>
        <p:grpSpPr bwMode="auto">
          <a:xfrm>
            <a:off x="4940883" y="932210"/>
            <a:ext cx="2567706" cy="1709272"/>
            <a:chOff x="2366021" y="1091503"/>
            <a:chExt cx="2965708" cy="1252515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1252515"/>
            </a:xfrm>
            <a:prstGeom prst="cloudCallout">
              <a:avLst>
                <a:gd name="adj1" fmla="val 70148"/>
                <a:gd name="adj2" fmla="val 14240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761546" y="1147877"/>
              <a:ext cx="2422023" cy="115021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同分母分数加、减法法则。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72064" y="3447725"/>
            <a:ext cx="6399872" cy="686633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怎么求一个数的几分之几是多少？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1581993" y="1321897"/>
            <a:ext cx="3358890" cy="1681901"/>
            <a:chOff x="2374284" y="1079319"/>
            <a:chExt cx="3138934" cy="1393538"/>
          </a:xfrm>
          <a:solidFill>
            <a:srgbClr val="92D050"/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74284" y="1079319"/>
              <a:ext cx="3138934" cy="1393538"/>
            </a:xfrm>
            <a:prstGeom prst="cloudCallout">
              <a:avLst>
                <a:gd name="adj1" fmla="val -56026"/>
                <a:gd name="adj2" fmla="val 1696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638985" y="1315179"/>
              <a:ext cx="2641512" cy="8925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如何比较分数的大小？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1045450" y="769495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347" y="2503851"/>
            <a:ext cx="1377544" cy="137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109589" y="1375097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标题 1"/>
          <p:cNvSpPr>
            <a:spLocks noGrp="1" noChangeArrowheads="1"/>
          </p:cNvSpPr>
          <p:nvPr/>
        </p:nvSpPr>
        <p:spPr bwMode="auto">
          <a:xfrm>
            <a:off x="1020768" y="2639188"/>
            <a:ext cx="179257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左大括号 85"/>
          <p:cNvSpPr/>
          <p:nvPr/>
        </p:nvSpPr>
        <p:spPr>
          <a:xfrm>
            <a:off x="2289335" y="1662367"/>
            <a:ext cx="650630" cy="2395831"/>
          </a:xfrm>
          <a:prstGeom prst="leftBrace">
            <a:avLst>
              <a:gd name="adj1" fmla="val 47522"/>
              <a:gd name="adj2" fmla="val 4974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标题 1"/>
          <p:cNvSpPr>
            <a:spLocks noGrp="1" noChangeArrowheads="1"/>
          </p:cNvSpPr>
          <p:nvPr/>
        </p:nvSpPr>
        <p:spPr bwMode="auto">
          <a:xfrm>
            <a:off x="2893523" y="1527030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标题 1"/>
          <p:cNvSpPr>
            <a:spLocks noGrp="1" noChangeArrowheads="1"/>
          </p:cNvSpPr>
          <p:nvPr/>
        </p:nvSpPr>
        <p:spPr bwMode="auto">
          <a:xfrm>
            <a:off x="2838449" y="2914893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标题 1"/>
          <p:cNvSpPr>
            <a:spLocks noGrp="1" noChangeArrowheads="1"/>
          </p:cNvSpPr>
          <p:nvPr/>
        </p:nvSpPr>
        <p:spPr bwMode="auto">
          <a:xfrm>
            <a:off x="2847080" y="3678185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分数的简单应用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标题 1"/>
          <p:cNvSpPr>
            <a:spLocks noGrp="1" noChangeArrowheads="1"/>
          </p:cNvSpPr>
          <p:nvPr/>
        </p:nvSpPr>
        <p:spPr bwMode="auto">
          <a:xfrm>
            <a:off x="2873193" y="2208975"/>
            <a:ext cx="477683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分数的大小比较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5" grpId="0"/>
      <p:bldP spid="86" grpId="0" animBg="1"/>
      <p:bldP spid="87" grpId="0"/>
      <p:bldP spid="88" grpId="0"/>
      <p:bldP spid="89" grpId="0"/>
      <p:bldP spid="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53878" y="774818"/>
            <a:ext cx="574648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61815" y="2057259"/>
            <a:ext cx="597666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把一个物体或图形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，分母就是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，表示这样的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，分子就是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647413" y="775009"/>
            <a:ext cx="574648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265907" y="1834255"/>
            <a:ext cx="1584695" cy="1595905"/>
            <a:chOff x="8191500" y="250057"/>
            <a:chExt cx="2191365" cy="2206867"/>
          </a:xfrm>
        </p:grpSpPr>
        <p:sp>
          <p:nvSpPr>
            <p:cNvPr id="66" name="等腰三角形 65"/>
            <p:cNvSpPr/>
            <p:nvPr/>
          </p:nvSpPr>
          <p:spPr>
            <a:xfrm>
              <a:off x="8191500" y="250057"/>
              <a:ext cx="2191365" cy="188910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14434879">
              <a:off x="8467831" y="1028608"/>
              <a:ext cx="2168711" cy="652591"/>
            </a:xfrm>
            <a:prstGeom prst="triangle">
              <a:avLst/>
            </a:prstGeom>
            <a:solidFill>
              <a:srgbClr val="F5A4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 rot="7212400">
              <a:off x="7942569" y="1052381"/>
              <a:ext cx="2165580" cy="643505"/>
            </a:xfrm>
            <a:prstGeom prst="triangle">
              <a:avLst/>
            </a:prstGeom>
            <a:solidFill>
              <a:srgbClr val="F5A4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19919870">
            <a:off x="3232875" y="1802417"/>
            <a:ext cx="1442121" cy="1436955"/>
            <a:chOff x="9455558" y="3002448"/>
            <a:chExt cx="1994210" cy="1987066"/>
          </a:xfrm>
        </p:grpSpPr>
        <p:sp>
          <p:nvSpPr>
            <p:cNvPr id="71" name="椭圆 70"/>
            <p:cNvSpPr/>
            <p:nvPr/>
          </p:nvSpPr>
          <p:spPr>
            <a:xfrm>
              <a:off x="9512710" y="3038168"/>
              <a:ext cx="1908482" cy="1908482"/>
            </a:xfrm>
            <a:prstGeom prst="ellipse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0452663" y="3038168"/>
              <a:ext cx="0" cy="1908482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9634537" y="3514725"/>
              <a:ext cx="1652589" cy="963613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9634537" y="3543300"/>
              <a:ext cx="1624013" cy="925513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饼形 74"/>
            <p:cNvSpPr/>
            <p:nvPr/>
          </p:nvSpPr>
          <p:spPr>
            <a:xfrm>
              <a:off x="9498423" y="3038169"/>
              <a:ext cx="1951345" cy="1951345"/>
            </a:xfrm>
            <a:prstGeom prst="pie">
              <a:avLst>
                <a:gd name="adj1" fmla="val 12456621"/>
                <a:gd name="adj2" fmla="val 16200000"/>
              </a:avLst>
            </a:prstGeom>
            <a:solidFill>
              <a:srgbClr val="F5A4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饼形 75"/>
            <p:cNvSpPr/>
            <p:nvPr/>
          </p:nvSpPr>
          <p:spPr>
            <a:xfrm rot="7186343">
              <a:off x="9455558" y="3038168"/>
              <a:ext cx="1951345" cy="1951345"/>
            </a:xfrm>
            <a:prstGeom prst="pie">
              <a:avLst>
                <a:gd name="adj1" fmla="val 12456621"/>
                <a:gd name="adj2" fmla="val 16200000"/>
              </a:avLst>
            </a:prstGeom>
            <a:solidFill>
              <a:srgbClr val="F5A4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饼形 76"/>
            <p:cNvSpPr/>
            <p:nvPr/>
          </p:nvSpPr>
          <p:spPr>
            <a:xfrm rot="10991592">
              <a:off x="9469845" y="3002448"/>
              <a:ext cx="1951345" cy="1951345"/>
            </a:xfrm>
            <a:prstGeom prst="pie">
              <a:avLst>
                <a:gd name="adj1" fmla="val 12456621"/>
                <a:gd name="adj2" fmla="val 16200000"/>
              </a:avLst>
            </a:prstGeom>
            <a:solidFill>
              <a:srgbClr val="F5A4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48064" y="1976704"/>
            <a:ext cx="1250179" cy="1249890"/>
            <a:chOff x="6054475" y="330417"/>
            <a:chExt cx="1728786" cy="1728387"/>
          </a:xfrm>
        </p:grpSpPr>
        <p:sp>
          <p:nvSpPr>
            <p:cNvPr id="79" name="矩形 78"/>
            <p:cNvSpPr/>
            <p:nvPr/>
          </p:nvSpPr>
          <p:spPr>
            <a:xfrm>
              <a:off x="6054475" y="336020"/>
              <a:ext cx="1722783" cy="172278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7204827" y="342993"/>
              <a:ext cx="578434" cy="578435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054475" y="330417"/>
              <a:ext cx="596630" cy="59663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067051" y="1479930"/>
              <a:ext cx="578874" cy="57887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7204387" y="1479930"/>
              <a:ext cx="578874" cy="57887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6651105" y="927048"/>
              <a:ext cx="553723" cy="553723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50903" y="2264594"/>
            <a:ext cx="1727563" cy="863962"/>
            <a:chOff x="8855328" y="3413530"/>
            <a:chExt cx="2388927" cy="1194713"/>
          </a:xfrm>
        </p:grpSpPr>
        <p:sp>
          <p:nvSpPr>
            <p:cNvPr id="86" name="矩形 85"/>
            <p:cNvSpPr/>
            <p:nvPr/>
          </p:nvSpPr>
          <p:spPr>
            <a:xfrm>
              <a:off x="8855328" y="3414983"/>
              <a:ext cx="596630" cy="59663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0048588" y="3413530"/>
              <a:ext cx="596630" cy="59663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451958" y="3414983"/>
              <a:ext cx="596630" cy="59663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8855328" y="4011613"/>
              <a:ext cx="596630" cy="59663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0048588" y="4011613"/>
              <a:ext cx="596630" cy="59663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9451958" y="4011613"/>
              <a:ext cx="596630" cy="59663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0647625" y="4011613"/>
              <a:ext cx="596630" cy="59663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3" name="文本框 92"/>
              <p:cNvSpPr txBox="1"/>
              <p:nvPr/>
            </p:nvSpPr>
            <p:spPr>
              <a:xfrm>
                <a:off x="1640949" y="3558250"/>
                <a:ext cx="689966" cy="669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3" name="文本框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949" y="3558250"/>
                <a:ext cx="689966" cy="669094"/>
              </a:xfrm>
              <a:prstGeom prst="rect">
                <a:avLst/>
              </a:prstGeom>
              <a:blipFill rotWithShape="1">
                <a:blip r:embed="rId1"/>
                <a:stretch>
                  <a:fillRect l="-16" t="-52" r="-6099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4" name="文本框 93"/>
              <p:cNvSpPr txBox="1"/>
              <p:nvPr/>
            </p:nvSpPr>
            <p:spPr>
              <a:xfrm>
                <a:off x="3586746" y="3558250"/>
                <a:ext cx="689966" cy="669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4" name="文本框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6746" y="3558250"/>
                <a:ext cx="689966" cy="669094"/>
              </a:xfrm>
              <a:prstGeom prst="rect">
                <a:avLst/>
              </a:prstGeom>
              <a:blipFill rotWithShape="1">
                <a:blip r:embed="rId1"/>
                <a:stretch>
                  <a:fillRect l="-39" t="-52" r="-6076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5" name="文本框 94"/>
              <p:cNvSpPr txBox="1"/>
              <p:nvPr/>
            </p:nvSpPr>
            <p:spPr>
              <a:xfrm>
                <a:off x="5345138" y="3554215"/>
                <a:ext cx="689966" cy="669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5" name="文本框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5138" y="3554215"/>
                <a:ext cx="689966" cy="669094"/>
              </a:xfrm>
              <a:prstGeom prst="rect">
                <a:avLst/>
              </a:prstGeom>
              <a:blipFill rotWithShape="1">
                <a:blip r:embed="rId1"/>
                <a:stretch>
                  <a:fillRect l="-50" t="-18" r="-6065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6" name="文本框 95"/>
              <p:cNvSpPr txBox="1"/>
              <p:nvPr/>
            </p:nvSpPr>
            <p:spPr>
              <a:xfrm>
                <a:off x="7199746" y="3521962"/>
                <a:ext cx="689966" cy="669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</a:rPr>
                            <m:t>(         )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6" name="文本框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746" y="3521962"/>
                <a:ext cx="689966" cy="669094"/>
              </a:xfrm>
              <a:prstGeom prst="rect">
                <a:avLst/>
              </a:prstGeom>
              <a:blipFill rotWithShape="1">
                <a:blip r:embed="rId1"/>
                <a:stretch>
                  <a:fillRect l="-17" t="-38" r="-609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" name="文本框 96"/>
          <p:cNvSpPr txBox="1"/>
          <p:nvPr/>
        </p:nvSpPr>
        <p:spPr>
          <a:xfrm>
            <a:off x="1886115" y="3458548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900538" y="3880254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805338" y="3815906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05338" y="3426834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594564" y="3422799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619088" y="3811871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470768" y="3781489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470768" y="3445071"/>
            <a:ext cx="218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71601" y="771713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分数的大小比较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1841" y="2594751"/>
            <a:ext cx="1767309" cy="1767309"/>
          </a:xfrm>
          <a:prstGeom prst="rect">
            <a:avLst/>
          </a:prstGeom>
        </p:spPr>
      </p:pic>
      <p:grpSp>
        <p:nvGrpSpPr>
          <p:cNvPr id="41" name="组合 4"/>
          <p:cNvGrpSpPr/>
          <p:nvPr/>
        </p:nvGrpSpPr>
        <p:grpSpPr bwMode="auto">
          <a:xfrm>
            <a:off x="5420071" y="1239018"/>
            <a:ext cx="2952328" cy="1440160"/>
            <a:chOff x="2824789" y="1091504"/>
            <a:chExt cx="2506939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2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780935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3085890" y="1200396"/>
              <a:ext cx="2124918" cy="5173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分数如何比较大小？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7144" y="1876290"/>
            <a:ext cx="4225331" cy="1035295"/>
            <a:chOff x="1043608" y="519165"/>
            <a:chExt cx="4225331" cy="103529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50" name="TextBox 12"/>
            <p:cNvSpPr txBox="1">
              <a:spLocks noChangeArrowheads="1"/>
            </p:cNvSpPr>
            <p:nvPr/>
          </p:nvSpPr>
          <p:spPr bwMode="auto">
            <a:xfrm>
              <a:off x="1618097" y="519165"/>
              <a:ext cx="36508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分子相同的分数看分母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，分母小的大，分母大的小。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52786" y="3163970"/>
            <a:ext cx="4349625" cy="995763"/>
            <a:chOff x="1043608" y="558697"/>
            <a:chExt cx="4349625" cy="99576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771550"/>
              <a:ext cx="3767204" cy="782910"/>
            </a:xfrm>
            <a:prstGeom prst="rect">
              <a:avLst/>
            </a:prstGeom>
          </p:spPr>
        </p:pic>
        <p:sp>
          <p:nvSpPr>
            <p:cNvPr id="53" name="TextBox 12"/>
            <p:cNvSpPr txBox="1">
              <a:spLocks noChangeArrowheads="1"/>
            </p:cNvSpPr>
            <p:nvPr/>
          </p:nvSpPr>
          <p:spPr bwMode="auto">
            <a:xfrm>
              <a:off x="1742391" y="558697"/>
              <a:ext cx="36508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分母相同的分数看分子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，分子大的大，分子小的小。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70946" y="817837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分数的大小比较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2481" y="2766246"/>
            <a:ext cx="1767309" cy="1767309"/>
          </a:xfrm>
          <a:prstGeom prst="rect">
            <a:avLst/>
          </a:prstGeom>
        </p:spPr>
      </p:pic>
      <p:grpSp>
        <p:nvGrpSpPr>
          <p:cNvPr id="41" name="组合 4"/>
          <p:cNvGrpSpPr/>
          <p:nvPr/>
        </p:nvGrpSpPr>
        <p:grpSpPr bwMode="auto">
          <a:xfrm>
            <a:off x="5420071" y="1239018"/>
            <a:ext cx="2952328" cy="1440160"/>
            <a:chOff x="2824789" y="1091504"/>
            <a:chExt cx="2506939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2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780935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3085890" y="1200396"/>
              <a:ext cx="2124918" cy="5173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分数如何比较大小？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2"/>
              <p:cNvSpPr txBox="1">
                <a:spLocks noChangeArrowheads="1"/>
              </p:cNvSpPr>
              <p:nvPr/>
            </p:nvSpPr>
            <p:spPr bwMode="auto">
              <a:xfrm>
                <a:off x="1115616" y="2514542"/>
                <a:ext cx="7543800" cy="18835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在○里填“＞”“＜”或“＝”。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1" hangingPunct="1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        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             </m:t>
                    </m:r>
                    <m:r>
                      <m:rPr>
                        <m:nor/>
                      </m:rPr>
                      <a:rPr lang="en-US" altLang="zh-CN" sz="32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5616" y="2514542"/>
                <a:ext cx="7543800" cy="1883593"/>
              </a:xfrm>
              <a:prstGeom prst="rect">
                <a:avLst/>
              </a:prstGeom>
              <a:blipFill rotWithShape="1">
                <a:blip r:embed="rId2"/>
                <a:stretch>
                  <a:fillRect l="-7" t="-31" r="7" b="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1357040" y="365187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87824" y="365187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26025" y="365187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21184" y="848415"/>
            <a:ext cx="554461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分数的简单计算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557" y="2368687"/>
            <a:ext cx="1800201" cy="1800201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1831149" y="2139702"/>
            <a:ext cx="5481729" cy="1800201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64368" y="2355726"/>
            <a:ext cx="532859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同分母分数相加减，分母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36424" y="812636"/>
            <a:ext cx="5976664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分数的简单计算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835696" y="1923680"/>
                <a:ext cx="1464888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923680"/>
                <a:ext cx="1464888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37" t="-33" r="-5125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330578" y="1923679"/>
                <a:ext cx="1386342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578" y="1923679"/>
                <a:ext cx="1386342" cy="792718"/>
              </a:xfrm>
              <a:prstGeom prst="rect">
                <a:avLst/>
              </a:prstGeom>
              <a:blipFill rotWithShape="1">
                <a:blip r:embed="rId2"/>
                <a:stretch>
                  <a:fillRect l="-37" t="-33" r="-5450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6346802" y="1923678"/>
                <a:ext cx="1268296" cy="789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</m:oMath>
                </a14:m>
                <a:r>
                  <a:rPr lang="zh-CN" altLang="en-US" sz="28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6802" y="1923678"/>
                <a:ext cx="1268296" cy="789832"/>
              </a:xfrm>
              <a:prstGeom prst="rect">
                <a:avLst/>
              </a:prstGeom>
              <a:blipFill rotWithShape="1">
                <a:blip r:embed="rId3"/>
                <a:stretch>
                  <a:fillRect l="-48" t="-33" r="-589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1835696" y="3223172"/>
                <a:ext cx="1697131" cy="7912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3223172"/>
                <a:ext cx="1697131" cy="791242"/>
              </a:xfrm>
              <a:prstGeom prst="rect">
                <a:avLst/>
              </a:prstGeom>
              <a:blipFill rotWithShape="1">
                <a:blip r:embed="rId4"/>
                <a:stretch>
                  <a:fillRect l="-32" t="-69" r="-432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4330578" y="3223171"/>
                <a:ext cx="1334853" cy="794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578" y="3223171"/>
                <a:ext cx="1334853" cy="794064"/>
              </a:xfrm>
              <a:prstGeom prst="rect">
                <a:avLst/>
              </a:prstGeom>
              <a:blipFill rotWithShape="1">
                <a:blip r:embed="rId5"/>
                <a:stretch>
                  <a:fillRect l="-38" t="-69" r="-571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6346802" y="3223170"/>
                <a:ext cx="1386342" cy="7954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6802" y="3223170"/>
                <a:ext cx="1386342" cy="795411"/>
              </a:xfrm>
              <a:prstGeom prst="rect">
                <a:avLst/>
              </a:prstGeom>
              <a:blipFill rotWithShape="1">
                <a:blip r:embed="rId6"/>
                <a:stretch>
                  <a:fillRect l="-44" t="-69" r="-544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5482361" y="2079938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2361" y="2079938"/>
                <a:ext cx="546945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74" t="-60" r="113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7385649" y="1853017"/>
                <a:ext cx="546945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649" y="1853017"/>
                <a:ext cx="546945" cy="909352"/>
              </a:xfrm>
              <a:prstGeom prst="rect">
                <a:avLst/>
              </a:prstGeom>
              <a:blipFill rotWithShape="1">
                <a:blip r:embed="rId8"/>
                <a:stretch>
                  <a:fillRect l="-110" t="-10" r="3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319348" y="3172814"/>
                <a:ext cx="728084" cy="9121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348" y="3172814"/>
                <a:ext cx="728084" cy="912109"/>
              </a:xfrm>
              <a:prstGeom prst="rect">
                <a:avLst/>
              </a:prstGeom>
              <a:blipFill rotWithShape="1">
                <a:blip r:embed="rId9"/>
                <a:stretch>
                  <a:fillRect l="-28" t="-39" r="79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5473635" y="3163443"/>
                <a:ext cx="546945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635" y="3163443"/>
                <a:ext cx="546945" cy="910699"/>
              </a:xfrm>
              <a:prstGeom prst="rect">
                <a:avLst/>
              </a:prstGeom>
              <a:blipFill rotWithShape="1">
                <a:blip r:embed="rId10"/>
                <a:stretch>
                  <a:fillRect l="-104" t="-56" r="27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矩形 31"/>
              <p:cNvSpPr/>
              <p:nvPr/>
            </p:nvSpPr>
            <p:spPr>
              <a:xfrm>
                <a:off x="7515512" y="3119481"/>
                <a:ext cx="546945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矩形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5512" y="3119481"/>
                <a:ext cx="546945" cy="905120"/>
              </a:xfrm>
              <a:prstGeom prst="rect">
                <a:avLst/>
              </a:prstGeom>
              <a:blipFill rotWithShape="1">
                <a:blip r:embed="rId11"/>
                <a:stretch>
                  <a:fillRect l="-52" t="-40" r="91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3203848" y="1851670"/>
                <a:ext cx="447558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1851670"/>
                <a:ext cx="447558" cy="910699"/>
              </a:xfrm>
              <a:prstGeom prst="rect">
                <a:avLst/>
              </a:prstGeom>
              <a:blipFill rotWithShape="1">
                <a:blip r:embed="rId12"/>
                <a:stretch>
                  <a:fillRect l="-61" t="-1" r="35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1" grpId="0"/>
      <p:bldP spid="32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1465</Words>
  <Application>WPS 演示</Application>
  <PresentationFormat>全屏显示(16:9)</PresentationFormat>
  <Paragraphs>214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Calibri</vt:lpstr>
      <vt:lpstr>Times New Roman</vt:lpstr>
      <vt:lpstr>Cambria Math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136DB4221C6441E4B6AE1FE61712046D_12</vt:lpwstr>
  </property>
  <property fmtid="{D5CDD505-2E9C-101B-9397-08002B2CF9AE}" pid="3" name="KSOProductBuildVer">
    <vt:lpwstr>2052-12.1.0.15374</vt:lpwstr>
  </property>
</Properties>
</file>