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5" r:id="rId3"/>
  </p:sldMasterIdLst>
  <p:notesMasterIdLst>
    <p:notesMasterId r:id="rId45"/>
  </p:notesMasterIdLst>
  <p:handoutMasterIdLst>
    <p:handoutMasterId r:id="rId46"/>
  </p:handoutMasterIdLst>
  <p:sldIdLst>
    <p:sldId id="489" r:id="rId4"/>
    <p:sldId id="446" r:id="rId5"/>
    <p:sldId id="447" r:id="rId6"/>
    <p:sldId id="513" r:id="rId7"/>
    <p:sldId id="449" r:id="rId8"/>
    <p:sldId id="450" r:id="rId9"/>
    <p:sldId id="451" r:id="rId10"/>
    <p:sldId id="455" r:id="rId11"/>
    <p:sldId id="456" r:id="rId12"/>
    <p:sldId id="457" r:id="rId13"/>
    <p:sldId id="458" r:id="rId14"/>
    <p:sldId id="459" r:id="rId15"/>
    <p:sldId id="460" r:id="rId16"/>
    <p:sldId id="461" r:id="rId17"/>
    <p:sldId id="462" r:id="rId18"/>
    <p:sldId id="463" r:id="rId19"/>
    <p:sldId id="464" r:id="rId20"/>
    <p:sldId id="498" r:id="rId21"/>
    <p:sldId id="465" r:id="rId22"/>
    <p:sldId id="466" r:id="rId23"/>
    <p:sldId id="467" r:id="rId24"/>
    <p:sldId id="468" r:id="rId25"/>
    <p:sldId id="469" r:id="rId26"/>
    <p:sldId id="470" r:id="rId27"/>
    <p:sldId id="472" r:id="rId28"/>
    <p:sldId id="471" r:id="rId29"/>
    <p:sldId id="473" r:id="rId30"/>
    <p:sldId id="474" r:id="rId31"/>
    <p:sldId id="475" r:id="rId32"/>
    <p:sldId id="476" r:id="rId33"/>
    <p:sldId id="477" r:id="rId34"/>
    <p:sldId id="478" r:id="rId35"/>
    <p:sldId id="479" r:id="rId36"/>
    <p:sldId id="480" r:id="rId37"/>
    <p:sldId id="481" r:id="rId38"/>
    <p:sldId id="482" r:id="rId39"/>
    <p:sldId id="485" r:id="rId40"/>
    <p:sldId id="486" r:id="rId41"/>
    <p:sldId id="487" r:id="rId42"/>
    <p:sldId id="490" r:id="rId43"/>
    <p:sldId id="550" r:id="rId44"/>
  </p:sldIdLst>
  <p:sldSz cx="9144000" cy="5143500"/>
  <p:notesSz cx="6858000" cy="9144000"/>
  <p:embeddedFontLs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黑体" panose="02010609060101010101" pitchFamily="49" charset="-122"/>
      <p:regular r:id="rId54"/>
    </p:embeddedFont>
    <p:embeddedFont>
      <p:font typeface="楷体" panose="02010609060101010101" pitchFamily="49" charset="-122"/>
      <p:regular r:id="rId55"/>
    </p:embeddedFont>
    <p:embeddedFont>
      <p:font typeface="微软雅黑" panose="020B0503020204020204" charset="-122"/>
      <p:regular r:id="rId56"/>
    </p:embeddedFont>
  </p:embeddedFontLst>
  <p:custDataLst>
    <p:tags r:id="rId5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  <a:srgbClr val="FF00FF"/>
    <a:srgbClr val="0033CC"/>
    <a:srgbClr val="00FFFF"/>
    <a:srgbClr val="FFFFCC"/>
    <a:srgbClr val="FFFFEB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97"/>
    <p:restoredTop sz="96135"/>
  </p:normalViewPr>
  <p:slideViewPr>
    <p:cSldViewPr snapToGrid="0" showGuides="1">
      <p:cViewPr varScale="1">
        <p:scale>
          <a:sx n="139" d="100"/>
          <a:sy n="139" d="100"/>
        </p:scale>
        <p:origin x="810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gs" Target="tags/tag9.xml"/><Relationship Id="rId56" Type="http://schemas.openxmlformats.org/officeDocument/2006/relationships/font" Target="fonts/font7.fntdata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0A95C69-E9E1-4FDC-83B3-DED87544AE9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3CA7F91-E225-46E3-BBDA-99C00E811EB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A3DC8D-F486-4520-8407-B2284406D7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94A6C3D-AA76-411B-9452-AA3A1BF8EB8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388" y="123825"/>
            <a:ext cx="8785225" cy="4824413"/>
          </a:xfrm>
          <a:prstGeom prst="rect">
            <a:avLst/>
          </a:prstGeom>
          <a:solidFill>
            <a:schemeClr val="bg1"/>
          </a:solidFill>
          <a:ln w="76200">
            <a:solidFill>
              <a:srgbClr val="79B5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79B5D6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053" name="图片 4" descr="4d42857aef05b482166ae9f4c7b338d9"/>
          <p:cNvPicPr>
            <a:picLocks noChangeAspect="1"/>
          </p:cNvPicPr>
          <p:nvPr userDrawn="1"/>
        </p:nvPicPr>
        <p:blipFill>
          <a:blip r:embed="rId3"/>
          <a:srcRect l="33101" t="8298" r="36078" b="9921"/>
          <a:stretch>
            <a:fillRect/>
          </a:stretch>
        </p:blipFill>
        <p:spPr>
          <a:xfrm>
            <a:off x="-36512" y="1203325"/>
            <a:ext cx="1493837" cy="396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388" y="123825"/>
            <a:ext cx="8785225" cy="4824413"/>
          </a:xfrm>
          <a:prstGeom prst="rect">
            <a:avLst/>
          </a:prstGeom>
          <a:solidFill>
            <a:schemeClr val="bg1"/>
          </a:solidFill>
          <a:ln w="76200">
            <a:solidFill>
              <a:srgbClr val="79B5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79B5D6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077" name="图片 4" descr="4d42857aef05b482166ae9f4c7b338d9"/>
          <p:cNvPicPr>
            <a:picLocks noChangeAspect="1"/>
          </p:cNvPicPr>
          <p:nvPr userDrawn="1"/>
        </p:nvPicPr>
        <p:blipFill>
          <a:blip r:embed="rId3"/>
          <a:srcRect l="33101" t="8298" r="36078" b="9921"/>
          <a:stretch>
            <a:fillRect/>
          </a:stretch>
        </p:blipFill>
        <p:spPr>
          <a:xfrm>
            <a:off x="0" y="1125538"/>
            <a:ext cx="1493838" cy="396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6" descr="2c3374161fb042a4329407a183069e46"/>
          <p:cNvPicPr>
            <a:picLocks noChangeAspect="1"/>
          </p:cNvPicPr>
          <p:nvPr userDrawn="1"/>
        </p:nvPicPr>
        <p:blipFill>
          <a:blip r:embed="rId4"/>
          <a:srcRect b="16476"/>
          <a:stretch>
            <a:fillRect/>
          </a:stretch>
        </p:blipFill>
        <p:spPr>
          <a:xfrm rot="-1920000" flipH="1">
            <a:off x="-142875" y="-25400"/>
            <a:ext cx="1247775" cy="104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0825" y="195263"/>
            <a:ext cx="8642350" cy="489743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1" name="图片 4" descr="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1474788"/>
            <a:ext cx="9144000" cy="3668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0825" y="195263"/>
            <a:ext cx="8642350" cy="489743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5" name="图片 4" descr="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474788"/>
            <a:ext cx="9144000" cy="3668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6" descr="2c3374161fb042a4329407a183069e46"/>
          <p:cNvPicPr>
            <a:picLocks noChangeAspect="1"/>
          </p:cNvPicPr>
          <p:nvPr userDrawn="1"/>
        </p:nvPicPr>
        <p:blipFill>
          <a:blip r:embed="rId4"/>
          <a:srcRect b="16476"/>
          <a:stretch>
            <a:fillRect/>
          </a:stretch>
        </p:blipFill>
        <p:spPr>
          <a:xfrm rot="-1920000" flipH="1">
            <a:off x="-142875" y="-25400"/>
            <a:ext cx="1247775" cy="104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图片 3" descr="E:\ppt创作\3素材\4fe0fb172fbf678a6cbfec6570f63f0a.png4fe0fb172fbf678a6cbfec6570f63f0a"/>
          <p:cNvPicPr>
            <a:picLocks noChangeAspect="1"/>
          </p:cNvPicPr>
          <p:nvPr userDrawn="1"/>
        </p:nvPicPr>
        <p:blipFill>
          <a:blip r:embed="rId3"/>
          <a:srcRect l="-1926" r="-1920"/>
          <a:stretch>
            <a:fillRect/>
          </a:stretch>
        </p:blipFill>
        <p:spPr>
          <a:xfrm>
            <a:off x="900113" y="0"/>
            <a:ext cx="7432675" cy="4027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4" descr="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4450" y="1357313"/>
            <a:ext cx="9144000" cy="3668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3"/>
          <p:cNvPicPr>
            <a:picLocks noChangeAspect="1"/>
          </p:cNvPicPr>
          <p:nvPr/>
        </p:nvPicPr>
        <p:blipFill>
          <a:blip r:embed="rId2"/>
          <a:srcRect l="36420"/>
          <a:stretch>
            <a:fillRect/>
          </a:stretch>
        </p:blipFill>
        <p:spPr>
          <a:xfrm>
            <a:off x="5284788" y="2746375"/>
            <a:ext cx="2282825" cy="46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标题 1"/>
          <p:cNvSpPr txBox="1"/>
          <p:nvPr/>
        </p:nvSpPr>
        <p:spPr>
          <a:xfrm>
            <a:off x="1576388" y="1158875"/>
            <a:ext cx="599122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初试身手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1106488" y="1049338"/>
            <a:ext cx="6986587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　小组交流讨论：如何用侧面描写来表现人物的特点？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291" name="文本框 2"/>
          <p:cNvSpPr txBox="1"/>
          <p:nvPr/>
        </p:nvSpPr>
        <p:spPr>
          <a:xfrm>
            <a:off x="1106488" y="2540000"/>
            <a:ext cx="6748462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通过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描写周围人的反应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，间接写出人物的特点。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214345" y="3335100"/>
            <a:ext cx="4206503" cy="1518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1266825" y="792163"/>
            <a:ext cx="6938963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要写好一个人物，写出人物的特点，首先要选用典型事例把它写具体，其次通过描写人物的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外貌、动作、语言、神态、心理活动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等来表现人物的特点，也可以描写周围人的反应，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写出人物的特点。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"/>
          <p:cNvSpPr txBox="1"/>
          <p:nvPr/>
        </p:nvSpPr>
        <p:spPr>
          <a:xfrm>
            <a:off x="971550" y="1598613"/>
            <a:ext cx="7200900" cy="219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　“课间十分钟”对于我们来说是最熟悉不过的了。那么，在课间十分钟里，你们都开展过哪些丰富多彩的活动？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20483" name="组合 6"/>
          <p:cNvGrpSpPr/>
          <p:nvPr/>
        </p:nvGrpSpPr>
        <p:grpSpPr>
          <a:xfrm>
            <a:off x="3155950" y="673100"/>
            <a:ext cx="2471738" cy="600075"/>
            <a:chOff x="1939528" y="748904"/>
            <a:chExt cx="2472408" cy="600075"/>
          </a:xfrm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初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2"/>
              </p:custDataLst>
            </p:nvPr>
          </p:nvSpPr>
          <p:spPr>
            <a:xfrm>
              <a:off x="2569937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试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任意多边形 10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身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任意多边形 11"/>
            <p:cNvSpPr/>
            <p:nvPr>
              <p:custDataLst>
                <p:tags r:id="rId4"/>
              </p:custDataLst>
            </p:nvPr>
          </p:nvSpPr>
          <p:spPr>
            <a:xfrm>
              <a:off x="3827578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手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839788" y="1036638"/>
            <a:ext cx="718978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打篮球、打羽毛球、跳绳、跑步、打乒乓球、踢足球、做各种游戏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905516" y="2516033"/>
            <a:ext cx="2476640" cy="1602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/>
          <a:srcRect b="5260"/>
          <a:stretch>
            <a:fillRect/>
          </a:stretch>
        </p:blipFill>
        <p:spPr>
          <a:xfrm rot="21342985">
            <a:off x="546185" y="2580649"/>
            <a:ext cx="2169129" cy="1665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7539">
            <a:off x="5572358" y="2569818"/>
            <a:ext cx="2959857" cy="16627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71575" y="1028700"/>
            <a:ext cx="4773613" cy="2968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课间十分钟，观察一位同学，试着用学过的方法写一写他。回顾一下，</a:t>
            </a:r>
            <a:r>
              <a:rPr kumimoji="0" lang="zh-CN" altLang="en-US" sz="3200" b="1" kern="1200" cap="none" spc="0" normalizeH="0" baseline="0" noProof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我们学过的写人的方法有哪些？</a:t>
            </a:r>
            <a:endParaRPr kumimoji="0" lang="zh-CN" altLang="en-US" sz="3200" b="1" kern="1200" cap="none" spc="0" normalizeH="0" baseline="0" noProof="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1625" y="1663700"/>
            <a:ext cx="1593850" cy="2487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1" name="文本框 2"/>
          <p:cNvSpPr txBox="1"/>
          <p:nvPr/>
        </p:nvSpPr>
        <p:spPr>
          <a:xfrm>
            <a:off x="1082675" y="857250"/>
            <a:ext cx="7173913" cy="3560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要写好一个人物，写出人物的特点，首先要选用典型事例把它写具体，其次通过描写人物的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外貌、动作、语言、神态、心理活动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等来表现人物的特点，也可以描写周围人的反应，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写出人物的特点。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54113" y="1025525"/>
            <a:ext cx="5273675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怎样选用典型事例，把它写具体呢？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8435" name="文本框 2"/>
          <p:cNvSpPr txBox="1"/>
          <p:nvPr/>
        </p:nvSpPr>
        <p:spPr>
          <a:xfrm>
            <a:off x="1154113" y="2443163"/>
            <a:ext cx="4773612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选择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最能表现人物性格特点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的典型事例。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2350" y="1928813"/>
            <a:ext cx="1933575" cy="198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28725" y="990600"/>
            <a:ext cx="6802438" cy="2967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回想一下，刚刚下课铃声响，课间十分钟的时候，大家观察的一位同学是谁？他当时在做什么，说什么？他的神态是怎样的？他的外貌是怎样的？猜猜他在想什么？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r="-658" b="16566"/>
          <a:stretch>
            <a:fillRect/>
          </a:stretch>
        </p:blipFill>
        <p:spPr>
          <a:xfrm>
            <a:off x="0" y="0"/>
            <a:ext cx="9307513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65213" y="933450"/>
            <a:ext cx="7405687" cy="3275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小组讨论交流：你观察的一位同学是谁？捕捉一瞬间，他当时在做什么，说什么？他的神态是怎样的？他的外貌是怎样的？猜猜他在想什么？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试着用学过的方法写一写课间十分钟观察到的一位同学。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3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63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823913" y="1173163"/>
            <a:ext cx="76358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本单元课文中鲜活的人物给我们留下了深刻的印象。要写好一个人物，写出人物的特点，不仅要细致观察，还要了解一些写人的基本方法。今天我们一起来讨论交流描写人物的基本方法。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10243" name="组合 6"/>
          <p:cNvGrpSpPr/>
          <p:nvPr/>
        </p:nvGrpSpPr>
        <p:grpSpPr>
          <a:xfrm>
            <a:off x="3255963" y="341313"/>
            <a:ext cx="2471737" cy="600075"/>
            <a:chOff x="1939528" y="748904"/>
            <a:chExt cx="2472408" cy="600075"/>
          </a:xfrm>
        </p:grpSpPr>
        <p:sp>
          <p:nvSpPr>
            <p:cNvPr id="7" name="任意多边形 6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交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任意多边形 7"/>
            <p:cNvSpPr/>
            <p:nvPr>
              <p:custDataLst>
                <p:tags r:id="rId2"/>
              </p:custDataLst>
            </p:nvPr>
          </p:nvSpPr>
          <p:spPr>
            <a:xfrm>
              <a:off x="2569936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流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任意多边形 8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平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827577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台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1127125" y="792163"/>
            <a:ext cx="688975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要写好一位同学的特点，首先要选用典型事例，并把典型事例写具体，其次通过描写同学的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外貌、动作、语言、神态、心理活动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等来表现同学的特点，也可以描写周围人的反应，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写出同学的特点。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920750" y="1677988"/>
            <a:ext cx="7302500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家人是我们最熟悉的人，他们身上的特点，我们一清二楚，想一想你的家人有什么特点。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9699" name="TextBox 1"/>
          <p:cNvSpPr txBox="1"/>
          <p:nvPr/>
        </p:nvSpPr>
        <p:spPr>
          <a:xfrm>
            <a:off x="1033463" y="239713"/>
            <a:ext cx="19224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9B5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列出提纲</a:t>
            </a:r>
            <a:endParaRPr lang="zh-CN" altLang="en-US" sz="3200" b="1" dirty="0">
              <a:solidFill>
                <a:srgbClr val="79B5D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1192213" y="788988"/>
            <a:ext cx="7370762" cy="3819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父亲：勤劳致富、为人正派、做事果断、豪爽大气、爱老婆疼子女、孝敬父母、乐于助人、处事公正、高大伟岸、正直善良、无私奉献、兢兢业业、幽默、记忆力好、有文采、勤俭节约、吃苦耐劳、忠诚、隐忍、做事有条理、爱学习、讲诚信、爱劳动、顾家、不善表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623888" y="706438"/>
            <a:ext cx="833120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母亲：持家有道、美丽贤惠、温柔善良、孝敬公婆、精明能干、尊老爱幼、落落大方、谈吐优雅、不拘小节、关爱他人、勤劳朴素、节俭、疼爱孩子、正直公正、要强、能吃苦、爱干净、勇敢坚强、敏感、爱学习、爱劳动、无私奉献、待人礼貌、爱美、爱唠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1155700" y="1087438"/>
            <a:ext cx="391795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家人的特点很多，他们最突出的一个特点是什么？可以用哪些典型事例表现他们的特点？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76148" y="1555955"/>
            <a:ext cx="2787086" cy="1860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1052513" y="641350"/>
            <a:ext cx="7659687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妈妈自学英语，表现妈妈的刻苦。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妈妈给乞丐钱，表现妈妈善良的品质。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我和同学吵架，妈妈劝我跟同学要友好相处，表现妈妈包容、温柔的特点。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妈妈下班回家已经很晚了，家里的衣服还没洗，她不把衣服洗完就不睡觉，表现妈妈吃苦耐劳、勤劳的特点。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1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6">
                                            <p:txEl>
                                              <p:charRg st="16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>
                                            <p:txEl>
                                              <p:charRg st="1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6">
                                            <p:txEl>
                                              <p:charRg st="1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34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626">
                                            <p:txEl>
                                              <p:charRg st="34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26">
                                            <p:txEl>
                                              <p:charRg st="34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26">
                                            <p:txEl>
                                              <p:charRg st="34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68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626">
                                            <p:txEl>
                                              <p:charRg st="68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26">
                                            <p:txEl>
                                              <p:charRg st="68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26">
                                            <p:txEl>
                                              <p:charRg st="68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2"/>
          <p:cNvSpPr/>
          <p:nvPr/>
        </p:nvSpPr>
        <p:spPr>
          <a:xfrm>
            <a:off x="982663" y="976313"/>
            <a:ext cx="7178675" cy="2967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爸爸唱完了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特别的爱给特别的你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以后，腰弯得像大虾米似的，连连鞠躬，还模仿港台歌星的派头，来了个飞吻，逗得全家人都哈哈大笑起来，这表现了爸爸幽默、开朗的特点。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2"/>
          <p:cNvSpPr/>
          <p:nvPr/>
        </p:nvSpPr>
        <p:spPr>
          <a:xfrm>
            <a:off x="901700" y="1246188"/>
            <a:ext cx="73406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妈妈有一个能变形的面孔。什么事使她生气了，面孔立刻拉长；听到高兴的事，脸就变圆，眼睛笑得眯成一条线，这表现了妈妈善变的特点。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1"/>
          <p:cNvSpPr/>
          <p:nvPr/>
        </p:nvSpPr>
        <p:spPr>
          <a:xfrm>
            <a:off x="963613" y="1174750"/>
            <a:ext cx="73914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妈妈坐在沙发上，双手拿着针和线，在专心地织毛衣，她的动作很熟练，不大一会儿，她手上的毛衣就长了一大截，这表现了妈妈心灵手巧的特点。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1"/>
          <p:cNvSpPr/>
          <p:nvPr/>
        </p:nvSpPr>
        <p:spPr>
          <a:xfrm>
            <a:off x="1189038" y="1004888"/>
            <a:ext cx="67659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邻居李奶奶的心脏病突然发作，她的子女都去上班了，家中没有人。爸爸知道后，二话没说，蹬着三轮车，便把李奶奶送到了医院，这表现了爸爸乐于助人的品质。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"/>
          <p:cNvSpPr txBox="1"/>
          <p:nvPr/>
        </p:nvSpPr>
        <p:spPr>
          <a:xfrm>
            <a:off x="863600" y="727075"/>
            <a:ext cx="764222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首先，选用典型事例，把它写具体。人与事是分不开的，一个人往往在做事情、与别人相处时，会显出自己的特点，习作时应选择最能表现人物特点的典型事件。如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两茎灯草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通过写严监生临死前仍惦记节省灯油这件事，表现他的吝啬。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1538" y="884238"/>
            <a:ext cx="5292725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怎样选用典型事例呢？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1747" name="文本框 2"/>
          <p:cNvSpPr txBox="1"/>
          <p:nvPr/>
        </p:nvSpPr>
        <p:spPr>
          <a:xfrm>
            <a:off x="1365250" y="1677988"/>
            <a:ext cx="6989763" cy="60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选择最能表现人物特点的典型事例。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9800" y="2473325"/>
            <a:ext cx="7200900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小组讨论交流该选用哪些典型事例表现家人的特点。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2941638" y="619125"/>
            <a:ext cx="5310188" cy="2338388"/>
          </a:xfrm>
          <a:prstGeom prst="cloudCallout">
            <a:avLst>
              <a:gd name="adj1" fmla="val -53880"/>
              <a:gd name="adj2" fmla="val 42176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accent6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1200" cap="none" spc="0" normalizeH="0" baseline="0" noProof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 rot="-10800000" flipV="1">
            <a:off x="3309938" y="844550"/>
            <a:ext cx="4719637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怎样把这些表现家人的特点的典型事例列成提纲呢？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6025" y="1789113"/>
            <a:ext cx="1497013" cy="2882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5338" y="792163"/>
            <a:ext cx="7553325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表现家人勤奋工作，一心为公的思想的典型事例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0963" name="矩形 3"/>
          <p:cNvSpPr/>
          <p:nvPr/>
        </p:nvSpPr>
        <p:spPr>
          <a:xfrm>
            <a:off x="955675" y="2090738"/>
            <a:ext cx="7288213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爸爸为了工作经常很晚才回家，常常是我已经睡了他才回来。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妈妈回到家也不停歇，常备课到很晚很晚。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矩形 2"/>
          <p:cNvSpPr/>
          <p:nvPr/>
        </p:nvSpPr>
        <p:spPr>
          <a:xfrm>
            <a:off x="819150" y="1277938"/>
            <a:ext cx="75057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爸爸答应我周末有空就带我去公园玩，但至今也没能够去成。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妈妈身体不好，但为了工作，她悄悄地把病休单藏了起来。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4850" y="700088"/>
            <a:ext cx="8334375" cy="3559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表现家人的好学精神的典型事例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妈妈都快四十岁了，仍不忘学习，还到夜大去报了名。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爸爸特别爱看书，上街总是要逛一逛书店。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爸妈常为了学习中遇到的问题发生争论。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妈妈和我一起学英语。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4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4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4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charRg st="60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6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6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charRg st="79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charRg st="7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charRg st="7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95413" y="792163"/>
            <a:ext cx="6486525" cy="3559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表现家人的业余生活丰富的典型事例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爸爸喜欢讲笑话，总是把我逗得哈哈大笑。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妈妈的业余爱好是织毛衣，她织的毛衣图案新颖别致，与众不同。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41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4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4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2"/>
          <p:cNvSpPr/>
          <p:nvPr/>
        </p:nvSpPr>
        <p:spPr>
          <a:xfrm>
            <a:off x="1266825" y="1382713"/>
            <a:ext cx="6837363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爸爸的钓鱼技术很高，每次周末去钓鱼，总是满载而归。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妈妈喜欢唱越剧，而且唱功了得，是很标准的王派唱腔。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0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0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0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82650" y="1144588"/>
            <a:ext cx="7662863" cy="2967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表现家人对我的浓浓爱意的典型事例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爸爸为了给我买一本书，放弃休息时间，专门乘两小时车到武汉去买。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妈妈晚上起来为我盖被子。</a:t>
            </a:r>
            <a:endParaRPr kumimoji="0" lang="en-US" altLang="zh-CN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我生病了，爸爸妈妈都请假在家陪我。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1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21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3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53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6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66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2"/>
          <p:cNvSpPr/>
          <p:nvPr/>
        </p:nvSpPr>
        <p:spPr>
          <a:xfrm>
            <a:off x="1163638" y="1225550"/>
            <a:ext cx="710565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冬天还没有到，妈妈就已经为我织了两件毛衣了。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我生日这天，妈妈亲自动手做了一张贺卡给我，还写了一些祝福和鼓励的话。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84263" y="1622425"/>
            <a:ext cx="7440613" cy="1898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 ea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把表现家人的特点的典型事例列出来。讨论交流自己列的提纲。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全班交流汇报。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92188" y="1087438"/>
            <a:ext cx="706437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　小组讨论交流：如何在习作时选择典型事例？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2188" y="2435225"/>
            <a:ext cx="706437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习作时选用典型事例，必须选择最能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表现人物性格特点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的典型事例。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46175" y="792163"/>
            <a:ext cx="719455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今天我们一起初试身手，抓住一位同学的外貌、动作、语言、神态、心理活动描写表现这位同学的特点，还列出典型事例来表现家人的特点。希望同学们学会运用描写人物的基本方法，尝试把一个人的特点写具体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809625" y="746125"/>
            <a:ext cx="75247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把一个人写具体除了选用典型事例，还要怎样呢？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171" name="矩形 3"/>
          <p:cNvSpPr/>
          <p:nvPr/>
        </p:nvSpPr>
        <p:spPr>
          <a:xfrm>
            <a:off x="809625" y="1941513"/>
            <a:ext cx="72517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其次，用多种方法来表现人物的特点。如，为了表现车夫祥子旺盛的生命力，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他像一棵挺脱的树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细致描写了他结实健美的身体；为了表现小嘎的机</a:t>
            </a:r>
            <a:endParaRPr lang="zh-CN" altLang="en-US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1"/>
          <p:cNvSpPr txBox="1"/>
          <p:nvPr/>
        </p:nvSpPr>
        <p:spPr>
          <a:xfrm>
            <a:off x="1114425" y="1173163"/>
            <a:ext cx="737235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灵，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摔跤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生动刻画了小嘎子的一连串动作。还可以描写人物的神态、语言、心理等，具体地表现人物的特点，使人物的形象更鲜活。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3650" y="2998788"/>
            <a:ext cx="1982788" cy="172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87438" y="1085850"/>
            <a:ext cx="6548438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　　小组讨论交流：如何用多种方法来表现人物的特点？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9219" name="文本框 3"/>
          <p:cNvSpPr txBox="1"/>
          <p:nvPr/>
        </p:nvSpPr>
        <p:spPr>
          <a:xfrm>
            <a:off x="1087438" y="2571750"/>
            <a:ext cx="6881812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通过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外貌、动作、语言、神态、心理活动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等来表现人物的特点。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11263" y="1268413"/>
            <a:ext cx="7042150" cy="237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我们可以描写人物外貌、动作、语言、神态、心理活动等来表现人物的特点。除了这些方法，还有什么方法可以表现人物的特点？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1312863" y="1247775"/>
            <a:ext cx="68484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此外，也可以描写周围人的反应，间接写出人物的特点。如，课文写了曹小三在观察师傅刷墙时，从崇敬到质疑再到崇敬的心理变化，侧面反映出刷子李的高超技艺。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2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3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4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5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6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7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8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9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2737</Words>
  <Application>WPS 演示</Application>
  <PresentationFormat/>
  <Paragraphs>135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4" baseType="lpstr">
      <vt:lpstr>Arial</vt:lpstr>
      <vt:lpstr>宋体</vt:lpstr>
      <vt:lpstr>Wingdings</vt:lpstr>
      <vt:lpstr>Calibri</vt:lpstr>
      <vt:lpstr>黑体</vt:lpstr>
      <vt:lpstr>楷体</vt:lpstr>
      <vt:lpstr>微软雅黑</vt:lpstr>
      <vt:lpstr>Arial Unicode MS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1893</cp:revision>
  <dcterms:created xsi:type="dcterms:W3CDTF">2016-01-14T05:53:00Z</dcterms:created>
  <dcterms:modified xsi:type="dcterms:W3CDTF">2023-11-13T12:22:36Z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A6628E0CDE2F4059B7A12A5E09118832_13</vt:lpwstr>
  </property>
  <property fmtid="{D5CDD505-2E9C-101B-9397-08002B2CF9AE}" pid="3" name="KSOProductBuildVer">
    <vt:lpwstr>2052-12.1.0.15374</vt:lpwstr>
  </property>
</Properties>
</file>