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3"/>
  </p:sldMasterIdLst>
  <p:notesMasterIdLst>
    <p:notesMasterId r:id="rId7"/>
  </p:notesMasterIdLst>
  <p:handoutMasterIdLst>
    <p:handoutMasterId r:id="rId36"/>
  </p:handoutMasterIdLst>
  <p:sldIdLst>
    <p:sldId id="513" r:id="rId4"/>
    <p:sldId id="495" r:id="rId5"/>
    <p:sldId id="461" r:id="rId6"/>
    <p:sldId id="496" r:id="rId8"/>
    <p:sldId id="462" r:id="rId9"/>
    <p:sldId id="497" r:id="rId10"/>
    <p:sldId id="498" r:id="rId11"/>
    <p:sldId id="499" r:id="rId12"/>
    <p:sldId id="500" r:id="rId13"/>
    <p:sldId id="501" r:id="rId14"/>
    <p:sldId id="470" r:id="rId15"/>
    <p:sldId id="471" r:id="rId16"/>
    <p:sldId id="472" r:id="rId17"/>
    <p:sldId id="473" r:id="rId18"/>
    <p:sldId id="474" r:id="rId19"/>
    <p:sldId id="475" r:id="rId20"/>
    <p:sldId id="502" r:id="rId21"/>
    <p:sldId id="481" r:id="rId22"/>
    <p:sldId id="503" r:id="rId23"/>
    <p:sldId id="504" r:id="rId24"/>
    <p:sldId id="505" r:id="rId25"/>
    <p:sldId id="506" r:id="rId26"/>
    <p:sldId id="507" r:id="rId27"/>
    <p:sldId id="480" r:id="rId28"/>
    <p:sldId id="508" r:id="rId29"/>
    <p:sldId id="509" r:id="rId30"/>
    <p:sldId id="510" r:id="rId31"/>
    <p:sldId id="490" r:id="rId32"/>
    <p:sldId id="511" r:id="rId33"/>
    <p:sldId id="512" r:id="rId34"/>
    <p:sldId id="543" r:id="rId35"/>
  </p:sldIdLst>
  <p:sldSz cx="9144000" cy="5143500"/>
  <p:notesSz cx="6858000" cy="9144000"/>
  <p:custDataLst>
    <p:tags r:id="rId40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  <a:srgbClr val="93512C"/>
    <a:srgbClr val="F2665F"/>
    <a:srgbClr val="6E4B89"/>
    <a:srgbClr val="0070C0"/>
    <a:srgbClr val="00B050"/>
    <a:srgbClr val="FF00FF"/>
    <a:srgbClr val="AEFF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3"/>
    <p:restoredTop sz="95331"/>
  </p:normalViewPr>
  <p:slideViewPr>
    <p:cSldViewPr showGuides="1">
      <p:cViewPr>
        <p:scale>
          <a:sx n="75" d="100"/>
          <a:sy n="75" d="100"/>
        </p:scale>
        <p:origin x="-2664" y="-123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gs" Target="tags/tag1.xml"/><Relationship Id="rId4" Type="http://schemas.openxmlformats.org/officeDocument/2006/relationships/slide" Target="slides/slide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6A824ED-C14F-44B5-B0F6-06D376BC0FC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4F07D15-72DA-42B3-8179-91C550B0A25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8916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>
              <a:latin typeface="宋体" panose="02010600030101010101" pitchFamily="2" charset="-122"/>
            </a:endParaRPr>
          </a:p>
        </p:txBody>
      </p:sp>
      <p:sp>
        <p:nvSpPr>
          <p:cNvPr id="38917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2" name="组合 4"/>
          <p:cNvGrpSpPr/>
          <p:nvPr userDrawn="1"/>
        </p:nvGrpSpPr>
        <p:grpSpPr>
          <a:xfrm>
            <a:off x="8326438" y="4354513"/>
            <a:ext cx="1050925" cy="836612"/>
            <a:chOff x="4649205" y="2335954"/>
            <a:chExt cx="1051606" cy="837311"/>
          </a:xfrm>
        </p:grpSpPr>
        <p:pic>
          <p:nvPicPr>
            <p:cNvPr id="2053" name="图片 5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4849260" y="2335954"/>
              <a:ext cx="851551" cy="8373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6"/>
            <p:cNvSpPr txBox="1">
              <a:spLocks noChangeArrowheads="1"/>
            </p:cNvSpPr>
            <p:nvPr/>
          </p:nvSpPr>
          <p:spPr bwMode="auto">
            <a:xfrm>
              <a:off x="4649205" y="2504370"/>
              <a:ext cx="400309" cy="668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龙小可</a:t>
              </a:r>
              <a:endPara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6" name="组合 4"/>
          <p:cNvGrpSpPr/>
          <p:nvPr userDrawn="1"/>
        </p:nvGrpSpPr>
        <p:grpSpPr>
          <a:xfrm>
            <a:off x="8326438" y="4354513"/>
            <a:ext cx="1050925" cy="836612"/>
            <a:chOff x="4649205" y="2335954"/>
            <a:chExt cx="1051606" cy="837311"/>
          </a:xfrm>
        </p:grpSpPr>
        <p:pic>
          <p:nvPicPr>
            <p:cNvPr id="3078" name="图片 5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4849260" y="2335954"/>
              <a:ext cx="851551" cy="8373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6"/>
            <p:cNvSpPr txBox="1">
              <a:spLocks noChangeArrowheads="1"/>
            </p:cNvSpPr>
            <p:nvPr/>
          </p:nvSpPr>
          <p:spPr bwMode="auto">
            <a:xfrm>
              <a:off x="4649205" y="2504370"/>
              <a:ext cx="400309" cy="668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龙小可</a:t>
              </a:r>
              <a:endPara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077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33362" y="-241300"/>
            <a:ext cx="3059112" cy="1403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100" name="组合 4"/>
          <p:cNvGrpSpPr/>
          <p:nvPr userDrawn="1"/>
        </p:nvGrpSpPr>
        <p:grpSpPr>
          <a:xfrm>
            <a:off x="8326438" y="4354513"/>
            <a:ext cx="1050925" cy="836612"/>
            <a:chOff x="4649205" y="2335954"/>
            <a:chExt cx="1051606" cy="837311"/>
          </a:xfrm>
        </p:grpSpPr>
        <p:pic>
          <p:nvPicPr>
            <p:cNvPr id="4101" name="图片 5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4849260" y="2335954"/>
              <a:ext cx="851551" cy="8373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6"/>
            <p:cNvSpPr txBox="1">
              <a:spLocks noChangeArrowheads="1"/>
            </p:cNvSpPr>
            <p:nvPr/>
          </p:nvSpPr>
          <p:spPr bwMode="auto">
            <a:xfrm>
              <a:off x="4649205" y="2504370"/>
              <a:ext cx="400309" cy="668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龙小可</a:t>
              </a:r>
              <a:endPara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75" y="1588"/>
            <a:ext cx="9137650" cy="5140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7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5.jpe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938" y="20638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" Target="slide20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jpeg"/><Relationship Id="rId1" Type="http://schemas.openxmlformats.org/officeDocument/2006/relationships/image" Target="../media/image3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9.tif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流程图: 终止 7">
            <a:hlinkClick r:id="rId1" action="ppaction://hlinksldjump"/>
          </p:cNvPr>
          <p:cNvSpPr/>
          <p:nvPr/>
        </p:nvSpPr>
        <p:spPr>
          <a:xfrm>
            <a:off x="1422400" y="2057400"/>
            <a:ext cx="2940050" cy="946150"/>
          </a:xfrm>
          <a:prstGeom prst="flowChartTerminator">
            <a:avLst/>
          </a:prstGeom>
          <a:solidFill>
            <a:srgbClr val="EDB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71" name="文本框 8">
            <a:hlinkClick r:id="rId1" action="ppaction://hlinksldjump"/>
          </p:cNvPr>
          <p:cNvSpPr txBox="1"/>
          <p:nvPr/>
        </p:nvSpPr>
        <p:spPr>
          <a:xfrm>
            <a:off x="1971675" y="2185988"/>
            <a:ext cx="20891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流程图: 终止 9">
            <a:hlinkClick r:id="rId2" action="ppaction://hlinksldjump"/>
          </p:cNvPr>
          <p:cNvSpPr/>
          <p:nvPr/>
        </p:nvSpPr>
        <p:spPr>
          <a:xfrm>
            <a:off x="4121150" y="2286000"/>
            <a:ext cx="2940050" cy="946150"/>
          </a:xfrm>
          <a:prstGeom prst="flowChartTerminator">
            <a:avLst/>
          </a:prstGeom>
          <a:solidFill>
            <a:srgbClr val="EDB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73" name="文本框 10">
            <a:hlinkClick r:id="rId2" action="ppaction://hlinksldjump"/>
          </p:cNvPr>
          <p:cNvSpPr txBox="1"/>
          <p:nvPr/>
        </p:nvSpPr>
        <p:spPr>
          <a:xfrm>
            <a:off x="4770438" y="2428875"/>
            <a:ext cx="2089150" cy="64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67585" y="4083685"/>
            <a:ext cx="4572000" cy="497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第一课件网</a:t>
            </a:r>
            <a:r>
              <a:rPr lang="en-US" altLang="zh-CN" sz="2400" b="1" kern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-www.kejian1.com</a:t>
            </a:r>
            <a:endParaRPr lang="en-US" altLang="zh-CN" sz="2400" b="1" kern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386" name="组合 6"/>
          <p:cNvGrpSpPr/>
          <p:nvPr/>
        </p:nvGrpSpPr>
        <p:grpSpPr>
          <a:xfrm>
            <a:off x="1820863" y="1447800"/>
            <a:ext cx="5905500" cy="2152650"/>
            <a:chOff x="2627784" y="1131590"/>
            <a:chExt cx="3672408" cy="1512168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2627784" y="1131590"/>
              <a:ext cx="367240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2627784" y="2139702"/>
              <a:ext cx="367240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2627784" y="1635646"/>
              <a:ext cx="367240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2627784" y="2643758"/>
              <a:ext cx="367240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387" name="文本框 7"/>
          <p:cNvSpPr txBox="1"/>
          <p:nvPr/>
        </p:nvSpPr>
        <p:spPr>
          <a:xfrm>
            <a:off x="2619375" y="1131888"/>
            <a:ext cx="431800" cy="2066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30000"/>
              </a:lnSpc>
            </a:pPr>
            <a:r>
              <a:rPr lang="en-US" altLang="zh-CN" sz="11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j</a:t>
            </a:r>
            <a:endParaRPr lang="zh-CN" altLang="en-US" sz="115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8" name="文本框 9"/>
          <p:cNvSpPr txBox="1"/>
          <p:nvPr/>
        </p:nvSpPr>
        <p:spPr>
          <a:xfrm>
            <a:off x="4211638" y="1141413"/>
            <a:ext cx="431800" cy="2065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30000"/>
              </a:lnSpc>
            </a:pPr>
            <a:r>
              <a:rPr lang="en-US" altLang="zh-CN" sz="11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q</a:t>
            </a:r>
            <a:endParaRPr lang="zh-CN" altLang="en-US" sz="115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9" name="文本框 10"/>
          <p:cNvSpPr txBox="1"/>
          <p:nvPr/>
        </p:nvSpPr>
        <p:spPr>
          <a:xfrm>
            <a:off x="6084888" y="1141413"/>
            <a:ext cx="431800" cy="2065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30000"/>
              </a:lnSpc>
            </a:pPr>
            <a:r>
              <a:rPr lang="en-US" altLang="zh-CN" sz="11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</a:t>
            </a:r>
            <a:endParaRPr lang="zh-CN" altLang="en-US" sz="115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8" name="TextBox 2"/>
          <p:cNvSpPr txBox="1">
            <a:spLocks noChangeArrowheads="1"/>
          </p:cNvSpPr>
          <p:nvPr/>
        </p:nvSpPr>
        <p:spPr bwMode="auto">
          <a:xfrm>
            <a:off x="384175" y="139700"/>
            <a:ext cx="17287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我会写</a:t>
            </a:r>
            <a:endParaRPr kumimoji="0" lang="zh-CN" alt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708400" y="771525"/>
          <a:ext cx="4002088" cy="127476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4002088"/>
              </a:tblGrid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宋体" panose="02010600030101010101" pitchFamily="2" charset="-122"/>
                      </a:endParaRPr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宋体" panose="02010600030101010101" pitchFamily="2" charset="-122"/>
                      </a:endParaRPr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宋体" panose="02010600030101010101" pitchFamily="2" charset="-122"/>
                      </a:endParaRPr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15"/>
          <p:cNvSpPr txBox="1"/>
          <p:nvPr/>
        </p:nvSpPr>
        <p:spPr>
          <a:xfrm>
            <a:off x="5537200" y="652463"/>
            <a:ext cx="1001713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j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461963" y="2936875"/>
            <a:ext cx="8478838" cy="668338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写法：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先写竖左弯，再写一点。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笔写成。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7420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8950" y="652463"/>
            <a:ext cx="1098550" cy="1474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36507" t="34038" r="34731" b="27727"/>
          <a:stretch>
            <a:fillRect/>
          </a:stretch>
        </p:blipFill>
        <p:spPr>
          <a:xfrm>
            <a:off x="4497388" y="1068388"/>
            <a:ext cx="561975" cy="7350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762375" y="1101725"/>
          <a:ext cx="4002088" cy="127476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4002088"/>
              </a:tblGrid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宋体" panose="02010600030101010101" pitchFamily="2" charset="-122"/>
                      </a:endParaRPr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宋体" panose="02010600030101010101" pitchFamily="2" charset="-122"/>
                      </a:endParaRPr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宋体" panose="02010600030101010101" pitchFamily="2" charset="-122"/>
                      </a:endParaRPr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15"/>
          <p:cNvSpPr txBox="1"/>
          <p:nvPr/>
        </p:nvSpPr>
        <p:spPr>
          <a:xfrm>
            <a:off x="4610100" y="976313"/>
            <a:ext cx="10033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7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endParaRPr lang="zh-CN" altLang="en-US" sz="7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466725" y="2787650"/>
            <a:ext cx="8426450" cy="64611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写法：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先写半圆，再写一竖。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笔写成。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844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9575" y="946150"/>
            <a:ext cx="1254125" cy="1477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15"/>
          <p:cNvSpPr txBox="1"/>
          <p:nvPr/>
        </p:nvSpPr>
        <p:spPr>
          <a:xfrm>
            <a:off x="5819775" y="969963"/>
            <a:ext cx="10033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7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q</a:t>
            </a:r>
            <a:endParaRPr lang="zh-CN" altLang="en-US" sz="7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716338" y="868363"/>
          <a:ext cx="4002088" cy="127476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4002087"/>
              </a:tblGrid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宋体" panose="02010600030101010101" pitchFamily="2" charset="-122"/>
                      </a:endParaRPr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宋体" panose="02010600030101010101" pitchFamily="2" charset="-122"/>
                      </a:endParaRPr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宋体" panose="02010600030101010101" pitchFamily="2" charset="-122"/>
                      </a:endParaRPr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755650" y="2341563"/>
            <a:ext cx="7639050" cy="142081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写法：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先写向右画下，再向左画下，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笔写成。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946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9413" y="901700"/>
            <a:ext cx="1236662" cy="1198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15"/>
          <p:cNvSpPr txBox="1"/>
          <p:nvPr/>
        </p:nvSpPr>
        <p:spPr>
          <a:xfrm>
            <a:off x="5964238" y="742950"/>
            <a:ext cx="10033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7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endParaRPr lang="zh-CN" altLang="en-US" sz="7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39185" t="13570" r="36299" b="31750"/>
          <a:stretch>
            <a:fillRect/>
          </a:stretch>
        </p:blipFill>
        <p:spPr>
          <a:xfrm rot="-544295">
            <a:off x="5022850" y="1117600"/>
            <a:ext cx="715963" cy="692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5110163" y="584200"/>
            <a:ext cx="2130425" cy="2740025"/>
            <a:chOff x="5109670" y="583912"/>
            <a:chExt cx="2131080" cy="2741036"/>
          </a:xfrm>
        </p:grpSpPr>
        <p:pic>
          <p:nvPicPr>
            <p:cNvPr id="20488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109670" y="583912"/>
              <a:ext cx="2131080" cy="27410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矩形 7"/>
            <p:cNvSpPr/>
            <p:nvPr/>
          </p:nvSpPr>
          <p:spPr bwMode="auto">
            <a:xfrm>
              <a:off x="5341372" y="2085059"/>
              <a:ext cx="1034575" cy="110840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600" b="1" i="0" u="none" strike="noStrike" kern="1200" cap="none" spc="0" normalizeH="0" baseline="0" noProof="0" dirty="0">
                  <a:ln w="11430"/>
                  <a:solidFill>
                    <a:srgbClr val="FF00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ī</a:t>
              </a:r>
              <a:endParaRPr kumimoji="0" lang="zh-CN" altLang="en-US" sz="6600" b="1" i="0" u="none" strike="noStrike" kern="1200" cap="none" spc="0" normalizeH="0" baseline="0" noProof="0" dirty="0">
                <a:ln w="11430"/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3692525" y="252413"/>
            <a:ext cx="2041525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交朋友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E4262">
                    <a:alpha val="43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25525" y="1214438"/>
            <a:ext cx="3290888" cy="2109787"/>
            <a:chOff x="1025649" y="1214111"/>
            <a:chExt cx="3291475" cy="2110837"/>
          </a:xfrm>
        </p:grpSpPr>
        <p:pic>
          <p:nvPicPr>
            <p:cNvPr id="20486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5649" y="1214111"/>
              <a:ext cx="3291475" cy="2110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 bwMode="auto">
            <a:xfrm>
              <a:off x="2883735" y="1973382"/>
              <a:ext cx="611065" cy="1107997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600" b="1" i="0" u="none" strike="noStrike" kern="1200" cap="none" spc="0" normalizeH="0" baseline="0" noProof="0" dirty="0">
                  <a:ln w="11430"/>
                  <a:solidFill>
                    <a:srgbClr val="FF00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j</a:t>
              </a:r>
              <a:endParaRPr kumimoji="0" lang="zh-CN" altLang="en-US" sz="6600" b="1" i="0" u="none" strike="noStrike" kern="1200" cap="none" spc="0" normalizeH="0" baseline="0" noProof="0" dirty="0">
                <a:ln w="11430"/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146276" y="3192789"/>
            <a:ext cx="1233030" cy="132343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0" i="0" u="none" strike="noStrike" kern="1200" cap="none" spc="50" normalizeH="0" baseline="0" noProof="0" dirty="0" err="1">
                <a:ln w="11430"/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jī</a:t>
            </a:r>
            <a:endParaRPr kumimoji="0" lang="zh-CN" altLang="en-US" sz="8000" b="0" i="0" u="none" strike="noStrike" kern="1200" cap="none" spc="50" normalizeH="0" baseline="0" noProof="0" dirty="0">
              <a:ln w="11430"/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1487488" y="1050925"/>
            <a:ext cx="2946400" cy="1897063"/>
            <a:chOff x="1675476" y="1159907"/>
            <a:chExt cx="2946173" cy="1896265"/>
          </a:xfrm>
        </p:grpSpPr>
        <p:pic>
          <p:nvPicPr>
            <p:cNvPr id="21511" name="Picture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675476" y="1159907"/>
              <a:ext cx="2946173" cy="189626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3316533" y="1670644"/>
              <a:ext cx="611018" cy="1108184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600" b="1" i="0" u="none" strike="noStrike" kern="1200" cap="none" spc="0" normalizeH="0" baseline="0" noProof="0" dirty="0">
                  <a:ln w="11430"/>
                  <a:solidFill>
                    <a:srgbClr val="FF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q</a:t>
              </a:r>
              <a:endParaRPr kumimoji="0" lang="zh-CN" altLang="en-US" sz="6600" b="1" i="0" u="none" strike="noStrike" kern="1200" cap="none" spc="0" normalizeH="0" baseline="0" noProof="0" dirty="0">
                <a:ln w="11430"/>
                <a:solidFill>
                  <a:srgbClr val="FF00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65700" y="520700"/>
            <a:ext cx="1800225" cy="2317750"/>
            <a:chOff x="5216433" y="655090"/>
            <a:chExt cx="1800739" cy="2316000"/>
          </a:xfrm>
        </p:grpSpPr>
        <p:pic>
          <p:nvPicPr>
            <p:cNvPr id="21509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16433" y="655090"/>
              <a:ext cx="1800739" cy="2316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矩形 6"/>
            <p:cNvSpPr/>
            <p:nvPr/>
          </p:nvSpPr>
          <p:spPr>
            <a:xfrm>
              <a:off x="5511040" y="1840776"/>
              <a:ext cx="1034552" cy="1107159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600" b="1" i="0" u="none" strike="noStrike" kern="1200" cap="none" spc="0" normalizeH="0" baseline="0" noProof="0" dirty="0">
                  <a:ln w="11430"/>
                  <a:solidFill>
                    <a:srgbClr val="FF00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ì</a:t>
              </a:r>
              <a:endParaRPr kumimoji="0" lang="zh-CN" altLang="en-US" sz="6600" b="1" i="0" u="none" strike="noStrike" kern="1200" cap="none" spc="0" normalizeH="0" baseline="0" noProof="0" dirty="0">
                <a:ln w="11430"/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4172086" y="2949594"/>
            <a:ext cx="1233030" cy="132344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0" i="0" u="none" strike="noStrike" kern="1200" cap="none" spc="50" normalizeH="0" baseline="0" noProof="0" dirty="0" err="1">
                <a:ln w="11430"/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qì</a:t>
            </a:r>
            <a:endParaRPr kumimoji="0" lang="zh-CN" altLang="en-US" sz="8000" b="0" i="0" u="none" strike="noStrike" kern="1200" cap="none" spc="50" normalizeH="0" baseline="0" noProof="0" dirty="0">
              <a:ln w="11430"/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1487488" y="1050925"/>
            <a:ext cx="2946400" cy="1897063"/>
            <a:chOff x="1675476" y="1159907"/>
            <a:chExt cx="2946173" cy="1896265"/>
          </a:xfrm>
        </p:grpSpPr>
        <p:pic>
          <p:nvPicPr>
            <p:cNvPr id="22535" name="Picture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675476" y="1159907"/>
              <a:ext cx="2946173" cy="189626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3357864" y="1774755"/>
              <a:ext cx="611018" cy="1108184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600" b="1" i="0" u="none" strike="noStrike" kern="1200" cap="none" spc="0" normalizeH="0" baseline="0" noProof="0" dirty="0">
                  <a:ln w="11430"/>
                  <a:solidFill>
                    <a:srgbClr val="FF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x</a:t>
              </a:r>
              <a:endParaRPr kumimoji="0" lang="zh-CN" altLang="en-US" sz="6600" b="1" i="0" u="none" strike="noStrike" kern="1200" cap="none" spc="0" normalizeH="0" baseline="0" noProof="0" dirty="0">
                <a:ln w="11430"/>
                <a:solidFill>
                  <a:srgbClr val="FF00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65700" y="520700"/>
            <a:ext cx="1800225" cy="2317750"/>
            <a:chOff x="5216433" y="655090"/>
            <a:chExt cx="1800739" cy="2316000"/>
          </a:xfrm>
        </p:grpSpPr>
        <p:pic>
          <p:nvPicPr>
            <p:cNvPr id="22533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16433" y="655090"/>
              <a:ext cx="1800739" cy="2316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矩形 6"/>
            <p:cNvSpPr/>
            <p:nvPr/>
          </p:nvSpPr>
          <p:spPr>
            <a:xfrm>
              <a:off x="5544572" y="1809706"/>
              <a:ext cx="1034552" cy="1107159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600" b="1" i="0" u="none" strike="noStrike" kern="1200" cap="none" spc="0" normalizeH="0" baseline="0" noProof="0" dirty="0">
                  <a:ln w="11430"/>
                  <a:solidFill>
                    <a:srgbClr val="FF00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ī</a:t>
              </a:r>
              <a:endParaRPr kumimoji="0" lang="zh-CN" altLang="en-US" sz="6600" b="1" i="0" u="none" strike="noStrike" kern="1200" cap="none" spc="0" normalizeH="0" baseline="0" noProof="0" dirty="0">
                <a:ln w="11430"/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4172086" y="2949594"/>
            <a:ext cx="1233030" cy="132344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0" i="0" u="none" strike="noStrike" kern="1200" cap="none" spc="50" normalizeH="0" baseline="0" noProof="0" dirty="0" err="1">
                <a:ln w="11430"/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xī</a:t>
            </a:r>
            <a:endParaRPr kumimoji="0" lang="zh-CN" altLang="en-US" sz="8000" b="0" i="0" u="none" strike="noStrike" kern="1200" cap="none" spc="50" normalizeH="0" baseline="0" noProof="0" dirty="0">
              <a:ln w="11430"/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1"/>
          <p:cNvPicPr>
            <a:picLocks noChangeAspect="1"/>
          </p:cNvPicPr>
          <p:nvPr/>
        </p:nvPicPr>
        <p:blipFill>
          <a:blip r:embed="rId1"/>
          <a:srcRect l="4930" t="27155" r="4939" b="7863"/>
          <a:stretch>
            <a:fillRect/>
          </a:stretch>
        </p:blipFill>
        <p:spPr>
          <a:xfrm>
            <a:off x="2339975" y="339725"/>
            <a:ext cx="4319588" cy="2366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258888" y="2571750"/>
            <a:ext cx="6769100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叽叽叽，叽叽叽，一二三四五六七，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七只小鸡嘻嘻嘻，七六五四三二一。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Picture 2"/>
          <p:cNvPicPr>
            <a:picLocks noChangeAspect="1"/>
          </p:cNvPicPr>
          <p:nvPr/>
        </p:nvPicPr>
        <p:blipFill>
          <a:blip r:embed="rId1"/>
          <a:srcRect r="76677"/>
          <a:stretch>
            <a:fillRect/>
          </a:stretch>
        </p:blipFill>
        <p:spPr>
          <a:xfrm>
            <a:off x="412750" y="1338263"/>
            <a:ext cx="1290638" cy="24590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030663" y="1905000"/>
            <a:ext cx="1493837" cy="1508125"/>
            <a:chOff x="360362" y="1875491"/>
            <a:chExt cx="1493838" cy="1508265"/>
          </a:xfrm>
        </p:grpSpPr>
        <p:pic>
          <p:nvPicPr>
            <p:cNvPr id="24591" name="Picture 1" descr="C:\Documents and Settings\Administrator\桌面\图片1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362" y="1875491"/>
              <a:ext cx="1493838" cy="150826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92" name="TextBox 4"/>
            <p:cNvSpPr txBox="1"/>
            <p:nvPr/>
          </p:nvSpPr>
          <p:spPr>
            <a:xfrm>
              <a:off x="644524" y="1937410"/>
              <a:ext cx="944564" cy="120026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en-US" altLang="zh-CN" sz="7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ü</a:t>
              </a:r>
              <a:endParaRPr lang="zh-CN" altLang="en-US" sz="7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 flipV="1">
            <a:off x="5600700" y="1831975"/>
            <a:ext cx="1244600" cy="52705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621338" y="2698750"/>
            <a:ext cx="1223963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2020888" y="1087438"/>
            <a:ext cx="977900" cy="28622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j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q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x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600700" y="2882900"/>
            <a:ext cx="1244600" cy="70008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522538" y="1747838"/>
            <a:ext cx="1474788" cy="71755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522538" y="2674938"/>
            <a:ext cx="1379538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2522538" y="2882900"/>
            <a:ext cx="1474788" cy="633413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6891338" y="1023938"/>
            <a:ext cx="977900" cy="10144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j</a:t>
            </a: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929438" y="1933575"/>
            <a:ext cx="977900" cy="10160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qu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929438" y="3009900"/>
            <a:ext cx="977900" cy="10128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xu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24590" name="Picture 2"/>
          <p:cNvPicPr>
            <a:picLocks noChangeAspect="1"/>
          </p:cNvPicPr>
          <p:nvPr/>
        </p:nvPicPr>
        <p:blipFill>
          <a:blip r:embed="rId1"/>
          <a:srcRect l="25072" t="19080" r="55075" b="25937"/>
          <a:stretch>
            <a:fillRect/>
          </a:stretch>
        </p:blipFill>
        <p:spPr>
          <a:xfrm>
            <a:off x="4586288" y="200025"/>
            <a:ext cx="1116012" cy="1374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1"/>
          <p:cNvSpPr txBox="1"/>
          <p:nvPr/>
        </p:nvSpPr>
        <p:spPr>
          <a:xfrm>
            <a:off x="971550" y="1347788"/>
            <a:ext cx="7416800" cy="1922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ü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ü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有礼貌，见到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j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q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x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就摘帽，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ü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见到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j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q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x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，去掉两点还念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ü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j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q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x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，真淘气，从不和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u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在一起。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8"/>
          <p:cNvSpPr txBox="1"/>
          <p:nvPr/>
        </p:nvSpPr>
        <p:spPr>
          <a:xfrm>
            <a:off x="323850" y="268288"/>
            <a:ext cx="20891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95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825" y="1276350"/>
            <a:ext cx="8459788" cy="3222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1"/>
          <p:cNvSpPr txBox="1">
            <a:spLocks noChangeArrowheads="1"/>
          </p:cNvSpPr>
          <p:nvPr/>
        </p:nvSpPr>
        <p:spPr bwMode="auto">
          <a:xfrm>
            <a:off x="468313" y="88900"/>
            <a:ext cx="18716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课时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6627" name="文本框 3"/>
          <p:cNvSpPr txBox="1"/>
          <p:nvPr/>
        </p:nvSpPr>
        <p:spPr>
          <a:xfrm>
            <a:off x="1204913" y="1492250"/>
            <a:ext cx="5670550" cy="2492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蝴蝶母鸡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——j j j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七个气球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——q q q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刀切西瓜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——x x x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628" name="Picture 2"/>
          <p:cNvPicPr>
            <a:picLocks noChangeAspect="1"/>
          </p:cNvPicPr>
          <p:nvPr/>
        </p:nvPicPr>
        <p:blipFill>
          <a:blip r:embed="rId1"/>
          <a:srcRect r="76677"/>
          <a:stretch>
            <a:fillRect/>
          </a:stretch>
        </p:blipFill>
        <p:spPr>
          <a:xfrm>
            <a:off x="6659563" y="1492250"/>
            <a:ext cx="1290637" cy="24590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6629" name="组合 10"/>
          <p:cNvGrpSpPr/>
          <p:nvPr/>
        </p:nvGrpSpPr>
        <p:grpSpPr>
          <a:xfrm>
            <a:off x="2843213" y="185738"/>
            <a:ext cx="2520950" cy="620712"/>
            <a:chOff x="65088" y="49967"/>
            <a:chExt cx="2520801" cy="620347"/>
          </a:xfrm>
        </p:grpSpPr>
        <p:sp>
          <p:nvSpPr>
            <p:cNvPr id="7" name="燕尾形 6"/>
            <p:cNvSpPr/>
            <p:nvPr/>
          </p:nvSpPr>
          <p:spPr>
            <a:xfrm>
              <a:off x="222241" y="86458"/>
              <a:ext cx="222237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燕尾形 7"/>
            <p:cNvSpPr/>
            <p:nvPr/>
          </p:nvSpPr>
          <p:spPr>
            <a:xfrm>
              <a:off x="65088" y="86458"/>
              <a:ext cx="222237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燕尾形 8"/>
            <p:cNvSpPr/>
            <p:nvPr/>
          </p:nvSpPr>
          <p:spPr>
            <a:xfrm>
              <a:off x="371457" y="86458"/>
              <a:ext cx="2214432" cy="583856"/>
            </a:xfrm>
            <a:prstGeom prst="chevron">
              <a:avLst>
                <a:gd name="adj" fmla="val 19597"/>
              </a:avLst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633" name="文本框 9"/>
            <p:cNvSpPr txBox="1"/>
            <p:nvPr/>
          </p:nvSpPr>
          <p:spPr>
            <a:xfrm>
              <a:off x="528684" y="49967"/>
              <a:ext cx="1882866" cy="5844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None/>
              </a:pPr>
              <a:r>
                <a:rPr lang="zh-CN" altLang="en-US" sz="3200" b="1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复习引入</a:t>
              </a:r>
              <a:endParaRPr lang="zh-CN" altLang="en-US" sz="32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1"/>
          <p:cNvSpPr txBox="1"/>
          <p:nvPr/>
        </p:nvSpPr>
        <p:spPr>
          <a:xfrm>
            <a:off x="827088" y="339725"/>
            <a:ext cx="6767512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复习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j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q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x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相拼的两拼音节：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27313" y="1347788"/>
            <a:ext cx="1008062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j-ī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箭头连接符 4"/>
          <p:cNvCxnSpPr>
            <a:stCxn id="3" idx="3"/>
          </p:cNvCxnSpPr>
          <p:nvPr/>
        </p:nvCxnSpPr>
        <p:spPr>
          <a:xfrm flipV="1">
            <a:off x="3635375" y="1708150"/>
            <a:ext cx="863600" cy="635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786313" y="1347788"/>
            <a:ext cx="18002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jī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27313" y="2120900"/>
            <a:ext cx="1008062" cy="642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q-ì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3635375" y="2495550"/>
            <a:ext cx="863600" cy="158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4786313" y="2120900"/>
            <a:ext cx="1152525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qì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27313" y="2935288"/>
            <a:ext cx="10080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x-ī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 flipV="1">
            <a:off x="3635375" y="3309938"/>
            <a:ext cx="863600" cy="158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786313" y="2933700"/>
            <a:ext cx="18002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xī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2051050" y="1347788"/>
            <a:ext cx="4103688" cy="251936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9" grpId="0"/>
      <p:bldP spid="10" grpId="0"/>
      <p:bldP spid="12" grpId="0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1"/>
          <p:cNvSpPr txBox="1"/>
          <p:nvPr/>
        </p:nvSpPr>
        <p:spPr>
          <a:xfrm>
            <a:off x="250825" y="123825"/>
            <a:ext cx="6769100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复习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j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q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x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ü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相拼的两拼音节：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1550" y="962025"/>
            <a:ext cx="3240088" cy="73183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 err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jü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en-US" altLang="zh-CN" sz="3200" b="1" kern="1200" cap="none" spc="0" normalizeH="0" baseline="0" noProof="0" dirty="0" err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qü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en-US" altLang="zh-CN" sz="3200" b="1" kern="1200" cap="none" spc="0" normalizeH="0" baseline="0" noProof="0" dirty="0" err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xü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29125" y="962025"/>
            <a:ext cx="33115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这样拼写对吗？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3238" y="1957388"/>
            <a:ext cx="7416800" cy="13731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algn="just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ü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ü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有礼貌，见到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j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q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x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就摘帽，</a:t>
            </a:r>
            <a:endParaRPr kumimoji="0" lang="en-US" altLang="zh-CN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algn="just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ü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见到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j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q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x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，去掉两点还念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ü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92388" y="3684588"/>
            <a:ext cx="3240088" cy="73183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 err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jū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en-US" altLang="zh-CN" sz="3200" b="1" kern="1200" cap="none" spc="0" normalizeH="0" baseline="0" noProof="0" dirty="0" err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qū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en-US" altLang="zh-CN" sz="3200" b="1" kern="1200" cap="none" spc="0" normalizeH="0" baseline="0" noProof="0" dirty="0" err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xū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2"/>
          <p:cNvSpPr txBox="1"/>
          <p:nvPr/>
        </p:nvSpPr>
        <p:spPr>
          <a:xfrm>
            <a:off x="1116013" y="1563688"/>
            <a:ext cx="6911975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j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q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x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脾气怪，不和小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单独见，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要见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j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q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x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，必须小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来联系。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699" name="组合 10"/>
          <p:cNvGrpSpPr/>
          <p:nvPr/>
        </p:nvGrpSpPr>
        <p:grpSpPr>
          <a:xfrm>
            <a:off x="107950" y="123825"/>
            <a:ext cx="2519363" cy="620713"/>
            <a:chOff x="65088" y="49967"/>
            <a:chExt cx="2520801" cy="620347"/>
          </a:xfrm>
        </p:grpSpPr>
        <p:sp>
          <p:nvSpPr>
            <p:cNvPr id="5" name="燕尾形 4"/>
            <p:cNvSpPr/>
            <p:nvPr/>
          </p:nvSpPr>
          <p:spPr>
            <a:xfrm>
              <a:off x="222341" y="86458"/>
              <a:ext cx="222377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65088" y="86458"/>
              <a:ext cx="222377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371651" y="86458"/>
              <a:ext cx="2214238" cy="583856"/>
            </a:xfrm>
            <a:prstGeom prst="chevron">
              <a:avLst>
                <a:gd name="adj" fmla="val 19597"/>
              </a:avLst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703" name="文本框 7"/>
            <p:cNvSpPr txBox="1"/>
            <p:nvPr/>
          </p:nvSpPr>
          <p:spPr>
            <a:xfrm>
              <a:off x="528684" y="49967"/>
              <a:ext cx="1882866" cy="5844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None/>
              </a:pPr>
              <a:r>
                <a:rPr lang="zh-CN" altLang="en-US" sz="3200" b="1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三拼音节</a:t>
              </a:r>
              <a:endParaRPr lang="zh-CN" altLang="en-US" sz="32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矩形 16"/>
          <p:cNvSpPr/>
          <p:nvPr/>
        </p:nvSpPr>
        <p:spPr>
          <a:xfrm>
            <a:off x="3348038" y="201613"/>
            <a:ext cx="2659063" cy="8318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三拼音节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E4262">
                    <a:alpha val="43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03350" y="1203325"/>
            <a:ext cx="5907088" cy="8477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j-</a:t>
            </a: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i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-ā      </a:t>
            </a: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jiā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403350" y="2205038"/>
            <a:ext cx="5907088" cy="8477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q-</a:t>
            </a: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i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-ā      </a:t>
            </a: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qiā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408113" y="3292475"/>
            <a:ext cx="5907088" cy="8477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x-</a:t>
            </a: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i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-á      </a:t>
            </a: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xiá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0" grpId="0" animBg="1"/>
      <p:bldP spid="2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1000125"/>
            <a:ext cx="2782888" cy="3017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文本框 2"/>
          <p:cNvSpPr txBox="1"/>
          <p:nvPr/>
        </p:nvSpPr>
        <p:spPr>
          <a:xfrm>
            <a:off x="755650" y="268288"/>
            <a:ext cx="6264275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图上画的是谁？它在干什么？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7"/>
          <p:cNvSpPr txBox="1"/>
          <p:nvPr/>
        </p:nvSpPr>
        <p:spPr>
          <a:xfrm>
            <a:off x="5364163" y="2139950"/>
            <a:ext cx="2355850" cy="13223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dā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jī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mù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搭 积 木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0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76825" y="842963"/>
            <a:ext cx="2809875" cy="2803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5"/>
          <p:cNvSpPr txBox="1"/>
          <p:nvPr/>
        </p:nvSpPr>
        <p:spPr>
          <a:xfrm>
            <a:off x="1444625" y="2066925"/>
            <a:ext cx="2273300" cy="1323975"/>
          </a:xfrm>
          <a:prstGeom prst="rect">
            <a:avLst/>
          </a:prstGeom>
          <a:solidFill>
            <a:srgbClr val="4BACC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xià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qí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下 棋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2772" name="文本框 3"/>
          <p:cNvSpPr txBox="1"/>
          <p:nvPr/>
        </p:nvSpPr>
        <p:spPr>
          <a:xfrm>
            <a:off x="1504950" y="855663"/>
            <a:ext cx="3559175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猩猩在干什么？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250" y="465138"/>
            <a:ext cx="2435225" cy="2643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5019675" y="371475"/>
            <a:ext cx="21161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 一 起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19475" y="842963"/>
            <a:ext cx="6094413" cy="3854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  黄  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鸡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，小 黑 鸡，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欢  欢 喜 喜 在 一 起。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刨 刨 土，捉 捉  虫，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青 草 地 上  做 游 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78413" y="74613"/>
            <a:ext cx="1998663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zài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yì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qǐ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35338" y="825500"/>
            <a:ext cx="4943475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xiǎo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huán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楷体" panose="02010609060101010101" pitchFamily="49" charset="-122"/>
                <a:cs typeface="+mn-cs"/>
              </a:rPr>
              <a:t>ɡ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jī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xiǎo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hēi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jī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08350" y="1785938"/>
            <a:ext cx="5030788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huān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huān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xǐ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xǐ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zài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ì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qǐ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19475" y="2743200"/>
            <a:ext cx="5013325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páo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pɑo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tǔ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zhuō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zhuo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chón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楷体" panose="02010609060101010101" pitchFamily="49" charset="-122"/>
                <a:cs typeface="+mn-cs"/>
              </a:rPr>
              <a:t>ɡ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09938" y="3736975"/>
            <a:ext cx="5516563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qīn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楷体" panose="02010609060101010101" pitchFamily="49" charset="-122"/>
                <a:cs typeface="+mn-cs"/>
              </a:rPr>
              <a:t>ɡ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cǎo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dì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shàn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楷体" panose="02010609060101010101" pitchFamily="49" charset="-122"/>
                <a:cs typeface="+mn-cs"/>
              </a:rPr>
              <a:t>ɡ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zuò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yóu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xì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380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B4DCC1"/>
              </a:clrFrom>
              <a:clrTo>
                <a:srgbClr val="B4DCC1">
                  <a:alpha val="0"/>
                </a:srgbClr>
              </a:clrTo>
            </a:clrChange>
          </a:blip>
          <a:srcRect l="24884" t="24886" r="28458" b="22235"/>
          <a:stretch>
            <a:fillRect/>
          </a:stretch>
        </p:blipFill>
        <p:spPr>
          <a:xfrm>
            <a:off x="2106613" y="1554163"/>
            <a:ext cx="1268412" cy="1438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矩形 4"/>
          <p:cNvSpPr/>
          <p:nvPr/>
        </p:nvSpPr>
        <p:spPr>
          <a:xfrm>
            <a:off x="1289050" y="1611313"/>
            <a:ext cx="1009650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鸡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19213" y="1004888"/>
            <a:ext cx="701675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jī</a:t>
            </a: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27550" y="3382963"/>
            <a:ext cx="1422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小鸡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67450" y="3355975"/>
            <a:ext cx="14239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母鸡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336675" y="2471738"/>
            <a:ext cx="996950" cy="601662"/>
            <a:chOff x="1311965" y="2968531"/>
            <a:chExt cx="997548" cy="601604"/>
          </a:xfrm>
        </p:grpSpPr>
        <p:cxnSp>
          <p:nvCxnSpPr>
            <p:cNvPr id="12" name="直接连接符 11"/>
            <p:cNvCxnSpPr/>
            <p:nvPr/>
          </p:nvCxnSpPr>
          <p:spPr>
            <a:xfrm flipH="1">
              <a:off x="1311965" y="2968531"/>
              <a:ext cx="457474" cy="601604"/>
            </a:xfrm>
            <a:prstGeom prst="line">
              <a:avLst/>
            </a:prstGeom>
            <a:ln w="158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1772616" y="2981230"/>
              <a:ext cx="536897" cy="561921"/>
            </a:xfrm>
            <a:prstGeom prst="line">
              <a:avLst/>
            </a:prstGeom>
            <a:ln w="158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矩形 15"/>
          <p:cNvSpPr/>
          <p:nvPr/>
        </p:nvSpPr>
        <p:spPr>
          <a:xfrm>
            <a:off x="958850" y="2947988"/>
            <a:ext cx="881063" cy="923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5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</a:t>
            </a:r>
            <a:endParaRPr lang="zh-CN" altLang="en-US" sz="5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68500" y="2947988"/>
            <a:ext cx="881063" cy="923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5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</a:t>
            </a:r>
            <a:endParaRPr lang="zh-CN" altLang="en-US" sz="5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91"/>
          <a:stretch>
            <a:fillRect/>
          </a:stretch>
        </p:blipFill>
        <p:spPr>
          <a:xfrm>
            <a:off x="3527320" y="1015768"/>
            <a:ext cx="4331020" cy="2520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5" grpId="0"/>
      <p:bldP spid="16" grpId="0"/>
      <p:bldP spid="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0825" y="123825"/>
            <a:ext cx="2089150" cy="64611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总结收获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00338" y="1276350"/>
            <a:ext cx="4103688" cy="6413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algn="ctr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三个声母：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j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q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x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00338" y="2284413"/>
            <a:ext cx="4103688" cy="6413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algn="ctr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两个汉字：棋、鸡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13038" y="3292475"/>
            <a:ext cx="2105025" cy="64135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algn="ctr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很多儿歌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4"/>
          <p:cNvSpPr txBox="1"/>
          <p:nvPr/>
        </p:nvSpPr>
        <p:spPr>
          <a:xfrm>
            <a:off x="404813" y="881063"/>
            <a:ext cx="6802437" cy="2709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ts val="3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</a:t>
            </a:r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韵母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ts val="3000"/>
              </a:spcBef>
            </a:pP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ts val="3000"/>
              </a:spcBef>
            </a:pPr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声母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7"/>
          <p:cNvSpPr/>
          <p:nvPr/>
        </p:nvSpPr>
        <p:spPr>
          <a:xfrm>
            <a:off x="563563" y="1562100"/>
            <a:ext cx="684212" cy="1008063"/>
          </a:xfrm>
          <a:prstGeom prst="rect">
            <a:avLst/>
          </a:prstGeom>
          <a:solidFill>
            <a:srgbClr val="CCFFCC"/>
          </a:solidFill>
          <a:ln w="19050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1" hangingPunct="1"/>
            <a:r>
              <a:rPr lang="zh-CN" altLang="zh-CN" sz="6000" dirty="0">
                <a:latin typeface="黑体" panose="02010609060101010101" pitchFamily="49" charset="-122"/>
                <a:ea typeface="黑体" panose="02010609060101010101" pitchFamily="49" charset="-122"/>
              </a:rPr>
              <a:t>ɑ</a:t>
            </a:r>
            <a:endParaRPr lang="zh-CN" altLang="zh-CN" sz="6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Rectangle 8"/>
          <p:cNvSpPr/>
          <p:nvPr/>
        </p:nvSpPr>
        <p:spPr>
          <a:xfrm>
            <a:off x="1390650" y="1562100"/>
            <a:ext cx="576263" cy="1009650"/>
          </a:xfrm>
          <a:prstGeom prst="rect">
            <a:avLst/>
          </a:prstGeom>
          <a:solidFill>
            <a:srgbClr val="CCFFCC"/>
          </a:solidFill>
          <a:ln w="19050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1" hangingPunct="1"/>
            <a:r>
              <a:rPr lang="zh-CN" altLang="zh-CN" sz="6000" dirty="0"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endParaRPr lang="zh-CN" altLang="zh-CN" sz="6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Rectangle 9"/>
          <p:cNvSpPr/>
          <p:nvPr/>
        </p:nvSpPr>
        <p:spPr>
          <a:xfrm>
            <a:off x="2111375" y="1562100"/>
            <a:ext cx="647700" cy="1008063"/>
          </a:xfrm>
          <a:prstGeom prst="rect">
            <a:avLst/>
          </a:prstGeom>
          <a:solidFill>
            <a:srgbClr val="CCFFCC"/>
          </a:solidFill>
          <a:ln w="19050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1" hangingPunct="1"/>
            <a:r>
              <a:rPr lang="zh-CN" altLang="zh-CN" sz="6000" dirty="0">
                <a:latin typeface="黑体" panose="02010609060101010101" pitchFamily="49" charset="-122"/>
                <a:ea typeface="黑体" panose="02010609060101010101" pitchFamily="49" charset="-122"/>
              </a:rPr>
              <a:t>e</a:t>
            </a:r>
            <a:endParaRPr lang="zh-CN" altLang="zh-CN" sz="6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Rectangle 10"/>
          <p:cNvSpPr/>
          <p:nvPr/>
        </p:nvSpPr>
        <p:spPr>
          <a:xfrm>
            <a:off x="2903538" y="1562100"/>
            <a:ext cx="647700" cy="1008063"/>
          </a:xfrm>
          <a:prstGeom prst="rect">
            <a:avLst/>
          </a:prstGeom>
          <a:solidFill>
            <a:srgbClr val="CCFFCC"/>
          </a:solidFill>
          <a:ln w="19050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1" hangingPunct="1"/>
            <a:r>
              <a:rPr lang="zh-CN" altLang="zh-CN" sz="6000" dirty="0"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endParaRPr lang="zh-CN" altLang="zh-CN" sz="6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Rectangle 11"/>
          <p:cNvSpPr/>
          <p:nvPr/>
        </p:nvSpPr>
        <p:spPr>
          <a:xfrm>
            <a:off x="3695700" y="1562100"/>
            <a:ext cx="649288" cy="1008063"/>
          </a:xfrm>
          <a:prstGeom prst="rect">
            <a:avLst/>
          </a:prstGeom>
          <a:solidFill>
            <a:srgbClr val="CCFFCC"/>
          </a:solidFill>
          <a:ln w="19050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1" hangingPunct="1"/>
            <a:r>
              <a:rPr lang="zh-CN" altLang="zh-CN" sz="6000" dirty="0">
                <a:latin typeface="黑体" panose="02010609060101010101" pitchFamily="49" charset="-122"/>
                <a:ea typeface="黑体" panose="02010609060101010101" pitchFamily="49" charset="-122"/>
              </a:rPr>
              <a:t>u</a:t>
            </a:r>
            <a:endParaRPr lang="zh-CN" altLang="zh-CN" sz="6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Rectangle 12"/>
          <p:cNvSpPr/>
          <p:nvPr/>
        </p:nvSpPr>
        <p:spPr>
          <a:xfrm>
            <a:off x="4559300" y="1562100"/>
            <a:ext cx="720725" cy="1008063"/>
          </a:xfrm>
          <a:prstGeom prst="rect">
            <a:avLst/>
          </a:prstGeom>
          <a:solidFill>
            <a:srgbClr val="CCFFCC"/>
          </a:solidFill>
          <a:ln w="19050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1" hangingPunct="1"/>
            <a:r>
              <a:rPr lang="zh-CN" altLang="zh-CN" sz="6000" dirty="0">
                <a:latin typeface="黑体" panose="02010609060101010101" pitchFamily="49" charset="-122"/>
                <a:ea typeface="黑体" panose="02010609060101010101" pitchFamily="49" charset="-122"/>
              </a:rPr>
              <a:t>ü</a:t>
            </a:r>
            <a:endParaRPr lang="zh-CN" altLang="zh-CN" sz="6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Rectangle 13"/>
          <p:cNvSpPr/>
          <p:nvPr/>
        </p:nvSpPr>
        <p:spPr>
          <a:xfrm>
            <a:off x="566738" y="3595688"/>
            <a:ext cx="431800" cy="919162"/>
          </a:xfrm>
          <a:prstGeom prst="rect">
            <a:avLst/>
          </a:prstGeom>
          <a:solidFill>
            <a:srgbClr val="FFFF00">
              <a:alpha val="58038"/>
            </a:srgbClr>
          </a:solidFill>
          <a:ln w="222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1" hangingPunct="1"/>
            <a:r>
              <a:rPr lang="zh-CN" altLang="zh-CN" sz="6000" dirty="0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endParaRPr lang="zh-CN" altLang="zh-CN" sz="6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Rectangle 14"/>
          <p:cNvSpPr/>
          <p:nvPr/>
        </p:nvSpPr>
        <p:spPr>
          <a:xfrm>
            <a:off x="1154113" y="3603625"/>
            <a:ext cx="431800" cy="919163"/>
          </a:xfrm>
          <a:prstGeom prst="rect">
            <a:avLst/>
          </a:prstGeom>
          <a:solidFill>
            <a:srgbClr val="FFFF00">
              <a:alpha val="58038"/>
            </a:srgbClr>
          </a:solidFill>
          <a:ln w="222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1" hangingPunct="1"/>
            <a:r>
              <a:rPr lang="zh-CN" altLang="zh-CN" sz="6000" dirty="0"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endParaRPr lang="zh-CN" altLang="zh-CN" sz="6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Rectangle 15"/>
          <p:cNvSpPr/>
          <p:nvPr/>
        </p:nvSpPr>
        <p:spPr>
          <a:xfrm>
            <a:off x="1728788" y="3603625"/>
            <a:ext cx="431800" cy="919163"/>
          </a:xfrm>
          <a:prstGeom prst="rect">
            <a:avLst/>
          </a:prstGeom>
          <a:solidFill>
            <a:srgbClr val="FFFF00">
              <a:alpha val="58038"/>
            </a:srgbClr>
          </a:solidFill>
          <a:ln w="222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1" hangingPunct="1"/>
            <a:r>
              <a:rPr lang="zh-CN" altLang="zh-CN" sz="6000" dirty="0">
                <a:latin typeface="黑体" panose="02010609060101010101" pitchFamily="49" charset="-122"/>
                <a:ea typeface="黑体" panose="02010609060101010101" pitchFamily="49" charset="-122"/>
              </a:rPr>
              <a:t>m</a:t>
            </a:r>
            <a:endParaRPr lang="zh-CN" altLang="zh-CN" sz="6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Rectangle 16"/>
          <p:cNvSpPr/>
          <p:nvPr/>
        </p:nvSpPr>
        <p:spPr>
          <a:xfrm>
            <a:off x="2341563" y="3603625"/>
            <a:ext cx="431800" cy="919163"/>
          </a:xfrm>
          <a:prstGeom prst="rect">
            <a:avLst/>
          </a:prstGeom>
          <a:solidFill>
            <a:srgbClr val="FFFF00">
              <a:alpha val="58038"/>
            </a:srgbClr>
          </a:solidFill>
          <a:ln w="222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1" hangingPunct="1"/>
            <a:r>
              <a:rPr lang="zh-CN" altLang="zh-CN" sz="6000" dirty="0"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endParaRPr lang="zh-CN" altLang="zh-CN" sz="6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Rectangle 17"/>
          <p:cNvSpPr/>
          <p:nvPr/>
        </p:nvSpPr>
        <p:spPr>
          <a:xfrm>
            <a:off x="2925763" y="3603625"/>
            <a:ext cx="431800" cy="919163"/>
          </a:xfrm>
          <a:prstGeom prst="rect">
            <a:avLst/>
          </a:prstGeom>
          <a:solidFill>
            <a:srgbClr val="FFFF00">
              <a:alpha val="58038"/>
            </a:srgbClr>
          </a:solidFill>
          <a:ln w="222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1" hangingPunct="1"/>
            <a:r>
              <a:rPr lang="zh-CN" altLang="zh-CN" sz="6000" dirty="0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endParaRPr lang="zh-CN" altLang="zh-CN" sz="6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Rectangle 18"/>
          <p:cNvSpPr/>
          <p:nvPr/>
        </p:nvSpPr>
        <p:spPr>
          <a:xfrm>
            <a:off x="3527425" y="3603625"/>
            <a:ext cx="433388" cy="919163"/>
          </a:xfrm>
          <a:prstGeom prst="rect">
            <a:avLst/>
          </a:prstGeom>
          <a:solidFill>
            <a:srgbClr val="FFFF00">
              <a:alpha val="58038"/>
            </a:srgbClr>
          </a:solidFill>
          <a:ln w="222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1" hangingPunct="1"/>
            <a:r>
              <a:rPr lang="zh-CN" altLang="zh-CN" sz="6000" dirty="0">
                <a:latin typeface="黑体" panose="02010609060101010101" pitchFamily="49" charset="-122"/>
                <a:ea typeface="黑体" panose="02010609060101010101" pitchFamily="49" charset="-122"/>
              </a:rPr>
              <a:t>t</a:t>
            </a:r>
            <a:endParaRPr lang="zh-CN" altLang="zh-CN" sz="6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Rectangle 19"/>
          <p:cNvSpPr/>
          <p:nvPr/>
        </p:nvSpPr>
        <p:spPr>
          <a:xfrm>
            <a:off x="4135438" y="3603625"/>
            <a:ext cx="431800" cy="919163"/>
          </a:xfrm>
          <a:prstGeom prst="rect">
            <a:avLst/>
          </a:prstGeom>
          <a:solidFill>
            <a:srgbClr val="FFFF00">
              <a:alpha val="58038"/>
            </a:srgbClr>
          </a:solidFill>
          <a:ln w="222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1" hangingPunct="1"/>
            <a:r>
              <a:rPr lang="zh-CN" altLang="zh-CN" sz="6000" dirty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zh-CN" sz="6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Rectangle 20"/>
          <p:cNvSpPr/>
          <p:nvPr/>
        </p:nvSpPr>
        <p:spPr>
          <a:xfrm>
            <a:off x="4732338" y="3603625"/>
            <a:ext cx="431800" cy="919163"/>
          </a:xfrm>
          <a:prstGeom prst="rect">
            <a:avLst/>
          </a:prstGeom>
          <a:solidFill>
            <a:srgbClr val="FFFF00">
              <a:alpha val="58038"/>
            </a:srgbClr>
          </a:solidFill>
          <a:ln w="222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1" hangingPunct="1"/>
            <a:r>
              <a:rPr lang="zh-CN" altLang="zh-CN" sz="6000" dirty="0">
                <a:latin typeface="黑体" panose="02010609060101010101" pitchFamily="49" charset="-122"/>
                <a:ea typeface="黑体" panose="02010609060101010101" pitchFamily="49" charset="-122"/>
              </a:rPr>
              <a:t>l</a:t>
            </a:r>
            <a:endParaRPr lang="zh-CN" altLang="zh-CN" sz="6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Rectangle 21"/>
          <p:cNvSpPr/>
          <p:nvPr/>
        </p:nvSpPr>
        <p:spPr>
          <a:xfrm>
            <a:off x="5343525" y="3603625"/>
            <a:ext cx="431800" cy="919163"/>
          </a:xfrm>
          <a:prstGeom prst="rect">
            <a:avLst/>
          </a:prstGeom>
          <a:solidFill>
            <a:srgbClr val="FFFF00">
              <a:alpha val="58038"/>
            </a:srgbClr>
          </a:solidFill>
          <a:ln w="222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1" hangingPunct="1"/>
            <a:r>
              <a:rPr lang="en-US" altLang="zh-CN" sz="6000" dirty="0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endParaRPr lang="zh-CN" altLang="zh-CN" sz="6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Rectangle 22"/>
          <p:cNvSpPr/>
          <p:nvPr/>
        </p:nvSpPr>
        <p:spPr>
          <a:xfrm>
            <a:off x="5956300" y="3603625"/>
            <a:ext cx="431800" cy="919163"/>
          </a:xfrm>
          <a:prstGeom prst="rect">
            <a:avLst/>
          </a:prstGeom>
          <a:solidFill>
            <a:srgbClr val="FFFF00">
              <a:alpha val="58038"/>
            </a:srgbClr>
          </a:solidFill>
          <a:ln w="222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1" hangingPunct="1"/>
            <a:r>
              <a:rPr lang="zh-CN" altLang="zh-CN" sz="6000" dirty="0">
                <a:latin typeface="黑体" panose="02010609060101010101" pitchFamily="49" charset="-122"/>
                <a:ea typeface="黑体" panose="02010609060101010101" pitchFamily="49" charset="-122"/>
              </a:rPr>
              <a:t>k</a:t>
            </a:r>
            <a:endParaRPr lang="zh-CN" altLang="zh-CN" sz="6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Rectangle 23"/>
          <p:cNvSpPr/>
          <p:nvPr/>
        </p:nvSpPr>
        <p:spPr>
          <a:xfrm>
            <a:off x="6561138" y="3603625"/>
            <a:ext cx="431800" cy="919163"/>
          </a:xfrm>
          <a:prstGeom prst="rect">
            <a:avLst/>
          </a:prstGeom>
          <a:solidFill>
            <a:srgbClr val="FFFF00">
              <a:alpha val="58038"/>
            </a:srgbClr>
          </a:solidFill>
          <a:ln w="222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1" hangingPunct="1"/>
            <a:r>
              <a:rPr lang="zh-CN" altLang="zh-CN" sz="6000" dirty="0">
                <a:latin typeface="黑体" panose="02010609060101010101" pitchFamily="49" charset="-122"/>
                <a:ea typeface="黑体" panose="02010609060101010101" pitchFamily="49" charset="-122"/>
              </a:rPr>
              <a:t>h</a:t>
            </a:r>
            <a:endParaRPr lang="zh-CN" altLang="zh-CN" sz="6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Rectangle 23"/>
          <p:cNvSpPr/>
          <p:nvPr/>
        </p:nvSpPr>
        <p:spPr>
          <a:xfrm>
            <a:off x="7178675" y="3603625"/>
            <a:ext cx="431800" cy="919163"/>
          </a:xfrm>
          <a:prstGeom prst="rect">
            <a:avLst/>
          </a:prstGeom>
          <a:solidFill>
            <a:srgbClr val="FFFF00">
              <a:alpha val="58038"/>
            </a:srgbClr>
          </a:solidFill>
          <a:ln w="222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1" hangingPunct="1"/>
            <a:r>
              <a:rPr lang="en-US" altLang="zh-CN" sz="6000" dirty="0">
                <a:latin typeface="黑体" panose="02010609060101010101" pitchFamily="49" charset="-122"/>
                <a:ea typeface="黑体" panose="02010609060101010101" pitchFamily="49" charset="-122"/>
              </a:rPr>
              <a:t>y</a:t>
            </a:r>
            <a:endParaRPr lang="zh-CN" altLang="zh-CN" sz="6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Rectangle 23"/>
          <p:cNvSpPr/>
          <p:nvPr/>
        </p:nvSpPr>
        <p:spPr>
          <a:xfrm>
            <a:off x="7794625" y="3603625"/>
            <a:ext cx="431800" cy="919163"/>
          </a:xfrm>
          <a:prstGeom prst="rect">
            <a:avLst/>
          </a:prstGeom>
          <a:solidFill>
            <a:srgbClr val="FFFF00">
              <a:alpha val="58038"/>
            </a:srgbClr>
          </a:solidFill>
          <a:ln w="222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1" hangingPunct="1"/>
            <a:r>
              <a:rPr lang="en-US" altLang="zh-CN" sz="6000" dirty="0">
                <a:latin typeface="黑体" panose="02010609060101010101" pitchFamily="49" charset="-122"/>
                <a:ea typeface="黑体" panose="02010609060101010101" pitchFamily="49" charset="-122"/>
              </a:rPr>
              <a:t>w</a:t>
            </a:r>
            <a:endParaRPr lang="zh-CN" altLang="zh-CN" sz="6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7663" y="139700"/>
            <a:ext cx="2174875" cy="64611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复习巩固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6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charRg st="6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0825" y="123825"/>
            <a:ext cx="2162175" cy="64611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拓展作业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6867" name="文本框 2"/>
          <p:cNvSpPr txBox="1"/>
          <p:nvPr/>
        </p:nvSpPr>
        <p:spPr>
          <a:xfrm>
            <a:off x="539750" y="1287463"/>
            <a:ext cx="8064500" cy="2652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同学们课后留心找一找，在哪儿还能听到或看到我们今天学习的声母或音节。只要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大家留心，就一定会找到藏在我们生活中的拼音朋友。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1913" y="1419225"/>
            <a:ext cx="6402387" cy="305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文本框 6"/>
          <p:cNvSpPr txBox="1"/>
          <p:nvPr/>
        </p:nvSpPr>
        <p:spPr>
          <a:xfrm>
            <a:off x="2336800" y="627063"/>
            <a:ext cx="43926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说一说，图上有什么？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44" name="组合 10"/>
          <p:cNvGrpSpPr/>
          <p:nvPr/>
        </p:nvGrpSpPr>
        <p:grpSpPr>
          <a:xfrm>
            <a:off x="65088" y="49213"/>
            <a:ext cx="2635250" cy="731837"/>
            <a:chOff x="65088" y="49967"/>
            <a:chExt cx="2634967" cy="732493"/>
          </a:xfrm>
        </p:grpSpPr>
        <p:sp>
          <p:nvSpPr>
            <p:cNvPr id="6" name="燕尾形 5"/>
            <p:cNvSpPr/>
            <p:nvPr/>
          </p:nvSpPr>
          <p:spPr>
            <a:xfrm>
              <a:off x="222233" y="86512"/>
              <a:ext cx="222226" cy="584724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65088" y="86512"/>
              <a:ext cx="222226" cy="584724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燕尾形 7"/>
            <p:cNvSpPr/>
            <p:nvPr/>
          </p:nvSpPr>
          <p:spPr>
            <a:xfrm>
              <a:off x="371442" y="86512"/>
              <a:ext cx="2328613" cy="584724"/>
            </a:xfrm>
            <a:prstGeom prst="chevron">
              <a:avLst>
                <a:gd name="adj" fmla="val 19597"/>
              </a:avLst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248" name="文本框 9"/>
            <p:cNvSpPr txBox="1"/>
            <p:nvPr/>
          </p:nvSpPr>
          <p:spPr>
            <a:xfrm>
              <a:off x="528684" y="49967"/>
              <a:ext cx="1917891" cy="73249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30000"/>
                </a:lnSpc>
                <a:buNone/>
              </a:pPr>
              <a:r>
                <a:rPr lang="zh-CN" altLang="en-US" sz="3200" b="1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  <a:endParaRPr lang="zh-CN" altLang="en-US" sz="32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0" y="1390650"/>
            <a:ext cx="9144000" cy="14414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1267" name="标题 1"/>
          <p:cNvSpPr txBox="1"/>
          <p:nvPr/>
        </p:nvSpPr>
        <p:spPr>
          <a:xfrm>
            <a:off x="3708400" y="1382713"/>
            <a:ext cx="3236913" cy="1282700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eaLnBrk="1" hangingPunct="1"/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j q x</a:t>
            </a:r>
            <a:endParaRPr lang="en-US" altLang="zh-CN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8" name="图片 11"/>
          <p:cNvPicPr>
            <a:picLocks noChangeAspect="1"/>
          </p:cNvPicPr>
          <p:nvPr/>
        </p:nvPicPr>
        <p:blipFill>
          <a:blip r:embed="rId1"/>
          <a:srcRect l="32349" r="6934"/>
          <a:stretch>
            <a:fillRect/>
          </a:stretch>
        </p:blipFill>
        <p:spPr>
          <a:xfrm>
            <a:off x="5435600" y="4516438"/>
            <a:ext cx="3497263" cy="463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69" name="组合 5"/>
          <p:cNvGrpSpPr/>
          <p:nvPr/>
        </p:nvGrpSpPr>
        <p:grpSpPr>
          <a:xfrm>
            <a:off x="2627313" y="1751013"/>
            <a:ext cx="719137" cy="720725"/>
            <a:chOff x="395288" y="439738"/>
            <a:chExt cx="719137" cy="720725"/>
          </a:xfrm>
        </p:grpSpPr>
        <p:sp>
          <p:nvSpPr>
            <p:cNvPr id="9" name="椭圆 8"/>
            <p:cNvSpPr/>
            <p:nvPr/>
          </p:nvSpPr>
          <p:spPr bwMode="auto">
            <a:xfrm>
              <a:off x="395288" y="439738"/>
              <a:ext cx="719137" cy="720725"/>
            </a:xfrm>
            <a:prstGeom prst="ellipse">
              <a:avLst/>
            </a:prstGeom>
            <a:solidFill>
              <a:srgbClr val="22B7BB"/>
            </a:solidFill>
            <a:ln w="15875">
              <a:noFill/>
              <a:prstDash val="lgDash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60388" y="469900"/>
              <a:ext cx="349250" cy="6461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en-US" altLang="zh-CN" sz="3600" b="1" kern="1200" cap="none" spc="0" normalizeH="0" baseline="0" noProof="0" dirty="0">
                  <a:solidFill>
                    <a:schemeClr val="bg1"/>
                  </a:solidFill>
                  <a:latin typeface="+mj-ea"/>
                  <a:ea typeface="+mj-ea"/>
                  <a:cs typeface="+mn-cs"/>
                </a:rPr>
                <a:t>6</a:t>
              </a:r>
              <a:endParaRPr kumimoji="0" lang="zh-CN" altLang="en-US" sz="3600" b="1" kern="1200" cap="none" spc="0" normalizeH="0" baseline="0" noProof="0" dirty="0">
                <a:solidFill>
                  <a:schemeClr val="bg1"/>
                </a:solidFill>
                <a:latin typeface="+mj-ea"/>
                <a:ea typeface="+mj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3800" y="555625"/>
            <a:ext cx="2378075" cy="2317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文本框 2"/>
          <p:cNvSpPr txBox="1"/>
          <p:nvPr/>
        </p:nvSpPr>
        <p:spPr>
          <a:xfrm>
            <a:off x="1619250" y="268288"/>
            <a:ext cx="576263" cy="246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13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</a:t>
            </a:r>
            <a:endParaRPr lang="zh-CN" altLang="en-US" sz="13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35150" y="3127375"/>
            <a:ext cx="5400675" cy="7794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蝴蝶母鸡，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j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j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j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1"/>
          <p:cNvPicPr>
            <a:picLocks noChangeAspect="1"/>
          </p:cNvPicPr>
          <p:nvPr/>
        </p:nvPicPr>
        <p:blipFill>
          <a:blip r:embed="rId1"/>
          <a:srcRect l="11539" r="13741"/>
          <a:stretch>
            <a:fillRect/>
          </a:stretch>
        </p:blipFill>
        <p:spPr>
          <a:xfrm>
            <a:off x="395288" y="555625"/>
            <a:ext cx="2381250" cy="2959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359275" y="771525"/>
            <a:ext cx="2663825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图上是什么？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23125" y="771525"/>
            <a:ext cx="1079500" cy="73342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气球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41813" y="1504950"/>
            <a:ext cx="26638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一共多少个？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23125" y="1516063"/>
            <a:ext cx="1079500" cy="64293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7 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个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86063" y="2643188"/>
            <a:ext cx="5918200" cy="15335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40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气球拖线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qqq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左上半圆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qqq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七个气球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qqq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320" name="文本框 8"/>
          <p:cNvSpPr txBox="1"/>
          <p:nvPr/>
        </p:nvSpPr>
        <p:spPr>
          <a:xfrm>
            <a:off x="3059113" y="-884237"/>
            <a:ext cx="576262" cy="246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13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q</a:t>
            </a:r>
            <a:endParaRPr lang="zh-CN" altLang="en-US" sz="13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338" name="组合 10"/>
          <p:cNvGrpSpPr/>
          <p:nvPr/>
        </p:nvGrpSpPr>
        <p:grpSpPr>
          <a:xfrm>
            <a:off x="65088" y="49213"/>
            <a:ext cx="2058987" cy="620712"/>
            <a:chOff x="65088" y="49967"/>
            <a:chExt cx="2059065" cy="620347"/>
          </a:xfrm>
        </p:grpSpPr>
        <p:sp>
          <p:nvSpPr>
            <p:cNvPr id="6" name="燕尾形 5"/>
            <p:cNvSpPr/>
            <p:nvPr/>
          </p:nvSpPr>
          <p:spPr>
            <a:xfrm>
              <a:off x="222256" y="86458"/>
              <a:ext cx="222258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65088" y="86458"/>
              <a:ext cx="222258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燕尾形 7"/>
            <p:cNvSpPr/>
            <p:nvPr/>
          </p:nvSpPr>
          <p:spPr>
            <a:xfrm>
              <a:off x="371487" y="86458"/>
              <a:ext cx="1752666" cy="583856"/>
            </a:xfrm>
            <a:prstGeom prst="chevron">
              <a:avLst>
                <a:gd name="adj" fmla="val 19597"/>
              </a:avLst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344" name="文本框 9"/>
            <p:cNvSpPr txBox="1"/>
            <p:nvPr/>
          </p:nvSpPr>
          <p:spPr>
            <a:xfrm>
              <a:off x="528684" y="49967"/>
              <a:ext cx="1451424" cy="5844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None/>
              </a:pPr>
              <a:r>
                <a:rPr lang="zh-CN" altLang="en-US" sz="3200" b="1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比一比</a:t>
              </a:r>
              <a:endParaRPr lang="zh-CN" altLang="en-US" sz="32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339" name="文本框 1"/>
          <p:cNvSpPr txBox="1"/>
          <p:nvPr/>
        </p:nvSpPr>
        <p:spPr>
          <a:xfrm>
            <a:off x="1258888" y="928688"/>
            <a:ext cx="6192837" cy="1322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en-US" altLang="zh-CN" sz="8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  d  p  q</a:t>
            </a:r>
            <a:endParaRPr lang="zh-CN" altLang="en-US" sz="8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87450" y="2716213"/>
            <a:ext cx="6337300" cy="1281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右下半圆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b b b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，左下半圆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d d d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右上半圆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p p p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，左上半圆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q q q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8888" y="647700"/>
            <a:ext cx="2736850" cy="2665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140200" y="1270000"/>
            <a:ext cx="47879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西瓜被切成了几块？刀切的印记像什么？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4" name="文本框 3"/>
          <p:cNvSpPr txBox="1"/>
          <p:nvPr/>
        </p:nvSpPr>
        <p:spPr>
          <a:xfrm>
            <a:off x="468313" y="-584200"/>
            <a:ext cx="574675" cy="2462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13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endParaRPr lang="zh-CN" altLang="en-US" sz="13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87450" y="3313113"/>
            <a:ext cx="7056438" cy="8128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刀切西瓜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x 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x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x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，像个叉叉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x 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x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x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1028</Words>
  <Application>WPS 演示</Application>
  <PresentationFormat/>
  <Paragraphs>253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5" baseType="lpstr">
      <vt:lpstr>Arial</vt:lpstr>
      <vt:lpstr>宋体</vt:lpstr>
      <vt:lpstr>Wingdings</vt:lpstr>
      <vt:lpstr>Calibri</vt:lpstr>
      <vt:lpstr>Times New Roman</vt:lpstr>
      <vt:lpstr>黑体</vt:lpstr>
      <vt:lpstr>Cambria</vt:lpstr>
      <vt:lpstr>楷体</vt:lpstr>
      <vt:lpstr>微软雅黑</vt:lpstr>
      <vt:lpstr>Arial Unicode MS</vt:lpstr>
      <vt:lpstr>Arial</vt:lpstr>
      <vt:lpstr>等线</vt:lpstr>
      <vt:lpstr>2_Office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易提分旗舰店yitifen.tmall.com</dc:title>
  <dc:creator/>
  <dc:subject>易提分旗舰店yitifen.tmall.com</dc:subject>
  <cp:lastModifiedBy>上帝掷骰子吗</cp:lastModifiedBy>
  <cp:revision>4</cp:revision>
  <dcterms:created xsi:type="dcterms:W3CDTF">2016-10-29T08:56:00Z</dcterms:created>
  <dcterms:modified xsi:type="dcterms:W3CDTF">2023-09-24T05:01:43Z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173C20BB78474B40ACDBA1976383D46C_13</vt:lpwstr>
  </property>
  <property fmtid="{D5CDD505-2E9C-101B-9397-08002B2CF9AE}" pid="4" name="KSOProductBuildVer">
    <vt:lpwstr>2052-12.1.0.15374</vt:lpwstr>
  </property>
</Properties>
</file>