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58" r:id="rId20"/>
    <p:sldId id="276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8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Rectangle 2"/>
          <p:cNvSpPr/>
          <p:nvPr/>
        </p:nvSpPr>
        <p:spPr>
          <a:xfrm>
            <a:off x="0" y="1412875"/>
            <a:ext cx="9144000" cy="27336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en-US" altLang="zh-CN" sz="4000" b="1" i="1" dirty="0">
                <a:latin typeface="Arial" panose="020B0604020202020204" pitchFamily="34" charset="0"/>
                <a:ea typeface="宋体" panose="02010600030101010101" pitchFamily="2" charset="-122"/>
              </a:rPr>
              <a:t>Unit 2</a:t>
            </a:r>
            <a:r>
              <a:rPr lang="en-US" altLang="zh-CN" sz="4000" b="1" i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4000" b="1" i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4000" b="1" i="1" dirty="0">
                <a:latin typeface="Arial" panose="020B0604020202020204" pitchFamily="34" charset="0"/>
                <a:ea typeface="宋体" panose="02010600030101010101" pitchFamily="2" charset="-122"/>
              </a:rPr>
              <a:t>School in Canada </a:t>
            </a:r>
            <a:br>
              <a:rPr lang="en-US" altLang="zh-CN" sz="4000" b="1" i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en-US" altLang="zh-CN" sz="4000" b="1" i="1" dirty="0">
                <a:latin typeface="Arial" panose="020B0604020202020204" pitchFamily="34" charset="0"/>
                <a:ea typeface="宋体" panose="02010600030101010101" pitchFamily="2" charset="-122"/>
              </a:rPr>
              <a:t>lesson 9</a:t>
            </a:r>
            <a:endParaRPr lang="en-US" altLang="zh-CN" sz="4000" b="1" i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" name="Rectangle 3"/>
          <p:cNvSpPr/>
          <p:nvPr/>
        </p:nvSpPr>
        <p:spPr>
          <a:xfrm>
            <a:off x="0" y="3716338"/>
            <a:ext cx="9142413" cy="2017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fontAlgn="t">
              <a:lnSpc>
                <a:spcPct val="90000"/>
              </a:lnSpc>
              <a:spcBef>
                <a:spcPct val="20000"/>
              </a:spcBef>
            </a:pPr>
            <a:r>
              <a:rPr lang="en-US" altLang="zh-CN" sz="4000" b="1" i="1" dirty="0">
                <a:latin typeface="Arial" panose="020B0604020202020204" pitchFamily="34" charset="0"/>
                <a:ea typeface="楷体_GB2312" pitchFamily="1" charset="-122"/>
              </a:rPr>
              <a:t>Mr. Wood Teaches a Science Lesson</a:t>
            </a:r>
            <a:endParaRPr lang="en-US" altLang="zh-CN" sz="4000" b="1" i="1" dirty="0">
              <a:latin typeface="Arial" panose="020B0604020202020204" pitchFamily="34" charset="0"/>
              <a:ea typeface="楷体_GB2312" pitchFamily="1" charset="-122"/>
            </a:endParaRPr>
          </a:p>
          <a:p>
            <a:pPr fontAlgn="t">
              <a:lnSpc>
                <a:spcPct val="90000"/>
              </a:lnSpc>
              <a:spcBef>
                <a:spcPct val="20000"/>
              </a:spcBef>
            </a:pPr>
            <a:endParaRPr lang="en-US" altLang="zh-CN" sz="1200" b="1">
              <a:latin typeface="Arial" panose="020B0604020202020204" pitchFamily="34" charset="0"/>
              <a:ea typeface="楷体_GB2312" pitchFamily="1" charset="-122"/>
            </a:endParaRPr>
          </a:p>
          <a:p>
            <a:pPr fontAlgn="t">
              <a:lnSpc>
                <a:spcPct val="90000"/>
              </a:lnSpc>
              <a:spcBef>
                <a:spcPct val="20000"/>
              </a:spcBef>
            </a:pPr>
            <a:endParaRPr lang="en-US" altLang="zh-CN" sz="1200" b="1">
              <a:latin typeface="Arial" panose="020B060402020202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628474"/>
              </a:clrFrom>
              <a:clrTo>
                <a:srgbClr val="628474">
                  <a:alpha val="0"/>
                </a:srgbClr>
              </a:clrTo>
            </a:clrChange>
          </a:blip>
          <a:srcRect t="13861"/>
          <a:stretch>
            <a:fillRect/>
          </a:stretch>
        </p:blipFill>
        <p:spPr>
          <a:xfrm>
            <a:off x="1835150" y="333375"/>
            <a:ext cx="5715000" cy="4922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476375" y="5013325"/>
            <a:ext cx="6551613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800" b="1" dirty="0">
                <a:solidFill>
                  <a:srgbClr val="FF0000"/>
                </a:solidFill>
                <a:latin typeface="Candara" panose="020E0502030303020204" pitchFamily="34" charset="0"/>
                <a:ea typeface="华文楷体" panose="02010600040101010101" pitchFamily="2" charset="-122"/>
              </a:rPr>
              <a:t>a healthy temperature</a:t>
            </a:r>
            <a:endParaRPr lang="en-US" altLang="zh-CN" sz="4800" b="1" dirty="0">
              <a:solidFill>
                <a:srgbClr val="FF0000"/>
              </a:solidFill>
              <a:latin typeface="Candara" panose="020E0502030303020204" pitchFamily="34" charset="0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4"/>
          <p:cNvPicPr>
            <a:picLocks noChangeAspect="1"/>
          </p:cNvPicPr>
          <p:nvPr/>
        </p:nvPicPr>
        <p:blipFill>
          <a:blip r:embed="rId1"/>
          <a:srcRect b="7889"/>
          <a:stretch>
            <a:fillRect/>
          </a:stretch>
        </p:blipFill>
        <p:spPr>
          <a:xfrm>
            <a:off x="1476375" y="2276475"/>
            <a:ext cx="6913563" cy="4183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0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476250"/>
            <a:ext cx="2878137" cy="1903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5076825" y="981075"/>
            <a:ext cx="3384550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800" b="1" dirty="0">
                <a:solidFill>
                  <a:srgbClr val="FF0000"/>
                </a:solidFill>
                <a:latin typeface="Candara" panose="020E0502030303020204" pitchFamily="34" charset="0"/>
                <a:ea typeface="华文楷体" panose="02010600040101010101" pitchFamily="2" charset="-122"/>
              </a:rPr>
              <a:t>He is ill.</a:t>
            </a:r>
            <a:endParaRPr lang="en-US" altLang="zh-CN" sz="4800" b="1" dirty="0">
              <a:solidFill>
                <a:srgbClr val="FF0000"/>
              </a:solidFill>
              <a:latin typeface="Candara" panose="020E0502030303020204" pitchFamily="34" charset="0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内容占位符 3"/>
          <p:cNvPicPr>
            <a:picLocks noGrp="1" noChangeAspect="1"/>
          </p:cNvPicPr>
          <p:nvPr>
            <p:ph idx="4294967295"/>
          </p:nvPr>
        </p:nvPicPr>
        <p:blipFill>
          <a:blip r:embed="rId1"/>
          <a:srcRect b="8475"/>
          <a:stretch>
            <a:fillRect/>
          </a:stretch>
        </p:blipFill>
        <p:spPr>
          <a:xfrm>
            <a:off x="1258888" y="2492375"/>
            <a:ext cx="6624637" cy="3600450"/>
          </a:xfrm>
        </p:spPr>
      </p:pic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611188" y="1052513"/>
            <a:ext cx="8229600" cy="1143000"/>
          </a:xfrm>
        </p:spPr>
        <p:txBody>
          <a:bodyPr wrap="square" lIns="91440" tIns="45720" rIns="91440" bIns="45720" anchor="ctr" anchorCtr="0"/>
          <a:p>
            <a:r>
              <a:rPr lang="en-US" altLang="zh-CN" sz="4000" b="1">
                <a:solidFill>
                  <a:srgbClr val="C00000"/>
                </a:solidFill>
              </a:rPr>
              <a:t>It’s</a:t>
            </a:r>
            <a:r>
              <a:rPr lang="en-US" altLang="zh-CN" sz="4000" b="1" dirty="0"/>
              <a:t> temperature is 38.5 degrees.</a:t>
            </a:r>
            <a:endParaRPr lang="en-US" altLang="zh-CN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内容占位符 3"/>
          <p:cNvPicPr>
            <a:picLocks noGrp="1" noChangeAspect="1"/>
          </p:cNvPicPr>
          <p:nvPr>
            <p:ph idx="4294967295"/>
          </p:nvPr>
        </p:nvPicPr>
        <p:blipFill>
          <a:blip r:embed="rId1"/>
          <a:srcRect b="4860"/>
          <a:stretch>
            <a:fillRect/>
          </a:stretch>
        </p:blipFill>
        <p:spPr>
          <a:xfrm>
            <a:off x="2124075" y="2420938"/>
            <a:ext cx="4321175" cy="3868737"/>
          </a:xfrm>
        </p:spPr>
      </p:pic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611188" y="1052513"/>
            <a:ext cx="8229600" cy="1143000"/>
          </a:xfrm>
        </p:spPr>
        <p:txBody>
          <a:bodyPr wrap="square" lIns="91440" tIns="45720" rIns="91440" bIns="45720" anchor="ctr" anchorCtr="0"/>
          <a:p>
            <a:r>
              <a:rPr lang="en-US" altLang="zh-CN" b="1">
                <a:solidFill>
                  <a:srgbClr val="C00000"/>
                </a:solidFill>
              </a:rPr>
              <a:t>It’s</a:t>
            </a:r>
            <a:r>
              <a:rPr lang="en-US" altLang="zh-CN" b="1" dirty="0"/>
              <a:t> temperature is 39 degrees.</a:t>
            </a:r>
            <a:endParaRPr lang="en-US" altLang="zh-CN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内容占位符 3"/>
          <p:cNvPicPr>
            <a:picLocks noGrp="1"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2484438" y="2205038"/>
            <a:ext cx="4098925" cy="4365625"/>
          </a:xfrm>
        </p:spPr>
      </p:pic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539750" y="836613"/>
            <a:ext cx="8229600" cy="1143000"/>
          </a:xfrm>
        </p:spPr>
        <p:txBody>
          <a:bodyPr wrap="square" lIns="91440" tIns="45720" rIns="91440" bIns="45720" anchor="ctr" anchorCtr="0"/>
          <a:p>
            <a:r>
              <a:rPr lang="en-US" altLang="zh-CN" b="1">
                <a:solidFill>
                  <a:srgbClr val="C00000"/>
                </a:solidFill>
              </a:rPr>
              <a:t>It’s</a:t>
            </a:r>
            <a:r>
              <a:rPr lang="en-US" altLang="zh-CN" b="1" dirty="0"/>
              <a:t> temperature is 39 degrees.</a:t>
            </a:r>
            <a:endParaRPr lang="en-US" altLang="zh-CN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Rectangle 29"/>
          <p:cNvSpPr>
            <a:spLocks noGrp="1"/>
          </p:cNvSpPr>
          <p:nvPr>
            <p:ph type="title" idx="4294967295"/>
          </p:nvPr>
        </p:nvSpPr>
        <p:spPr>
          <a:xfrm>
            <a:off x="395288" y="836613"/>
            <a:ext cx="8964612" cy="1700212"/>
          </a:xfrm>
        </p:spPr>
        <p:txBody>
          <a:bodyPr wrap="square" lIns="91440" tIns="45720" rIns="91440" bIns="45720" anchor="ctr" anchorCtr="0"/>
          <a:p>
            <a:pPr algn="l"/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</a:rPr>
              <a:t>Sam wants to go on a trip to China.</a:t>
            </a:r>
            <a:b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</a:rPr>
            </a:b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</a:rPr>
              <a:t>He wants to know the temperature of some cities</a:t>
            </a:r>
            <a:r>
              <a:rPr lang="en-US" altLang="zh-CN" sz="360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en-US" altLang="zh-CN" sz="36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6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4038600" cy="4525963"/>
          </a:xfrm>
        </p:spPr>
        <p:txBody>
          <a:bodyPr wrap="square" lIns="91440" tIns="45720" rIns="91440" bIns="45720" anchor="t" anchorCtr="0"/>
          <a:lstStyle>
            <a:lvl1pPr lvl="0">
              <a:buClrTx/>
              <a:buSzTx/>
              <a:buFontTx/>
              <a:defRPr sz="2800"/>
            </a:lvl1pPr>
            <a:lvl2pPr lvl="1">
              <a:buClrTx/>
              <a:buSzTx/>
              <a:buFontTx/>
              <a:defRPr sz="2400"/>
            </a:lvl2pPr>
            <a:lvl3pPr lvl="2">
              <a:buClrTx/>
              <a:buSzTx/>
              <a:buFontTx/>
              <a:defRPr sz="2000"/>
            </a:lvl3pPr>
            <a:lvl4pPr lvl="3">
              <a:buClrTx/>
              <a:buSzTx/>
              <a:buFontTx/>
              <a:defRPr sz="1800"/>
            </a:lvl4pPr>
            <a:lvl5pPr lvl="4">
              <a:buClrTx/>
              <a:buSzTx/>
              <a:buFontTx/>
              <a:defRPr sz="1800"/>
            </a:lvl5pPr>
          </a:lstStyle>
          <a:p>
            <a:pPr lvl="0" indent="-342900">
              <a:buNone/>
            </a:pPr>
            <a:r>
              <a:rPr lang="en-US" altLang="zh-CN" sz="2800"/>
              <a:t>  </a:t>
            </a:r>
            <a:endParaRPr lang="en-US" altLang="zh-CN" sz="2800"/>
          </a:p>
        </p:txBody>
      </p:sp>
      <p:pic>
        <p:nvPicPr>
          <p:cNvPr id="16387" name="Picture 5" descr="getCAN7UNQ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2852738"/>
            <a:ext cx="5616575" cy="3816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/>
        </p:nvSpPr>
        <p:spPr>
          <a:xfrm>
            <a:off x="1581150" y="771525"/>
            <a:ext cx="5962650" cy="11303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ctr">
              <a:buClrTx/>
            </a:pPr>
            <a:r>
              <a:rPr lang="en-US" altLang="zh-CN" sz="4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Homework</a:t>
            </a:r>
            <a:endParaRPr lang="en-US" altLang="zh-CN" sz="4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2"/>
          <p:cNvSpPr>
            <a:spLocks noGrp="1"/>
          </p:cNvSpPr>
          <p:nvPr/>
        </p:nvSpPr>
        <p:spPr>
          <a:xfrm>
            <a:off x="2493963" y="2263775"/>
            <a:ext cx="4156075" cy="359568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ctr">
              <a:buClrTx/>
            </a:pPr>
            <a:r>
              <a:rPr lang="en-US" altLang="zh-CN" sz="4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背诵单词和课文</a:t>
            </a:r>
            <a:endParaRPr lang="zh-CN" altLang="en-US" sz="4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>
              <a:buClrTx/>
            </a:pPr>
            <a:r>
              <a:rPr lang="en-US" altLang="zh-CN" sz="4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和小伙伴练习一段关于天气和温度的对话</a:t>
            </a:r>
            <a:endParaRPr lang="zh-CN" altLang="en-US" sz="4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云形标注 8"/>
          <p:cNvSpPr/>
          <p:nvPr/>
        </p:nvSpPr>
        <p:spPr>
          <a:xfrm>
            <a:off x="3419475" y="1484313"/>
            <a:ext cx="4103688" cy="2089150"/>
          </a:xfrm>
          <a:prstGeom prst="cloudCallout">
            <a:avLst>
              <a:gd name="adj1" fmla="val -52361"/>
              <a:gd name="adj2" fmla="val 68315"/>
            </a:avLst>
          </a:prstGeom>
          <a:solidFill>
            <a:srgbClr val="66CC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r>
              <a:rPr lang="en-US" altLang="zh-CN" sz="4800" dirty="0">
                <a:latin typeface="Times New Roman" panose="02020603050405020304" pitchFamily="18" charset="0"/>
                <a:ea typeface="宋体" panose="02010600030101010101" pitchFamily="2" charset="-122"/>
              </a:rPr>
              <a:t>Goodbye!</a:t>
            </a:r>
            <a:endParaRPr lang="en-US" altLang="zh-CN" sz="4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434" name="图片 3074" descr="1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2849563"/>
            <a:ext cx="2592388" cy="2559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Picture 5" descr="getCAN7UNQ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476250"/>
            <a:ext cx="7993062" cy="5735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Text Box 6"/>
          <p:cNvSpPr txBox="1"/>
          <p:nvPr/>
        </p:nvSpPr>
        <p:spPr>
          <a:xfrm>
            <a:off x="755650" y="525463"/>
            <a:ext cx="2303463" cy="11890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7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Sam</a:t>
            </a:r>
            <a:endParaRPr lang="en-US" altLang="zh-CN" sz="72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7" descr="2008853_094836417128_2.jpg"/>
          <p:cNvPicPr>
            <a:picLocks noChangeAspect="1"/>
          </p:cNvPicPr>
          <p:nvPr/>
        </p:nvPicPr>
        <p:blipFill>
          <a:blip r:embed="rId1"/>
          <a:srcRect b="3954"/>
          <a:stretch>
            <a:fillRect/>
          </a:stretch>
        </p:blipFill>
        <p:spPr>
          <a:xfrm>
            <a:off x="0" y="0"/>
            <a:ext cx="9144000" cy="5000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Text Box 7"/>
          <p:cNvSpPr txBox="1"/>
          <p:nvPr/>
        </p:nvSpPr>
        <p:spPr>
          <a:xfrm>
            <a:off x="611188" y="5086350"/>
            <a:ext cx="8532812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  <a:ea typeface="宋体" panose="02010600030101010101" pitchFamily="2" charset="-122"/>
              </a:rPr>
              <a:t>How’s the weather in  London?</a:t>
            </a:r>
            <a:endParaRPr lang="en-US" altLang="zh-CN" sz="4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5" name="Text Box 8"/>
          <p:cNvSpPr txBox="1"/>
          <p:nvPr/>
        </p:nvSpPr>
        <p:spPr>
          <a:xfrm>
            <a:off x="2771775" y="5805488"/>
            <a:ext cx="360045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  <a:ea typeface="宋体" panose="02010600030101010101" pitchFamily="2" charset="-122"/>
              </a:rPr>
              <a:t>It’s cloudy.</a:t>
            </a:r>
            <a:endParaRPr lang="en-US" altLang="zh-CN" sz="4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100" name="Picture 6" descr="cloud图标"/>
          <p:cNvPicPr>
            <a:picLocks noChangeAspect="1"/>
          </p:cNvPicPr>
          <p:nvPr/>
        </p:nvPicPr>
        <p:blipFill>
          <a:blip r:embed="rId2"/>
          <a:srcRect t="20001" r="6451" b="23749"/>
          <a:stretch>
            <a:fillRect/>
          </a:stretch>
        </p:blipFill>
        <p:spPr>
          <a:xfrm>
            <a:off x="0" y="0"/>
            <a:ext cx="2214563" cy="2290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Picture 5" descr="getCAN7UNQ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3" y="1428750"/>
            <a:ext cx="7993062" cy="4751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AutoShape 7"/>
          <p:cNvSpPr/>
          <p:nvPr/>
        </p:nvSpPr>
        <p:spPr>
          <a:xfrm>
            <a:off x="755650" y="260350"/>
            <a:ext cx="7632700" cy="1077913"/>
          </a:xfrm>
          <a:prstGeom prst="wedgeRoundRectCallout">
            <a:avLst>
              <a:gd name="adj1" fmla="val 333"/>
              <a:gd name="adj2" fmla="val 94181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How’s the weather in 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China</a:t>
            </a:r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en-US" altLang="zh-CN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/>
            <a:endParaRPr lang="en-US" altLang="zh-CN" sz="4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Text Box 5"/>
          <p:cNvSpPr txBox="1"/>
          <p:nvPr/>
        </p:nvSpPr>
        <p:spPr>
          <a:xfrm>
            <a:off x="468313" y="2060575"/>
            <a:ext cx="8459787" cy="1098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6600">
                <a:latin typeface="Times New Roman" panose="02020603050405020304" pitchFamily="18" charset="0"/>
                <a:ea typeface="宋体" panose="02010600030101010101" pitchFamily="2" charset="-122"/>
              </a:rPr>
              <a:t>What’s the </a:t>
            </a:r>
            <a:r>
              <a:rPr lang="en-US" altLang="zh-CN" sz="6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temperature</a:t>
            </a:r>
            <a:r>
              <a:rPr lang="en-US" altLang="zh-CN" sz="660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en-US" altLang="zh-CN" sz="6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19" name="Text Box 6"/>
          <p:cNvSpPr txBox="1"/>
          <p:nvPr/>
        </p:nvSpPr>
        <p:spPr>
          <a:xfrm>
            <a:off x="539750" y="3213100"/>
            <a:ext cx="7740650" cy="1098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6600">
                <a:latin typeface="Times New Roman" panose="02020603050405020304" pitchFamily="18" charset="0"/>
                <a:ea typeface="宋体" panose="02010600030101010101" pitchFamily="2" charset="-122"/>
              </a:rPr>
              <a:t>It’s twenty</a:t>
            </a:r>
            <a:r>
              <a:rPr lang="en-US" altLang="zh-CN" sz="6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degrees</a:t>
            </a:r>
            <a:r>
              <a:rPr lang="en-US" altLang="zh-CN" sz="66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6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0" name="TextBox 4"/>
          <p:cNvSpPr txBox="1"/>
          <p:nvPr/>
        </p:nvSpPr>
        <p:spPr>
          <a:xfrm>
            <a:off x="3419475" y="4508500"/>
            <a:ext cx="2786063" cy="1736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5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20ºC</a:t>
            </a:r>
            <a:endParaRPr lang="en-US" altLang="zh-CN" sz="5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en-US" altLang="zh-CN" sz="5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9219" grpId="0"/>
      <p:bldP spid="92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4"/>
          <p:cNvPicPr>
            <a:picLocks noChangeAspect="1"/>
          </p:cNvPicPr>
          <p:nvPr/>
        </p:nvPicPr>
        <p:blipFill>
          <a:blip r:embed="rId1"/>
          <a:srcRect b="6944"/>
          <a:stretch>
            <a:fillRect/>
          </a:stretch>
        </p:blipFill>
        <p:spPr>
          <a:xfrm>
            <a:off x="1096963" y="1985963"/>
            <a:ext cx="6948487" cy="4849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339975" y="549275"/>
            <a:ext cx="6480175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800" b="1" dirty="0">
                <a:solidFill>
                  <a:srgbClr val="FF0000"/>
                </a:solidFill>
                <a:latin typeface="Candara" panose="020E0502030303020204" pitchFamily="34" charset="0"/>
                <a:ea typeface="华文楷体" panose="02010600040101010101" pitchFamily="2" charset="-122"/>
              </a:rPr>
              <a:t>What’s the temperature?</a:t>
            </a:r>
            <a:endParaRPr lang="en-US" altLang="zh-CN" sz="4800" b="1" dirty="0">
              <a:solidFill>
                <a:srgbClr val="FF0000"/>
              </a:solidFill>
              <a:latin typeface="Candara" panose="020E0502030303020204" pitchFamily="34" charset="0"/>
              <a:ea typeface="华文楷体" panose="0201060004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975" y="1268413"/>
            <a:ext cx="4752975" cy="8239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800" b="1" dirty="0">
                <a:solidFill>
                  <a:srgbClr val="FF0000"/>
                </a:solidFill>
                <a:latin typeface="Candara" panose="020E0502030303020204" pitchFamily="34" charset="0"/>
                <a:ea typeface="华文楷体" panose="02010600040101010101" pitchFamily="2" charset="-122"/>
              </a:rPr>
              <a:t>It’s  12 degrees.</a:t>
            </a:r>
            <a:endParaRPr lang="en-US" altLang="zh-CN" sz="4800" b="1" dirty="0">
              <a:solidFill>
                <a:srgbClr val="FF0000"/>
              </a:solidFill>
              <a:latin typeface="Candara" panose="020E0502030303020204" pitchFamily="34" charset="0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1962150"/>
            <a:ext cx="6553200" cy="489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268538" y="404813"/>
            <a:ext cx="6624637" cy="8239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800" b="1">
                <a:solidFill>
                  <a:srgbClr val="FF0000"/>
                </a:solidFill>
                <a:latin typeface="Candara" panose="020E0502030303020204" pitchFamily="34" charset="0"/>
                <a:ea typeface="华文楷体" panose="02010600040101010101" pitchFamily="2" charset="-122"/>
              </a:rPr>
              <a:t>What’s the temperature?</a:t>
            </a:r>
            <a:endParaRPr lang="en-US" altLang="zh-CN" sz="4800" b="1">
              <a:solidFill>
                <a:srgbClr val="FF0000"/>
              </a:solidFill>
              <a:latin typeface="Candara" panose="020E0502030303020204" pitchFamily="34" charset="0"/>
              <a:ea typeface="华文楷体" panose="020106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8538" y="1125538"/>
            <a:ext cx="5832475" cy="8239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800" b="1" dirty="0">
                <a:solidFill>
                  <a:srgbClr val="FF0000"/>
                </a:solidFill>
                <a:latin typeface="Candara" panose="020E0502030303020204" pitchFamily="34" charset="0"/>
                <a:ea typeface="华文楷体" panose="02010600040101010101" pitchFamily="2" charset="-122"/>
              </a:rPr>
              <a:t>It’s 35 degrees.</a:t>
            </a:r>
            <a:endParaRPr lang="en-US" altLang="zh-CN" sz="4800" b="1" dirty="0">
              <a:solidFill>
                <a:srgbClr val="FF0000"/>
              </a:solidFill>
              <a:latin typeface="Candara" panose="020E0502030303020204" pitchFamily="34" charset="0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1949450"/>
            <a:ext cx="7345362" cy="4908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547813" y="333375"/>
            <a:ext cx="7416800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800" b="1">
                <a:solidFill>
                  <a:srgbClr val="FF0000"/>
                </a:solidFill>
                <a:latin typeface="Candara" panose="020E0502030303020204" pitchFamily="34" charset="0"/>
                <a:ea typeface="华文楷体" panose="02010600040101010101" pitchFamily="2" charset="-122"/>
              </a:rPr>
              <a:t>What’s the temperature?</a:t>
            </a:r>
            <a:endParaRPr lang="en-US" altLang="zh-CN" sz="4800" b="1">
              <a:solidFill>
                <a:srgbClr val="FF0000"/>
              </a:solidFill>
              <a:latin typeface="Candara" panose="020E0502030303020204" pitchFamily="34" charset="0"/>
              <a:ea typeface="华文楷体" panose="0201060004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9250" y="1052513"/>
            <a:ext cx="5184775" cy="8239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800" b="1">
                <a:solidFill>
                  <a:srgbClr val="FF0000"/>
                </a:solidFill>
                <a:latin typeface="Candara" panose="020E0502030303020204" pitchFamily="34" charset="0"/>
                <a:ea typeface="华文楷体" panose="02010600040101010101" pitchFamily="2" charset="-122"/>
              </a:rPr>
              <a:t>It’s 20 degrees</a:t>
            </a:r>
            <a:r>
              <a:rPr lang="en-US" altLang="zh-CN" sz="4800" dirty="0">
                <a:solidFill>
                  <a:srgbClr val="FF0000"/>
                </a:solidFill>
                <a:latin typeface="Candara" panose="020E0502030303020204" pitchFamily="34" charset="0"/>
                <a:ea typeface="华文楷体" panose="02010600040101010101" pitchFamily="2" charset="-122"/>
              </a:rPr>
              <a:t>.</a:t>
            </a:r>
            <a:endParaRPr lang="en-US" altLang="zh-CN" sz="4800" dirty="0">
              <a:solidFill>
                <a:srgbClr val="FF0000"/>
              </a:solidFill>
              <a:latin typeface="Candara" panose="020E0502030303020204" pitchFamily="34" charset="0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4"/>
          <p:cNvPicPr>
            <a:picLocks noChangeAspect="1"/>
          </p:cNvPicPr>
          <p:nvPr/>
        </p:nvPicPr>
        <p:blipFill>
          <a:blip r:embed="rId1"/>
          <a:srcRect b="5499"/>
          <a:stretch>
            <a:fillRect/>
          </a:stretch>
        </p:blipFill>
        <p:spPr>
          <a:xfrm>
            <a:off x="611188" y="2097088"/>
            <a:ext cx="8062912" cy="4760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2268538" y="476250"/>
            <a:ext cx="6481762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800" b="1">
                <a:solidFill>
                  <a:srgbClr val="FF0000"/>
                </a:solidFill>
                <a:latin typeface="Candara" panose="020E0502030303020204" pitchFamily="34" charset="0"/>
                <a:ea typeface="华文楷体" panose="02010600040101010101" pitchFamily="2" charset="-122"/>
              </a:rPr>
              <a:t>What’s the temperature?</a:t>
            </a:r>
            <a:endParaRPr lang="en-US" altLang="zh-CN" sz="4800" b="1">
              <a:solidFill>
                <a:srgbClr val="FF0000"/>
              </a:solidFill>
              <a:latin typeface="Candara" panose="020E0502030303020204" pitchFamily="34" charset="0"/>
              <a:ea typeface="华文楷体" panose="0201060004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975" y="1196975"/>
            <a:ext cx="7056438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800" b="1" dirty="0">
                <a:solidFill>
                  <a:srgbClr val="FF0000"/>
                </a:solidFill>
                <a:latin typeface="Candara" panose="020E0502030303020204" pitchFamily="34" charset="0"/>
                <a:ea typeface="华文楷体" panose="02010600040101010101" pitchFamily="2" charset="-122"/>
              </a:rPr>
              <a:t>It’s 3 degrees.</a:t>
            </a:r>
            <a:endParaRPr lang="en-US" altLang="zh-CN" sz="4800" b="1" dirty="0">
              <a:solidFill>
                <a:srgbClr val="FF0000"/>
              </a:solidFill>
              <a:latin typeface="Candara" panose="020E0502030303020204" pitchFamily="34" charset="0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639</Words>
  <Application>WPS 演示</Application>
  <PresentationFormat>在屏幕上显示</PresentationFormat>
  <Paragraphs>64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宋体</vt:lpstr>
      <vt:lpstr>Wingdings</vt:lpstr>
      <vt:lpstr>楷体_GB2312</vt:lpstr>
      <vt:lpstr>新宋体</vt:lpstr>
      <vt:lpstr>Times New Roman</vt:lpstr>
      <vt:lpstr>Candara</vt:lpstr>
      <vt:lpstr>华文楷体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It’s temperature is 38.5 degrees.</vt:lpstr>
      <vt:lpstr>It’s temperature is 39 degrees.</vt:lpstr>
      <vt:lpstr>It’s temperature is 39 degrees.</vt:lpstr>
      <vt:lpstr>Sam wants to go on a trip to China. He wants to know the temperature of some cities.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joker</dc:creator>
  <cp:lastModifiedBy>上帝掷骰子吗</cp:lastModifiedBy>
  <cp:revision>5</cp:revision>
  <dcterms:created xsi:type="dcterms:W3CDTF">2016-10-18T09:11:00Z</dcterms:created>
  <dcterms:modified xsi:type="dcterms:W3CDTF">2023-09-30T11:58:59Z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9197EE9639FD401787A01179F85722B6_13</vt:lpwstr>
  </property>
</Properties>
</file>