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2" r:id="rId8"/>
    <p:sldId id="261" r:id="rId9"/>
    <p:sldId id="264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3cc70428e7e3bbc7e4cd4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 descr="image00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2276475"/>
            <a:ext cx="30003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4"/>
          <p:cNvSpPr txBox="1"/>
          <p:nvPr/>
        </p:nvSpPr>
        <p:spPr>
          <a:xfrm>
            <a:off x="3681413" y="5187950"/>
            <a:ext cx="441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4400" b="1" dirty="0">
                <a:solidFill>
                  <a:srgbClr val="0099FF"/>
                </a:solidFill>
                <a:latin typeface="Times New Roman" panose="02020603050405020304" pitchFamily="18" charset="0"/>
                <a:ea typeface="楷体_GB2312" pitchFamily="49" charset="-122"/>
              </a:rPr>
              <a:t>重难点指导</a:t>
            </a:r>
            <a:endParaRPr lang="zh-CN" altLang="en-US" sz="4400" b="1" dirty="0">
              <a:solidFill>
                <a:srgbClr val="0099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1066800" y="533400"/>
            <a:ext cx="59436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5400" b="1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  <a:t>Unit 4  Lesson 19 Family</a:t>
            </a:r>
            <a:endParaRPr lang="en-US" altLang="zh-CN" sz="5400" b="1" dirty="0">
              <a:solidFill>
                <a:srgbClr val="00CC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Rectangle 4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2284413" y="2066925"/>
            <a:ext cx="624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Part A</a:t>
            </a:r>
            <a:r>
              <a:rPr lang="en-US" altLang="zh-CN" sz="3600" b="1" dirty="0">
                <a:solidFill>
                  <a:srgbClr val="FF0066"/>
                </a:solidFill>
                <a:latin typeface="Monotype Corsiva" panose="03010101010201010101" pitchFamily="66" charset="0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Monotype Corsiva" panose="03010101010201010101" pitchFamily="66" charset="0"/>
                <a:ea typeface="楷体_GB2312" pitchFamily="49" charset="-122"/>
              </a:rPr>
              <a:t>教学重、难点</a:t>
            </a:r>
            <a:endParaRPr lang="zh-CN" altLang="en-US" sz="3600" b="1" dirty="0">
              <a:solidFill>
                <a:srgbClr val="FF0066"/>
              </a:solidFill>
              <a:latin typeface="Monotype Corsiva" panose="03010101010201010101" pitchFamily="66" charset="0"/>
              <a:ea typeface="楷体_GB2312" pitchFamily="49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1258888" y="3040063"/>
            <a:ext cx="7129462" cy="2089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能听、说、认、读单词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family, </a:t>
            </a:r>
            <a:endParaRPr lang="en-US" altLang="zh-CN" sz="3200" b="1" dirty="0">
              <a:solidFill>
                <a:srgbClr val="0066FF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Times New Roman" panose="02020603050405020304" pitchFamily="18" charset="0"/>
              </a:rPr>
              <a:t>     parents, uncle, sister</a:t>
            </a:r>
            <a:r>
              <a:rPr lang="zh-CN" altLang="en-US" sz="32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并能交换简单的家庭信息。</a:t>
            </a:r>
            <a:endParaRPr lang="zh-CN" altLang="en-US" sz="32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am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4800"/>
            <a:ext cx="1462088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AutoShape 3"/>
          <p:cNvSpPr/>
          <p:nvPr/>
        </p:nvSpPr>
        <p:spPr>
          <a:xfrm>
            <a:off x="1752600" y="1905000"/>
            <a:ext cx="5256213" cy="3384550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643084531" y="53696199"/>
              </a:cxn>
              <a:cxn ang="11796480">
                <a:pos x="173384214" y="265166156"/>
              </a:cxn>
              <a:cxn ang="5898240">
                <a:pos x="643084531" y="530332312"/>
              </a:cxn>
              <a:cxn ang="0">
                <a:pos x="1105679533" y="265166156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CC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7172" name="Picture 4" descr="parent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2362200"/>
            <a:ext cx="2592388" cy="175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5"/>
          <p:cNvSpPr txBox="1"/>
          <p:nvPr/>
        </p:nvSpPr>
        <p:spPr>
          <a:xfrm>
            <a:off x="3657600" y="5791200"/>
            <a:ext cx="1912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parent</a:t>
            </a: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s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2895600" y="5257800"/>
            <a:ext cx="2994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mother</a:t>
            </a:r>
            <a:r>
              <a:rPr lang="en-US" altLang="zh-CN" sz="2800" b="1" dirty="0">
                <a:latin typeface="Times New Roman" panose="02020603050405020304" pitchFamily="18" charset="0"/>
              </a:rPr>
              <a:t> and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father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5" name="Text Box 3"/>
          <p:cNvSpPr txBox="1"/>
          <p:nvPr/>
        </p:nvSpPr>
        <p:spPr>
          <a:xfrm>
            <a:off x="1049338" y="5099050"/>
            <a:ext cx="3436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father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8196" name="Picture 4" descr="2007126174521229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0" y="1143000"/>
            <a:ext cx="2971800" cy="393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5003800" y="5157788"/>
            <a:ext cx="335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This is my 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mother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5125" name="Picture 6" descr="警察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45"/>
          <a:stretch>
            <a:fillRect/>
          </a:stretch>
        </p:blipFill>
        <p:spPr>
          <a:xfrm>
            <a:off x="1295400" y="1219200"/>
            <a:ext cx="27527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7"/>
          <p:cNvSpPr txBox="1"/>
          <p:nvPr/>
        </p:nvSpPr>
        <p:spPr>
          <a:xfrm>
            <a:off x="3124200" y="5943600"/>
            <a:ext cx="12192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爸爸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7" name="Text Box 8"/>
          <p:cNvSpPr txBox="1"/>
          <p:nvPr/>
        </p:nvSpPr>
        <p:spPr>
          <a:xfrm>
            <a:off x="6477000" y="5867400"/>
            <a:ext cx="12192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妈妈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4" descr="中国女孩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82"/>
          <a:stretch>
            <a:fillRect/>
          </a:stretch>
        </p:blipFill>
        <p:spPr>
          <a:xfrm>
            <a:off x="2819400" y="457200"/>
            <a:ext cx="18288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5"/>
          <p:cNvSpPr txBox="1"/>
          <p:nvPr/>
        </p:nvSpPr>
        <p:spPr>
          <a:xfrm>
            <a:off x="2438400" y="46482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my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sister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4267200" y="5638800"/>
            <a:ext cx="11430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妹妹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3276600" y="627063"/>
            <a:ext cx="2305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Let’s read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2051050" y="2382838"/>
            <a:ext cx="5472113" cy="27749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Parents, parents.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Mother, mother.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Father, father.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Sister, sister.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WPS 演示</Application>
  <PresentationFormat>全屏显示(4:3)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楷体_GB2312</vt:lpstr>
      <vt:lpstr>新宋体</vt:lpstr>
      <vt:lpstr>Monotype Corsiva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2023-09-30T08:36:00Z</dcterms:created>
  <dcterms:modified xsi:type="dcterms:W3CDTF">2023-09-30T15:50:07Z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EE52B3AD8628492E9F0A42D8C9DF76DE_13</vt:lpwstr>
  </property>
  <property fmtid="{D5CDD505-2E9C-101B-9397-08002B2CF9AE}" pid="4" name="KSOProductBuildVer">
    <vt:lpwstr>2052-12.1.0.15374</vt:lpwstr>
  </property>
</Properties>
</file>