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6"/>
  </p:notesMasterIdLst>
  <p:sldIdLst>
    <p:sldId id="306" r:id="rId4"/>
    <p:sldId id="330" r:id="rId5"/>
    <p:sldId id="331" r:id="rId7"/>
    <p:sldId id="259" r:id="rId8"/>
    <p:sldId id="309" r:id="rId9"/>
    <p:sldId id="310" r:id="rId10"/>
    <p:sldId id="346" r:id="rId11"/>
    <p:sldId id="332" r:id="rId12"/>
    <p:sldId id="314" r:id="rId13"/>
    <p:sldId id="315" r:id="rId14"/>
    <p:sldId id="333" r:id="rId15"/>
    <p:sldId id="334" r:id="rId16"/>
    <p:sldId id="335" r:id="rId17"/>
    <p:sldId id="337" r:id="rId18"/>
    <p:sldId id="336" r:id="rId19"/>
    <p:sldId id="338" r:id="rId20"/>
    <p:sldId id="339" r:id="rId21"/>
    <p:sldId id="340" r:id="rId22"/>
    <p:sldId id="323" r:id="rId23"/>
    <p:sldId id="325" r:id="rId24"/>
    <p:sldId id="326" r:id="rId25"/>
    <p:sldId id="327" r:id="rId26"/>
    <p:sldId id="341" r:id="rId27"/>
    <p:sldId id="342" r:id="rId28"/>
    <p:sldId id="343" r:id="rId29"/>
    <p:sldId id="344" r:id="rId30"/>
    <p:sldId id="345" r:id="rId31"/>
    <p:sldId id="296" r:id="rId32"/>
    <p:sldId id="368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9.png"/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7.jpe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1725823" y="2127140"/>
            <a:ext cx="8760732" cy="120032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12 </a:t>
            </a:r>
            <a:r>
              <a:rPr kumimoji="0" lang="zh-CN" altLang="en-US" sz="72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一幅名扬中外的画</a:t>
            </a:r>
            <a:endParaRPr kumimoji="0" lang="zh-CN" altLang="en-US" sz="72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sp>
        <p:nvSpPr>
          <p:cNvPr id="5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70225" y="1536700"/>
            <a:ext cx="8901113" cy="4398963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小组合作，完成下列任务：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四人为一个合作小组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，推选发言员一名，其他三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位同学从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２</a:t>
            </a: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-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４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自然段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中任选一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个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自然段，看看每段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主要写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了什么内容</a:t>
            </a: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?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由发言员汇总后代表小组发言。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0485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73709" y="333317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3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5465" y="-226110"/>
            <a:ext cx="2757486" cy="1102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汇报交流：</a:t>
            </a:r>
            <a:endParaRPr kumimoji="0" lang="zh-CN" altLang="zh-CN" sz="4000" b="1" i="0" u="none" strike="noStrike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3150" y="1398588"/>
            <a:ext cx="10090150" cy="4322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光是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画上的人物，就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有好几百个：有从乡下来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的农民，有撑船的船工，有做各种买卖的生意人，有留着长胡子的道士，有走江湖的医生，有摆小摊的摊贩，有官吏和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读书人</a:t>
            </a: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三百六十行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，哪一行的人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都画在上面了。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12963" y="2274888"/>
            <a:ext cx="64452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线形标注 1 5"/>
          <p:cNvSpPr/>
          <p:nvPr/>
        </p:nvSpPr>
        <p:spPr>
          <a:xfrm>
            <a:off x="2892425" y="260350"/>
            <a:ext cx="3948113" cy="1316038"/>
          </a:xfrm>
          <a:prstGeom prst="borderCallout1">
            <a:avLst>
              <a:gd name="adj1" fmla="val 98237"/>
              <a:gd name="adj2" fmla="val 32614"/>
              <a:gd name="adj3" fmla="val 115009"/>
              <a:gd name="adj4" fmla="val 20649"/>
            </a:avLst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说明这个自然段主要讲了画面上的人物。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619875" y="1606550"/>
            <a:ext cx="1828800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7011988" y="246063"/>
            <a:ext cx="2462213" cy="1284288"/>
          </a:xfrm>
          <a:prstGeom prst="cloud">
            <a:avLst/>
          </a:prstGeom>
          <a:solidFill>
            <a:srgbClr val="FFFF00"/>
          </a:solidFill>
          <a:ln w="57150">
            <a:solidFill>
              <a:srgbClr val="FFC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列数字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810625" y="1517650"/>
            <a:ext cx="641350" cy="784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05188" y="2405063"/>
            <a:ext cx="522288" cy="7127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548438" y="2408238"/>
            <a:ext cx="641350" cy="720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957388" y="3298825"/>
            <a:ext cx="641350" cy="650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13225" y="4098925"/>
            <a:ext cx="641350" cy="6921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云形 13"/>
          <p:cNvSpPr/>
          <p:nvPr/>
        </p:nvSpPr>
        <p:spPr>
          <a:xfrm>
            <a:off x="9358313" y="2038350"/>
            <a:ext cx="1804988" cy="1447800"/>
          </a:xfrm>
          <a:prstGeom prst="cloud">
            <a:avLst/>
          </a:prstGeom>
          <a:solidFill>
            <a:srgbClr val="FF0000"/>
          </a:solidFill>
          <a:ln w="57150"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具体举例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540625" y="4105275"/>
            <a:ext cx="1009650" cy="614363"/>
          </a:xfrm>
          <a:prstGeom prst="roundRect">
            <a:avLst/>
          </a:prstGeom>
          <a:noFill/>
          <a:ln w="38100">
            <a:solidFill>
              <a:srgbClr val="3333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线形标注 1 15"/>
          <p:cNvSpPr/>
          <p:nvPr/>
        </p:nvSpPr>
        <p:spPr>
          <a:xfrm>
            <a:off x="7011988" y="4897438"/>
            <a:ext cx="3956050" cy="628650"/>
          </a:xfrm>
          <a:prstGeom prst="borderCallout1">
            <a:avLst>
              <a:gd name="adj1" fmla="val -1763"/>
              <a:gd name="adj2" fmla="val 45459"/>
              <a:gd name="adj3" fmla="val -31009"/>
              <a:gd name="adj4" fmla="val 39883"/>
            </a:avLst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省略号说明什么？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11263" y="5564188"/>
            <a:ext cx="9698037" cy="127317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还有许多行业的人物没有一一说明，所以才用“三百六十行，哪一行的人都画在上面了。”来进行总结。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48438" y="3298825"/>
            <a:ext cx="641350" cy="6921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267950" y="3298825"/>
            <a:ext cx="641350" cy="6921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4" grpId="1" bldLvl="0" animBg="1"/>
      <p:bldP spid="15" grpId="0" bldLvl="0" animBg="1"/>
      <p:bldP spid="16" grpId="0" bldLvl="0" animBg="1"/>
      <p:bldP spid="18" grpId="0" bldLvl="0" animBg="1"/>
      <p:bldP spid="5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3000" y="895350"/>
            <a:ext cx="9698038" cy="470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从“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”和“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”这两句话可以看出作者的确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68750" y="1401763"/>
            <a:ext cx="4778375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光人物就有好几百个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2750" y="3000375"/>
            <a:ext cx="89328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三百六十行，哪一行的人都画在上面了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43775" y="4487863"/>
            <a:ext cx="32718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下了很大功夫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35275" y="1962150"/>
            <a:ext cx="6521450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画上的街市的热闹表现在什么地方？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933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81025" y="1757363"/>
            <a:ext cx="11410950" cy="3476625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街上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有挂着各种招牌的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店铺、作坊、酒楼、茶馆</a:t>
            </a: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走在街上的，是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来来往往、形态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各异的人：有的骑着马，有的挑着担，有的赶着毛驴，有的推着独轮车，有的悠闲地在街上溜达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40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635125" y="2584450"/>
            <a:ext cx="10193338" cy="20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81025" y="3421063"/>
            <a:ext cx="1620838" cy="3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232025" y="3421063"/>
            <a:ext cx="9120188" cy="14288"/>
          </a:xfrm>
          <a:prstGeom prst="line">
            <a:avLst/>
          </a:prstGeom>
          <a:ln w="57150">
            <a:solidFill>
              <a:srgbClr val="3333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8229600" y="5397500"/>
            <a:ext cx="2938463" cy="922338"/>
          </a:xfrm>
          <a:prstGeom prst="rect">
            <a:avLst/>
          </a:prstGeom>
          <a:solidFill>
            <a:srgbClr val="F2F2F2">
              <a:alpha val="74901"/>
            </a:srgbClr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3333FF"/>
                </a:solidFill>
                <a:latin typeface="方正粗圆简体" pitchFamily="65" charset="-122"/>
                <a:ea typeface="方正粗圆简体" pitchFamily="65" charset="-122"/>
              </a:rPr>
              <a:t>内容丰富</a:t>
            </a:r>
            <a:endParaRPr lang="zh-CN" altLang="en-US" sz="5400" b="1" dirty="0">
              <a:solidFill>
                <a:srgbClr val="3333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60425" y="504825"/>
            <a:ext cx="6102350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画面上的人有什么特点呢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4463" y="1685925"/>
            <a:ext cx="9244012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有的不到一寸，有的甚至只有黄豆那么大。别看画上的人小，每个人在干什么，都能看得清清楚楚。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554538" y="1935163"/>
            <a:ext cx="1036638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150350" y="1920875"/>
            <a:ext cx="1036638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1239838" y="4672013"/>
            <a:ext cx="2262188" cy="1430338"/>
          </a:xfrm>
          <a:prstGeom prst="cloud">
            <a:avLst/>
          </a:prstGeom>
          <a:solidFill>
            <a:srgbClr val="FFFF00"/>
          </a:solidFill>
          <a:ln w="57150">
            <a:solidFill>
              <a:srgbClr val="FFC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人小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591425" y="3511550"/>
            <a:ext cx="272097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524000" y="4398963"/>
            <a:ext cx="5846763" cy="476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云形 10"/>
          <p:cNvSpPr/>
          <p:nvPr/>
        </p:nvSpPr>
        <p:spPr>
          <a:xfrm>
            <a:off x="7840663" y="4183063"/>
            <a:ext cx="3538538" cy="2052638"/>
          </a:xfrm>
          <a:prstGeom prst="cloud">
            <a:avLst/>
          </a:prstGeom>
          <a:solidFill>
            <a:srgbClr val="FFFF00"/>
          </a:solidFill>
          <a:ln w="57150">
            <a:solidFill>
              <a:srgbClr val="FFC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看得清清楚楚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848100" y="4670425"/>
            <a:ext cx="3992563" cy="122555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00575" y="4930775"/>
            <a:ext cx="2225675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画技高超</a:t>
            </a:r>
            <a:endParaRPr lang="zh-CN" altLang="en-US" sz="4000" b="1" dirty="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ldLvl="0" animBg="1"/>
      <p:bldP spid="6" grpId="0" bldLvl="0" animBg="1"/>
      <p:bldP spid="7" grpId="0" animBg="1"/>
      <p:bldP spid="11" grpId="0" bldLvl="0" animBg="1"/>
      <p:bldP spid="12" grpId="0" bldLvl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96925" y="711200"/>
            <a:ext cx="63103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桥北头发生了一件什么事？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893887" y="4233863"/>
            <a:ext cx="10091738" cy="804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4697413" y="4652963"/>
            <a:ext cx="4306888" cy="1697038"/>
          </a:xfrm>
          <a:prstGeom prst="cloud">
            <a:avLst/>
          </a:prstGeom>
          <a:solidFill>
            <a:srgbClr val="FFFF00"/>
          </a:solidFill>
          <a:ln w="57150">
            <a:solidFill>
              <a:srgbClr val="FFC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画技传神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520950" y="2122488"/>
            <a:ext cx="1477963" cy="865188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圆简体" pitchFamily="65" charset="-122"/>
                <a:ea typeface="方正粗圆简体" pitchFamily="65" charset="-122"/>
                <a:cs typeface="+mn-cs"/>
              </a:rPr>
              <a:t>差点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圆简体" pitchFamily="65" charset="-122"/>
              <a:ea typeface="方正粗圆简体" pitchFamily="65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6925" y="2220913"/>
            <a:ext cx="172402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3333FF"/>
                </a:solidFill>
                <a:latin typeface="方正粗圆简体" pitchFamily="65" charset="-122"/>
                <a:ea typeface="方正粗圆简体" pitchFamily="65" charset="-122"/>
              </a:rPr>
              <a:t>骑马人</a:t>
            </a:r>
            <a:endParaRPr lang="zh-CN" altLang="en-US" sz="4000" dirty="0">
              <a:solidFill>
                <a:srgbClr val="3333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95750" y="2220913"/>
            <a:ext cx="17224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3333FF"/>
                </a:solidFill>
                <a:latin typeface="方正粗圆简体" pitchFamily="65" charset="-122"/>
                <a:ea typeface="方正粗圆简体" pitchFamily="65" charset="-122"/>
              </a:rPr>
              <a:t>撞轿子</a:t>
            </a:r>
            <a:endParaRPr lang="zh-CN" altLang="en-US" sz="4000" dirty="0">
              <a:solidFill>
                <a:srgbClr val="3333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14" name="右箭头 13"/>
          <p:cNvSpPr/>
          <p:nvPr/>
        </p:nvSpPr>
        <p:spPr>
          <a:xfrm rot="2360652">
            <a:off x="3035300" y="3105150"/>
            <a:ext cx="1385888" cy="909638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圆简体" pitchFamily="65" charset="-122"/>
                <a:ea typeface="方正粗圆简体" pitchFamily="65" charset="-122"/>
                <a:cs typeface="+mn-cs"/>
              </a:rPr>
              <a:t>勒马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圆简体" pitchFamily="65" charset="-122"/>
              <a:ea typeface="方正粗圆简体" pitchFamily="65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1200" y="3643313"/>
            <a:ext cx="17224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3333FF"/>
                </a:solidFill>
                <a:latin typeface="方正粗圆简体" pitchFamily="65" charset="-122"/>
                <a:ea typeface="方正粗圆简体" pitchFamily="65" charset="-122"/>
              </a:rPr>
              <a:t>吓毛驴</a:t>
            </a:r>
            <a:endParaRPr lang="zh-CN" altLang="en-US" sz="4000" dirty="0">
              <a:solidFill>
                <a:srgbClr val="3333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17" name="右箭头 16"/>
          <p:cNvSpPr/>
          <p:nvPr/>
        </p:nvSpPr>
        <p:spPr>
          <a:xfrm rot="19650094">
            <a:off x="6080125" y="3062288"/>
            <a:ext cx="1333500" cy="839788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圆简体" pitchFamily="65" charset="-122"/>
                <a:ea typeface="方正粗圆简体" pitchFamily="65" charset="-122"/>
                <a:cs typeface="+mn-cs"/>
              </a:rPr>
              <a:t>毛驴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圆简体" pitchFamily="65" charset="-122"/>
              <a:ea typeface="方正粗圆简体" pitchFamily="65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92963" y="2484438"/>
            <a:ext cx="172402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3333FF"/>
                </a:solidFill>
                <a:latin typeface="方正粗圆简体" pitchFamily="65" charset="-122"/>
                <a:ea typeface="方正粗圆简体" pitchFamily="65" charset="-122"/>
              </a:rPr>
              <a:t>惊路人</a:t>
            </a:r>
            <a:endParaRPr lang="zh-CN" altLang="en-US" sz="4000" dirty="0">
              <a:solidFill>
                <a:srgbClr val="3333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19" name="右箭头 18"/>
          <p:cNvSpPr/>
          <p:nvPr/>
        </p:nvSpPr>
        <p:spPr>
          <a:xfrm rot="2045836">
            <a:off x="7747000" y="3111500"/>
            <a:ext cx="1276350" cy="9017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圆简体" pitchFamily="65" charset="-122"/>
                <a:ea typeface="方正粗圆简体" pitchFamily="65" charset="-122"/>
                <a:cs typeface="+mn-cs"/>
              </a:rPr>
              <a:t>路人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圆简体" pitchFamily="65" charset="-122"/>
              <a:ea typeface="方正粗圆简体" pitchFamily="65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83613" y="3873500"/>
            <a:ext cx="172243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3333FF"/>
                </a:solidFill>
                <a:latin typeface="方正粗圆简体" pitchFamily="65" charset="-122"/>
                <a:ea typeface="方正粗圆简体" pitchFamily="65" charset="-122"/>
              </a:rPr>
              <a:t>赶毛驴</a:t>
            </a:r>
            <a:endParaRPr lang="zh-CN" altLang="en-US" sz="4000" dirty="0">
              <a:solidFill>
                <a:srgbClr val="3333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 bldLvl="0" animBg="1"/>
      <p:bldP spid="15" grpId="0"/>
      <p:bldP spid="13" grpId="0"/>
      <p:bldP spid="14" grpId="0" bldLvl="0" animBg="1"/>
      <p:bldP spid="16" grpId="0"/>
      <p:bldP spid="17" grpId="0" bldLvl="0" animBg="1"/>
      <p:bldP spid="18" grpId="0"/>
      <p:bldP spid="19" grpId="0" bldLvl="0" animBg="1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"/>
          <p:cNvSpPr/>
          <p:nvPr/>
        </p:nvSpPr>
        <p:spPr>
          <a:xfrm>
            <a:off x="1255713" y="2173288"/>
            <a:ext cx="9718675" cy="5857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23E32"/>
                </a:solidFill>
                <a:latin typeface="宋体" panose="02010600030101010101" pitchFamily="2" charset="-122"/>
              </a:rPr>
              <a:t>在张择端的这幅画中像这样有趣的生活情景还有很多。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301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08138" y="2003425"/>
            <a:ext cx="9244012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因为这幅画画得非常传神，我们能透过画中的内容看到八百年前的人们生活的情景，所以它被称为宋代的百科全书，被称为一幅名扬中外的画。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663575" y="1192213"/>
            <a:ext cx="10514013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清明上河图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能被称为一幅名扬中外的画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1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280988"/>
            <a:ext cx="3286125" cy="1104900"/>
            <a:chOff x="2274" y="234572"/>
            <a:chExt cx="3286837" cy="1105105"/>
          </a:xfrm>
        </p:grpSpPr>
        <p:pic>
          <p:nvPicPr>
            <p:cNvPr id="2970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1" y="-828163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内容概要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146175" y="1714500"/>
            <a:ext cx="108267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通过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__________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__________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endParaRPr lang="zh-CN" altLang="zh-CN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__________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三方面为我们介绍了由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画家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________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所画的、名扬中外的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《           》,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赞扬了这幅画的高超画技和历史价值。</a:t>
            </a:r>
            <a:endParaRPr lang="zh-CN" altLang="zh-CN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0900" y="1774825"/>
            <a:ext cx="1878013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人物多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50138" y="1774825"/>
            <a:ext cx="2447925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街市热闹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2225" y="2776538"/>
            <a:ext cx="2447925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情景传神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20175" y="2776538"/>
            <a:ext cx="1316038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北宋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1438" y="3729038"/>
            <a:ext cx="1881188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张择端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8813" y="3729038"/>
            <a:ext cx="3014663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清明上河图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925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925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925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b="1175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纯音乐-白浅">
            <a:hlinkClick r:id="" action="ppaction://media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87400" y="244475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 b="933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1644194" y="400547"/>
            <a:ext cx="9312166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50" normalizeH="0" baseline="0" noProof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你知道这些图片来自哪里吗？</a:t>
            </a:r>
            <a:endParaRPr kumimoji="0" lang="zh-CN" altLang="en-US" sz="5400" b="1" i="0" u="none" strike="noStrike" kern="1200" cap="none" spc="50" normalizeH="0" baseline="0" noProof="1" smtClean="0">
              <a:ln w="9525" cmpd="sng">
                <a:solidFill>
                  <a:srgbClr val="00206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60794" y="5260340"/>
            <a:ext cx="4595495" cy="9220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1" i="0" u="none" strike="noStrike" kern="1200" cap="none" spc="0" normalizeH="0" baseline="0" noProof="1" smtClean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5400" b="1" i="0" u="none" strike="noStrike" kern="1200" cap="none" spc="0" normalizeH="0" baseline="0" noProof="1" smtClean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清明上河图</a:t>
            </a:r>
            <a:r>
              <a:rPr kumimoji="0" lang="en-US" altLang="zh-CN" sz="5400" b="1" i="0" u="none" strike="noStrike" kern="1200" cap="none" spc="0" normalizeH="0" baseline="0" noProof="1" smtClean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  <a:endParaRPr kumimoji="0" lang="en-US" altLang="zh-CN" sz="5400" b="1" i="0" u="none" strike="noStrike" kern="1200" cap="none" spc="0" normalizeH="0" baseline="0" noProof="1" smtClean="0">
              <a:ln w="66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8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601788"/>
            <a:ext cx="7505700" cy="3597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3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30727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71" y="-828163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515148" y="234572"/>
              <a:ext cx="22610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小练笔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92513" y="1962150"/>
            <a:ext cx="5815012" cy="293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画面中还有哪些生动有趣的情景？对照画面，你也来写一写吧！</a:t>
            </a:r>
            <a:endParaRPr lang="zh-CN" altLang="en-US" sz="4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072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0" y="4802188"/>
            <a:ext cx="2852738" cy="182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700" y="28225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3174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1" y="-828163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861298" y="234572"/>
              <a:ext cx="15687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作业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473450" y="2160588"/>
            <a:ext cx="6446838" cy="2122488"/>
          </a:xfrm>
          <a:prstGeom prst="rect">
            <a:avLst/>
          </a:prstGeom>
          <a:noFill/>
          <a:ln w="57150">
            <a:solidFill>
              <a:srgbClr val="DE6421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对照画面给爸爸妈妈</a:t>
            </a:r>
            <a:r>
              <a:rPr kumimoji="0" lang="zh-CN" altLang="en-US" sz="44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介绍介绍</a:t>
            </a:r>
            <a:r>
              <a:rPr kumimoji="0" lang="en-US" altLang="zh-CN" sz="44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4400" b="0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清明上河图</a:t>
            </a:r>
            <a:r>
              <a:rPr kumimoji="0" lang="en-US" altLang="zh-CN" sz="4400" b="0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4400" b="0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4400" b="0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713" y="2589213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3277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1" y="-828163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板书设计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040688" y="2649538"/>
            <a:ext cx="3281363" cy="1849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画技高超</a:t>
            </a:r>
            <a:endParaRPr kumimoji="0" lang="en-US" altLang="zh-CN" sz="4400" b="0" i="0" u="none" strike="noStrike" kern="1200" cap="none" spc="0" normalizeH="0" baseline="0" noProof="1" smtClean="0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无价之宝</a:t>
            </a:r>
            <a:endParaRPr kumimoji="0" lang="en-US" altLang="zh-CN" sz="4400" b="0" i="0" u="none" strike="noStrike" kern="1200" cap="none" spc="0" normalizeH="0" baseline="0" noProof="1" smtClean="0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00575" y="2214563"/>
            <a:ext cx="3295650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人物   多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街市   热闹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情景   传神</a:t>
            </a:r>
            <a:endParaRPr lang="zh-CN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4233863" y="2568575"/>
            <a:ext cx="269875" cy="2371725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8100" y="2730500"/>
            <a:ext cx="2797175" cy="18637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一幅名扬中外的画</a:t>
            </a:r>
            <a:endParaRPr kumimoji="0" lang="zh-CN" altLang="en-US" sz="48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2775" name="Rectangle 5"/>
          <p:cNvSpPr/>
          <p:nvPr/>
        </p:nvSpPr>
        <p:spPr>
          <a:xfrm>
            <a:off x="152400" y="152400"/>
            <a:ext cx="12192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7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charRg st="7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5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charRg st="15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animBg="1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555625" y="160338"/>
            <a:ext cx="3286125" cy="1104900"/>
            <a:chOff x="2274" y="234572"/>
            <a:chExt cx="3286837" cy="1105105"/>
          </a:xfrm>
        </p:grpSpPr>
        <p:pic>
          <p:nvPicPr>
            <p:cNvPr id="3379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1" y="-828163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知识链接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6038" y="1293813"/>
            <a:ext cx="12084050" cy="5370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张择端：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字正道，汉族，琅琊东武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今山东诸城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人，居住于东京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今河南开封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。北宋画家。宣和年间任翰林待诏，擅画楼观、屋宇、林木、人物。所作风俗画市肆、桥梁、街道、城郭刻画细致，界画精确，豆人寸马，形象如生自幼好学，早年游学汴京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今河南开封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，后习绘画。宋徽宗时供职翰林图画院，专攻界画宫室，尤擅绘舟车、市肆、桥梁、街道、城郭。后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以失位家居，卖画为生，写有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西湖争标图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清明上河图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》"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。存世作品有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清明上河图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金明池争标图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尚存争议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等，皆为我国古代的艺术珍品。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/>
          <a:srcRect l="1353" r="4436"/>
          <a:stretch>
            <a:fillRect/>
          </a:stretch>
        </p:blipFill>
        <p:spPr>
          <a:xfrm>
            <a:off x="3913162" y="-5082"/>
            <a:ext cx="4853355" cy="6868843"/>
          </a:xfrm>
          <a:prstGeom prst="snip2Same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2"/>
          <p:cNvSpPr/>
          <p:nvPr/>
        </p:nvSpPr>
        <p:spPr>
          <a:xfrm>
            <a:off x="1060450" y="2092325"/>
            <a:ext cx="10510838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一、在加点字正确读音后画“√”。</a:t>
            </a:r>
            <a:b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biān 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)           </a:t>
            </a: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cún  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b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汴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                保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</a:t>
            </a:r>
            <a:b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 </a:t>
            </a: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biàn 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)          </a:t>
            </a: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 chùn 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819" name="组合 3"/>
          <p:cNvGrpSpPr/>
          <p:nvPr/>
        </p:nvGrpSpPr>
        <p:grpSpPr>
          <a:xfrm>
            <a:off x="438150" y="300038"/>
            <a:ext cx="3286125" cy="1104900"/>
            <a:chOff x="2274" y="234572"/>
            <a:chExt cx="3286837" cy="1105105"/>
          </a:xfrm>
        </p:grpSpPr>
        <p:pic>
          <p:nvPicPr>
            <p:cNvPr id="34824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1" y="-828163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课后小练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127500" y="4800600"/>
            <a:ext cx="750888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91700" y="3446463"/>
            <a:ext cx="750888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390775" y="3830638"/>
            <a:ext cx="71438" cy="15509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8018463" y="3830638"/>
            <a:ext cx="69850" cy="15509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95413" y="1722438"/>
            <a:ext cx="9472612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、给多音字组词。</a:t>
            </a:r>
            <a:b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</a:br>
            <a:b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　 </a:t>
            </a: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pù 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        </a:t>
            </a: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zuō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(     )</a:t>
            </a:r>
            <a:b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                作</a:t>
            </a:r>
            <a:b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pū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(     )       </a:t>
            </a: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 zuò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(     )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181225" y="3462338"/>
            <a:ext cx="69850" cy="1549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7227888" y="3462338"/>
            <a:ext cx="69850" cy="1549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87750" y="3074988"/>
            <a:ext cx="13128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店铺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7750" y="4395788"/>
            <a:ext cx="1312863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铺盖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13813" y="3074988"/>
            <a:ext cx="13128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作坊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13813" y="4395788"/>
            <a:ext cx="131286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作业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1641475" y="1512888"/>
            <a:ext cx="9120188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三、在括号内填入恰当的词语</a:t>
            </a:r>
            <a:b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b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的场面   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的历史</a:t>
            </a:r>
            <a:b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b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的画面   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的情景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6138" y="2868613"/>
            <a:ext cx="131286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精彩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16138" y="4208463"/>
            <a:ext cx="13128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生动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16700" y="2868613"/>
            <a:ext cx="1314450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悠久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16700" y="4208463"/>
            <a:ext cx="13144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有趣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674688" y="887413"/>
            <a:ext cx="11480800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清明上河图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具有较高的历史价值，是因为它描绘了哪些方面的内容？              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A.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北宋的风俗人情、人际关系。　　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B.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当时的桥梁建筑情况。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C.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汴京的皇宫生活画面。　　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D.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当时的道路交通状况。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93425" y="1905000"/>
            <a:ext cx="61595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38916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8919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0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917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3891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62965" y="1670685"/>
            <a:ext cx="10465435" cy="2584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1" i="0" u="none" strike="noStrike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《</a:t>
            </a:r>
            <a:r>
              <a:rPr kumimoji="0" lang="zh-CN" altLang="en-US" sz="5400" b="1" i="0" u="none" strike="noStrike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清明上河图</a:t>
            </a:r>
            <a:r>
              <a:rPr kumimoji="0" lang="en-US" altLang="zh-CN" sz="5400" b="1" i="0" u="none" strike="noStrike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5400" b="1" i="0" u="none" strike="noStrike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是谁画的？它与课文题目又有怎样的关系呢？</a:t>
            </a:r>
            <a:endParaRPr kumimoji="0" lang="zh-CN" altLang="en-US" sz="5400" b="1" i="0" u="none" strike="noStrike" kern="1200" cap="none" spc="0" normalizeH="0" baseline="0" noProof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308100" y="1319213"/>
            <a:ext cx="9482138" cy="3970338"/>
          </a:xfrm>
          <a:prstGeom prst="rect">
            <a:avLst/>
          </a:prstGeom>
          <a:noFill/>
          <a:ln w="7620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滕明道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：（</a:t>
            </a: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1898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－</a:t>
            </a: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1958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年）是我国现代杰出的爱国主义者和社会活动家，又是著名作家、文学评论家、文学史家、翻译家、艺术史家，也是国内外闻名的收藏家。</a:t>
            </a:r>
            <a:endParaRPr kumimoji="1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830" y="99170"/>
            <a:ext cx="2646879" cy="830997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作者简介</a:t>
            </a:r>
            <a:endParaRPr kumimoji="0" lang="zh-CN" altLang="en-US" sz="48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67000" y="1841500"/>
            <a:ext cx="8515350" cy="40925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自由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读课文，要求：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读准字音，读通句子，遇到读不顺的地方多读几遍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。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想一想，你知道名扬中外的画指的是哪幅画吗？作者是谁？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211137" y="-185737"/>
            <a:ext cx="4210050" cy="1782762"/>
            <a:chOff x="-210534" y="-185589"/>
            <a:chExt cx="4686999" cy="1991844"/>
          </a:xfrm>
        </p:grpSpPr>
        <p:pic>
          <p:nvPicPr>
            <p:cNvPr id="15365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32000" y="358775"/>
            <a:ext cx="78025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词语大作战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36477" y="1645920"/>
            <a:ext cx="1191449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6525" y="1781175"/>
            <a:ext cx="11691938" cy="4154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张</a:t>
            </a: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择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端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故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宫   摊贩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官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吏  作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坊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形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态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各异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都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城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毛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驴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寸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乘  笼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头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栏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杆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貌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0888" y="2185988"/>
            <a:ext cx="10186987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zé      gōng tān fàn   lì  zuō     tài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0375" y="4229100"/>
            <a:ext cx="11485563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dū      lǘ    cùn  shèng lóng  lán      mào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89325" y="330200"/>
            <a:ext cx="4340225" cy="9239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多音字大作战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3" name="组合 11"/>
          <p:cNvGrpSpPr/>
          <p:nvPr/>
        </p:nvGrpSpPr>
        <p:grpSpPr>
          <a:xfrm>
            <a:off x="92075" y="2808288"/>
            <a:ext cx="946150" cy="1704975"/>
            <a:chOff x="911695" y="2808024"/>
            <a:chExt cx="946104" cy="1705971"/>
          </a:xfrm>
        </p:grpSpPr>
        <p:sp>
          <p:nvSpPr>
            <p:cNvPr id="4" name="矩形 3"/>
            <p:cNvSpPr/>
            <p:nvPr/>
          </p:nvSpPr>
          <p:spPr>
            <a:xfrm>
              <a:off x="911695" y="3276610"/>
              <a:ext cx="749264" cy="768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>
                  <a:ln w="0"/>
                  <a:solidFill>
                    <a:srgbClr val="3333FF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作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1681596" y="2808024"/>
              <a:ext cx="176203" cy="1705971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12"/>
          <p:cNvGrpSpPr/>
          <p:nvPr/>
        </p:nvGrpSpPr>
        <p:grpSpPr>
          <a:xfrm>
            <a:off x="3754438" y="2808288"/>
            <a:ext cx="838200" cy="1704975"/>
            <a:chOff x="5127860" y="2808024"/>
            <a:chExt cx="838626" cy="1705971"/>
          </a:xfrm>
        </p:grpSpPr>
        <p:sp>
          <p:nvSpPr>
            <p:cNvPr id="6" name="矩形 5"/>
            <p:cNvSpPr/>
            <p:nvPr/>
          </p:nvSpPr>
          <p:spPr>
            <a:xfrm>
              <a:off x="5127860" y="3276610"/>
              <a:ext cx="749681" cy="768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>
                  <a:ln w="0"/>
                  <a:solidFill>
                    <a:srgbClr val="3333FF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乘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左大括号 9"/>
            <p:cNvSpPr/>
            <p:nvPr/>
          </p:nvSpPr>
          <p:spPr>
            <a:xfrm>
              <a:off x="5790183" y="2808024"/>
              <a:ext cx="176303" cy="1705971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7864475" y="2808288"/>
            <a:ext cx="836613" cy="1704975"/>
            <a:chOff x="8683102" y="2808024"/>
            <a:chExt cx="836922" cy="1705971"/>
          </a:xfrm>
        </p:grpSpPr>
        <p:sp>
          <p:nvSpPr>
            <p:cNvPr id="8" name="矩形 7"/>
            <p:cNvSpPr/>
            <p:nvPr/>
          </p:nvSpPr>
          <p:spPr>
            <a:xfrm>
              <a:off x="8683102" y="3276610"/>
              <a:ext cx="749577" cy="768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>
                  <a:ln w="0"/>
                  <a:solidFill>
                    <a:srgbClr val="3333FF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笼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左大括号 10"/>
            <p:cNvSpPr/>
            <p:nvPr/>
          </p:nvSpPr>
          <p:spPr>
            <a:xfrm>
              <a:off x="9343746" y="2808024"/>
              <a:ext cx="176278" cy="1705971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001713" y="2595563"/>
            <a:ext cx="3000375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zuō</a:t>
            </a:r>
            <a:r>
              <a:rPr lang="zh-CN" altLang="en-US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（    ）</a:t>
            </a:r>
            <a:endParaRPr lang="zh-CN" altLang="en-US" sz="40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0913" y="4165600"/>
            <a:ext cx="30003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zuò</a:t>
            </a:r>
            <a:r>
              <a:rPr lang="zh-CN" altLang="en-US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（    ）</a:t>
            </a:r>
            <a:endParaRPr lang="zh-CN" altLang="en-US" sz="40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03738" y="4165600"/>
            <a:ext cx="351313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shèng</a:t>
            </a:r>
            <a:r>
              <a:rPr lang="zh-CN" altLang="en-US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（    ）</a:t>
            </a:r>
            <a:endParaRPr lang="zh-CN" altLang="en-US" sz="40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85138" y="4165600"/>
            <a:ext cx="376872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 lǒng</a:t>
            </a:r>
            <a:r>
              <a:rPr lang="zh-CN" altLang="en-US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（    ）</a:t>
            </a:r>
            <a:endParaRPr lang="zh-CN" altLang="en-US" sz="40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03738" y="2487613"/>
            <a:ext cx="3513137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chéng</a:t>
            </a:r>
            <a:r>
              <a:rPr lang="zh-CN" altLang="en-US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（    ）</a:t>
            </a:r>
            <a:endParaRPr lang="zh-CN" altLang="en-US" sz="40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85138" y="2487613"/>
            <a:ext cx="3768725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 lóng</a:t>
            </a:r>
            <a:r>
              <a:rPr lang="zh-CN" altLang="en-US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（    ）</a:t>
            </a:r>
            <a:endParaRPr lang="zh-CN" altLang="en-US" sz="40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79650" y="2568575"/>
            <a:ext cx="12112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作坊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79650" y="4165600"/>
            <a:ext cx="12112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作业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97613" y="2466975"/>
            <a:ext cx="12112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乘法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42063" y="4165600"/>
            <a:ext cx="12096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一乘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123488" y="2466975"/>
            <a:ext cx="12096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笼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头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121900" y="4165600"/>
            <a:ext cx="1198563" cy="706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笼罩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7" grpId="0"/>
      <p:bldP spid="18" grpId="0"/>
      <p:bldP spid="19" grpId="0"/>
      <p:bldP spid="21" grpId="0"/>
      <p:bldP spid="22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4084" y="2164122"/>
            <a:ext cx="10740788" cy="4318000"/>
          </a:xfrm>
          <a:prstGeom prst="horizontalScroll">
            <a:avLst/>
          </a:prstGeom>
          <a:ln>
            <a:solidFill>
              <a:schemeClr val="tx1"/>
            </a:solidFill>
          </a:ln>
        </p:spPr>
      </p:pic>
      <p:sp>
        <p:nvSpPr>
          <p:cNvPr id="2" name="矩形 1"/>
          <p:cNvSpPr/>
          <p:nvPr/>
        </p:nvSpPr>
        <p:spPr>
          <a:xfrm>
            <a:off x="422275" y="766763"/>
            <a:ext cx="11414125" cy="8921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Calibri" panose="020F0502020204030204" pitchFamily="34" charset="0"/>
              </a:rPr>
              <a:t>你知道名扬中外的画指的是哪幅画吗？作者是谁？</a:t>
            </a:r>
            <a:endParaRPr lang="zh-CN" altLang="zh-CN" sz="40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47039" y="1816995"/>
            <a:ext cx="45159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4800" b="1" i="0" u="none" strike="noStrike" kern="1200" cap="none" spc="0" normalizeH="0" baseline="0" noProof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清明上河图</a:t>
            </a:r>
            <a:r>
              <a:rPr kumimoji="0" lang="en-US" altLang="zh-CN" sz="4800" b="1" i="0" u="none" strike="noStrike" kern="1200" cap="none" spc="0" normalizeH="0" baseline="0" noProof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70863" y="5940425"/>
            <a:ext cx="32623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作者：张择端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374900"/>
            <a:ext cx="3171825" cy="4398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782888" y="1698625"/>
            <a:ext cx="8824913" cy="2862263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请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同学们对照课文插图快速找一找，课文哪几个自然段具体描写了画面上的内容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19462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2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659438" y="4657725"/>
            <a:ext cx="32623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２～４自然段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2173</Words>
  <Application>WPS 演示</Application>
  <PresentationFormat>自定义</PresentationFormat>
  <Paragraphs>228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Calibri Light</vt:lpstr>
      <vt:lpstr>华文行楷</vt:lpstr>
      <vt:lpstr>方正小标宋简体</vt:lpstr>
      <vt:lpstr>Arial Unicode MS</vt:lpstr>
      <vt:lpstr>华文中宋</vt:lpstr>
      <vt:lpstr>黑体</vt:lpstr>
      <vt:lpstr>华文新魏</vt:lpstr>
      <vt:lpstr>隶书</vt:lpstr>
      <vt:lpstr>楷体</vt:lpstr>
      <vt:lpstr>微软雅黑</vt:lpstr>
      <vt:lpstr>方正粗圆简体</vt:lpstr>
      <vt:lpstr>Times New Roman</vt:lpstr>
      <vt:lpstr>方正卡通简体</vt:lpstr>
      <vt:lpstr>Cambria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83</cp:revision>
  <dcterms:created xsi:type="dcterms:W3CDTF">2018-07-30T01:54:00Z</dcterms:created>
  <dcterms:modified xsi:type="dcterms:W3CDTF">2023-11-13T12:53:57Z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18D6FCB956BC40FFA8082939153220C5_13</vt:lpwstr>
  </property>
</Properties>
</file>