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8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01" y="8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练习七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54883" y="3360282"/>
            <a:ext cx="2181666" cy="792088"/>
            <a:chOff x="1772197" y="1923679"/>
            <a:chExt cx="2181666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2197" y="1923679"/>
              <a:ext cx="972673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564910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620269" y="3459872"/>
            <a:ext cx="57368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先用列表法把方案列出来，然后计算每种方案所花钱数，比较得出最省钱的方案。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409535" y="637450"/>
            <a:ext cx="36290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）如果每条船都坐满，可以怎样租船？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3"/>
          <p:cNvSpPr txBox="1"/>
          <p:nvPr/>
        </p:nvSpPr>
        <p:spPr>
          <a:xfrm>
            <a:off x="397483" y="1520021"/>
            <a:ext cx="38884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）如果租一条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元，租一条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元，哪个租船方案最省钱？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78568"/>
          <a:stretch>
            <a:fillRect/>
          </a:stretch>
        </p:blipFill>
        <p:spPr>
          <a:xfrm>
            <a:off x="4285915" y="621123"/>
            <a:ext cx="4719276" cy="27191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6006137" y="30334"/>
            <a:ext cx="2700940" cy="21683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94" y="854002"/>
            <a:ext cx="3306088" cy="33060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2586641" y="1863965"/>
            <a:ext cx="795608" cy="6387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870" y="1397065"/>
            <a:ext cx="824196" cy="824196"/>
          </a:xfrm>
          <a:prstGeom prst="rect">
            <a:avLst/>
          </a:prstGeom>
        </p:spPr>
      </p:pic>
      <p:sp>
        <p:nvSpPr>
          <p:cNvPr id="27" name="对话气泡: 圆角矩形 26"/>
          <p:cNvSpPr/>
          <p:nvPr/>
        </p:nvSpPr>
        <p:spPr>
          <a:xfrm>
            <a:off x="4059080" y="418302"/>
            <a:ext cx="2306905" cy="129290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</a:rPr>
              <a:t>小船限坐</a:t>
            </a:r>
            <a:r>
              <a:rPr lang="en-US" altLang="zh-CN" sz="2800" dirty="0">
                <a:solidFill>
                  <a:schemeClr val="tx1"/>
                </a:solidFill>
              </a:rPr>
              <a:t>4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大船限坐</a:t>
            </a:r>
            <a:r>
              <a:rPr lang="en-US" altLang="zh-CN" sz="2800" dirty="0">
                <a:solidFill>
                  <a:schemeClr val="tx1"/>
                </a:solidFill>
              </a:rPr>
              <a:t>6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一共有</a:t>
            </a:r>
            <a:r>
              <a:rPr lang="en-US" altLang="zh-CN" sz="2800" dirty="0">
                <a:solidFill>
                  <a:schemeClr val="tx1"/>
                </a:solidFill>
              </a:rPr>
              <a:t>28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47664" y="3497176"/>
          <a:ext cx="6596064" cy="129330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98688"/>
                <a:gridCol w="2198688"/>
                <a:gridCol w="2198688"/>
              </a:tblGrid>
              <a:tr h="3091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方案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大船（</a:t>
                      </a:r>
                      <a:r>
                        <a:rPr lang="en-US" altLang="zh-CN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人）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小船（</a:t>
                      </a:r>
                      <a:r>
                        <a:rPr lang="en-US" altLang="zh-CN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8" marR="91458" marT="45700" marB="45700"/>
                </a:tc>
              </a:tr>
              <a:tr h="309194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</a:tr>
              <a:tr h="309194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</a:tr>
              <a:tr h="309194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91458" marR="91458" marT="45700" marB="45700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1458" marR="91458" marT="45700" marB="45700"/>
                </a:tc>
              </a:tr>
            </a:tbl>
          </a:graphicData>
        </a:graphic>
      </p:graphicFrame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396978" y="3811283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2403328" y="4114495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6708628" y="4133512"/>
            <a:ext cx="4619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4633765" y="4116777"/>
            <a:ext cx="4619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6708627" y="3811283"/>
            <a:ext cx="4619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2406528" y="4442069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633765" y="4421544"/>
            <a:ext cx="4619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6719740" y="4402527"/>
            <a:ext cx="4619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545989" y="3388540"/>
            <a:ext cx="120173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584646" y="637450"/>
            <a:ext cx="36290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）如果每条船都坐满，可以怎样租船？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584646" y="1495490"/>
            <a:ext cx="38884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）如果租一条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元，租一条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元，哪个租船方案最省钱？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78568"/>
          <a:stretch>
            <a:fillRect/>
          </a:stretch>
        </p:blipFill>
        <p:spPr>
          <a:xfrm>
            <a:off x="4285915" y="621123"/>
            <a:ext cx="4719276" cy="27191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6006137" y="30334"/>
            <a:ext cx="2700940" cy="21683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94" y="854002"/>
            <a:ext cx="3306088" cy="33060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2702199" y="1888871"/>
            <a:ext cx="795608" cy="6387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92" y="1398588"/>
            <a:ext cx="824196" cy="824196"/>
          </a:xfrm>
          <a:prstGeom prst="rect">
            <a:avLst/>
          </a:prstGeom>
        </p:spPr>
      </p:pic>
      <p:sp>
        <p:nvSpPr>
          <p:cNvPr id="15" name="对话气泡: 圆角矩形 14"/>
          <p:cNvSpPr/>
          <p:nvPr/>
        </p:nvSpPr>
        <p:spPr>
          <a:xfrm>
            <a:off x="4059080" y="418302"/>
            <a:ext cx="2306905" cy="129290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</a:rPr>
              <a:t>小船限坐</a:t>
            </a:r>
            <a:r>
              <a:rPr lang="en-US" altLang="zh-CN" sz="2800" dirty="0">
                <a:solidFill>
                  <a:schemeClr val="tx1"/>
                </a:solidFill>
              </a:rPr>
              <a:t>4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大船限坐</a:t>
            </a:r>
            <a:r>
              <a:rPr lang="en-US" altLang="zh-CN" sz="2800" dirty="0">
                <a:solidFill>
                  <a:schemeClr val="tx1"/>
                </a:solidFill>
              </a:rPr>
              <a:t>6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一共有</a:t>
            </a:r>
            <a:r>
              <a:rPr lang="en-US" altLang="zh-CN" sz="2800" dirty="0">
                <a:solidFill>
                  <a:schemeClr val="tx1"/>
                </a:solidFill>
              </a:rPr>
              <a:t>28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/>
          <p:nvPr/>
        </p:nvSpPr>
        <p:spPr>
          <a:xfrm>
            <a:off x="584646" y="630306"/>
            <a:ext cx="36290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）如果每条船都坐满，可以怎样租船？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"/>
          <p:cNvSpPr txBox="1"/>
          <p:nvPr/>
        </p:nvSpPr>
        <p:spPr>
          <a:xfrm>
            <a:off x="584646" y="1495490"/>
            <a:ext cx="38884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）如果租一条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元，租一条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元，哪个租船方案最省钱？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"/>
          <p:cNvSpPr txBox="1"/>
          <p:nvPr/>
        </p:nvSpPr>
        <p:spPr>
          <a:xfrm>
            <a:off x="971600" y="3183864"/>
            <a:ext cx="470032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）方案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 8×7=56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"/>
          <p:cNvSpPr txBox="1"/>
          <p:nvPr/>
        </p:nvSpPr>
        <p:spPr>
          <a:xfrm>
            <a:off x="1893160" y="3644151"/>
            <a:ext cx="488306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 10×2+8×4=52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1879294" y="4109849"/>
            <a:ext cx="488306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 10×4+8×1=48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5"/>
          <p:cNvSpPr txBox="1"/>
          <p:nvPr/>
        </p:nvSpPr>
        <p:spPr>
          <a:xfrm>
            <a:off x="1591957" y="4557028"/>
            <a:ext cx="61341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答：方案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条大船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条小船最省钱。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78568"/>
          <a:stretch>
            <a:fillRect/>
          </a:stretch>
        </p:blipFill>
        <p:spPr>
          <a:xfrm>
            <a:off x="4414907" y="621123"/>
            <a:ext cx="4590284" cy="26448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94" y="854002"/>
            <a:ext cx="3306088" cy="3306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6006137" y="30334"/>
            <a:ext cx="2700940" cy="21683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3568">
            <a:off x="2741815" y="1894335"/>
            <a:ext cx="795608" cy="6387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532" y="1397323"/>
            <a:ext cx="824196" cy="824196"/>
          </a:xfrm>
          <a:prstGeom prst="rect">
            <a:avLst/>
          </a:prstGeom>
        </p:spPr>
      </p:pic>
      <p:sp>
        <p:nvSpPr>
          <p:cNvPr id="10" name="对话气泡: 圆角矩形 9"/>
          <p:cNvSpPr/>
          <p:nvPr/>
        </p:nvSpPr>
        <p:spPr>
          <a:xfrm>
            <a:off x="4059080" y="418302"/>
            <a:ext cx="2306905" cy="129290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</a:rPr>
              <a:t>小船限坐</a:t>
            </a:r>
            <a:r>
              <a:rPr lang="en-US" altLang="zh-CN" sz="2800" dirty="0">
                <a:solidFill>
                  <a:schemeClr val="tx1"/>
                </a:solidFill>
              </a:rPr>
              <a:t>4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大船限坐</a:t>
            </a:r>
            <a:r>
              <a:rPr lang="en-US" altLang="zh-CN" sz="2800" dirty="0">
                <a:solidFill>
                  <a:schemeClr val="tx1"/>
                </a:solidFill>
              </a:rPr>
              <a:t>6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一共有</a:t>
            </a:r>
            <a:r>
              <a:rPr lang="en-US" altLang="zh-CN" sz="2800" dirty="0">
                <a:solidFill>
                  <a:schemeClr val="tx1"/>
                </a:solidFill>
              </a:rPr>
              <a:t>28</a:t>
            </a:r>
            <a:r>
              <a:rPr lang="zh-CN" altLang="en-US" sz="2800" dirty="0">
                <a:solidFill>
                  <a:schemeClr val="tx1"/>
                </a:solidFill>
              </a:rPr>
              <a:t>人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23337" y="902392"/>
            <a:ext cx="5542894" cy="52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5385" y="1442699"/>
            <a:ext cx="6166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）吨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千克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千克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（         ）千克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（      ）吨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（       ）克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2259469" y="1547474"/>
            <a:ext cx="1258699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5232807" y="2193461"/>
            <a:ext cx="1258699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4119681" y="2815841"/>
            <a:ext cx="1258699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4839761" y="3468098"/>
            <a:ext cx="1258699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971600" y="968410"/>
            <a:ext cx="7560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填上“＞”“＜”或“＝”。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59632" y="1622286"/>
            <a:ext cx="67675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千克（   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克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吨（    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克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千克（    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吨（    ）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95972" y="1735047"/>
            <a:ext cx="77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8963" y="2379536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80148" y="301385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21605" y="3648174"/>
            <a:ext cx="111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70539" y="2153747"/>
            <a:ext cx="2013400" cy="2017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95536" y="2769771"/>
            <a:ext cx="83884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）＜（      ）＜（       ）＜（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75147" y="1707654"/>
            <a:ext cx="6144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755576" y="3033658"/>
            <a:ext cx="1524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2376" y="79088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排一排。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915816" y="3046998"/>
            <a:ext cx="15547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5076056" y="3003798"/>
            <a:ext cx="15664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7619830" y="3033658"/>
            <a:ext cx="11641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25909" y="504656"/>
            <a:ext cx="2463965" cy="2467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64066" y="753005"/>
            <a:ext cx="7574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一堆煤用去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千克，还剩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千克，这堆煤原来有多少吨？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079" y="2853083"/>
            <a:ext cx="1838423" cy="1838423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411760" y="2071015"/>
            <a:ext cx="4324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554585" y="2706221"/>
            <a:ext cx="4324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283119" y="3706917"/>
            <a:ext cx="571159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答：这堆煤原来有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728" y="2571750"/>
            <a:ext cx="2229052" cy="2234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74916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975319" y="1488883"/>
            <a:ext cx="5861708" cy="13849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学习了质量单位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吨，计量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较重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的或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大宗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物品的质量，通常用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）作单位，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 flipH="1">
            <a:off x="1151899" y="3113461"/>
            <a:ext cx="5449829" cy="13849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列表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的方法解决问题，可以做到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不重复、不遗漏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的列出不同的方案。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696240" y="1520418"/>
            <a:ext cx="7031267" cy="2370236"/>
            <a:chOff x="1487684" y="1835233"/>
            <a:chExt cx="7019252" cy="2189149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2040187"/>
              <a:ext cx="5472362" cy="198419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0617" y="1835233"/>
              <a:ext cx="1926319" cy="2189149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696240" y="1866418"/>
            <a:ext cx="5328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计量较重的或大宗物品的质量，通常用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）作单位。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621475" y="666806"/>
            <a:ext cx="61896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把动物和合适的体重连起来。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1331640" y="3702204"/>
            <a:ext cx="7272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79712" y="2694092"/>
            <a:ext cx="1296144" cy="10801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63477" y="2724899"/>
            <a:ext cx="1767463" cy="110841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11551" y="2790460"/>
            <a:ext cx="1648681" cy="107366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747558" y="2828873"/>
            <a:ext cx="5560746" cy="94533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49" y="1297259"/>
            <a:ext cx="5833241" cy="1375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666563" y="756325"/>
            <a:ext cx="61896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 ）填上合适的单位。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1"/>
          <p:cNvSpPr txBox="1">
            <a:spLocks noChangeArrowheads="1"/>
          </p:cNvSpPr>
          <p:nvPr/>
        </p:nvSpPr>
        <p:spPr bwMode="auto">
          <a:xfrm>
            <a:off x="971600" y="3416934"/>
            <a:ext cx="20425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约重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1"/>
          <p:cNvSpPr txBox="1">
            <a:spLocks noChangeArrowheads="1"/>
          </p:cNvSpPr>
          <p:nvPr/>
        </p:nvSpPr>
        <p:spPr bwMode="auto">
          <a:xfrm>
            <a:off x="3014170" y="3419219"/>
            <a:ext cx="22656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约重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8" name="TextBox 1"/>
          <p:cNvSpPr txBox="1">
            <a:spLocks noChangeArrowheads="1"/>
          </p:cNvSpPr>
          <p:nvPr/>
        </p:nvSpPr>
        <p:spPr bwMode="auto">
          <a:xfrm>
            <a:off x="5364088" y="3358461"/>
            <a:ext cx="32403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出租车每天大约行驶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Box 44"/>
          <p:cNvSpPr txBox="1">
            <a:spLocks noChangeArrowheads="1"/>
          </p:cNvSpPr>
          <p:nvPr/>
        </p:nvSpPr>
        <p:spPr bwMode="auto">
          <a:xfrm>
            <a:off x="1453914" y="3848730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TextBox 44"/>
          <p:cNvSpPr txBox="1">
            <a:spLocks noChangeArrowheads="1"/>
          </p:cNvSpPr>
          <p:nvPr/>
        </p:nvSpPr>
        <p:spPr bwMode="auto">
          <a:xfrm>
            <a:off x="4373807" y="3398862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Box 44"/>
          <p:cNvSpPr txBox="1">
            <a:spLocks noChangeArrowheads="1"/>
          </p:cNvSpPr>
          <p:nvPr/>
        </p:nvSpPr>
        <p:spPr bwMode="auto">
          <a:xfrm>
            <a:off x="6979127" y="3776353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81" y="2151210"/>
            <a:ext cx="735064" cy="8248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7663" y="1853928"/>
            <a:ext cx="1879209" cy="14194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49720"/>
            <a:ext cx="2618858" cy="1361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1979" y="784441"/>
            <a:ext cx="7887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我们学习了哪些质量单位？它们之间有什么关系？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1600" y="2139702"/>
            <a:ext cx="3744416" cy="2160240"/>
            <a:chOff x="971600" y="2053582"/>
            <a:chExt cx="3744416" cy="216024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2053582"/>
              <a:ext cx="3744416" cy="2160240"/>
            </a:xfrm>
            <a:prstGeom prst="rect">
              <a:avLst/>
            </a:prstGeom>
          </p:spPr>
        </p:pic>
        <p:sp>
          <p:nvSpPr>
            <p:cNvPr id="12" name="Text Box 51"/>
            <p:cNvSpPr txBox="1">
              <a:spLocks noChangeArrowheads="1"/>
            </p:cNvSpPr>
            <p:nvPr/>
          </p:nvSpPr>
          <p:spPr bwMode="auto">
            <a:xfrm>
              <a:off x="1409222" y="2841314"/>
              <a:ext cx="309634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克、千克、吨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943188" y="1896675"/>
            <a:ext cx="3168352" cy="24623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611560" y="661523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）里填上合适的数。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39070" y="2601382"/>
            <a:ext cx="1601355" cy="206276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275856" y="959434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）千克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）吨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1600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）吨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）千克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4008" y="1218112"/>
            <a:ext cx="104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97929" y="2078162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70318" y="293278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28184" y="379588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907704" y="1741332"/>
            <a:ext cx="2016224" cy="449556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1760008" y="2603507"/>
            <a:ext cx="2163920" cy="442930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926797" y="3459056"/>
            <a:ext cx="4301387" cy="438942"/>
          </a:xfrm>
          <a:prstGeom prst="wedgeRoundRectCallout">
            <a:avLst>
              <a:gd name="adj1" fmla="val 27715"/>
              <a:gd name="adj2" fmla="val -70860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1600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2771800" y="4381908"/>
            <a:ext cx="2537337" cy="406069"/>
          </a:xfrm>
          <a:prstGeom prst="wedgeRoundRectCallout">
            <a:avLst>
              <a:gd name="adj1" fmla="val -603"/>
              <a:gd name="adj2" fmla="val -69625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09836" y="612021"/>
            <a:ext cx="836257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生活垃圾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一般可分为四大类：可回收垃圾、厨余垃圾、有害垃圾和其他垃圾。其中厨余垃圾包括剩菜剩饭、骨头、菜根菜叶等食品类垃圾，经生物技术就地处理堆肥，每吨可生产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千克有机肥料。某小区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月份共产生了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吨厨余垃圾，这些垃圾可以生产多少千克有机肥料？合多少吨？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884" y="2693228"/>
            <a:ext cx="1538261" cy="214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2943787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400+400+400+400+400=2000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47764" y="347434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0872" y="3936007"/>
            <a:ext cx="552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答：这些垃圾可以生产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千克有机肥料，合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16591" y="643627"/>
            <a:ext cx="791081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用两辆载质量为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吨的货车运这些机器，怎样装车能一次运走？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Picture 14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234" y="1216468"/>
            <a:ext cx="6556406" cy="2183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503599" y="3242097"/>
            <a:ext cx="2016224" cy="781161"/>
            <a:chOff x="1619672" y="339502"/>
            <a:chExt cx="2016224" cy="78116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39502"/>
              <a:ext cx="1036314" cy="781161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2310433" y="456004"/>
              <a:ext cx="13254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zh-CN" altLang="en-US" sz="28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分析：</a:t>
              </a:r>
              <a:endPara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511711" y="3928975"/>
            <a:ext cx="60494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每辆车运的货物总量要小于或等于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吨。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743" y="1203598"/>
            <a:ext cx="5689352" cy="189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529917" y="3197467"/>
            <a:ext cx="5956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第一辆车：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1"/>
          <p:cNvSpPr txBox="1">
            <a:spLocks noChangeArrowheads="1"/>
          </p:cNvSpPr>
          <p:nvPr/>
        </p:nvSpPr>
        <p:spPr bwMode="auto">
          <a:xfrm>
            <a:off x="6382607" y="3197466"/>
            <a:ext cx="221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2"/>
          <p:cNvSpPr txBox="1">
            <a:spLocks noChangeArrowheads="1"/>
          </p:cNvSpPr>
          <p:nvPr/>
        </p:nvSpPr>
        <p:spPr bwMode="auto">
          <a:xfrm>
            <a:off x="529917" y="3659131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第二辆车：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6382607" y="3659130"/>
            <a:ext cx="2500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7"/>
          <p:cNvSpPr txBox="1">
            <a:spLocks noChangeArrowheads="1"/>
          </p:cNvSpPr>
          <p:nvPr/>
        </p:nvSpPr>
        <p:spPr bwMode="auto">
          <a:xfrm>
            <a:off x="2591781" y="4198317"/>
            <a:ext cx="410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答：这样装车能一次运走。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16591" y="636483"/>
            <a:ext cx="791081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用两辆载质量为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吨的货车运这些机器，怎样装车能一次运走？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WPS 演示</Application>
  <PresentationFormat>全屏显示(16:9)</PresentationFormat>
  <Paragraphs>201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A1A48E1596B44724A283FA7EB4221E9A_12</vt:lpwstr>
  </property>
  <property fmtid="{D5CDD505-2E9C-101B-9397-08002B2CF9AE}" pid="3" name="KSOProductBuildVer">
    <vt:lpwstr>2052-12.1.0.15374</vt:lpwstr>
  </property>
</Properties>
</file>