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8" r:id="rId9"/>
    <p:sldId id="267" r:id="rId10"/>
    <p:sldId id="261" r:id="rId11"/>
    <p:sldId id="262" r:id="rId12"/>
    <p:sldId id="269" r:id="rId13"/>
    <p:sldId id="270" r:id="rId14"/>
    <p:sldId id="265" r:id="rId15"/>
    <p:sldId id="266" r:id="rId16"/>
    <p:sldId id="276" r:id="rId17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1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BE3B79-B733-4DED-90DD-4EA5FB9854D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BE3B79-B733-4DED-90DD-4EA5FB9854D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BE3B79-B733-4DED-90DD-4EA5FB9854D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BE3B79-B733-4DED-90DD-4EA5FB9854D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BE3B79-B733-4DED-90DD-4EA5FB9854D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BE3B79-B733-4DED-90DD-4EA5FB9854D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BE3B79-B733-4DED-90DD-4EA5FB9854D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BE3B79-B733-4DED-90DD-4EA5FB9854D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BE3B79-B733-4DED-90DD-4EA5FB9854D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BE3B79-B733-4DED-90DD-4EA5FB9854D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BE3B79-B733-4DED-90DD-4EA5FB9854D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BE3B79-B733-4DED-90DD-4EA5FB9854D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2" name="图片 3" descr="201012201633481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357313" y="1785938"/>
            <a:ext cx="1928812" cy="769937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400" i="1" dirty="0">
                <a:latin typeface="Comic Sans MS" panose="030F0702030302020204" pitchFamily="66" charset="0"/>
              </a:rPr>
              <a:t>Unit 1</a:t>
            </a:r>
            <a:endParaRPr lang="zh-CN" altLang="en-US" sz="4400" i="1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3000375"/>
            <a:ext cx="6715125" cy="2009775"/>
          </a:xfrm>
          <a:prstGeom prst="rect">
            <a:avLst/>
          </a:prstGeom>
          <a:solidFill>
            <a:srgbClr val="00B050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6000" dirty="0">
                <a:latin typeface="Comic Sans MS" panose="030F0702030302020204" pitchFamily="66" charset="0"/>
              </a:rPr>
              <a:t>Lesson 3 What Do They Do?</a:t>
            </a:r>
            <a:endParaRPr lang="zh-CN" altLang="en-US" sz="60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girl3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13" y="3571875"/>
            <a:ext cx="1938337" cy="2244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42875" y="214313"/>
            <a:ext cx="3500438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Ask and answer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11268" name="AutoShape 6"/>
          <p:cNvSpPr/>
          <p:nvPr/>
        </p:nvSpPr>
        <p:spPr>
          <a:xfrm flipH="1" flipV="1">
            <a:off x="2214563" y="4572000"/>
            <a:ext cx="4214812" cy="787400"/>
          </a:xfrm>
          <a:prstGeom prst="wedgeRoundRectCallout">
            <a:avLst>
              <a:gd name="adj1" fmla="val -50824"/>
              <a:gd name="adj2" fmla="val -120236"/>
              <a:gd name="adj3" fmla="val 16667"/>
            </a:avLst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lIns="90170" tIns="46990" rIns="90170" bIns="46990" anchor="ctr" anchorCtr="0"/>
          <a:p>
            <a:pPr algn="ctr"/>
            <a:r>
              <a:rPr lang="en-US" altLang="zh-CN" sz="3200" dirty="0">
                <a:latin typeface="Comic Sans MS" panose="030F0702030302020204" pitchFamily="66" charset="0"/>
              </a:rPr>
              <a:t>She works at a 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school</a:t>
            </a:r>
            <a:r>
              <a:rPr lang="zh-CN" altLang="en-US" sz="3200" dirty="0">
                <a:latin typeface="Comic Sans MS" panose="030F0702030302020204" pitchFamily="66" charset="0"/>
              </a:rPr>
              <a:t>.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27650" name="Picture 2" descr="c:\users\CHENCH~1\appdata\roaming\360se6\USERDA~1\Temp\201109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0" y="357188"/>
            <a:ext cx="4714875" cy="3571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云形 8"/>
          <p:cNvSpPr/>
          <p:nvPr/>
        </p:nvSpPr>
        <p:spPr>
          <a:xfrm>
            <a:off x="214313" y="1500188"/>
            <a:ext cx="3786188" cy="1785938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Where does she work?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图片 9" descr="bo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50" y="4643438"/>
            <a:ext cx="2428875" cy="2071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26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girl3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3643313"/>
            <a:ext cx="1928813" cy="2316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42875" y="357188"/>
            <a:ext cx="3571875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Ask and answer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12292" name="AutoShape 6"/>
          <p:cNvSpPr/>
          <p:nvPr/>
        </p:nvSpPr>
        <p:spPr>
          <a:xfrm flipH="1" flipV="1">
            <a:off x="2000250" y="5929313"/>
            <a:ext cx="4714875" cy="787400"/>
          </a:xfrm>
          <a:prstGeom prst="wedgeRoundRectCallout">
            <a:avLst>
              <a:gd name="adj1" fmla="val -42583"/>
              <a:gd name="adj2" fmla="val 141051"/>
              <a:gd name="adj3" fmla="val 16667"/>
            </a:avLst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lIns="90170" tIns="46990" rIns="90170" bIns="46990" anchor="ctr" anchorCtr="0"/>
          <a:p>
            <a:pPr algn="ctr"/>
            <a:r>
              <a:rPr lang="en-US" altLang="zh-CN" sz="2800" dirty="0">
                <a:latin typeface="Comic Sans MS" panose="030F0702030302020204" pitchFamily="66" charset="0"/>
              </a:rPr>
              <a:t>She goes to work by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bus</a:t>
            </a:r>
            <a:r>
              <a:rPr lang="zh-CN" altLang="en-US" sz="2800" dirty="0">
                <a:latin typeface="Comic Sans MS" panose="030F0702030302020204" pitchFamily="66" charset="0"/>
              </a:rPr>
              <a:t>.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pic>
        <p:nvPicPr>
          <p:cNvPr id="26626" name="Picture 2" descr="c:\users\CHENCH~1\appdata\roaming\360se6\USERDA~1\Temp\292113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0" y="285750"/>
            <a:ext cx="4956175" cy="3343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bo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25" y="3857625"/>
            <a:ext cx="2344738" cy="200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云形 9"/>
          <p:cNvSpPr/>
          <p:nvPr/>
        </p:nvSpPr>
        <p:spPr>
          <a:xfrm>
            <a:off x="142875" y="1500188"/>
            <a:ext cx="3643313" cy="2071688"/>
          </a:xfrm>
          <a:prstGeom prst="cloud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How does she go to work?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292" grpId="0" bldLvl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85750" y="214313"/>
            <a:ext cx="3357563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Let’s practice!</a:t>
            </a:r>
            <a:endParaRPr lang="zh-CN" altLang="en-US" sz="36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313" y="1857375"/>
            <a:ext cx="3714750" cy="43084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What does your father/mother do?</a:t>
            </a:r>
            <a:endParaRPr kumimoji="0" lang="en-US" altLang="zh-CN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Where does he/she work?</a:t>
            </a:r>
            <a:endParaRPr kumimoji="0" lang="en-US" altLang="zh-CN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How does he/she go to work?</a:t>
            </a:r>
            <a:endParaRPr kumimoji="0" lang="en-US" altLang="zh-CN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29188" y="1857375"/>
            <a:ext cx="3857625" cy="4246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dirty="0">
              <a:latin typeface="Calibri" panose="020F0502020204030204" pitchFamily="34" charset="0"/>
            </a:endParaRPr>
          </a:p>
          <a:p>
            <a:r>
              <a:rPr lang="en-US" altLang="zh-CN" sz="2800" dirty="0">
                <a:latin typeface="Calibri" panose="020F0502020204030204" pitchFamily="34" charset="0"/>
              </a:rPr>
              <a:t>He / She is …</a:t>
            </a:r>
            <a:endParaRPr lang="en-US" altLang="zh-CN" sz="2800" dirty="0">
              <a:latin typeface="Calibri" panose="020F0502020204030204" pitchFamily="34" charset="0"/>
            </a:endParaRPr>
          </a:p>
          <a:p>
            <a:endParaRPr lang="en-US" altLang="zh-CN" sz="2800" dirty="0">
              <a:latin typeface="Calibri" panose="020F0502020204030204" pitchFamily="34" charset="0"/>
            </a:endParaRPr>
          </a:p>
          <a:p>
            <a:endParaRPr lang="en-US" altLang="zh-CN" sz="2800" dirty="0">
              <a:latin typeface="Calibri" panose="020F0502020204030204" pitchFamily="34" charset="0"/>
            </a:endParaRPr>
          </a:p>
          <a:p>
            <a:r>
              <a:rPr lang="en-US" altLang="zh-CN" sz="2800" dirty="0">
                <a:latin typeface="Calibri" panose="020F0502020204030204" pitchFamily="34" charset="0"/>
              </a:rPr>
              <a:t>He / She works at / in …</a:t>
            </a:r>
            <a:endParaRPr lang="en-US" altLang="zh-CN" sz="2800" dirty="0">
              <a:latin typeface="Calibri" panose="020F0502020204030204" pitchFamily="34" charset="0"/>
            </a:endParaRPr>
          </a:p>
          <a:p>
            <a:endParaRPr lang="en-US" altLang="zh-CN" sz="2800" dirty="0">
              <a:latin typeface="Calibri" panose="020F0502020204030204" pitchFamily="34" charset="0"/>
            </a:endParaRPr>
          </a:p>
          <a:p>
            <a:endParaRPr lang="en-US" altLang="zh-CN" sz="2800" dirty="0">
              <a:latin typeface="Calibri" panose="020F0502020204030204" pitchFamily="34" charset="0"/>
            </a:endParaRPr>
          </a:p>
          <a:p>
            <a:endParaRPr lang="en-US" altLang="zh-CN" sz="2800" dirty="0">
              <a:latin typeface="Calibri" panose="020F0502020204030204" pitchFamily="34" charset="0"/>
            </a:endParaRPr>
          </a:p>
          <a:p>
            <a:r>
              <a:rPr lang="en-US" altLang="zh-CN" sz="2800" dirty="0">
                <a:latin typeface="Calibri" panose="020F0502020204030204" pitchFamily="34" charset="0"/>
              </a:rPr>
              <a:t>He /She goes to work by …</a:t>
            </a:r>
            <a:endParaRPr lang="zh-CN" altLang="en-US" sz="2800" dirty="0">
              <a:latin typeface="Calibri" panose="020F0502020204030204" pitchFamily="34" charset="0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3500438" y="2357438"/>
            <a:ext cx="1500188" cy="46038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3143250" y="3714750"/>
            <a:ext cx="1714500" cy="46038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右箭头 8"/>
          <p:cNvSpPr/>
          <p:nvPr/>
        </p:nvSpPr>
        <p:spPr>
          <a:xfrm flipV="1">
            <a:off x="3286125" y="5429250"/>
            <a:ext cx="1571625" cy="71438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9457" name="Picture 1" descr="C:\Users\chenchen10\AppData\Roaming\Tencent\Users\1354352631\QQ\WinTemp\RichOle\{5_{P1RE({`3LE)~J[M[S9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313" y="142875"/>
            <a:ext cx="1857375" cy="2109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charRg st="1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4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charRg st="34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7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charRg st="17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59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charRg st="59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5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charRg st="45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" descr="图片1.png付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642938" y="2143125"/>
            <a:ext cx="4643437" cy="1446213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8800" dirty="0">
                <a:latin typeface="Comic Sans MS" panose="030F0702030302020204" pitchFamily="66" charset="0"/>
              </a:rPr>
              <a:t>See you!</a:t>
            </a:r>
            <a:endParaRPr lang="zh-CN" altLang="en-US" sz="88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51" descr="9f101717f568f33d972b438e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WordArt 6"/>
          <p:cNvSpPr/>
          <p:nvPr/>
        </p:nvSpPr>
        <p:spPr>
          <a:xfrm>
            <a:off x="214313" y="214313"/>
            <a:ext cx="3571875" cy="850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4800" b="1">
                <a:solidFill>
                  <a:srgbClr val="FF00FF"/>
                </a:solidFill>
                <a:effectLst>
                  <a:outerShdw dist="35921" dir="2699999" algn="ctr" rotWithShape="0">
                    <a:srgbClr val="C0C0C0">
                      <a:alpha val="78998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 Let's learn!</a:t>
            </a:r>
            <a:endParaRPr lang="zh-CN" altLang="en-US" sz="4800" b="1">
              <a:solidFill>
                <a:srgbClr val="FF00FF"/>
              </a:solidFill>
              <a:effectLst>
                <a:outerShdw dist="35921" dir="2699999" algn="ctr" rotWithShape="0">
                  <a:srgbClr val="C0C0C0">
                    <a:alpha val="78998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pic>
        <p:nvPicPr>
          <p:cNvPr id="1026" name="Picture 2" descr="F:\资料\图库\800·600素材\teacher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8" y="2071688"/>
            <a:ext cx="3810000" cy="3214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Picture 4" descr="C:\Users\chenchen10\AppData\Roaming\Tencent\Users\1354352631\QQ\WinTemp\RichOle\SG4@L3X[BU}A7_2[A4AVTO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0" y="642938"/>
            <a:ext cx="3663950" cy="3071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1000125" y="5429250"/>
            <a:ext cx="1928813" cy="646113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teacher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429250" y="3857625"/>
            <a:ext cx="2571750" cy="6461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accent4">
                <a:lumMod val="40000"/>
                <a:lumOff val="60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drive a car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29125" y="4929188"/>
            <a:ext cx="4429125" cy="1570037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alibri" panose="020F0502020204030204" pitchFamily="34" charset="0"/>
              </a:rPr>
              <a:t>Tom’s father is a teacher.</a:t>
            </a:r>
            <a:endParaRPr lang="en-US" altLang="zh-CN" sz="3200" dirty="0">
              <a:latin typeface="Calibri" panose="020F0502020204030204" pitchFamily="34" charset="0"/>
            </a:endParaRPr>
          </a:p>
          <a:p>
            <a:r>
              <a:rPr lang="en-US" altLang="zh-CN" sz="3200" dirty="0">
                <a:latin typeface="Calibri" panose="020F0502020204030204" pitchFamily="34" charset="0"/>
              </a:rPr>
              <a:t>He works at a school.</a:t>
            </a:r>
            <a:endParaRPr lang="en-US" altLang="zh-CN" sz="3200" dirty="0">
              <a:latin typeface="Calibri" panose="020F0502020204030204" pitchFamily="34" charset="0"/>
            </a:endParaRPr>
          </a:p>
          <a:p>
            <a:r>
              <a:rPr lang="en-US" altLang="zh-CN" sz="3200" dirty="0">
                <a:latin typeface="Calibri" panose="020F0502020204030204" pitchFamily="34" charset="0"/>
              </a:rPr>
              <a:t>He drives to work.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857250" y="1285875"/>
            <a:ext cx="3000375" cy="6461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accent6">
                <a:lumMod val="60000"/>
                <a:lumOff val="40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Tom’s father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51" descr="9f101717f568f33d972b438e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WordArt 6"/>
          <p:cNvSpPr/>
          <p:nvPr/>
        </p:nvSpPr>
        <p:spPr>
          <a:xfrm>
            <a:off x="214313" y="214313"/>
            <a:ext cx="3786187" cy="850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l" eaLnBrk="0" hangingPunct="0"/>
            <a:r>
              <a:rPr lang="zh-CN" altLang="en-US" sz="4800" b="1">
                <a:solidFill>
                  <a:srgbClr val="FF00FF"/>
                </a:solidFill>
                <a:effectLst>
                  <a:outerShdw dist="35921" dir="2699999" algn="ctr" rotWithShape="0">
                    <a:srgbClr val="C0C0C0">
                      <a:alpha val="78998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 Let's learn!</a:t>
            </a:r>
            <a:endParaRPr lang="zh-CN" altLang="en-US" sz="4800" b="1">
              <a:solidFill>
                <a:srgbClr val="FF00FF"/>
              </a:solidFill>
              <a:effectLst>
                <a:outerShdw dist="35921" dir="2699999" algn="ctr" rotWithShape="0">
                  <a:srgbClr val="C0C0C0">
                    <a:alpha val="78998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pic>
        <p:nvPicPr>
          <p:cNvPr id="15362" name="Picture 2" descr="F:\资料\图库\800·600素材\doctor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286000"/>
            <a:ext cx="3786188" cy="3214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3" descr="F:\资料\阙玮玮 湖北教育 三起 3A\Module C\Unit 6 I can see\素材\bu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0" y="428625"/>
            <a:ext cx="3929063" cy="3000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143000" y="5643563"/>
            <a:ext cx="1714500" cy="646112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doctor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643563" y="3571875"/>
            <a:ext cx="2428875" cy="6461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accent5">
                <a:lumMod val="40000"/>
                <a:lumOff val="60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take a bus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57688" y="4643438"/>
            <a:ext cx="4643438" cy="157003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+mn-lt"/>
                <a:ea typeface="+mn-ea"/>
                <a:cs typeface="+mn-cs"/>
              </a:rPr>
              <a:t>Lily’s mother is a doctor.</a:t>
            </a:r>
            <a:endParaRPr kumimoji="0" lang="en-US" altLang="zh-CN" sz="32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+mn-lt"/>
                <a:ea typeface="+mn-ea"/>
                <a:cs typeface="+mn-cs"/>
              </a:rPr>
              <a:t>She works at a hospital.</a:t>
            </a:r>
            <a:endParaRPr kumimoji="0" lang="en-US" altLang="zh-CN" sz="32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+mn-lt"/>
                <a:ea typeface="+mn-ea"/>
                <a:cs typeface="+mn-cs"/>
              </a:rPr>
              <a:t>She goes to work by bus.</a:t>
            </a:r>
            <a:endParaRPr kumimoji="0" lang="zh-CN" altLang="en-US" sz="32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85813" y="1428750"/>
            <a:ext cx="3079750" cy="6461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accent4">
                <a:lumMod val="40000"/>
                <a:lumOff val="60000"/>
              </a:schemeClr>
            </a:solidFill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Lily’s mother 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1" descr="9f101717f568f33d972b438e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WordArt 6"/>
          <p:cNvSpPr/>
          <p:nvPr/>
        </p:nvSpPr>
        <p:spPr>
          <a:xfrm>
            <a:off x="142875" y="214313"/>
            <a:ext cx="3643313" cy="850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l" eaLnBrk="0" hangingPunct="0"/>
            <a:r>
              <a:rPr lang="zh-CN" altLang="en-US" sz="4800" b="1">
                <a:solidFill>
                  <a:srgbClr val="FF00FF"/>
                </a:solidFill>
                <a:effectLst>
                  <a:outerShdw dist="35921" dir="2699999" algn="ctr" rotWithShape="0">
                    <a:srgbClr val="C0C0C0">
                      <a:alpha val="78998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 Let's learn!</a:t>
            </a:r>
            <a:endParaRPr lang="zh-CN" altLang="en-US" sz="4800" b="1">
              <a:solidFill>
                <a:srgbClr val="FF00FF"/>
              </a:solidFill>
              <a:effectLst>
                <a:outerShdw dist="35921" dir="2699999" algn="ctr" rotWithShape="0">
                  <a:srgbClr val="C0C0C0">
                    <a:alpha val="78998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pic>
        <p:nvPicPr>
          <p:cNvPr id="17409" name="Picture 1" descr="C:\Users\chenchen10\AppData\Roaming\Tencent\Users\1354352631\QQ\WinTemp\RichOle\EZ4RGB[8LMSN2GS{J(}}U(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071563"/>
            <a:ext cx="3227388" cy="3905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143000" y="5072063"/>
            <a:ext cx="1714500" cy="646112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waiter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715125" y="3857625"/>
            <a:ext cx="2214563" cy="584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accent2">
                <a:lumMod val="40000"/>
                <a:lumOff val="60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ride a bike</a:t>
            </a:r>
            <a:endParaRPr kumimoji="0" lang="zh-CN" altLang="en-US" sz="3200" kern="1200" cap="none" spc="0" normalizeH="0" baseline="0" noProof="0" dirty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00500" y="5072063"/>
            <a:ext cx="4857750" cy="1662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 dirty="0">
                <a:latin typeface="+mn-lt"/>
                <a:ea typeface="+mn-ea"/>
                <a:cs typeface="+mn-cs"/>
              </a:rPr>
              <a:t>Mary’s father is a waiter.</a:t>
            </a:r>
            <a:endParaRPr kumimoji="0" lang="en-US" altLang="zh-CN" sz="28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 dirty="0">
                <a:latin typeface="+mn-lt"/>
                <a:ea typeface="+mn-ea"/>
                <a:cs typeface="+mn-cs"/>
              </a:rPr>
              <a:t>He works </a:t>
            </a:r>
            <a:r>
              <a:rPr kumimoji="0" lang="en-US" sz="2800" kern="1200" cap="none" spc="0" normalizeH="0" baseline="0" noProof="0" dirty="0">
                <a:latin typeface="+mn-lt"/>
                <a:ea typeface="+mn-ea"/>
                <a:cs typeface="+mn-cs"/>
              </a:rPr>
              <a:t> in a restaurant(</a:t>
            </a:r>
            <a:r>
              <a:rPr kumimoji="0" lang="zh-CN" altLang="en-US" sz="2800" kern="1200" cap="none" spc="0" normalizeH="0" baseline="0" noProof="0" dirty="0">
                <a:latin typeface="+mn-lt"/>
                <a:ea typeface="+mn-ea"/>
                <a:cs typeface="+mn-cs"/>
              </a:rPr>
              <a:t>餐厅</a:t>
            </a:r>
            <a:r>
              <a:rPr kumimoji="0" lang="en-US" sz="2800" kern="1200" cap="none" spc="0" normalizeH="0" baseline="0" noProof="0" dirty="0">
                <a:latin typeface="+mn-lt"/>
                <a:ea typeface="+mn-ea"/>
                <a:cs typeface="+mn-cs"/>
              </a:rPr>
              <a:t>).</a:t>
            </a:r>
            <a:endParaRPr kumimoji="0" lang="en-US" sz="28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kern="1200" cap="none" spc="0" normalizeH="0" baseline="0" noProof="0" dirty="0">
                <a:latin typeface="+mn-lt"/>
                <a:ea typeface="+mn-ea"/>
                <a:cs typeface="+mn-cs"/>
              </a:rPr>
              <a:t>He goes to work by bike.</a:t>
            </a:r>
            <a:endParaRPr kumimoji="0" lang="en-US" sz="28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429000" y="4286250"/>
            <a:ext cx="3214688" cy="6461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accent5">
                <a:lumMod val="40000"/>
                <a:lumOff val="60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Mary’s father 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31" name="Picture 11" descr="c:\users\CHENCH~1\appdata\roaming\360se6\USERDA~1\Temp\B76E5F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2550" y="420688"/>
            <a:ext cx="5037138" cy="3344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51" descr="9f101717f568f33d972b438e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WordArt 6"/>
          <p:cNvSpPr/>
          <p:nvPr/>
        </p:nvSpPr>
        <p:spPr>
          <a:xfrm>
            <a:off x="214313" y="142875"/>
            <a:ext cx="3430587" cy="850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4800" b="1">
                <a:solidFill>
                  <a:srgbClr val="FF00FF"/>
                </a:solidFill>
                <a:effectLst>
                  <a:outerShdw dist="35921" dir="2699999" algn="ctr" rotWithShape="0">
                    <a:srgbClr val="C0C0C0">
                      <a:alpha val="78998"/>
                    </a:srgbClr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 Let's learn!</a:t>
            </a:r>
            <a:endParaRPr lang="zh-CN" altLang="en-US" sz="4800" b="1">
              <a:solidFill>
                <a:srgbClr val="FF00FF"/>
              </a:solidFill>
              <a:effectLst>
                <a:outerShdw dist="35921" dir="2699999" algn="ctr" rotWithShape="0">
                  <a:srgbClr val="C0C0C0">
                    <a:alpha val="78998"/>
                  </a:srgbClr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pic>
        <p:nvPicPr>
          <p:cNvPr id="16387" name="Picture 3" descr="C:\Users\chenchen10\AppData\Roaming\Tencent\Users\1354352631\QQ\WinTemp\RichOle\YXYWW6LX_I2AX5GBH%81ET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1143000"/>
            <a:ext cx="4341812" cy="3214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143000" y="4429125"/>
            <a:ext cx="1714500" cy="6461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accent5">
                <a:lumMod val="40000"/>
                <a:lumOff val="60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worker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072313" y="4143375"/>
            <a:ext cx="1857375" cy="64611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walk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43250" y="5143500"/>
            <a:ext cx="5143500" cy="1570038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Mike’s mother is a worker.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works in a factory.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walks to work.</a:t>
            </a:r>
            <a:endParaRPr lang="zh-CN" altLang="en-US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572000" y="2071688"/>
            <a:ext cx="1785938" cy="12001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accent4">
                <a:lumMod val="40000"/>
                <a:lumOff val="60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Mike’s mother 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55" name="Picture 11" descr="c:\users\CHENCH~1\appdata\roaming\360se6\USERDA~1\Temp\001558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813" y="642938"/>
            <a:ext cx="2505075" cy="3333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girl1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4357688"/>
            <a:ext cx="1571625" cy="2125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girl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3413" y="4500563"/>
            <a:ext cx="1946275" cy="2249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AutoShape 6"/>
          <p:cNvSpPr/>
          <p:nvPr/>
        </p:nvSpPr>
        <p:spPr>
          <a:xfrm flipH="1" flipV="1">
            <a:off x="3357563" y="4857750"/>
            <a:ext cx="3000375" cy="703263"/>
          </a:xfrm>
          <a:prstGeom prst="wedgeRoundRectCallout">
            <a:avLst>
              <a:gd name="adj1" fmla="val -63963"/>
              <a:gd name="adj2" fmla="val -84662"/>
              <a:gd name="adj3" fmla="val 16667"/>
            </a:avLst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lIns="90170" tIns="46990" rIns="90170" bIns="46990" anchor="ctr" anchorCtr="0"/>
          <a:p>
            <a:pPr algn="ctr"/>
            <a:r>
              <a:rPr lang="zh-CN" altLang="en-US" sz="3200" dirty="0">
                <a:latin typeface="Comic Sans MS" panose="030F0702030302020204" pitchFamily="66" charset="0"/>
              </a:rPr>
              <a:t>He is a 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doctor</a:t>
            </a:r>
            <a:r>
              <a:rPr lang="zh-CN" altLang="en-US" sz="3200" dirty="0">
                <a:latin typeface="Comic Sans MS" panose="030F0702030302020204" pitchFamily="66" charset="0"/>
              </a:rPr>
              <a:t>.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75" y="214313"/>
            <a:ext cx="3571875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Ask and answer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pic>
        <p:nvPicPr>
          <p:cNvPr id="24577" name="Picture 1" descr="C:\Users\chenchen10\AppData\Roaming\Tencent\Users\1354352631\QQ\WinTemp\RichOle\69MZPTKN4VAND$X348T(5V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0" y="285750"/>
            <a:ext cx="5080000" cy="3929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云形 7"/>
          <p:cNvSpPr/>
          <p:nvPr/>
        </p:nvSpPr>
        <p:spPr>
          <a:xfrm>
            <a:off x="214313" y="1857375"/>
            <a:ext cx="3214688" cy="2286000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does your father do?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  <p:bldP spid="10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girl1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63" y="4071938"/>
            <a:ext cx="1714500" cy="2317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girl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0" y="4357688"/>
            <a:ext cx="2005013" cy="2317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AutoShape 6"/>
          <p:cNvSpPr/>
          <p:nvPr/>
        </p:nvSpPr>
        <p:spPr>
          <a:xfrm flipH="1" flipV="1">
            <a:off x="2857500" y="4929188"/>
            <a:ext cx="3857625" cy="560387"/>
          </a:xfrm>
          <a:prstGeom prst="wedgeRoundRectCallout">
            <a:avLst>
              <a:gd name="adj1" fmla="val -45505"/>
              <a:gd name="adj2" fmla="val -150384"/>
              <a:gd name="adj3" fmla="val 16667"/>
            </a:avLst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lIns="90170" tIns="46990" rIns="90170" bIns="46990" anchor="ctr" anchorCtr="0"/>
          <a:p>
            <a:pPr algn="ctr"/>
            <a:r>
              <a:rPr lang="zh-CN" altLang="en-US" sz="2800" dirty="0">
                <a:latin typeface="Comic Sans MS" panose="030F0702030302020204" pitchFamily="66" charset="0"/>
              </a:rPr>
              <a:t>He</a:t>
            </a:r>
            <a:r>
              <a:rPr lang="en-US" altLang="zh-CN" sz="2800" dirty="0">
                <a:latin typeface="Comic Sans MS" panose="030F0702030302020204" pitchFamily="66" charset="0"/>
              </a:rPr>
              <a:t> works at a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hospital</a:t>
            </a:r>
            <a:r>
              <a:rPr lang="zh-CN" altLang="en-US" sz="2800" dirty="0">
                <a:latin typeface="Comic Sans MS" panose="030F0702030302020204" pitchFamily="66" charset="0"/>
              </a:rPr>
              <a:t>.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313" y="142875"/>
            <a:ext cx="3500437" cy="64611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Ask and answer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8" name="云形 7"/>
          <p:cNvSpPr/>
          <p:nvPr/>
        </p:nvSpPr>
        <p:spPr>
          <a:xfrm>
            <a:off x="214313" y="2214563"/>
            <a:ext cx="3214688" cy="1785938"/>
          </a:xfrm>
          <a:prstGeom prst="cloud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Where does he work?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8201" name="Picture 9" descr="c:\users\CHENCH~1\appdata\roaming\360se6\USERDA~1\Temp\134076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5" y="214313"/>
            <a:ext cx="5172075" cy="3878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10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girl1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4181475"/>
            <a:ext cx="1857375" cy="2511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girl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6563" y="4500563"/>
            <a:ext cx="1946275" cy="2249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AutoShape 6"/>
          <p:cNvSpPr/>
          <p:nvPr/>
        </p:nvSpPr>
        <p:spPr>
          <a:xfrm flipH="1" flipV="1">
            <a:off x="2786063" y="4714875"/>
            <a:ext cx="3786187" cy="631825"/>
          </a:xfrm>
          <a:prstGeom prst="wedgeRoundRectCallout">
            <a:avLst>
              <a:gd name="adj1" fmla="val -47894"/>
              <a:gd name="adj2" fmla="val -128801"/>
              <a:gd name="adj3" fmla="val 16667"/>
            </a:avLst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lIns="90170" tIns="46990" rIns="90170" bIns="46990" anchor="ctr" anchorCtr="0"/>
          <a:p>
            <a:pPr algn="ctr"/>
            <a:r>
              <a:rPr lang="zh-CN" altLang="en-US" sz="2800" dirty="0">
                <a:latin typeface="Comic Sans MS" panose="030F0702030302020204" pitchFamily="66" charset="0"/>
              </a:rPr>
              <a:t>He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drives</a:t>
            </a:r>
            <a:r>
              <a:rPr lang="en-US" altLang="zh-CN" sz="2800" dirty="0">
                <a:latin typeface="Comic Sans MS" panose="030F0702030302020204" pitchFamily="66" charset="0"/>
              </a:rPr>
              <a:t> to work</a:t>
            </a:r>
            <a:r>
              <a:rPr lang="zh-CN" altLang="en-US" sz="2800" dirty="0">
                <a:latin typeface="Comic Sans MS" panose="030F0702030302020204" pitchFamily="66" charset="0"/>
              </a:rPr>
              <a:t>.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88" y="142875"/>
            <a:ext cx="3571875" cy="64611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Ask and answer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pic>
        <p:nvPicPr>
          <p:cNvPr id="23554" name="Picture 2" descr="C:\Users\chenchen10\AppData\Roaming\Tencent\Users\1354352631\QQ\WinTemp\RichOle\L90@V{16E5[A(~(MH$JVEJ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0" y="214313"/>
            <a:ext cx="4929188" cy="3857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云形 8"/>
          <p:cNvSpPr/>
          <p:nvPr/>
        </p:nvSpPr>
        <p:spPr>
          <a:xfrm>
            <a:off x="285750" y="1500188"/>
            <a:ext cx="3214688" cy="2500313"/>
          </a:xfrm>
          <a:prstGeom prst="cloud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How does he go to work?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nimBg="1"/>
      <p:bldP spid="10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girl3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4071938"/>
            <a:ext cx="1928813" cy="2316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42875" y="428625"/>
            <a:ext cx="3500438" cy="64611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Ask and answer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10244" name="AutoShape 6"/>
          <p:cNvSpPr/>
          <p:nvPr/>
        </p:nvSpPr>
        <p:spPr>
          <a:xfrm flipH="1" flipV="1">
            <a:off x="2214563" y="4572000"/>
            <a:ext cx="3929062" cy="787400"/>
          </a:xfrm>
          <a:prstGeom prst="wedgeRoundRectCallout">
            <a:avLst>
              <a:gd name="adj1" fmla="val -53847"/>
              <a:gd name="adj2" fmla="val -124704"/>
              <a:gd name="adj3" fmla="val 16667"/>
            </a:avLst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lIns="90170" tIns="46990" rIns="90170" bIns="46990" anchor="ctr" anchorCtr="0"/>
          <a:p>
            <a:pPr algn="ctr"/>
            <a:r>
              <a:rPr lang="en-US" altLang="zh-CN" sz="3600" dirty="0">
                <a:latin typeface="Comic Sans MS" panose="030F0702030302020204" pitchFamily="66" charset="0"/>
              </a:rPr>
              <a:t>She is a 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teacher</a:t>
            </a:r>
            <a:r>
              <a:rPr lang="zh-CN" altLang="en-US" sz="3600" dirty="0">
                <a:latin typeface="Comic Sans MS" panose="030F0702030302020204" pitchFamily="66" charset="0"/>
              </a:rPr>
              <a:t>.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pic>
        <p:nvPicPr>
          <p:cNvPr id="22530" name="Picture 2" descr="c:\users\CHENCH~1\appdata\roaming\360se6\USERDA~1\Temp\111010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688" y="250825"/>
            <a:ext cx="4572000" cy="3382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bo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75" y="4429125"/>
            <a:ext cx="2595563" cy="2214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云形 8"/>
          <p:cNvSpPr/>
          <p:nvPr/>
        </p:nvSpPr>
        <p:spPr>
          <a:xfrm>
            <a:off x="285750" y="1500188"/>
            <a:ext cx="3429000" cy="2214563"/>
          </a:xfrm>
          <a:prstGeom prst="cloud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does your mother do?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244" grpId="0" bldLvl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1034</Words>
  <Application>WPS 演示</Application>
  <PresentationFormat>全屏显示(4:3)</PresentationFormat>
  <Paragraphs>113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Comic Sans MS</vt:lpstr>
      <vt:lpstr>Times New Roman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20</cp:revision>
  <dcterms:created xsi:type="dcterms:W3CDTF">2014-08-05T06:38:00Z</dcterms:created>
  <dcterms:modified xsi:type="dcterms:W3CDTF">2023-09-30T16:12:20Z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1A5D59AFD769418791CFC3B66A5BE9D7_13</vt:lpwstr>
  </property>
  <property fmtid="{D5CDD505-2E9C-101B-9397-08002B2CF9AE}" pid="3" name="KSOProductBuildVer">
    <vt:lpwstr>2052-12.1.0.15374</vt:lpwstr>
  </property>
</Properties>
</file>