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  <p:sldMasterId id="2147483658" r:id="rId4"/>
  </p:sldMasterIdLst>
  <p:notesMasterIdLst>
    <p:notesMasterId r:id="rId6"/>
  </p:notesMasterIdLst>
  <p:handoutMasterIdLst>
    <p:handoutMasterId r:id="rId35"/>
  </p:handoutMasterIdLst>
  <p:sldIdLst>
    <p:sldId id="489" r:id="rId5"/>
    <p:sldId id="492" r:id="rId7"/>
    <p:sldId id="535" r:id="rId8"/>
    <p:sldId id="490" r:id="rId9"/>
    <p:sldId id="536" r:id="rId10"/>
    <p:sldId id="538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552" r:id="rId25"/>
    <p:sldId id="553" r:id="rId26"/>
    <p:sldId id="554" r:id="rId27"/>
    <p:sldId id="555" r:id="rId28"/>
    <p:sldId id="556" r:id="rId29"/>
    <p:sldId id="557" r:id="rId30"/>
    <p:sldId id="736" r:id="rId31"/>
    <p:sldId id="559" r:id="rId32"/>
    <p:sldId id="560" r:id="rId33"/>
    <p:sldId id="739" r:id="rId34"/>
  </p:sldIdLst>
  <p:sldSz cx="9144000" cy="5143500"/>
  <p:notesSz cx="6858000" cy="9144000"/>
  <p:custDataLst>
    <p:tags r:id="rId3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2" autoAdjust="0"/>
    <p:restoredTop sz="94660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E602739-6C02-4B2A-83A7-8C40C28B4829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229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DF365A5-E595-4B76-81AD-0A105FC743D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BC85F3D-2750-436D-BE0B-6D4E1E34C6A3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8B872BBC-D5E9-448E-9332-0D1EBBF4C147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2D72F581-37B3-48C4-AD73-42F3208E8BC5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59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EF12D38-B49A-48A6-A01B-50FE5EA66B31}" type="slidenum"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rcRect l="2466" r="23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矩形 2"/>
          <p:cNvSpPr/>
          <p:nvPr/>
        </p:nvSpPr>
        <p:spPr>
          <a:xfrm>
            <a:off x="0" y="285750"/>
            <a:ext cx="9144000" cy="4572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2"/>
          <a:srcRect l="2466" r="23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圆角矩形 2"/>
          <p:cNvSpPr/>
          <p:nvPr/>
        </p:nvSpPr>
        <p:spPr>
          <a:xfrm>
            <a:off x="198438" y="204788"/>
            <a:ext cx="8747125" cy="4733925"/>
          </a:xfrm>
          <a:prstGeom prst="roundRect">
            <a:avLst>
              <a:gd name="adj" fmla="val 6464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9.xml"/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4133;.mp4" TargetMode="External"/><Relationship Id="rId7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4133;.mp4" TargetMode="External"/><Relationship Id="rId6" Type="http://schemas.openxmlformats.org/officeDocument/2006/relationships/image" Target="../media/image30.png"/><Relationship Id="rId5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5253;.mp4" TargetMode="External"/><Relationship Id="rId4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5253;.mp4" TargetMode="External"/><Relationship Id="rId3" Type="http://schemas.openxmlformats.org/officeDocument/2006/relationships/image" Target="../media/image29.png"/><Relationship Id="rId2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2440;.mp4" TargetMode="Externa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8.png"/><Relationship Id="rId12" Type="http://schemas.openxmlformats.org/officeDocument/2006/relationships/image" Target="../media/image32.png"/><Relationship Id="rId11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5780;.mp4" TargetMode="External"/><Relationship Id="rId10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5780;.mp4" TargetMode="External"/><Relationship Id="rId1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2440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4182;.mp4" TargetMode="External"/><Relationship Id="rId7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4182;.mp4" TargetMode="External"/><Relationship Id="rId6" Type="http://schemas.openxmlformats.org/officeDocument/2006/relationships/image" Target="../media/image38.png"/><Relationship Id="rId5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5343;.mp4" TargetMode="External"/><Relationship Id="rId4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5343;.mp4" TargetMode="External"/><Relationship Id="rId3" Type="http://schemas.openxmlformats.org/officeDocument/2006/relationships/image" Target="../media/image37.png"/><Relationship Id="rId20" Type="http://schemas.openxmlformats.org/officeDocument/2006/relationships/slideLayout" Target="../slideLayouts/slideLayout7.xml"/><Relationship Id="rId2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1478;.mp4" TargetMode="External"/><Relationship Id="rId19" Type="http://schemas.openxmlformats.org/officeDocument/2006/relationships/image" Target="../media/image18.png"/><Relationship Id="rId18" Type="http://schemas.openxmlformats.org/officeDocument/2006/relationships/image" Target="../media/image42.png"/><Relationship Id="rId17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2870;.mp4" TargetMode="External"/><Relationship Id="rId16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2870;.mp4" TargetMode="External"/><Relationship Id="rId15" Type="http://schemas.openxmlformats.org/officeDocument/2006/relationships/image" Target="../media/image41.png"/><Relationship Id="rId14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1450;.mp4" TargetMode="External"/><Relationship Id="rId13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1450;.mp4" TargetMode="External"/><Relationship Id="rId12" Type="http://schemas.openxmlformats.org/officeDocument/2006/relationships/image" Target="../media/image40.png"/><Relationship Id="rId11" Type="http://schemas.microsoft.com/office/2007/relationships/media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0011;.mp4" TargetMode="External"/><Relationship Id="rId10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30011;.mp4" TargetMode="External"/><Relationship Id="rId1" Type="http://schemas.openxmlformats.org/officeDocument/2006/relationships/video" Target="file:///\\pc-2\21&#31179;&#23567;&#35821;&#19978;&#35838;&#26657;&#23545;\2&#35821;&#19978;\&#26032;&#25945;&#26696;&#29256;\&#31532;&#19977;&#21333;&#20803;\5%20&#29618;&#29618;&#30340;&#30011;%20&#12304;&#25945;&#26696;&#21305;&#37197;&#29256;&#12305;&#25512;&#33616;&#10084;\&#21478;.mp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1706563" y="1587500"/>
            <a:ext cx="2646362" cy="1211263"/>
            <a:chOff x="1706563" y="1587500"/>
            <a:chExt cx="2646362" cy="1211263"/>
          </a:xfrm>
        </p:grpSpPr>
        <p:pic>
          <p:nvPicPr>
            <p:cNvPr id="13314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06563" y="1587500"/>
              <a:ext cx="2646362" cy="12112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5" name="TextBox 5">
              <a:hlinkClick r:id="rId2" action="ppaction://hlinksldjump"/>
            </p:cNvPr>
            <p:cNvSpPr txBox="1"/>
            <p:nvPr/>
          </p:nvSpPr>
          <p:spPr>
            <a:xfrm>
              <a:off x="2124075" y="1889125"/>
              <a:ext cx="2087563" cy="6048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hlinkClick r:id="" action="ppaction://noaction"/>
                </a:rPr>
                <a:t>第</a:t>
              </a:r>
              <a:r>
                <a:rPr lang="en-US" altLang="zh-CN" sz="3200" b="1">
                  <a:latin typeface="宋体" panose="02010600030101010101" pitchFamily="2" charset="-122"/>
                  <a:hlinkClick r:id="" action="ppaction://noaction"/>
                </a:rPr>
                <a:t>1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hlinkClick r:id="" action="ppaction://noaction"/>
                </a:rPr>
                <a:t>课时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316" name="组合 4"/>
          <p:cNvGrpSpPr/>
          <p:nvPr/>
        </p:nvGrpSpPr>
        <p:grpSpPr>
          <a:xfrm>
            <a:off x="4768850" y="1587500"/>
            <a:ext cx="2644775" cy="1211263"/>
            <a:chOff x="4768939" y="1586764"/>
            <a:chExt cx="2645211" cy="1212731"/>
          </a:xfrm>
        </p:grpSpPr>
        <p:pic>
          <p:nvPicPr>
            <p:cNvPr id="13317" name="图片 5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8939" y="1586764"/>
              <a:ext cx="2645211" cy="12127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18" name="TextBox 5">
              <a:hlinkClick r:id="rId4" action="ppaction://hlinksldjump"/>
            </p:cNvPr>
            <p:cNvSpPr txBox="1"/>
            <p:nvPr/>
          </p:nvSpPr>
          <p:spPr>
            <a:xfrm>
              <a:off x="5148263" y="1889125"/>
              <a:ext cx="2016125" cy="6048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" action="ppaction://noaction"/>
                </a:rPr>
                <a:t>第</a:t>
              </a:r>
              <a:r>
                <a:rPr lang="en-US" altLang="zh-CN" sz="3200" b="1">
                  <a:solidFill>
                    <a:schemeClr val="bg1"/>
                  </a:solidFill>
                  <a:latin typeface="宋体" panose="02010600030101010101" pitchFamily="2" charset="-122"/>
                  <a:hlinkClick r:id="" action="ppaction://noaction"/>
                </a:rPr>
                <a:t>2</a:t>
              </a: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hlinkClick r:id="" action="ppaction://noaction"/>
                </a:rPr>
                <a:t>课时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755650" y="473075"/>
            <a:ext cx="7080250" cy="11271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文中哪些语句写出了玲玲心情的变化？找出来画上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u="sng" spc="0">
                <a:latin typeface="宋体" panose="02010600030101010101" pitchFamily="2" charset="-122"/>
                <a:ea typeface="宋体" panose="02010600030101010101" pitchFamily="2" charset="-122"/>
              </a:rPr>
              <a:t>　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107950" y="1600200"/>
            <a:ext cx="8880475" cy="320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玲玲得意地端详着自己画的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我家的一角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。这幅画明天就要参加评奖了。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就在这时候，水彩笔啪的一声掉到了纸上，把画弄脏了。玲玲伤心地哭了起来。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玲玲想了想，拿起笔，在弄脏的地方画了一只小花狗。小花狗眯着眼睛，懒洋洋地趴在楼梯上，整张画看上去更好了。玲玲满意地笑了。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1042988" y="1058863"/>
            <a:ext cx="6624638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玲玲的心情为什么有这样的变化呢？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592138" y="1778000"/>
            <a:ext cx="7669212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玲玲得意地端详着自己画的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我家的一角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。这幅画明天就要参加评奖了。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1849438" y="2100263"/>
            <a:ext cx="64928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2266950" y="2098675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文本框 5"/>
          <p:cNvSpPr txBox="1">
            <a:spLocks noChangeArrowheads="1"/>
          </p:cNvSpPr>
          <p:nvPr/>
        </p:nvSpPr>
        <p:spPr bwMode="auto">
          <a:xfrm>
            <a:off x="482600" y="3171825"/>
            <a:ext cx="7993063" cy="6826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请一位同学通过做动作理解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端详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文本框 6"/>
          <p:cNvSpPr txBox="1"/>
          <p:nvPr/>
        </p:nvSpPr>
        <p:spPr>
          <a:xfrm>
            <a:off x="844550" y="3854450"/>
            <a:ext cx="74168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一名学生捧着书，做出仔细看书的样子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1" name="椭圆 7"/>
          <p:cNvSpPr/>
          <p:nvPr/>
        </p:nvSpPr>
        <p:spPr>
          <a:xfrm>
            <a:off x="3152775" y="1839913"/>
            <a:ext cx="914400" cy="56673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6632" name="组合 8"/>
          <p:cNvGrpSpPr/>
          <p:nvPr/>
        </p:nvGrpSpPr>
        <p:grpSpPr>
          <a:xfrm>
            <a:off x="2195513" y="385763"/>
            <a:ext cx="1657350" cy="674687"/>
            <a:chOff x="4442741" y="4554375"/>
            <a:chExt cx="1658430" cy="673835"/>
          </a:xfrm>
        </p:grpSpPr>
        <p:sp>
          <p:nvSpPr>
            <p:cNvPr id="26633" name="思想气泡: 云 9"/>
            <p:cNvSpPr/>
            <p:nvPr/>
          </p:nvSpPr>
          <p:spPr>
            <a:xfrm>
              <a:off x="4442741" y="4554375"/>
              <a:ext cx="1501165" cy="673835"/>
            </a:xfrm>
            <a:prstGeom prst="cloudCallout">
              <a:avLst>
                <a:gd name="adj1" fmla="val 32954"/>
                <a:gd name="adj2" fmla="val 16278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634" name="文本框 10"/>
            <p:cNvSpPr txBox="1"/>
            <p:nvPr/>
          </p:nvSpPr>
          <p:spPr>
            <a:xfrm>
              <a:off x="4603210" y="4643524"/>
              <a:ext cx="1497961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仔细地看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179388" y="987425"/>
            <a:ext cx="8718550" cy="12747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当你得到老师或爸爸妈妈的表扬时，你的心情是怎样的？你还遇到过哪些让你得意的事？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2459038" y="2208213"/>
            <a:ext cx="45354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得意、开心、激动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6"/>
          <p:cNvGrpSpPr/>
          <p:nvPr/>
        </p:nvGrpSpPr>
        <p:grpSpPr>
          <a:xfrm>
            <a:off x="341313" y="3003550"/>
            <a:ext cx="8383587" cy="1276350"/>
            <a:chOff x="899592" y="3075806"/>
            <a:chExt cx="7416824" cy="1684792"/>
          </a:xfrm>
        </p:grpSpPr>
        <p:sp>
          <p:nvSpPr>
            <p:cNvPr id="27652" name="矩形: 圆角 4"/>
            <p:cNvSpPr/>
            <p:nvPr/>
          </p:nvSpPr>
          <p:spPr>
            <a:xfrm>
              <a:off x="899592" y="3075806"/>
              <a:ext cx="7416824" cy="168479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653" name="文本框 5"/>
            <p:cNvSpPr txBox="1"/>
            <p:nvPr/>
          </p:nvSpPr>
          <p:spPr>
            <a:xfrm>
              <a:off x="928610" y="3231178"/>
              <a:ext cx="7318960" cy="13807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  <a:buFont typeface="Arial" panose="020B0604020202020204" pitchFamily="34" charset="0"/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    朗读时抓住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得意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”“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端详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等词语，语调上扬，语速轻快，读出玲玲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得意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的心情。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519113" y="773113"/>
            <a:ext cx="76676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就在这时候，水彩笔啪的一声掉到了纸上，把画弄脏了。玲玲伤心地哭了起来。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5016500" y="1709738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5432425" y="1709738"/>
            <a:ext cx="64928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114300" y="2214563"/>
            <a:ext cx="8891588" cy="6842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请一位同学通过做动作理解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啪的一声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文本框 5"/>
          <p:cNvSpPr txBox="1"/>
          <p:nvPr/>
        </p:nvSpPr>
        <p:spPr>
          <a:xfrm>
            <a:off x="788988" y="3495675"/>
            <a:ext cx="712946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拿起笔，让它掉到桌上发出啪的一声。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椭圆 6"/>
          <p:cNvSpPr/>
          <p:nvPr/>
        </p:nvSpPr>
        <p:spPr>
          <a:xfrm>
            <a:off x="4699000" y="819150"/>
            <a:ext cx="1741488" cy="56673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8679" name="组合 7"/>
          <p:cNvGrpSpPr/>
          <p:nvPr/>
        </p:nvGrpSpPr>
        <p:grpSpPr>
          <a:xfrm>
            <a:off x="2952750" y="309563"/>
            <a:ext cx="1501775" cy="708025"/>
            <a:chOff x="4442741" y="4554375"/>
            <a:chExt cx="1501050" cy="707886"/>
          </a:xfrm>
        </p:grpSpPr>
        <p:sp>
          <p:nvSpPr>
            <p:cNvPr id="28680" name="思想气泡: 云 8"/>
            <p:cNvSpPr/>
            <p:nvPr/>
          </p:nvSpPr>
          <p:spPr>
            <a:xfrm>
              <a:off x="4442741" y="4554375"/>
              <a:ext cx="1501050" cy="674555"/>
            </a:xfrm>
            <a:prstGeom prst="cloudCallout">
              <a:avLst>
                <a:gd name="adj1" fmla="val 71014"/>
                <a:gd name="adj2" fmla="val 85889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8681" name="文本框 9"/>
            <p:cNvSpPr txBox="1"/>
            <p:nvPr/>
          </p:nvSpPr>
          <p:spPr>
            <a:xfrm>
              <a:off x="4661310" y="4554375"/>
              <a:ext cx="1040033" cy="7078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读得响而短促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82" name="文本框 10"/>
          <p:cNvSpPr txBox="1">
            <a:spLocks noChangeArrowheads="1"/>
          </p:cNvSpPr>
          <p:nvPr/>
        </p:nvSpPr>
        <p:spPr bwMode="auto">
          <a:xfrm>
            <a:off x="1216025" y="4051300"/>
            <a:ext cx="6275388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讨论：玲玲为什么伤心地哭了呢？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683" name="组合 11"/>
          <p:cNvGrpSpPr/>
          <p:nvPr/>
        </p:nvGrpSpPr>
        <p:grpSpPr>
          <a:xfrm>
            <a:off x="5957888" y="2222500"/>
            <a:ext cx="2355850" cy="1322388"/>
            <a:chOff x="6756931" y="5006545"/>
            <a:chExt cx="2355770" cy="1321224"/>
          </a:xfrm>
        </p:grpSpPr>
        <p:sp>
          <p:nvSpPr>
            <p:cNvPr id="28684" name="思想气泡: 云 12"/>
            <p:cNvSpPr/>
            <p:nvPr/>
          </p:nvSpPr>
          <p:spPr>
            <a:xfrm rot="10800000">
              <a:off x="6756931" y="5006545"/>
              <a:ext cx="2355770" cy="1321224"/>
            </a:xfrm>
            <a:prstGeom prst="cloudCallout">
              <a:avLst>
                <a:gd name="adj1" fmla="val 63574"/>
                <a:gd name="adj2" fmla="val 70898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8685" name="文本框 13"/>
            <p:cNvSpPr txBox="1"/>
            <p:nvPr/>
          </p:nvSpPr>
          <p:spPr>
            <a:xfrm>
              <a:off x="7117403" y="5172553"/>
              <a:ext cx="1892076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语调低沉、缓慢，读出玲玲很难过的语气。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 animBg="1"/>
      <p:bldP spid="286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395288" y="1058863"/>
            <a:ext cx="8154987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玲玲想了想，拿起笔，在弄脏的地方画了一只小花狗。小花狗眯着眼睛，懒洋洋地趴在楼梯上，整张画看上去更好了。玲玲满意地笑了。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842963" y="3148013"/>
            <a:ext cx="6477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1260475" y="3148013"/>
            <a:ext cx="6477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椭圆 4"/>
          <p:cNvSpPr/>
          <p:nvPr/>
        </p:nvSpPr>
        <p:spPr>
          <a:xfrm>
            <a:off x="858838" y="2849563"/>
            <a:ext cx="1027113" cy="56673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9701" name="组合 5"/>
          <p:cNvGrpSpPr/>
          <p:nvPr/>
        </p:nvGrpSpPr>
        <p:grpSpPr>
          <a:xfrm>
            <a:off x="2816225" y="3286125"/>
            <a:ext cx="2592388" cy="1301750"/>
            <a:chOff x="3590233" y="4692875"/>
            <a:chExt cx="2592288" cy="1301660"/>
          </a:xfrm>
        </p:grpSpPr>
        <p:sp>
          <p:nvSpPr>
            <p:cNvPr id="29702" name="思想气泡: 云 6"/>
            <p:cNvSpPr/>
            <p:nvPr/>
          </p:nvSpPr>
          <p:spPr>
            <a:xfrm>
              <a:off x="3590233" y="4692875"/>
              <a:ext cx="2592288" cy="1301660"/>
            </a:xfrm>
            <a:prstGeom prst="cloudCallout">
              <a:avLst>
                <a:gd name="adj1" fmla="val -99000"/>
                <a:gd name="adj2" fmla="val -46310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9703" name="文本框 7"/>
            <p:cNvSpPr txBox="1"/>
            <p:nvPr/>
          </p:nvSpPr>
          <p:spPr>
            <a:xfrm>
              <a:off x="3841698" y="4793105"/>
              <a:ext cx="2089357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抓住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满意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一词，语调轻快，读出满意的语气。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163513" y="873125"/>
            <a:ext cx="9197975" cy="6826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看图思考：画上弄脏的地方和小狗有什么联系？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8938" y="1609725"/>
            <a:ext cx="2428875" cy="161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23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8" y="1609725"/>
            <a:ext cx="2433637" cy="161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4" name="文本框 4"/>
          <p:cNvSpPr txBox="1">
            <a:spLocks noChangeArrowheads="1"/>
          </p:cNvSpPr>
          <p:nvPr/>
        </p:nvSpPr>
        <p:spPr bwMode="auto">
          <a:xfrm>
            <a:off x="379413" y="3235325"/>
            <a:ext cx="8174038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讨论：为什么说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整张画看上去更好了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文本框 5"/>
          <p:cNvSpPr txBox="1"/>
          <p:nvPr/>
        </p:nvSpPr>
        <p:spPr>
          <a:xfrm>
            <a:off x="1585913" y="3943350"/>
            <a:ext cx="57610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玲玲在弄脏的地方画上小花狗。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纸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902450" y="1358900"/>
            <a:ext cx="1644650" cy="164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6" name="报.mp4">
            <a:hlinkClick r:id="" action="ppaction://media"/>
          </p:cNvPr>
          <p:cNvPicPr>
            <a:picLocks noRo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43463" y="1358900"/>
            <a:ext cx="1646237" cy="164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7" name="幅.mp4">
            <a:hlinkClick r:id="" action="ppaction://media"/>
          </p:cNvPr>
          <p:cNvPicPr>
            <a:picLocks noRo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5800" y="1358900"/>
            <a:ext cx="1644650" cy="1646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8" name="评.mp4">
            <a:hlinkClick r:id="" action="ppaction://media"/>
          </p:cNvPr>
          <p:cNvPicPr>
            <a:picLocks noRo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765425" y="1358900"/>
            <a:ext cx="1646238" cy="164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9" name="文本框 10"/>
          <p:cNvSpPr txBox="1">
            <a:spLocks noChangeArrowheads="1"/>
          </p:cNvSpPr>
          <p:nvPr/>
        </p:nvSpPr>
        <p:spPr bwMode="auto">
          <a:xfrm>
            <a:off x="2051050" y="3133725"/>
            <a:ext cx="5167313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比较观察：你有什么发现？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0" name="文本框 11"/>
          <p:cNvSpPr txBox="1"/>
          <p:nvPr/>
        </p:nvSpPr>
        <p:spPr>
          <a:xfrm>
            <a:off x="1143000" y="3867150"/>
            <a:ext cx="69850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都是左右结构，书写时注意左窄右宽。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51" name="组合 9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31752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指导书写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753" name="图片 13"/>
            <p:cNvPicPr>
              <a:picLocks noChangeAspect="1"/>
            </p:cNvPicPr>
            <p:nvPr/>
          </p:nvPicPr>
          <p:blipFill>
            <a:blip r:embed="rId13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7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400" fill="hold"/>
                                        <p:tgtEl>
                                          <p:spTgt spid="317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5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174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7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200" fill="hold"/>
                                        <p:tgtEl>
                                          <p:spTgt spid="317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6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174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1280" fill="hold"/>
                                        <p:tgtEl>
                                          <p:spTgt spid="317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174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720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1748"/>
                </p:tgtEl>
              </p:cMediaNode>
            </p:video>
          </p:childTnLst>
        </p:cTn>
      </p:par>
    </p:tnLst>
    <p:bldLst>
      <p:bldP spid="317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69" name="表格 15"/>
          <p:cNvGraphicFramePr>
            <a:graphicFrameLocks noGrp="1"/>
          </p:cNvGraphicFramePr>
          <p:nvPr/>
        </p:nvGraphicFramePr>
        <p:xfrm>
          <a:off x="755650" y="1131888"/>
          <a:ext cx="7632700" cy="3109912"/>
        </p:xfrm>
        <a:graphic>
          <a:graphicData uri="http://schemas.openxmlformats.org/drawingml/2006/table">
            <a:tbl>
              <a:tblPr/>
              <a:tblGrid>
                <a:gridCol w="1163638"/>
                <a:gridCol w="6469062"/>
              </a:tblGrid>
              <a:tr h="622300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  <a:tr h="6223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207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223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223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0" marR="91430" marT="45692" marB="4569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788" name="文本框 2"/>
          <p:cNvSpPr txBox="1"/>
          <p:nvPr/>
        </p:nvSpPr>
        <p:spPr>
          <a:xfrm>
            <a:off x="3511550" y="1109663"/>
            <a:ext cx="18319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关键笔画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9" name="文本框 3"/>
          <p:cNvSpPr txBox="1"/>
          <p:nvPr/>
        </p:nvSpPr>
        <p:spPr>
          <a:xfrm>
            <a:off x="1000125" y="1730375"/>
            <a:ext cx="59213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0" name="文本框 4"/>
          <p:cNvSpPr txBox="1"/>
          <p:nvPr/>
        </p:nvSpPr>
        <p:spPr>
          <a:xfrm>
            <a:off x="1000125" y="2359025"/>
            <a:ext cx="59213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1" name="文本框 5"/>
          <p:cNvSpPr txBox="1"/>
          <p:nvPr/>
        </p:nvSpPr>
        <p:spPr>
          <a:xfrm>
            <a:off x="1000125" y="2986088"/>
            <a:ext cx="5921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2" name="文本框 6"/>
          <p:cNvSpPr txBox="1"/>
          <p:nvPr/>
        </p:nvSpPr>
        <p:spPr>
          <a:xfrm>
            <a:off x="1000125" y="3614738"/>
            <a:ext cx="5921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3" name="文本框 7"/>
          <p:cNvSpPr txBox="1"/>
          <p:nvPr/>
        </p:nvSpPr>
        <p:spPr>
          <a:xfrm>
            <a:off x="2090738" y="1785938"/>
            <a:ext cx="62642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左右结构，右边要先写横折钩，再写竖。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4" name="文本框 8"/>
          <p:cNvSpPr txBox="1"/>
          <p:nvPr/>
        </p:nvSpPr>
        <p:spPr>
          <a:xfrm>
            <a:off x="2090738" y="2409825"/>
            <a:ext cx="47593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右边的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写得又宽又扁。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5" name="文本框 9"/>
          <p:cNvSpPr txBox="1"/>
          <p:nvPr/>
        </p:nvSpPr>
        <p:spPr>
          <a:xfrm>
            <a:off x="2090738" y="3032125"/>
            <a:ext cx="62642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右边的长横要穿插到左边偏旁中间。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6" name="文本框 10"/>
          <p:cNvSpPr txBox="1"/>
          <p:nvPr/>
        </p:nvSpPr>
        <p:spPr>
          <a:xfrm>
            <a:off x="2090738" y="3656013"/>
            <a:ext cx="5094287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右边是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，不要多加一点。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3" grpId="0"/>
      <p:bldP spid="32794" grpId="0"/>
      <p:bldP spid="327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2"/>
          <p:cNvSpPr txBox="1">
            <a:spLocks noChangeArrowheads="1"/>
          </p:cNvSpPr>
          <p:nvPr/>
        </p:nvSpPr>
        <p:spPr bwMode="auto">
          <a:xfrm>
            <a:off x="611188" y="1071563"/>
            <a:ext cx="7704138" cy="23082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抄写词语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200000"/>
              </a:lnSpc>
            </a:pPr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    一幅画   评比   报纸   电报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794" name="组合 3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33795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布置作业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796" name="图片 5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3"/>
          <p:cNvSpPr/>
          <p:nvPr/>
        </p:nvSpPr>
        <p:spPr>
          <a:xfrm>
            <a:off x="488950" y="1708150"/>
            <a:ext cx="8315325" cy="1471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4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再读课文，看一看：当玲玲遇到问题时，爸爸是怎样帮助玲玲的呢？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3635375" y="334963"/>
            <a:ext cx="1808163" cy="646113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8B8B9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19" name="组合 6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34820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复习导入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821" name="图片 8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"/>
          <p:cNvPicPr>
            <a:picLocks noChangeAspect="1"/>
          </p:cNvPicPr>
          <p:nvPr/>
        </p:nvPicPr>
        <p:blipFill>
          <a:blip r:embed="rId1"/>
          <a:srcRect b="10800"/>
          <a:stretch>
            <a:fillRect/>
          </a:stretch>
        </p:blipFill>
        <p:spPr>
          <a:xfrm>
            <a:off x="5940425" y="2643188"/>
            <a:ext cx="2101850" cy="176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椭圆形标注 3"/>
          <p:cNvSpPr/>
          <p:nvPr/>
        </p:nvSpPr>
        <p:spPr>
          <a:xfrm>
            <a:off x="1331913" y="1563688"/>
            <a:ext cx="4895850" cy="1773237"/>
          </a:xfrm>
          <a:prstGeom prst="wedgeEllipseCallout">
            <a:avLst>
              <a:gd name="adj1" fmla="val 46310"/>
              <a:gd name="adj2" fmla="val 51838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大家好，我叫玲玲，我喜欢画画！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3635375" y="373063"/>
            <a:ext cx="1808163" cy="646113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rgbClr val="8B8B9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8B8B9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4" name="组合 1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15365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情境导入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366" name="图片 7"/>
            <p:cNvPicPr>
              <a:picLocks noChangeAspect="1"/>
            </p:cNvPicPr>
            <p:nvPr/>
          </p:nvPicPr>
          <p:blipFill>
            <a:blip r:embed="rId2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3"/>
          <p:cNvSpPr/>
          <p:nvPr/>
        </p:nvSpPr>
        <p:spPr>
          <a:xfrm>
            <a:off x="160338" y="1000125"/>
            <a:ext cx="8856663" cy="20129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玲玲不小心把画弄脏的时候，爸爸和玲玲说了什么？分角色朗读课文第</a:t>
            </a:r>
            <a:r>
              <a:rPr lang="en-US" altLang="zh-CN" sz="3200" b="1" spc="0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～</a:t>
            </a:r>
            <a:r>
              <a:rPr lang="en-US" altLang="zh-CN" sz="3200" b="1" spc="0">
                <a:latin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自然段，把他们的对话用横线画出来。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2" name="文本框 4"/>
          <p:cNvSpPr txBox="1"/>
          <p:nvPr/>
        </p:nvSpPr>
        <p:spPr>
          <a:xfrm>
            <a:off x="495300" y="2787650"/>
            <a:ext cx="854075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怎么了，玲玲？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爸爸放下报纸问。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我的画弄脏了，另画一张也来不及了。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8"/>
          <p:cNvSpPr txBox="1"/>
          <p:nvPr/>
        </p:nvSpPr>
        <p:spPr>
          <a:xfrm>
            <a:off x="5441950" y="2787650"/>
            <a:ext cx="2470150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放下报纸问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4" name="组合 9"/>
          <p:cNvGrpSpPr/>
          <p:nvPr/>
        </p:nvGrpSpPr>
        <p:grpSpPr>
          <a:xfrm>
            <a:off x="5643563" y="2301875"/>
            <a:ext cx="2820987" cy="536575"/>
            <a:chOff x="2969466" y="1094718"/>
            <a:chExt cx="5508854" cy="537771"/>
          </a:xfrm>
        </p:grpSpPr>
        <p:sp>
          <p:nvSpPr>
            <p:cNvPr id="35845" name="思想气泡: 云 10"/>
            <p:cNvSpPr/>
            <p:nvPr/>
          </p:nvSpPr>
          <p:spPr>
            <a:xfrm>
              <a:off x="2969466" y="1094718"/>
              <a:ext cx="5508854" cy="537771"/>
            </a:xfrm>
            <a:prstGeom prst="cloudCallout">
              <a:avLst>
                <a:gd name="adj1" fmla="val -14685"/>
                <a:gd name="adj2" fmla="val 80926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5846" name="文本框 6"/>
            <p:cNvSpPr txBox="1"/>
            <p:nvPr/>
          </p:nvSpPr>
          <p:spPr>
            <a:xfrm>
              <a:off x="3391331" y="1201326"/>
              <a:ext cx="5086989" cy="431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读出爸爸关心的语气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7" name="文本框 12"/>
          <p:cNvSpPr txBox="1"/>
          <p:nvPr/>
        </p:nvSpPr>
        <p:spPr>
          <a:xfrm>
            <a:off x="2576513" y="3529013"/>
            <a:ext cx="5235575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弄脏              来不及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8" name="组合 7"/>
          <p:cNvGrpSpPr/>
          <p:nvPr/>
        </p:nvGrpSpPr>
        <p:grpSpPr>
          <a:xfrm>
            <a:off x="3635375" y="4270375"/>
            <a:ext cx="2709863" cy="530225"/>
            <a:chOff x="5220071" y="1141726"/>
            <a:chExt cx="2959026" cy="623802"/>
          </a:xfrm>
        </p:grpSpPr>
        <p:sp>
          <p:nvSpPr>
            <p:cNvPr id="35849" name="思想气泡: 云 5"/>
            <p:cNvSpPr/>
            <p:nvPr/>
          </p:nvSpPr>
          <p:spPr>
            <a:xfrm>
              <a:off x="5220071" y="1141726"/>
              <a:ext cx="2959026" cy="623802"/>
            </a:xfrm>
            <a:prstGeom prst="cloudCallout">
              <a:avLst>
                <a:gd name="adj1" fmla="val -63648"/>
                <a:gd name="adj2" fmla="val -66065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5850" name="文本框 6"/>
            <p:cNvSpPr txBox="1"/>
            <p:nvPr/>
          </p:nvSpPr>
          <p:spPr>
            <a:xfrm>
              <a:off x="5359004" y="1202755"/>
              <a:ext cx="2820093" cy="5062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读出玲玲着急的语气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51" name="组合 13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35852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品读对话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853" name="图片 15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604838" y="779463"/>
            <a:ext cx="8351838" cy="731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读课文第</a:t>
            </a:r>
            <a:r>
              <a:rPr lang="en-US" altLang="zh-CN" sz="3200" b="1" spc="0">
                <a:latin typeface="宋体" panose="0201060003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自然段，看看爸爸是怎样说的呢？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150813" y="1404938"/>
            <a:ext cx="880586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爸爸拿起画，仔细地看了看，说：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别哭，孩子。在这儿画点儿什么，不是很好吗？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3"/>
          <p:cNvSpPr/>
          <p:nvPr/>
        </p:nvSpPr>
        <p:spPr>
          <a:xfrm>
            <a:off x="604838" y="2836863"/>
            <a:ext cx="6335713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思考：爸爸给了玲玲怎样的建议？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68" name="文本框 4"/>
          <p:cNvSpPr txBox="1"/>
          <p:nvPr/>
        </p:nvSpPr>
        <p:spPr>
          <a:xfrm>
            <a:off x="604838" y="3486150"/>
            <a:ext cx="8351837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爸爸建议玲玲开动脑筋在弄脏的地方画点儿什么，巧妙遮住弄脏的地方。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9" name="组合 5"/>
          <p:cNvGrpSpPr/>
          <p:nvPr/>
        </p:nvGrpSpPr>
        <p:grpSpPr>
          <a:xfrm>
            <a:off x="6797675" y="2090738"/>
            <a:ext cx="2159000" cy="1008062"/>
            <a:chOff x="5220072" y="1094717"/>
            <a:chExt cx="3312368" cy="1330593"/>
          </a:xfrm>
        </p:grpSpPr>
        <p:sp>
          <p:nvSpPr>
            <p:cNvPr id="36870" name="思想气泡: 云 6"/>
            <p:cNvSpPr/>
            <p:nvPr/>
          </p:nvSpPr>
          <p:spPr>
            <a:xfrm>
              <a:off x="5220072" y="1094717"/>
              <a:ext cx="3312368" cy="1330593"/>
            </a:xfrm>
            <a:prstGeom prst="cloudCallout">
              <a:avLst>
                <a:gd name="adj1" fmla="val -70870"/>
                <a:gd name="adj2" fmla="val -25384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6871" name="文本框 7"/>
            <p:cNvSpPr txBox="1"/>
            <p:nvPr/>
          </p:nvSpPr>
          <p:spPr>
            <a:xfrm>
              <a:off x="5551309" y="1279418"/>
              <a:ext cx="2928325" cy="96119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语调上扬，读出反问的语气。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247650" y="1106488"/>
            <a:ext cx="8410575" cy="10763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在爸爸的启发下，玲玲在弄脏的地方画了一只小花狗，你能想出其他好办法吗？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0" name="文本框 3"/>
          <p:cNvSpPr txBox="1"/>
          <p:nvPr/>
        </p:nvSpPr>
        <p:spPr>
          <a:xfrm>
            <a:off x="319088" y="2203450"/>
            <a:ext cx="8267700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可以画上爬楼梯的小乌龟、滚落的足球、圆滚滚的小花猫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1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2675" y="3324225"/>
            <a:ext cx="1911350" cy="1274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5" y="3324225"/>
            <a:ext cx="1814513" cy="1274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3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r="946" b="3799"/>
          <a:stretch>
            <a:fillRect/>
          </a:stretch>
        </p:blipFill>
        <p:spPr>
          <a:xfrm>
            <a:off x="1012825" y="3159125"/>
            <a:ext cx="2200275" cy="1439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7894" name="组合 8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37895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拓展练说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7896" name="图片 10"/>
            <p:cNvPicPr>
              <a:picLocks noChangeAspect="1"/>
            </p:cNvPicPr>
            <p:nvPr/>
          </p:nvPicPr>
          <p:blipFill>
            <a:blip r:embed="rId4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1"/>
          <p:cNvSpPr/>
          <p:nvPr/>
        </p:nvSpPr>
        <p:spPr>
          <a:xfrm>
            <a:off x="971550" y="354013"/>
            <a:ext cx="7345363" cy="731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读课文第</a:t>
            </a:r>
            <a:r>
              <a:rPr lang="en-US" altLang="zh-CN" sz="3200" b="1" spc="0">
                <a:latin typeface="宋体" panose="0201060003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～</a:t>
            </a:r>
            <a:r>
              <a:rPr lang="en-US" altLang="zh-CN" sz="3200" b="1" spc="0">
                <a:latin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自然段，理解爸爸的话。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914" name="文本框 2"/>
          <p:cNvSpPr txBox="1"/>
          <p:nvPr/>
        </p:nvSpPr>
        <p:spPr>
          <a:xfrm>
            <a:off x="492125" y="1060450"/>
            <a:ext cx="8154988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爸爸看了，高兴地说：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看到了吧，孩子。好多事情并不像我们想象的那么糟。只要肯动脑筋，坏事有时也能变成好事。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椭圆 3"/>
          <p:cNvSpPr/>
          <p:nvPr/>
        </p:nvSpPr>
        <p:spPr>
          <a:xfrm>
            <a:off x="6729413" y="1736725"/>
            <a:ext cx="504825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38916" name="组合 6"/>
          <p:cNvGrpSpPr/>
          <p:nvPr/>
        </p:nvGrpSpPr>
        <p:grpSpPr>
          <a:xfrm>
            <a:off x="7450138" y="1111250"/>
            <a:ext cx="1008062" cy="647700"/>
            <a:chOff x="7452320" y="1398672"/>
            <a:chExt cx="1008112" cy="648072"/>
          </a:xfrm>
        </p:grpSpPr>
        <p:sp>
          <p:nvSpPr>
            <p:cNvPr id="38917" name="对话气泡: 椭圆形 4"/>
            <p:cNvSpPr/>
            <p:nvPr/>
          </p:nvSpPr>
          <p:spPr>
            <a:xfrm>
              <a:off x="7452320" y="1398672"/>
              <a:ext cx="1008112" cy="648072"/>
            </a:xfrm>
            <a:prstGeom prst="wedgeEllipseCallout">
              <a:avLst>
                <a:gd name="adj1" fmla="val -78278"/>
                <a:gd name="adj2" fmla="val 53093"/>
              </a:avLst>
            </a:prstGeom>
            <a:gradFill rotWithShape="1">
              <a:gsLst>
                <a:gs pos="0">
                  <a:srgbClr val="FEEEC4"/>
                </a:gs>
                <a:gs pos="50000">
                  <a:srgbClr val="FDE9B4"/>
                </a:gs>
                <a:gs pos="100000">
                  <a:srgbClr val="FFE7A7"/>
                </a:gs>
              </a:gsLst>
              <a:lin ang="5400000"/>
            </a:gradFill>
            <a:ln w="6350">
              <a:solidFill>
                <a:srgbClr val="FA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8918" name="矩形 5"/>
            <p:cNvSpPr/>
            <p:nvPr/>
          </p:nvSpPr>
          <p:spPr>
            <a:xfrm>
              <a:off x="7665056" y="1398672"/>
              <a:ext cx="582641" cy="57341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30000"/>
                </a:lnSpc>
                <a:spcAft>
                  <a:spcPct val="0"/>
                </a:spcAft>
              </a:pPr>
              <a:r>
                <a:rPr lang="zh-CN" altLang="en-US" sz="28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坏</a:t>
              </a:r>
              <a:endPara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8919" name="矩形 7"/>
          <p:cNvSpPr/>
          <p:nvPr/>
        </p:nvSpPr>
        <p:spPr>
          <a:xfrm>
            <a:off x="177800" y="3003550"/>
            <a:ext cx="8783638" cy="17875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课文里的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坏事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分别指什么？坏事是怎么变成好事的呢？联系生活实际谈谈爸爸说的这句话的意思。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animBg="1"/>
      <p:bldP spid="389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1"/>
          <p:cNvSpPr/>
          <p:nvPr/>
        </p:nvSpPr>
        <p:spPr>
          <a:xfrm>
            <a:off x="169863" y="793750"/>
            <a:ext cx="8759825" cy="12747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在生活当中，我们也会遇到类似的事情，你能像玲玲一样动脑筋想办法帮他们解决吗？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277813" y="2065338"/>
            <a:ext cx="7081837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）妈妈的衣服破了一个洞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文本框 3"/>
          <p:cNvSpPr txBox="1"/>
          <p:nvPr/>
        </p:nvSpPr>
        <p:spPr>
          <a:xfrm>
            <a:off x="277813" y="3702050"/>
            <a:ext cx="77692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）爸爸买给我的鞋子小了，穿不了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文本框 4"/>
          <p:cNvSpPr txBox="1"/>
          <p:nvPr/>
        </p:nvSpPr>
        <p:spPr>
          <a:xfrm>
            <a:off x="1271588" y="2624138"/>
            <a:ext cx="72009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妈妈在破了洞的地方绣了一朵花，衣服变得更漂亮了。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5"/>
          <p:cNvSpPr txBox="1"/>
          <p:nvPr/>
        </p:nvSpPr>
        <p:spPr>
          <a:xfrm>
            <a:off x="2108200" y="4219575"/>
            <a:ext cx="18399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送给妹妹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1"/>
          <p:cNvSpPr/>
          <p:nvPr/>
        </p:nvSpPr>
        <p:spPr>
          <a:xfrm>
            <a:off x="1014413" y="622300"/>
            <a:ext cx="6408738" cy="6826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你觉得这是一位怎样的爸爸？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2" name="文本框 2"/>
          <p:cNvSpPr txBox="1"/>
          <p:nvPr/>
        </p:nvSpPr>
        <p:spPr>
          <a:xfrm>
            <a:off x="1014413" y="1384300"/>
            <a:ext cx="72723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这是一位和蔼可亲、循循善诱的爸爸。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3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2176463"/>
            <a:ext cx="6819900" cy="2314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另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016375" y="3000375"/>
            <a:ext cx="1047750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6" name="拿.mp4">
            <a:hlinkClick r:id="" action="ppaction://media"/>
          </p:cNvPr>
          <p:cNvPicPr>
            <a:picLocks noRo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90800" y="1347788"/>
            <a:ext cx="1047750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7" name="并.mp4">
            <a:hlinkClick r:id="" action="ppaction://media"/>
          </p:cNvPr>
          <p:cNvPicPr>
            <a:picLocks noRo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34013" y="3000375"/>
            <a:ext cx="1047750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8" name="画.mp4">
            <a:hlinkClick r:id="" action="ppaction://media"/>
          </p:cNvPr>
          <p:cNvPicPr>
            <a:picLocks noRo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587625" y="3008313"/>
            <a:ext cx="1047750" cy="1046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9" name="及.mp4">
            <a:hlinkClick r:id="" action="ppaction://media"/>
          </p:cNvPr>
          <p:cNvPicPr>
            <a:picLocks noRo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435600" y="1347788"/>
            <a:ext cx="1047750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0" name="奖.mp4">
            <a:hlinkClick r:id="" action="ppaction://media"/>
          </p:cNvPr>
          <p:cNvPicPr>
            <a:picLocks noRo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013200" y="1346200"/>
            <a:ext cx="1047750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991" name="矩形: 圆角 1"/>
          <p:cNvSpPr/>
          <p:nvPr/>
        </p:nvSpPr>
        <p:spPr>
          <a:xfrm>
            <a:off x="2411413" y="1203325"/>
            <a:ext cx="2808288" cy="1296988"/>
          </a:xfrm>
          <a:prstGeom prst="roundRect">
            <a:avLst/>
          </a:prstGeom>
          <a:noFill/>
          <a:ln>
            <a:solidFill>
              <a:srgbClr val="00CC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41992" name="组合 14"/>
          <p:cNvGrpSpPr/>
          <p:nvPr/>
        </p:nvGrpSpPr>
        <p:grpSpPr>
          <a:xfrm>
            <a:off x="63500" y="2717800"/>
            <a:ext cx="2355850" cy="1322388"/>
            <a:chOff x="6756931" y="5006545"/>
            <a:chExt cx="2355770" cy="1321224"/>
          </a:xfrm>
        </p:grpSpPr>
        <p:sp>
          <p:nvSpPr>
            <p:cNvPr id="41993" name="思想气泡: 云 16"/>
            <p:cNvSpPr/>
            <p:nvPr/>
          </p:nvSpPr>
          <p:spPr>
            <a:xfrm rot="10800000">
              <a:off x="6756931" y="5006545"/>
              <a:ext cx="2355770" cy="1321224"/>
            </a:xfrm>
            <a:prstGeom prst="cloudCallout">
              <a:avLst>
                <a:gd name="adj1" fmla="val -49366"/>
                <a:gd name="adj2" fmla="val 73296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1994" name="文本框 13"/>
            <p:cNvSpPr txBox="1"/>
            <p:nvPr/>
          </p:nvSpPr>
          <p:spPr>
            <a:xfrm>
              <a:off x="6756931" y="5159772"/>
              <a:ext cx="2264940" cy="10147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上下结构，笔画较多，上下两个部件写得扁一些。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995" name="组合 21"/>
          <p:cNvGrpSpPr/>
          <p:nvPr/>
        </p:nvGrpSpPr>
        <p:grpSpPr>
          <a:xfrm>
            <a:off x="6516688" y="2870200"/>
            <a:ext cx="2555875" cy="1322388"/>
            <a:chOff x="6756930" y="5006545"/>
            <a:chExt cx="2555688" cy="1321224"/>
          </a:xfrm>
        </p:grpSpPr>
        <p:sp>
          <p:nvSpPr>
            <p:cNvPr id="41996" name="思想气泡: 云 22"/>
            <p:cNvSpPr/>
            <p:nvPr/>
          </p:nvSpPr>
          <p:spPr>
            <a:xfrm rot="10800000">
              <a:off x="6756930" y="5006545"/>
              <a:ext cx="2555688" cy="1321224"/>
            </a:xfrm>
            <a:prstGeom prst="cloudCallout">
              <a:avLst>
                <a:gd name="adj1" fmla="val 57912"/>
                <a:gd name="adj2" fmla="val 95384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1997" name="文本框 13"/>
            <p:cNvSpPr txBox="1"/>
            <p:nvPr/>
          </p:nvSpPr>
          <p:spPr>
            <a:xfrm>
              <a:off x="6756931" y="5159772"/>
              <a:ext cx="2491967" cy="10147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起笔是撇，第二笔横折折撇一笔写成，撇和捺要舒展。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998" name="组合 17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41999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指导书写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2000" name="图片 19"/>
            <p:cNvPicPr>
              <a:picLocks noChangeAspect="1"/>
            </p:cNvPicPr>
            <p:nvPr/>
          </p:nvPicPr>
          <p:blipFill>
            <a:blip r:embed="rId19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9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640" fill="hold"/>
                                        <p:tgtEl>
                                          <p:spTgt spid="419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198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19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6200" fill="hold"/>
                                        <p:tgtEl>
                                          <p:spTgt spid="419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6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41986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19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0840" fill="hold"/>
                                        <p:tgtEl>
                                          <p:spTgt spid="41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7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41987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1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3280" fill="hold"/>
                                        <p:tgtEl>
                                          <p:spTgt spid="419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8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41988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1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560" fill="hold"/>
                                        <p:tgtEl>
                                          <p:spTgt spid="419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9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41989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080" fill="hold"/>
                                        <p:tgtEl>
                                          <p:spTgt spid="419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0"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</p:cTn>
                <p:tgtEl>
                  <p:spTgt spid="41990"/>
                </p:tgtEl>
              </p:cMediaNode>
            </p:video>
          </p:childTnLst>
        </p:cTn>
      </p:par>
    </p:tnLst>
    <p:bldLst>
      <p:bldP spid="4199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2"/>
          <p:cNvSpPr txBox="1">
            <a:spLocks noChangeArrowheads="1"/>
          </p:cNvSpPr>
          <p:nvPr/>
        </p:nvSpPr>
        <p:spPr bwMode="auto">
          <a:xfrm>
            <a:off x="774700" y="1635125"/>
            <a:ext cx="7561263" cy="15319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    回家把这个有趣的故事讲给爸爸妈妈听。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3010" name="组合 6"/>
          <p:cNvGrpSpPr/>
          <p:nvPr/>
        </p:nvGrpSpPr>
        <p:grpSpPr>
          <a:xfrm>
            <a:off x="277813" y="239713"/>
            <a:ext cx="2503487" cy="522287"/>
            <a:chOff x="32209" y="495781"/>
            <a:chExt cx="2502901" cy="523220"/>
          </a:xfrm>
        </p:grpSpPr>
        <p:sp>
          <p:nvSpPr>
            <p:cNvPr id="43011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布置作业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3012" name="图片 8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3"/>
          <p:cNvSpPr txBox="1"/>
          <p:nvPr/>
        </p:nvSpPr>
        <p:spPr>
          <a:xfrm>
            <a:off x="1763713" y="206692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端详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右箭头 4"/>
          <p:cNvSpPr/>
          <p:nvPr/>
        </p:nvSpPr>
        <p:spPr>
          <a:xfrm>
            <a:off x="2862263" y="3303588"/>
            <a:ext cx="787400" cy="228600"/>
          </a:xfrm>
          <a:prstGeom prst="rightArrow">
            <a:avLst>
              <a:gd name="adj1" fmla="val 50000"/>
              <a:gd name="adj2" fmla="val 190975"/>
            </a:avLst>
          </a:prstGeom>
          <a:solidFill>
            <a:srgbClr val="F7C12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4035" name="文本框 16"/>
          <p:cNvSpPr txBox="1"/>
          <p:nvPr/>
        </p:nvSpPr>
        <p:spPr>
          <a:xfrm>
            <a:off x="3563938" y="1338263"/>
            <a:ext cx="1955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玲玲的画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文本框 17"/>
          <p:cNvSpPr txBox="1"/>
          <p:nvPr/>
        </p:nvSpPr>
        <p:spPr>
          <a:xfrm>
            <a:off x="3636963" y="206692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弄脏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文本框 18"/>
          <p:cNvSpPr txBox="1"/>
          <p:nvPr/>
        </p:nvSpPr>
        <p:spPr>
          <a:xfrm>
            <a:off x="5292725" y="2066925"/>
            <a:ext cx="2447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画上小花狗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文本框 20"/>
          <p:cNvSpPr txBox="1"/>
          <p:nvPr/>
        </p:nvSpPr>
        <p:spPr>
          <a:xfrm>
            <a:off x="1763713" y="3074988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文本框 21"/>
          <p:cNvSpPr txBox="1"/>
          <p:nvPr/>
        </p:nvSpPr>
        <p:spPr>
          <a:xfrm>
            <a:off x="3643313" y="3074988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0" name="文本框 22"/>
          <p:cNvSpPr txBox="1"/>
          <p:nvPr/>
        </p:nvSpPr>
        <p:spPr>
          <a:xfrm>
            <a:off x="5275263" y="3074988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041" name="直接连接符 6"/>
          <p:cNvCxnSpPr>
            <a:stCxn id="44033" idx="2"/>
            <a:endCxn id="44038" idx="0"/>
          </p:cNvCxnSpPr>
          <p:nvPr/>
        </p:nvCxnSpPr>
        <p:spPr>
          <a:xfrm flipH="1">
            <a:off x="2268538" y="2651125"/>
            <a:ext cx="0" cy="4238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42" name="直接连接符 25"/>
          <p:cNvCxnSpPr>
            <a:stCxn id="44033" idx="2"/>
            <a:endCxn id="44038" idx="0"/>
          </p:cNvCxnSpPr>
          <p:nvPr/>
        </p:nvCxnSpPr>
        <p:spPr>
          <a:xfrm flipH="1">
            <a:off x="4117975" y="2619375"/>
            <a:ext cx="0" cy="4238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43" name="直接连接符 26"/>
          <p:cNvCxnSpPr>
            <a:stCxn id="44033" idx="2"/>
            <a:endCxn id="44038" idx="0"/>
          </p:cNvCxnSpPr>
          <p:nvPr/>
        </p:nvCxnSpPr>
        <p:spPr>
          <a:xfrm flipH="1">
            <a:off x="5786438" y="2619375"/>
            <a:ext cx="0" cy="4238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4" name="右箭头 4"/>
          <p:cNvSpPr/>
          <p:nvPr/>
        </p:nvSpPr>
        <p:spPr>
          <a:xfrm>
            <a:off x="4645025" y="3311525"/>
            <a:ext cx="733425" cy="228600"/>
          </a:xfrm>
          <a:prstGeom prst="rightArrow">
            <a:avLst>
              <a:gd name="adj1" fmla="val 50000"/>
              <a:gd name="adj2" fmla="val 190970"/>
            </a:avLst>
          </a:prstGeom>
          <a:solidFill>
            <a:srgbClr val="F7C12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44045" name="组合 16"/>
          <p:cNvGrpSpPr/>
          <p:nvPr/>
        </p:nvGrpSpPr>
        <p:grpSpPr>
          <a:xfrm>
            <a:off x="277813" y="239713"/>
            <a:ext cx="2503487" cy="522287"/>
            <a:chOff x="32209" y="495781"/>
            <a:chExt cx="2502901" cy="523220"/>
          </a:xfrm>
        </p:grpSpPr>
        <p:sp>
          <p:nvSpPr>
            <p:cNvPr id="44046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板书设计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047" name="图片 23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 animBg="1"/>
      <p:bldP spid="44036" grpId="0"/>
      <p:bldP spid="44037" grpId="0"/>
      <p:bldP spid="44038" grpId="0"/>
      <p:bldP spid="44039" grpId="0"/>
      <p:bldP spid="440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7"/>
          <p:cNvSpPr txBox="1">
            <a:spLocks noChangeArrowheads="1"/>
          </p:cNvSpPr>
          <p:nvPr/>
        </p:nvSpPr>
        <p:spPr bwMode="auto">
          <a:xfrm>
            <a:off x="3563938" y="903288"/>
            <a:ext cx="1155700" cy="11080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6600" b="1" spc="0">
                <a:latin typeface="宋体" panose="02010600030101010101" pitchFamily="2" charset="-122"/>
                <a:ea typeface="宋体" panose="02010600030101010101" pitchFamily="2" charset="-122"/>
              </a:rPr>
              <a:t>玲</a:t>
            </a:r>
            <a:endParaRPr lang="zh-CN" altLang="en-US" sz="6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7"/>
          <p:cNvSpPr txBox="1">
            <a:spLocks noChangeArrowheads="1"/>
          </p:cNvSpPr>
          <p:nvPr/>
        </p:nvSpPr>
        <p:spPr bwMode="auto">
          <a:xfrm>
            <a:off x="3551238" y="398463"/>
            <a:ext cx="122555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en-US" altLang="zh-CN" sz="36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411" name="组合 10"/>
          <p:cNvGrpSpPr/>
          <p:nvPr/>
        </p:nvGrpSpPr>
        <p:grpSpPr>
          <a:xfrm>
            <a:off x="5149850" y="573088"/>
            <a:ext cx="1425575" cy="658812"/>
            <a:chOff x="4442741" y="4329711"/>
            <a:chExt cx="1425631" cy="658737"/>
          </a:xfrm>
        </p:grpSpPr>
        <p:sp>
          <p:nvSpPr>
            <p:cNvPr id="17412" name="思想气泡: 云 11"/>
            <p:cNvSpPr/>
            <p:nvPr/>
          </p:nvSpPr>
          <p:spPr>
            <a:xfrm>
              <a:off x="4442741" y="4329711"/>
              <a:ext cx="1352603" cy="658737"/>
            </a:xfrm>
            <a:prstGeom prst="cloudCallout">
              <a:avLst>
                <a:gd name="adj1" fmla="val -83019"/>
                <a:gd name="adj2" fmla="val 11181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7413" name="文本框 38"/>
            <p:cNvSpPr txBox="1"/>
            <p:nvPr/>
          </p:nvSpPr>
          <p:spPr>
            <a:xfrm>
              <a:off x="4647167" y="4435814"/>
              <a:ext cx="1221205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后鼻音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4" name="文本框 7"/>
          <p:cNvSpPr txBox="1">
            <a:spLocks noChangeArrowheads="1"/>
          </p:cNvSpPr>
          <p:nvPr/>
        </p:nvSpPr>
        <p:spPr bwMode="auto">
          <a:xfrm>
            <a:off x="681038" y="2165350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形声字：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文本框 7"/>
          <p:cNvSpPr txBox="1">
            <a:spLocks noChangeArrowheads="1"/>
          </p:cNvSpPr>
          <p:nvPr/>
        </p:nvSpPr>
        <p:spPr bwMode="auto">
          <a:xfrm>
            <a:off x="2236788" y="2154238"/>
            <a:ext cx="6626225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左边的王字旁，表示美好的事物；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文本框 7"/>
          <p:cNvSpPr txBox="1">
            <a:spLocks noChangeArrowheads="1"/>
          </p:cNvSpPr>
          <p:nvPr/>
        </p:nvSpPr>
        <p:spPr bwMode="auto">
          <a:xfrm>
            <a:off x="2236788" y="2817813"/>
            <a:ext cx="5400675" cy="604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右边是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，表示读音。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文本框 7"/>
          <p:cNvSpPr txBox="1">
            <a:spLocks noChangeArrowheads="1"/>
          </p:cNvSpPr>
          <p:nvPr/>
        </p:nvSpPr>
        <p:spPr bwMode="auto">
          <a:xfrm>
            <a:off x="682625" y="3522663"/>
            <a:ext cx="1420813" cy="58420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字义：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文本框 18"/>
          <p:cNvSpPr txBox="1">
            <a:spLocks noChangeArrowheads="1"/>
          </p:cNvSpPr>
          <p:nvPr/>
        </p:nvSpPr>
        <p:spPr bwMode="auto">
          <a:xfrm>
            <a:off x="1758950" y="3505200"/>
            <a:ext cx="7104063" cy="12731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玲玲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是形容玉碰击的时候发出的清脆的声音。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9" name="矩形: 圆角 20"/>
          <p:cNvSpPr/>
          <p:nvPr/>
        </p:nvSpPr>
        <p:spPr>
          <a:xfrm>
            <a:off x="3611563" y="1079500"/>
            <a:ext cx="433388" cy="7588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0" name="矩形: 圆角 21"/>
          <p:cNvSpPr/>
          <p:nvPr/>
        </p:nvSpPr>
        <p:spPr>
          <a:xfrm>
            <a:off x="4048125" y="1084263"/>
            <a:ext cx="431800" cy="7588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  <p:bldP spid="17415" grpId="0"/>
      <p:bldP spid="17416" grpId="0"/>
      <p:bldP spid="17417" grpId="0"/>
      <p:bldP spid="17418" grpId="0"/>
      <p:bldP spid="17419" grpId="0" animBg="1"/>
      <p:bldP spid="174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椭圆 7"/>
          <p:cNvSpPr/>
          <p:nvPr/>
        </p:nvSpPr>
        <p:spPr>
          <a:xfrm>
            <a:off x="3590925" y="2571750"/>
            <a:ext cx="720725" cy="720725"/>
          </a:xfrm>
          <a:prstGeom prst="ellipse">
            <a:avLst/>
          </a:prstGeom>
          <a:solidFill>
            <a:srgbClr val="FF99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8434" name="文本框 6"/>
          <p:cNvSpPr txBox="1"/>
          <p:nvPr/>
        </p:nvSpPr>
        <p:spPr>
          <a:xfrm>
            <a:off x="3729038" y="2533650"/>
            <a:ext cx="4667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4427538" y="2533650"/>
            <a:ext cx="24479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玲玲的画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2"/>
          <p:cNvPicPr>
            <a:picLocks noChangeAspect="1"/>
          </p:cNvPicPr>
          <p:nvPr/>
        </p:nvPicPr>
        <p:blipFill>
          <a:blip r:embed="rId1"/>
          <a:srcRect l="33169" b="6699"/>
          <a:stretch>
            <a:fillRect/>
          </a:stretch>
        </p:blipFill>
        <p:spPr>
          <a:xfrm>
            <a:off x="5795963" y="4516438"/>
            <a:ext cx="2613025" cy="43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椭圆 5"/>
          <p:cNvSpPr/>
          <p:nvPr/>
        </p:nvSpPr>
        <p:spPr>
          <a:xfrm>
            <a:off x="5051425" y="2654300"/>
            <a:ext cx="622300" cy="58578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38" name="组合 31"/>
          <p:cNvGrpSpPr/>
          <p:nvPr/>
        </p:nvGrpSpPr>
        <p:grpSpPr>
          <a:xfrm>
            <a:off x="5435600" y="1250950"/>
            <a:ext cx="2076450" cy="965200"/>
            <a:chOff x="4994036" y="217578"/>
            <a:chExt cx="2076365" cy="965019"/>
          </a:xfrm>
        </p:grpSpPr>
        <p:sp>
          <p:nvSpPr>
            <p:cNvPr id="18439" name="对话气泡: 圆角矩形 8"/>
            <p:cNvSpPr/>
            <p:nvPr/>
          </p:nvSpPr>
          <p:spPr>
            <a:xfrm>
              <a:off x="4994036" y="217578"/>
              <a:ext cx="2036680" cy="965019"/>
            </a:xfrm>
            <a:prstGeom prst="wedgeRoundRectCallout">
              <a:avLst>
                <a:gd name="adj1" fmla="val -40694"/>
                <a:gd name="adj2" fmla="val 115801"/>
                <a:gd name="adj3" fmla="val 16667"/>
              </a:avLst>
            </a:prstGeom>
            <a:solidFill>
              <a:srgbClr val="FCD5B5"/>
            </a:solid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40" name="文本框 9"/>
            <p:cNvSpPr txBox="1"/>
            <p:nvPr/>
          </p:nvSpPr>
          <p:spPr>
            <a:xfrm>
              <a:off x="4994036" y="262020"/>
              <a:ext cx="2076365" cy="83169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第二个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玲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读轻声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3"/>
          <p:cNvSpPr txBox="1">
            <a:spLocks noChangeArrowheads="1"/>
          </p:cNvSpPr>
          <p:nvPr/>
        </p:nvSpPr>
        <p:spPr bwMode="auto">
          <a:xfrm>
            <a:off x="1366838" y="1443038"/>
            <a:ext cx="7272338" cy="34845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8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端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详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　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评奖　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纸　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外　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催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催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　    来不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懒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洋洋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且  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糟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了 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肯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弄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脏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起　　 一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幅画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5"/>
          <p:cNvSpPr txBox="1"/>
          <p:nvPr/>
        </p:nvSpPr>
        <p:spPr>
          <a:xfrm>
            <a:off x="1565275" y="1312863"/>
            <a:ext cx="11414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7"/>
          <p:cNvSpPr txBox="1"/>
          <p:nvPr/>
        </p:nvSpPr>
        <p:spPr>
          <a:xfrm>
            <a:off x="2959100" y="1274763"/>
            <a:ext cx="9953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4" name="文本框 9"/>
          <p:cNvSpPr txBox="1"/>
          <p:nvPr/>
        </p:nvSpPr>
        <p:spPr>
          <a:xfrm>
            <a:off x="3725863" y="1277938"/>
            <a:ext cx="11414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文本框 11"/>
          <p:cNvSpPr txBox="1"/>
          <p:nvPr/>
        </p:nvSpPr>
        <p:spPr>
          <a:xfrm>
            <a:off x="4957763" y="1276350"/>
            <a:ext cx="773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文本框 13"/>
          <p:cNvSpPr txBox="1"/>
          <p:nvPr/>
        </p:nvSpPr>
        <p:spPr>
          <a:xfrm>
            <a:off x="6726238" y="1252538"/>
            <a:ext cx="9747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7" name="文本框 15"/>
          <p:cNvSpPr txBox="1"/>
          <p:nvPr/>
        </p:nvSpPr>
        <p:spPr>
          <a:xfrm>
            <a:off x="1339850" y="2139950"/>
            <a:ext cx="7302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cuī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文本框 17"/>
          <p:cNvSpPr txBox="1"/>
          <p:nvPr/>
        </p:nvSpPr>
        <p:spPr>
          <a:xfrm>
            <a:off x="2197100" y="2139950"/>
            <a:ext cx="882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cuī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9" name="文本框 19"/>
          <p:cNvSpPr txBox="1"/>
          <p:nvPr/>
        </p:nvSpPr>
        <p:spPr>
          <a:xfrm>
            <a:off x="4676775" y="2125663"/>
            <a:ext cx="7302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0" name="文本框 21"/>
          <p:cNvSpPr txBox="1"/>
          <p:nvPr/>
        </p:nvSpPr>
        <p:spPr>
          <a:xfrm>
            <a:off x="6388100" y="2139950"/>
            <a:ext cx="7461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lǎn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1" name="文本框 23"/>
          <p:cNvSpPr txBox="1"/>
          <p:nvPr/>
        </p:nvSpPr>
        <p:spPr>
          <a:xfrm>
            <a:off x="1339850" y="3030538"/>
            <a:ext cx="9731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文本框 25"/>
          <p:cNvSpPr txBox="1"/>
          <p:nvPr/>
        </p:nvSpPr>
        <p:spPr>
          <a:xfrm>
            <a:off x="3192463" y="3030538"/>
            <a:ext cx="7445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zāo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3" name="文本框 27"/>
          <p:cNvSpPr txBox="1"/>
          <p:nvPr/>
        </p:nvSpPr>
        <p:spPr>
          <a:xfrm>
            <a:off x="5407025" y="3030538"/>
            <a:ext cx="7350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kěn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4" name="文本框 29"/>
          <p:cNvSpPr txBox="1"/>
          <p:nvPr/>
        </p:nvSpPr>
        <p:spPr>
          <a:xfrm>
            <a:off x="7138988" y="3030538"/>
            <a:ext cx="946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zānɡ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5" name="文本框 31"/>
          <p:cNvSpPr txBox="1"/>
          <p:nvPr/>
        </p:nvSpPr>
        <p:spPr>
          <a:xfrm>
            <a:off x="1376363" y="3914775"/>
            <a:ext cx="628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6" name="文本框 33"/>
          <p:cNvSpPr txBox="1"/>
          <p:nvPr/>
        </p:nvSpPr>
        <p:spPr>
          <a:xfrm>
            <a:off x="3611563" y="3933825"/>
            <a:ext cx="6032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7" name="文本框 35"/>
          <p:cNvSpPr txBox="1"/>
          <p:nvPr/>
        </p:nvSpPr>
        <p:spPr>
          <a:xfrm>
            <a:off x="4041775" y="3935413"/>
            <a:ext cx="8175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8" name="椭圆 36"/>
          <p:cNvSpPr/>
          <p:nvPr/>
        </p:nvSpPr>
        <p:spPr>
          <a:xfrm>
            <a:off x="3703638" y="4418013"/>
            <a:ext cx="444500" cy="433388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0499" name="组合 39"/>
          <p:cNvGrpSpPr/>
          <p:nvPr/>
        </p:nvGrpSpPr>
        <p:grpSpPr>
          <a:xfrm>
            <a:off x="5108575" y="4195763"/>
            <a:ext cx="1425575" cy="658812"/>
            <a:chOff x="4442741" y="4329711"/>
            <a:chExt cx="1425631" cy="658737"/>
          </a:xfrm>
        </p:grpSpPr>
        <p:sp>
          <p:nvSpPr>
            <p:cNvPr id="20500" name="思想气泡: 云 37"/>
            <p:cNvSpPr/>
            <p:nvPr/>
          </p:nvSpPr>
          <p:spPr>
            <a:xfrm>
              <a:off x="4442741" y="4329711"/>
              <a:ext cx="1352603" cy="658737"/>
            </a:xfrm>
            <a:prstGeom prst="cloudCallout">
              <a:avLst>
                <a:gd name="adj1" fmla="val -117662"/>
                <a:gd name="adj2" fmla="val 15838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501" name="文本框 38"/>
            <p:cNvSpPr txBox="1"/>
            <p:nvPr/>
          </p:nvSpPr>
          <p:spPr>
            <a:xfrm>
              <a:off x="4647167" y="4435814"/>
              <a:ext cx="1221205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读二声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02" name="椭圆 40"/>
          <p:cNvSpPr/>
          <p:nvPr/>
        </p:nvSpPr>
        <p:spPr>
          <a:xfrm>
            <a:off x="1857375" y="1773238"/>
            <a:ext cx="446088" cy="43338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0503" name="组合 41"/>
          <p:cNvGrpSpPr/>
          <p:nvPr/>
        </p:nvGrpSpPr>
        <p:grpSpPr>
          <a:xfrm>
            <a:off x="-34925" y="2052638"/>
            <a:ext cx="1895475" cy="1135062"/>
            <a:chOff x="4442741" y="4329711"/>
            <a:chExt cx="1559057" cy="1135481"/>
          </a:xfrm>
        </p:grpSpPr>
        <p:sp>
          <p:nvSpPr>
            <p:cNvPr id="20504" name="思想气泡: 云 42"/>
            <p:cNvSpPr/>
            <p:nvPr/>
          </p:nvSpPr>
          <p:spPr>
            <a:xfrm>
              <a:off x="4442741" y="4329711"/>
              <a:ext cx="1501604" cy="1105308"/>
            </a:xfrm>
            <a:prstGeom prst="cloudCallout">
              <a:avLst>
                <a:gd name="adj1" fmla="val 57125"/>
                <a:gd name="adj2" fmla="val -61634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505" name="文本框 43"/>
            <p:cNvSpPr txBox="1"/>
            <p:nvPr/>
          </p:nvSpPr>
          <p:spPr>
            <a:xfrm>
              <a:off x="4503837" y="4449529"/>
              <a:ext cx="1497961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文中读轻声，指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仔细地看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06" name="椭圆 44"/>
          <p:cNvSpPr/>
          <p:nvPr/>
        </p:nvSpPr>
        <p:spPr>
          <a:xfrm>
            <a:off x="3298825" y="1763713"/>
            <a:ext cx="444500" cy="433388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507" name="椭圆 45"/>
          <p:cNvSpPr/>
          <p:nvPr/>
        </p:nvSpPr>
        <p:spPr>
          <a:xfrm>
            <a:off x="6962775" y="1763713"/>
            <a:ext cx="444500" cy="433388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508" name="椭圆 46"/>
          <p:cNvSpPr/>
          <p:nvPr/>
        </p:nvSpPr>
        <p:spPr>
          <a:xfrm>
            <a:off x="1452563" y="3543300"/>
            <a:ext cx="446088" cy="434975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0509" name="组合 47"/>
          <p:cNvGrpSpPr/>
          <p:nvPr/>
        </p:nvGrpSpPr>
        <p:grpSpPr>
          <a:xfrm>
            <a:off x="7659688" y="1303338"/>
            <a:ext cx="1352550" cy="739775"/>
            <a:chOff x="4442741" y="4248673"/>
            <a:chExt cx="1353395" cy="739775"/>
          </a:xfrm>
        </p:grpSpPr>
        <p:sp>
          <p:nvSpPr>
            <p:cNvPr id="20510" name="思想气泡: 云 48"/>
            <p:cNvSpPr/>
            <p:nvPr/>
          </p:nvSpPr>
          <p:spPr>
            <a:xfrm>
              <a:off x="4442741" y="4248673"/>
              <a:ext cx="1353395" cy="739775"/>
            </a:xfrm>
            <a:prstGeom prst="cloudCallout">
              <a:avLst>
                <a:gd name="adj1" fmla="val -77324"/>
                <a:gd name="adj2" fmla="val 685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511" name="文本框 49"/>
            <p:cNvSpPr txBox="1"/>
            <p:nvPr/>
          </p:nvSpPr>
          <p:spPr>
            <a:xfrm>
              <a:off x="4574585" y="4277248"/>
              <a:ext cx="1221551" cy="7080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韵母都是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sz="2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inɡ</a:t>
              </a:r>
              <a:r>
                <a:rPr lang="en-US" altLang="zh-CN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12" name="文本框 34"/>
          <p:cNvSpPr txBox="1">
            <a:spLocks noChangeArrowheads="1"/>
          </p:cNvSpPr>
          <p:nvPr/>
        </p:nvSpPr>
        <p:spPr bwMode="auto">
          <a:xfrm>
            <a:off x="849313" y="744538"/>
            <a:ext cx="7561263" cy="6032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自由读课文，要求读准字音，读通课文。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513" name="组合 38"/>
          <p:cNvGrpSpPr/>
          <p:nvPr/>
        </p:nvGrpSpPr>
        <p:grpSpPr>
          <a:xfrm>
            <a:off x="277813" y="239713"/>
            <a:ext cx="2503487" cy="522287"/>
            <a:chOff x="32209" y="495781"/>
            <a:chExt cx="2502901" cy="523220"/>
          </a:xfrm>
        </p:grpSpPr>
        <p:sp>
          <p:nvSpPr>
            <p:cNvPr id="20514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初读课文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15" name="图片 50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2" grpId="1"/>
      <p:bldP spid="20483" grpId="0"/>
      <p:bldP spid="20483" grpId="1"/>
      <p:bldP spid="20484" grpId="0"/>
      <p:bldP spid="20484" grpId="1"/>
      <p:bldP spid="20485" grpId="0"/>
      <p:bldP spid="20485" grpId="1"/>
      <p:bldP spid="20486" grpId="0"/>
      <p:bldP spid="20486" grpId="1"/>
      <p:bldP spid="20487" grpId="0"/>
      <p:bldP spid="20487" grpId="1"/>
      <p:bldP spid="20488" grpId="0"/>
      <p:bldP spid="20488" grpId="1"/>
      <p:bldP spid="20489" grpId="0"/>
      <p:bldP spid="20489" grpId="1"/>
      <p:bldP spid="20490" grpId="0"/>
      <p:bldP spid="20490" grpId="1"/>
      <p:bldP spid="20491" grpId="0"/>
      <p:bldP spid="20491" grpId="1"/>
      <p:bldP spid="20493" grpId="0"/>
      <p:bldP spid="20493" grpId="1"/>
      <p:bldP spid="20494" grpId="0"/>
      <p:bldP spid="20494" grpId="1"/>
      <p:bldP spid="20495" grpId="0"/>
      <p:bldP spid="20495" grpId="1"/>
      <p:bldP spid="20496" grpId="0"/>
      <p:bldP spid="20496" grpId="1"/>
      <p:bldP spid="20498" grpId="0" animBg="1"/>
      <p:bldP spid="20498" grpId="1" animBg="1"/>
      <p:bldP spid="20502" grpId="0" animBg="1"/>
      <p:bldP spid="20502" grpId="1" animBg="1"/>
      <p:bldP spid="20506" grpId="0" animBg="1"/>
      <p:bldP spid="20506" grpId="1" animBg="1"/>
      <p:bldP spid="20507" grpId="0" animBg="1"/>
      <p:bldP spid="20507" grpId="1" animBg="1"/>
      <p:bldP spid="20508" grpId="0" animBg="1"/>
      <p:bldP spid="2050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2"/>
          <p:cNvSpPr txBox="1">
            <a:spLocks noChangeArrowheads="1"/>
          </p:cNvSpPr>
          <p:nvPr/>
        </p:nvSpPr>
        <p:spPr bwMode="auto">
          <a:xfrm>
            <a:off x="1370013" y="1079500"/>
            <a:ext cx="2862263" cy="58420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）归类识记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2828925" y="1585913"/>
            <a:ext cx="16271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言字旁：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1393825" y="2111375"/>
            <a:ext cx="2862263" cy="58420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）字谜识字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" name="文本框 5"/>
          <p:cNvSpPr txBox="1"/>
          <p:nvPr/>
        </p:nvSpPr>
        <p:spPr>
          <a:xfrm>
            <a:off x="2828925" y="2716213"/>
            <a:ext cx="4335463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①漕粮运走一半。（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②正月没有初一。（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7"/>
          <p:cNvSpPr txBox="1"/>
          <p:nvPr/>
        </p:nvSpPr>
        <p:spPr>
          <a:xfrm>
            <a:off x="6121400" y="2740025"/>
            <a:ext cx="6048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糟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文本框 9"/>
          <p:cNvSpPr txBox="1"/>
          <p:nvPr/>
        </p:nvSpPr>
        <p:spPr>
          <a:xfrm>
            <a:off x="6121400" y="3171825"/>
            <a:ext cx="5762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文本框 10"/>
          <p:cNvSpPr txBox="1">
            <a:spLocks noChangeArrowheads="1"/>
          </p:cNvSpPr>
          <p:nvPr/>
        </p:nvSpPr>
        <p:spPr bwMode="auto">
          <a:xfrm>
            <a:off x="1404938" y="3695700"/>
            <a:ext cx="3275013" cy="58420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）编口诀识记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文本框 11"/>
          <p:cNvSpPr txBox="1"/>
          <p:nvPr/>
        </p:nvSpPr>
        <p:spPr>
          <a:xfrm>
            <a:off x="3268663" y="4208463"/>
            <a:ext cx="31702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合手握持就是拿。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文本框 12"/>
          <p:cNvSpPr txBox="1"/>
          <p:nvPr/>
        </p:nvSpPr>
        <p:spPr>
          <a:xfrm>
            <a:off x="4710113" y="1579563"/>
            <a:ext cx="5461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文本框 13"/>
          <p:cNvSpPr txBox="1"/>
          <p:nvPr/>
        </p:nvSpPr>
        <p:spPr>
          <a:xfrm>
            <a:off x="5476875" y="1579563"/>
            <a:ext cx="5461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15" name="组合 14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21516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识记字形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17" name="图片 16"/>
            <p:cNvPicPr>
              <a:picLocks noChangeAspect="1"/>
            </p:cNvPicPr>
            <p:nvPr/>
          </p:nvPicPr>
          <p:blipFill>
            <a:blip r:embed="rId1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-71437" y="319088"/>
            <a:ext cx="3659188" cy="646113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spc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）看图识记：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1" t="6738" r="6719" b="9232"/>
          <a:stretch>
            <a:fillRect/>
          </a:stretch>
        </p:blipFill>
        <p:spPr>
          <a:xfrm>
            <a:off x="1662113" y="965200"/>
            <a:ext cx="1636712" cy="1136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22531" name="图片 7"/>
          <p:cNvPicPr>
            <a:picLocks noChangeAspect="1"/>
          </p:cNvPicPr>
          <p:nvPr/>
        </p:nvPicPr>
        <p:blipFill>
          <a:blip r:embed="rId2"/>
          <a:srcRect t="3407" r="11446"/>
          <a:stretch>
            <a:fillRect/>
          </a:stretch>
        </p:blipFill>
        <p:spPr>
          <a:xfrm>
            <a:off x="4737100" y="1049338"/>
            <a:ext cx="2574925" cy="1096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22532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763" y="2859088"/>
            <a:ext cx="1622425" cy="1270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22533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10" b="7529"/>
          <a:stretch>
            <a:fillRect/>
          </a:stretch>
        </p:blipFill>
        <p:spPr>
          <a:xfrm>
            <a:off x="5478463" y="2663825"/>
            <a:ext cx="1092200" cy="1377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2534" name="文本框 12"/>
          <p:cNvSpPr txBox="1"/>
          <p:nvPr/>
        </p:nvSpPr>
        <p:spPr>
          <a:xfrm>
            <a:off x="1946275" y="2068513"/>
            <a:ext cx="12906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奖牌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13"/>
          <p:cNvSpPr txBox="1"/>
          <p:nvPr/>
        </p:nvSpPr>
        <p:spPr>
          <a:xfrm>
            <a:off x="5176838" y="2097088"/>
            <a:ext cx="16795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一幅画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14"/>
          <p:cNvSpPr txBox="1"/>
          <p:nvPr/>
        </p:nvSpPr>
        <p:spPr>
          <a:xfrm>
            <a:off x="1949450" y="3922713"/>
            <a:ext cx="13001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报纸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15"/>
          <p:cNvSpPr txBox="1"/>
          <p:nvPr/>
        </p:nvSpPr>
        <p:spPr>
          <a:xfrm>
            <a:off x="5260975" y="3960813"/>
            <a:ext cx="17795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脏衣服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文本框 16"/>
          <p:cNvSpPr txBox="1"/>
          <p:nvPr/>
        </p:nvSpPr>
        <p:spPr>
          <a:xfrm>
            <a:off x="1946275" y="2419350"/>
            <a:ext cx="6492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文本框 17"/>
          <p:cNvSpPr txBox="1"/>
          <p:nvPr/>
        </p:nvSpPr>
        <p:spPr>
          <a:xfrm>
            <a:off x="5692775" y="2403475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文本框 18"/>
          <p:cNvSpPr txBox="1"/>
          <p:nvPr/>
        </p:nvSpPr>
        <p:spPr>
          <a:xfrm>
            <a:off x="1968500" y="4249738"/>
            <a:ext cx="6477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1" name="文本框 19"/>
          <p:cNvSpPr txBox="1"/>
          <p:nvPr/>
        </p:nvSpPr>
        <p:spPr>
          <a:xfrm>
            <a:off x="5275263" y="4249738"/>
            <a:ext cx="6477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"/>
          <p:cNvSpPr txBox="1">
            <a:spLocks noChangeArrowheads="1"/>
          </p:cNvSpPr>
          <p:nvPr/>
        </p:nvSpPr>
        <p:spPr bwMode="auto">
          <a:xfrm>
            <a:off x="273050" y="968375"/>
            <a:ext cx="8480425" cy="12747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看到这三幅图，玲玲的心情有什么变化呢？选一选，填一填。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4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2638425"/>
            <a:ext cx="2428875" cy="161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5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625725"/>
            <a:ext cx="2197100" cy="161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6" name="图片 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538" y="2640013"/>
            <a:ext cx="2032000" cy="15827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3557" name="文本框 7"/>
          <p:cNvSpPr txBox="1"/>
          <p:nvPr/>
        </p:nvSpPr>
        <p:spPr>
          <a:xfrm>
            <a:off x="1398588" y="2074863"/>
            <a:ext cx="1066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文本框 8"/>
          <p:cNvSpPr txBox="1"/>
          <p:nvPr/>
        </p:nvSpPr>
        <p:spPr>
          <a:xfrm>
            <a:off x="4097338" y="2074863"/>
            <a:ext cx="1066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文本框 9"/>
          <p:cNvSpPr txBox="1"/>
          <p:nvPr/>
        </p:nvSpPr>
        <p:spPr>
          <a:xfrm>
            <a:off x="6711950" y="2066925"/>
            <a:ext cx="10683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文本框 10"/>
          <p:cNvSpPr txBox="1"/>
          <p:nvPr/>
        </p:nvSpPr>
        <p:spPr>
          <a:xfrm>
            <a:off x="965200" y="4164013"/>
            <a:ext cx="16652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文本框 11"/>
          <p:cNvSpPr txBox="1"/>
          <p:nvPr/>
        </p:nvSpPr>
        <p:spPr>
          <a:xfrm>
            <a:off x="3681413" y="4148138"/>
            <a:ext cx="16637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文本框 12"/>
          <p:cNvSpPr txBox="1"/>
          <p:nvPr/>
        </p:nvSpPr>
        <p:spPr>
          <a:xfrm>
            <a:off x="6294438" y="4129088"/>
            <a:ext cx="16637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文本框 13"/>
          <p:cNvSpPr txBox="1"/>
          <p:nvPr/>
        </p:nvSpPr>
        <p:spPr>
          <a:xfrm>
            <a:off x="1354138" y="4138613"/>
            <a:ext cx="1066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4" name="文本框 14"/>
          <p:cNvSpPr txBox="1"/>
          <p:nvPr/>
        </p:nvSpPr>
        <p:spPr>
          <a:xfrm>
            <a:off x="4056063" y="4129088"/>
            <a:ext cx="1066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5" name="文本框 15"/>
          <p:cNvSpPr txBox="1"/>
          <p:nvPr/>
        </p:nvSpPr>
        <p:spPr>
          <a:xfrm>
            <a:off x="6711950" y="4097338"/>
            <a:ext cx="10683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66" name="组合 16"/>
          <p:cNvGrpSpPr/>
          <p:nvPr/>
        </p:nvGrpSpPr>
        <p:grpSpPr>
          <a:xfrm>
            <a:off x="31750" y="495300"/>
            <a:ext cx="2503488" cy="523875"/>
            <a:chOff x="32209" y="495781"/>
            <a:chExt cx="2502901" cy="523220"/>
          </a:xfrm>
        </p:grpSpPr>
        <p:sp>
          <p:nvSpPr>
            <p:cNvPr id="23567" name="文本框 1"/>
            <p:cNvSpPr txBox="1"/>
            <p:nvPr/>
          </p:nvSpPr>
          <p:spPr>
            <a:xfrm>
              <a:off x="907741" y="495781"/>
              <a:ext cx="1627369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800" b="1">
                  <a:solidFill>
                    <a:srgbClr val="59768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图文对照</a:t>
              </a:r>
              <a:endParaRPr lang="zh-CN" altLang="en-US" sz="2800" b="1">
                <a:solidFill>
                  <a:srgbClr val="59768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568" name="图片 18"/>
            <p:cNvPicPr>
              <a:picLocks noChangeAspect="1"/>
            </p:cNvPicPr>
            <p:nvPr/>
          </p:nvPicPr>
          <p:blipFill>
            <a:blip r:embed="rId4"/>
            <a:srcRect l="9450" t="28539" r="10752" b="34714"/>
            <a:stretch>
              <a:fillRect/>
            </a:stretch>
          </p:blipFill>
          <p:spPr>
            <a:xfrm>
              <a:off x="32209" y="548680"/>
              <a:ext cx="938162" cy="432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>
            <a:spLocks noChangeArrowheads="1"/>
          </p:cNvSpPr>
          <p:nvPr/>
        </p:nvSpPr>
        <p:spPr bwMode="auto">
          <a:xfrm>
            <a:off x="539750" y="1492250"/>
            <a:ext cx="8064500" cy="1430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宋体" panose="02010600030101010101" pitchFamily="2" charset="-122"/>
                <a:ea typeface="宋体" panose="02010600030101010101" pitchFamily="2" charset="-122"/>
              </a:rPr>
              <a:t>    借助三幅图画，用上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得意、伤心、满意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等词语概括课文的主要内容。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2015</Words>
  <Application>WPS 演示</Application>
  <PresentationFormat/>
  <Paragraphs>315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Calibri Light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2023-09-25T10:50:14Z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0AFF5CE6ED8A41F19BDA65C2E85C9466_12</vt:lpwstr>
  </property>
</Properties>
</file>