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sldIdLst>
    <p:sldId id="256" r:id="rId4"/>
    <p:sldId id="257" r:id="rId5"/>
    <p:sldId id="273" r:id="rId6"/>
    <p:sldId id="266" r:id="rId7"/>
    <p:sldId id="274" r:id="rId8"/>
    <p:sldId id="275" r:id="rId9"/>
    <p:sldId id="276" r:id="rId10"/>
    <p:sldId id="277" r:id="rId11"/>
    <p:sldId id="278" r:id="rId12"/>
    <p:sldId id="279" r:id="rId13"/>
    <p:sldId id="280" r:id="rId14"/>
    <p:sldId id="281" r:id="rId15"/>
    <p:sldId id="282" r:id="rId16"/>
    <p:sldId id="267" r:id="rId17"/>
    <p:sldId id="263" r:id="rId18"/>
    <p:sldId id="288"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5" userDrawn="1">
          <p15:clr>
            <a:srgbClr val="A4A3A4"/>
          </p15:clr>
        </p15:guide>
        <p15:guide id="2" pos="38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05"/>
        <p:guide pos="382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3.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tags" Target="../tags/tag1.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microsoft.com/office/2007/relationships/hdphoto" Target="../media/image31.wdp"/><Relationship Id="rId6" Type="http://schemas.openxmlformats.org/officeDocument/2006/relationships/image" Target="../media/image30.png"/><Relationship Id="rId5" Type="http://schemas.microsoft.com/office/2007/relationships/hdphoto" Target="../media/image29.wdp"/><Relationship Id="rId4" Type="http://schemas.openxmlformats.org/officeDocument/2006/relationships/image" Target="../media/image28.png"/><Relationship Id="rId3" Type="http://schemas.microsoft.com/office/2007/relationships/hdphoto" Target="../media/image27.wdp"/><Relationship Id="rId2" Type="http://schemas.openxmlformats.org/officeDocument/2006/relationships/image" Target="../media/image26.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294177" y="2169041"/>
            <a:ext cx="5669280" cy="922020"/>
          </a:xfrm>
          <a:prstGeom prst="rect">
            <a:avLst/>
          </a:prstGeom>
          <a:noFill/>
        </p:spPr>
        <p:txBody>
          <a:bodyPr wrap="none" rtlCol="0">
            <a:spAutoFit/>
          </a:bodyPr>
          <a:lstStyle/>
          <a:p>
            <a:r>
              <a:rPr kumimoji="1" lang="zh-CN" altLang="zh-CN" sz="5400" b="1" dirty="0">
                <a:solidFill>
                  <a:srgbClr val="00B4FF"/>
                </a:solidFill>
              </a:rPr>
              <a:t>平行四边形和梯形</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5" name="组合 44"/>
          <p:cNvGrpSpPr/>
          <p:nvPr/>
        </p:nvGrpSpPr>
        <p:grpSpPr bwMode="auto">
          <a:xfrm>
            <a:off x="3244003" y="2656979"/>
            <a:ext cx="5703887" cy="2867025"/>
            <a:chOff x="2309567" y="1432873"/>
            <a:chExt cx="4558154" cy="2291500"/>
          </a:xfrm>
        </p:grpSpPr>
        <p:sp>
          <p:nvSpPr>
            <p:cNvPr id="46" name="椭圆 45"/>
            <p:cNvSpPr/>
            <p:nvPr/>
          </p:nvSpPr>
          <p:spPr>
            <a:xfrm>
              <a:off x="2309567" y="1432873"/>
              <a:ext cx="4558154" cy="2291500"/>
            </a:xfrm>
            <a:prstGeom prst="ellipse">
              <a:avLst/>
            </a:prstGeom>
            <a:solidFill>
              <a:srgbClr val="92D05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47" name="矩形 10"/>
            <p:cNvSpPr>
              <a:spLocks noChangeArrowheads="1"/>
            </p:cNvSpPr>
            <p:nvPr/>
          </p:nvSpPr>
          <p:spPr bwMode="auto">
            <a:xfrm>
              <a:off x="4018576" y="1625386"/>
              <a:ext cx="1237535" cy="367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四边形</a:t>
              </a:r>
              <a:endParaRPr lang="zh-CN" altLang="en-US" sz="2400">
                <a:latin typeface="微软雅黑" panose="020B0503020204020204" pitchFamily="34" charset="-122"/>
                <a:ea typeface="微软雅黑" panose="020B0503020204020204" pitchFamily="34" charset="-122"/>
              </a:endParaRPr>
            </a:p>
          </p:txBody>
        </p:sp>
      </p:grpSp>
      <p:grpSp>
        <p:nvGrpSpPr>
          <p:cNvPr id="51" name="组合 50"/>
          <p:cNvGrpSpPr/>
          <p:nvPr/>
        </p:nvGrpSpPr>
        <p:grpSpPr bwMode="auto">
          <a:xfrm>
            <a:off x="3632940" y="3634879"/>
            <a:ext cx="2978150" cy="1425575"/>
            <a:chOff x="2651289" y="2263217"/>
            <a:chExt cx="2380267" cy="1138876"/>
          </a:xfrm>
        </p:grpSpPr>
        <p:sp>
          <p:nvSpPr>
            <p:cNvPr id="52" name="椭圆 51"/>
            <p:cNvSpPr/>
            <p:nvPr/>
          </p:nvSpPr>
          <p:spPr>
            <a:xfrm>
              <a:off x="2651289" y="2263217"/>
              <a:ext cx="2380267" cy="1138876"/>
            </a:xfrm>
            <a:prstGeom prst="ellipse">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53" name="矩形 6"/>
            <p:cNvSpPr>
              <a:spLocks noChangeArrowheads="1"/>
            </p:cNvSpPr>
            <p:nvPr/>
          </p:nvSpPr>
          <p:spPr bwMode="auto">
            <a:xfrm>
              <a:off x="3310586" y="2316970"/>
              <a:ext cx="1493584" cy="36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长方形</a:t>
              </a:r>
              <a:endParaRPr lang="zh-CN" altLang="en-US" sz="2400">
                <a:latin typeface="微软雅黑" panose="020B0503020204020204" pitchFamily="34" charset="-122"/>
                <a:ea typeface="微软雅黑" panose="020B0503020204020204" pitchFamily="34" charset="-122"/>
              </a:endParaRPr>
            </a:p>
          </p:txBody>
        </p:sp>
      </p:grpSp>
      <p:grpSp>
        <p:nvGrpSpPr>
          <p:cNvPr id="54" name="组合 53"/>
          <p:cNvGrpSpPr/>
          <p:nvPr/>
        </p:nvGrpSpPr>
        <p:grpSpPr bwMode="auto">
          <a:xfrm>
            <a:off x="4215553" y="4204792"/>
            <a:ext cx="1960562" cy="790575"/>
            <a:chOff x="3091995" y="2724148"/>
            <a:chExt cx="1567089" cy="631596"/>
          </a:xfrm>
        </p:grpSpPr>
        <p:sp>
          <p:nvSpPr>
            <p:cNvPr id="55" name="椭圆 54"/>
            <p:cNvSpPr/>
            <p:nvPr/>
          </p:nvSpPr>
          <p:spPr>
            <a:xfrm>
              <a:off x="3091995" y="2724148"/>
              <a:ext cx="1413553" cy="631596"/>
            </a:xfrm>
            <a:prstGeom prst="ellipse">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56" name="矩形 7"/>
            <p:cNvSpPr>
              <a:spLocks noChangeArrowheads="1"/>
            </p:cNvSpPr>
            <p:nvPr/>
          </p:nvSpPr>
          <p:spPr bwMode="auto">
            <a:xfrm>
              <a:off x="3271317" y="2831076"/>
              <a:ext cx="1387767" cy="367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正方形</a:t>
              </a:r>
              <a:endParaRPr lang="zh-CN" altLang="en-US" sz="2400">
                <a:latin typeface="微软雅黑" panose="020B0503020204020204" pitchFamily="34" charset="-122"/>
                <a:ea typeface="微软雅黑" panose="020B0503020204020204" pitchFamily="34" charset="-122"/>
              </a:endParaRPr>
            </a:p>
          </p:txBody>
        </p:sp>
      </p:grpSp>
      <p:grpSp>
        <p:nvGrpSpPr>
          <p:cNvPr id="57" name="组合 56"/>
          <p:cNvGrpSpPr/>
          <p:nvPr/>
        </p:nvGrpSpPr>
        <p:grpSpPr bwMode="auto">
          <a:xfrm>
            <a:off x="6931765" y="3566617"/>
            <a:ext cx="1922463" cy="1154112"/>
            <a:chOff x="5260157" y="2045617"/>
            <a:chExt cx="1536532" cy="923139"/>
          </a:xfrm>
        </p:grpSpPr>
        <p:sp>
          <p:nvSpPr>
            <p:cNvPr id="58" name="椭圆 57"/>
            <p:cNvSpPr/>
            <p:nvPr/>
          </p:nvSpPr>
          <p:spPr>
            <a:xfrm>
              <a:off x="5260157" y="2045617"/>
              <a:ext cx="1498468" cy="923139"/>
            </a:xfrm>
            <a:prstGeom prst="ellipse">
              <a:avLst/>
            </a:prstGeom>
            <a:solidFill>
              <a:schemeClr val="accent6">
                <a:lumMod val="40000"/>
                <a:lumOff val="6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latin typeface="微软雅黑" panose="020B0503020204020204" pitchFamily="34" charset="-122"/>
                <a:ea typeface="微软雅黑" panose="020B0503020204020204" pitchFamily="34" charset="-122"/>
              </a:endParaRPr>
            </a:p>
          </p:txBody>
        </p:sp>
        <p:sp>
          <p:nvSpPr>
            <p:cNvPr id="59" name="矩形 9"/>
            <p:cNvSpPr>
              <a:spLocks noChangeArrowheads="1"/>
            </p:cNvSpPr>
            <p:nvPr/>
          </p:nvSpPr>
          <p:spPr bwMode="auto">
            <a:xfrm>
              <a:off x="5663950" y="2302736"/>
              <a:ext cx="1132739" cy="36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rPr>
                <a:t>梯形</a:t>
              </a:r>
              <a:endParaRPr lang="zh-CN" altLang="en-US" sz="240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429125" y="1163320"/>
            <a:ext cx="2996565" cy="799465"/>
            <a:chOff x="4389" y="8443"/>
            <a:chExt cx="8771" cy="1259"/>
          </a:xfrm>
        </p:grpSpPr>
        <p:sp>
          <p:nvSpPr>
            <p:cNvPr id="17" name="圆角矩形 16"/>
            <p:cNvSpPr/>
            <p:nvPr/>
          </p:nvSpPr>
          <p:spPr>
            <a:xfrm>
              <a:off x="4389" y="8443"/>
              <a:ext cx="8771" cy="1259"/>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6" name="文本框 15"/>
            <p:cNvSpPr txBox="1"/>
            <p:nvPr/>
          </p:nvSpPr>
          <p:spPr>
            <a:xfrm>
              <a:off x="4704" y="8682"/>
              <a:ext cx="8265" cy="725"/>
            </a:xfrm>
            <a:prstGeom prst="rect">
              <a:avLst/>
            </a:prstGeom>
            <a:noFill/>
          </p:spPr>
          <p:txBody>
            <a:bodyPr wrap="square" rtlCol="0" anchor="t">
              <a:spAutoFit/>
            </a:bodyPr>
            <a:p>
              <a:pPr algn="ct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四边形之间的关系</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3" name="表格 2"/>
          <p:cNvGraphicFramePr>
            <a:graphicFrameLocks noGrp="1"/>
          </p:cNvGraphicFramePr>
          <p:nvPr>
            <p:custDataLst>
              <p:tags r:id="rId2"/>
            </p:custDataLst>
          </p:nvPr>
        </p:nvGraphicFramePr>
        <p:xfrm>
          <a:off x="1204595" y="1774190"/>
          <a:ext cx="9782810" cy="4424045"/>
        </p:xfrm>
        <a:graphic>
          <a:graphicData uri="http://schemas.openxmlformats.org/drawingml/2006/table">
            <a:tbl>
              <a:tblPr firstRow="1" bandRow="1">
                <a:tableStyleId>{BDBED569-4797-4DF1-A0F4-6AAB3CD982D8}</a:tableStyleId>
              </a:tblPr>
              <a:tblGrid>
                <a:gridCol w="1291590"/>
                <a:gridCol w="1664970"/>
                <a:gridCol w="1614805"/>
                <a:gridCol w="1584325"/>
                <a:gridCol w="1602740"/>
                <a:gridCol w="2024380"/>
              </a:tblGrid>
              <a:tr h="1086485">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dirty="0">
                          <a:solidFill>
                            <a:schemeClr val="tx1"/>
                          </a:solidFill>
                          <a:latin typeface="微软雅黑" panose="020B0503020204020204" pitchFamily="34" charset="-122"/>
                          <a:ea typeface="微软雅黑" panose="020B0503020204020204" pitchFamily="34" charset="-122"/>
                          <a:cs typeface="+mn-cs"/>
                        </a:rPr>
                        <a:t>四边形</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rgbClr val="FFFF00"/>
                    </a:solidFill>
                  </a:tcPr>
                </a:tc>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dirty="0">
                          <a:solidFill>
                            <a:schemeClr val="tx1"/>
                          </a:solidFill>
                          <a:latin typeface="微软雅黑" panose="020B0503020204020204" pitchFamily="34" charset="-122"/>
                          <a:ea typeface="微软雅黑" panose="020B0503020204020204" pitchFamily="34" charset="-122"/>
                          <a:cs typeface="+mn-cs"/>
                        </a:rPr>
                        <a:t>四边相等</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rgbClr val="FFFF00"/>
                    </a:solidFill>
                  </a:tcPr>
                </a:tc>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dirty="0">
                          <a:solidFill>
                            <a:schemeClr val="tx1"/>
                          </a:solidFill>
                          <a:latin typeface="微软雅黑" panose="020B0503020204020204" pitchFamily="34" charset="-122"/>
                          <a:ea typeface="微软雅黑" panose="020B0503020204020204" pitchFamily="34" charset="-122"/>
                          <a:cs typeface="+mn-cs"/>
                        </a:rPr>
                        <a:t>两组对边分别相等</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rgbClr val="FFFF00"/>
                    </a:solidFill>
                  </a:tcPr>
                </a:tc>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dirty="0">
                          <a:solidFill>
                            <a:schemeClr val="tx1"/>
                          </a:solidFill>
                          <a:latin typeface="微软雅黑" panose="020B0503020204020204" pitchFamily="34" charset="-122"/>
                          <a:ea typeface="微软雅黑" panose="020B0503020204020204" pitchFamily="34" charset="-122"/>
                          <a:cs typeface="+mn-cs"/>
                        </a:rPr>
                        <a:t>只有一组对边平行</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rgbClr val="FFFF00"/>
                    </a:solidFill>
                  </a:tcPr>
                </a:tc>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a:solidFill>
                            <a:schemeClr val="tx1"/>
                          </a:solidFill>
                          <a:latin typeface="微软雅黑" panose="020B0503020204020204" pitchFamily="34" charset="-122"/>
                          <a:ea typeface="微软雅黑" panose="020B0503020204020204" pitchFamily="34" charset="-122"/>
                          <a:cs typeface="+mn-cs"/>
                        </a:rPr>
                        <a:t>两组对边分别平行</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rgbClr val="FFFF00"/>
                    </a:solidFill>
                  </a:tcPr>
                </a:tc>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dirty="0">
                          <a:solidFill>
                            <a:schemeClr val="tx1"/>
                          </a:solidFill>
                          <a:latin typeface="微软雅黑" panose="020B0503020204020204" pitchFamily="34" charset="-122"/>
                          <a:ea typeface="微软雅黑" panose="020B0503020204020204" pitchFamily="34" charset="-122"/>
                          <a:cs typeface="+mn-cs"/>
                        </a:rPr>
                        <a:t>有四个直角</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rgbClr val="FFFF00"/>
                    </a:solidFill>
                  </a:tcPr>
                </a:tc>
              </a:tr>
              <a:tr h="751840">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dirty="0">
                          <a:solidFill>
                            <a:schemeClr val="tx1"/>
                          </a:solidFill>
                          <a:latin typeface="微软雅黑" panose="020B0503020204020204" pitchFamily="34" charset="-122"/>
                          <a:ea typeface="微软雅黑" panose="020B0503020204020204" pitchFamily="34" charset="-122"/>
                          <a:cs typeface="+mn-cs"/>
                        </a:rPr>
                        <a:t>正方形</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rgbClr val="92D050">
                        <a:alpha val="20000"/>
                      </a:srgb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92D050">
                        <a:alpha val="20000"/>
                      </a:srgb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92D050">
                        <a:alpha val="20000"/>
                      </a:srgb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92D050">
                        <a:alpha val="20000"/>
                      </a:srgb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92D050">
                        <a:alpha val="20000"/>
                      </a:srgbClr>
                    </a:solidFill>
                  </a:tcPr>
                </a:tc>
                <a:tc>
                  <a:txBody>
                    <a:bodyPr/>
                    <a:p>
                      <a:pPr algn="ctr"/>
                      <a:endParaRPr lang="zh-CN" altLang="en-US" sz="2400" b="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92D050">
                        <a:alpha val="20000"/>
                      </a:srgbClr>
                    </a:solidFill>
                  </a:tcPr>
                </a:tc>
              </a:tr>
              <a:tr h="752475">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dirty="0">
                          <a:solidFill>
                            <a:schemeClr val="tx1"/>
                          </a:solidFill>
                          <a:latin typeface="微软雅黑" panose="020B0503020204020204" pitchFamily="34" charset="-122"/>
                          <a:ea typeface="微软雅黑" panose="020B0503020204020204" pitchFamily="34" charset="-122"/>
                          <a:cs typeface="+mn-cs"/>
                        </a:rPr>
                        <a:t>长方形</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chemeClr val="accent1">
                        <a:lumMod val="60000"/>
                        <a:lumOff val="40000"/>
                        <a:alpha val="20000"/>
                      </a:scheme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1">
                        <a:lumMod val="60000"/>
                        <a:lumOff val="40000"/>
                        <a:alpha val="20000"/>
                      </a:scheme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1">
                        <a:lumMod val="60000"/>
                        <a:lumOff val="40000"/>
                        <a:alpha val="20000"/>
                      </a:scheme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1">
                        <a:lumMod val="60000"/>
                        <a:lumOff val="40000"/>
                        <a:alpha val="20000"/>
                      </a:schemeClr>
                    </a:solidFill>
                  </a:tcPr>
                </a:tc>
                <a:tc>
                  <a:txBody>
                    <a:bodyPr/>
                    <a:p>
                      <a:pPr algn="ctr"/>
                      <a:endParaRPr lang="zh-CN" altLang="en-US" sz="2400" b="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1">
                        <a:lumMod val="60000"/>
                        <a:lumOff val="40000"/>
                        <a:alpha val="20000"/>
                      </a:schemeClr>
                    </a:solidFill>
                  </a:tcPr>
                </a:tc>
                <a:tc>
                  <a:txBody>
                    <a:bodyPr/>
                    <a:p>
                      <a:pPr algn="ctr"/>
                      <a:endParaRPr lang="zh-CN" altLang="en-US" sz="2400" b="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1">
                        <a:lumMod val="60000"/>
                        <a:lumOff val="40000"/>
                        <a:alpha val="20000"/>
                      </a:schemeClr>
                    </a:solidFill>
                  </a:tcPr>
                </a:tc>
              </a:tr>
              <a:tr h="1086485">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dirty="0">
                          <a:solidFill>
                            <a:schemeClr val="tx1"/>
                          </a:solidFill>
                          <a:latin typeface="微软雅黑" panose="020B0503020204020204" pitchFamily="34" charset="-122"/>
                          <a:ea typeface="微软雅黑" panose="020B0503020204020204" pitchFamily="34" charset="-122"/>
                          <a:cs typeface="+mn-cs"/>
                        </a:rPr>
                        <a:t>平行四边形</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chemeClr val="accent4">
                        <a:lumMod val="60000"/>
                        <a:lumOff val="40000"/>
                        <a:alpha val="20000"/>
                      </a:scheme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4">
                        <a:lumMod val="60000"/>
                        <a:lumOff val="40000"/>
                        <a:alpha val="20000"/>
                      </a:scheme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4">
                        <a:lumMod val="60000"/>
                        <a:lumOff val="40000"/>
                        <a:alpha val="20000"/>
                      </a:scheme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4">
                        <a:lumMod val="60000"/>
                        <a:lumOff val="40000"/>
                        <a:alpha val="20000"/>
                      </a:scheme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4">
                        <a:lumMod val="60000"/>
                        <a:lumOff val="40000"/>
                        <a:alpha val="20000"/>
                      </a:schemeClr>
                    </a:solidFill>
                  </a:tcPr>
                </a:tc>
                <a:tc>
                  <a:txBody>
                    <a:bodyPr/>
                    <a:p>
                      <a:pPr algn="ctr"/>
                      <a:endParaRPr lang="zh-CN" altLang="en-US" sz="2400" b="0">
                        <a:solidFill>
                          <a:schemeClr val="tx1"/>
                        </a:solidFill>
                        <a:latin typeface="微软雅黑" panose="020B0503020204020204" pitchFamily="34" charset="-122"/>
                        <a:ea typeface="微软雅黑" panose="020B0503020204020204" pitchFamily="34" charset="-122"/>
                      </a:endParaRPr>
                    </a:p>
                  </a:txBody>
                  <a:tcPr marT="45725" marB="45725" anchor="ctr">
                    <a:solidFill>
                      <a:schemeClr val="accent4">
                        <a:lumMod val="60000"/>
                        <a:lumOff val="40000"/>
                        <a:alpha val="20000"/>
                      </a:schemeClr>
                    </a:solidFill>
                  </a:tcPr>
                </a:tc>
              </a:tr>
              <a:tr h="746760">
                <a:tc>
                  <a:txBody>
                    <a:bodyPr/>
                    <a:p>
                      <a:pPr marL="0" marR="0" indent="0" algn="ctr" defTabSz="685800" rtl="0" eaLnBrk="1" fontAlgn="auto" latinLnBrk="0" hangingPunct="1">
                        <a:lnSpc>
                          <a:spcPct val="100000"/>
                        </a:lnSpc>
                        <a:spcBef>
                          <a:spcPts val="0"/>
                        </a:spcBef>
                        <a:spcAft>
                          <a:spcPts val="0"/>
                        </a:spcAft>
                        <a:buClrTx/>
                        <a:buSzTx/>
                        <a:buFontTx/>
                        <a:buNone/>
                        <a:defRPr/>
                      </a:pPr>
                      <a:r>
                        <a:rPr lang="zh-CN" altLang="en-US" sz="2400" b="0" kern="1200" dirty="0">
                          <a:solidFill>
                            <a:schemeClr val="tx1"/>
                          </a:solidFill>
                          <a:latin typeface="微软雅黑" panose="020B0503020204020204" pitchFamily="34" charset="-122"/>
                          <a:ea typeface="微软雅黑" panose="020B0503020204020204" pitchFamily="34" charset="-122"/>
                          <a:cs typeface="+mn-cs"/>
                        </a:rPr>
                        <a:t>梯形</a:t>
                      </a:r>
                      <a:endParaRPr lang="zh-CN" altLang="en-US" sz="2400" b="0" kern="1200" dirty="0">
                        <a:solidFill>
                          <a:schemeClr val="tx1"/>
                        </a:solidFill>
                        <a:latin typeface="微软雅黑" panose="020B0503020204020204" pitchFamily="34" charset="-122"/>
                        <a:ea typeface="微软雅黑" panose="020B0503020204020204" pitchFamily="34" charset="-122"/>
                        <a:cs typeface="+mn-cs"/>
                      </a:endParaRPr>
                    </a:p>
                  </a:txBody>
                  <a:tcPr marT="45725" marB="45725" anchor="ctr">
                    <a:solidFill>
                      <a:srgbClr val="0070C0">
                        <a:alpha val="20000"/>
                      </a:srgb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0070C0">
                        <a:alpha val="20000"/>
                      </a:srgb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0070C0">
                        <a:alpha val="20000"/>
                      </a:srgb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0070C0">
                        <a:alpha val="20000"/>
                      </a:srgb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0070C0">
                        <a:alpha val="20000"/>
                      </a:srgbClr>
                    </a:solidFill>
                  </a:tcPr>
                </a:tc>
                <a:tc>
                  <a:txBody>
                    <a:bodyPr/>
                    <a:p>
                      <a:pPr algn="ctr"/>
                      <a:endParaRPr lang="zh-CN" altLang="en-US" sz="2400" b="0" dirty="0">
                        <a:solidFill>
                          <a:schemeClr val="tx1"/>
                        </a:solidFill>
                        <a:latin typeface="微软雅黑" panose="020B0503020204020204" pitchFamily="34" charset="-122"/>
                        <a:ea typeface="微软雅黑" panose="020B0503020204020204" pitchFamily="34" charset="-122"/>
                      </a:endParaRPr>
                    </a:p>
                  </a:txBody>
                  <a:tcPr marT="45725" marB="45725" anchor="ctr">
                    <a:solidFill>
                      <a:srgbClr val="0070C0">
                        <a:alpha val="20000"/>
                      </a:srgbClr>
                    </a:solidFill>
                  </a:tcPr>
                </a:tc>
              </a:tr>
            </a:tbl>
          </a:graphicData>
        </a:graphic>
      </p:graphicFrame>
      <p:sp>
        <p:nvSpPr>
          <p:cNvPr id="4" name="TextBox 3"/>
          <p:cNvSpPr txBox="1"/>
          <p:nvPr/>
        </p:nvSpPr>
        <p:spPr>
          <a:xfrm>
            <a:off x="1913181" y="1142708"/>
            <a:ext cx="4847475" cy="460375"/>
          </a:xfrm>
          <a:prstGeom prst="rect">
            <a:avLst/>
          </a:prstGeom>
          <a:noFill/>
        </p:spPr>
        <p:txBody>
          <a:bodyPr wrap="square">
            <a:spAutoFit/>
          </a:bodyPr>
          <a:p>
            <a:pPr>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在下表中适当的空格内填上“√”。</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a:spLocks noChangeArrowheads="1"/>
          </p:cNvSpPr>
          <p:nvPr/>
        </p:nvSpPr>
        <p:spPr bwMode="auto">
          <a:xfrm>
            <a:off x="3145009" y="2974146"/>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eaLnBrk="1" hangingPunct="1"/>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nvSpPr>
        <p:spPr bwMode="auto">
          <a:xfrm>
            <a:off x="4733320" y="2948293"/>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7890678" y="2909060"/>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eaLnBrk="1" hangingPunct="1"/>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9718068" y="2948293"/>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eaLnBrk="1" hangingPunct="1"/>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4769966" y="4615841"/>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4758356" y="3731157"/>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7888318" y="3716869"/>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eaLnBrk="1" hangingPunct="1"/>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9770138" y="3731157"/>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eaLnBrk="1" hangingPunct="1"/>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7910452" y="4663240"/>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eaLnBrk="1" hangingPunct="1"/>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6363276" y="5528202"/>
            <a:ext cx="432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eaLnBrk="1" hangingPunct="1"/>
            <a:r>
              <a:rPr lang="zh-CN" altLang="en-US" sz="2800" b="1" dirty="0">
                <a:solidFill>
                  <a:schemeClr val="tx1"/>
                </a:solidFill>
                <a:latin typeface="微软雅黑" panose="020B0503020204020204" pitchFamily="34" charset="-122"/>
                <a:ea typeface="微软雅黑" panose="020B0503020204020204" pitchFamily="34" charset="-122"/>
              </a:rPr>
              <a:t>√</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7" name="任意多边形 73"/>
          <p:cNvSpPr/>
          <p:nvPr/>
        </p:nvSpPr>
        <p:spPr>
          <a:xfrm rot="10560000" flipV="1">
            <a:off x="1403985" y="3068320"/>
            <a:ext cx="9549130" cy="3260725"/>
          </a:xfrm>
          <a:custGeom>
            <a:avLst/>
            <a:gdLst>
              <a:gd name="connsiteX0" fmla="*/ 514985 w 2610115"/>
              <a:gd name="connsiteY0" fmla="*/ 194411 h 1975845"/>
              <a:gd name="connsiteX1" fmla="*/ 847273 w 2610115"/>
              <a:gd name="connsiteY1" fmla="*/ 231372 h 1975845"/>
              <a:gd name="connsiteX2" fmla="*/ 847370 w 2610115"/>
              <a:gd name="connsiteY2" fmla="*/ 231228 h 1975845"/>
              <a:gd name="connsiteX3" fmla="*/ 891877 w 2610115"/>
              <a:gd name="connsiteY3" fmla="*/ 165153 h 1975845"/>
              <a:gd name="connsiteX4" fmla="*/ 1357208 w 2610115"/>
              <a:gd name="connsiteY4" fmla="*/ 150454 h 1975845"/>
              <a:gd name="connsiteX5" fmla="*/ 1359483 w 2610115"/>
              <a:gd name="connsiteY5" fmla="*/ 146907 h 1975845"/>
              <a:gd name="connsiteX6" fmla="*/ 1392515 w 2610115"/>
              <a:gd name="connsiteY6" fmla="*/ 95396 h 1975845"/>
              <a:gd name="connsiteX7" fmla="*/ 1555909 w 2610115"/>
              <a:gd name="connsiteY7" fmla="*/ 2697 h 1975845"/>
              <a:gd name="connsiteX8" fmla="*/ 1752718 w 2610115"/>
              <a:gd name="connsiteY8" fmla="*/ 55742 h 1975845"/>
              <a:gd name="connsiteX9" fmla="*/ 1799449 w 2610115"/>
              <a:gd name="connsiteY9" fmla="*/ 103995 h 1975845"/>
              <a:gd name="connsiteX10" fmla="*/ 1802338 w 2610115"/>
              <a:gd name="connsiteY10" fmla="*/ 106977 h 1975845"/>
              <a:gd name="connsiteX11" fmla="*/ 2004528 w 2610115"/>
              <a:gd name="connsiteY11" fmla="*/ 1214 h 1975845"/>
              <a:gd name="connsiteX12" fmla="*/ 2142054 w 2610115"/>
              <a:gd name="connsiteY12" fmla="*/ 25099 h 1975845"/>
              <a:gd name="connsiteX13" fmla="*/ 2314325 w 2610115"/>
              <a:gd name="connsiteY13" fmla="*/ 248470 h 1975845"/>
              <a:gd name="connsiteX14" fmla="*/ 2315263 w 2610115"/>
              <a:gd name="connsiteY14" fmla="*/ 248869 h 1975845"/>
              <a:gd name="connsiteX15" fmla="*/ 2388106 w 2610115"/>
              <a:gd name="connsiteY15" fmla="*/ 279811 h 1975845"/>
              <a:gd name="connsiteX16" fmla="*/ 2535411 w 2610115"/>
              <a:gd name="connsiteY16" fmla="*/ 465259 h 1975845"/>
              <a:gd name="connsiteX17" fmla="*/ 2525516 w 2610115"/>
              <a:gd name="connsiteY17" fmla="*/ 700334 h 1975845"/>
              <a:gd name="connsiteX18" fmla="*/ 2597804 w 2610115"/>
              <a:gd name="connsiteY18" fmla="*/ 1059759 h 1975845"/>
              <a:gd name="connsiteX19" fmla="*/ 2259174 w 2610115"/>
              <a:gd name="connsiteY19" fmla="*/ 1374381 h 1975845"/>
              <a:gd name="connsiteX20" fmla="*/ 2137951 w 2610115"/>
              <a:gd name="connsiteY20" fmla="*/ 1643972 h 1975845"/>
              <a:gd name="connsiteX21" fmla="*/ 1725223 w 2610115"/>
              <a:gd name="connsiteY21" fmla="*/ 1676614 h 1975845"/>
              <a:gd name="connsiteX22" fmla="*/ 1430280 w 2610115"/>
              <a:gd name="connsiteY22" fmla="*/ 1964218 h 1975845"/>
              <a:gd name="connsiteX23" fmla="*/ 996615 w 2610115"/>
              <a:gd name="connsiteY23" fmla="*/ 1788666 h 1975845"/>
              <a:gd name="connsiteX24" fmla="*/ 352423 w 2610115"/>
              <a:gd name="connsiteY24" fmla="*/ 1615216 h 1975845"/>
              <a:gd name="connsiteX25" fmla="*/ 69186 w 2610115"/>
              <a:gd name="connsiteY25" fmla="*/ 1422201 h 1975845"/>
              <a:gd name="connsiteX26" fmla="*/ 89788 w 2610115"/>
              <a:gd name="connsiteY26" fmla="*/ 1218899 h 1975845"/>
              <a:gd name="connsiteX27" fmla="*/ 128033 w 2610115"/>
              <a:gd name="connsiteY27" fmla="*/ 1164062 h 1975845"/>
              <a:gd name="connsiteX28" fmla="*/ 127542 w 2610115"/>
              <a:gd name="connsiteY28" fmla="*/ 1159860 h 1975845"/>
              <a:gd name="connsiteX29" fmla="*/ 69942 w 2610115"/>
              <a:gd name="connsiteY29" fmla="*/ 1111936 h 1975845"/>
              <a:gd name="connsiteX30" fmla="*/ 1906 w 2610115"/>
              <a:gd name="connsiteY30" fmla="*/ 894356 h 1975845"/>
              <a:gd name="connsiteX31" fmla="*/ 235303 w 2610115"/>
              <a:gd name="connsiteY31" fmla="*/ 656766 h 1975845"/>
              <a:gd name="connsiteX32" fmla="*/ 237535 w 2610115"/>
              <a:gd name="connsiteY32" fmla="*/ 650503 h 1975845"/>
              <a:gd name="connsiteX33" fmla="*/ 341501 w 2610115"/>
              <a:gd name="connsiteY33" fmla="*/ 309319 h 1975845"/>
              <a:gd name="connsiteX34" fmla="*/ 514985 w 2610115"/>
              <a:gd name="connsiteY34" fmla="*/ 194411 h 197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10115" h="1975845">
                <a:moveTo>
                  <a:pt x="514985" y="194411"/>
                </a:moveTo>
                <a:cubicBezTo>
                  <a:pt x="622902" y="158190"/>
                  <a:pt x="743903" y="168940"/>
                  <a:pt x="847273" y="231372"/>
                </a:cubicBezTo>
                <a:lnTo>
                  <a:pt x="847370" y="231228"/>
                </a:lnTo>
                <a:lnTo>
                  <a:pt x="891877" y="165153"/>
                </a:lnTo>
                <a:cubicBezTo>
                  <a:pt x="1010526" y="28042"/>
                  <a:pt x="1222997" y="14047"/>
                  <a:pt x="1357208" y="150454"/>
                </a:cubicBezTo>
                <a:lnTo>
                  <a:pt x="1359483" y="146907"/>
                </a:lnTo>
                <a:lnTo>
                  <a:pt x="1392515" y="95396"/>
                </a:lnTo>
                <a:cubicBezTo>
                  <a:pt x="1433742" y="45531"/>
                  <a:pt x="1491601" y="12092"/>
                  <a:pt x="1555909" y="2697"/>
                </a:cubicBezTo>
                <a:cubicBezTo>
                  <a:pt x="1626688" y="-7657"/>
                  <a:pt x="1697399" y="12178"/>
                  <a:pt x="1752718" y="55742"/>
                </a:cubicBezTo>
                <a:lnTo>
                  <a:pt x="1799449" y="103995"/>
                </a:lnTo>
                <a:lnTo>
                  <a:pt x="1802338" y="106977"/>
                </a:lnTo>
                <a:cubicBezTo>
                  <a:pt x="1854457" y="43717"/>
                  <a:pt x="1927884" y="7011"/>
                  <a:pt x="2004528" y="1214"/>
                </a:cubicBezTo>
                <a:cubicBezTo>
                  <a:pt x="2050514" y="-2265"/>
                  <a:pt x="2097658" y="5383"/>
                  <a:pt x="2142054" y="25099"/>
                </a:cubicBezTo>
                <a:cubicBezTo>
                  <a:pt x="2232262" y="65146"/>
                  <a:pt x="2296947" y="148991"/>
                  <a:pt x="2314325" y="248470"/>
                </a:cubicBezTo>
                <a:lnTo>
                  <a:pt x="2315263" y="248869"/>
                </a:lnTo>
                <a:lnTo>
                  <a:pt x="2388106" y="279811"/>
                </a:lnTo>
                <a:cubicBezTo>
                  <a:pt x="2457030" y="320051"/>
                  <a:pt x="2510068" y="385712"/>
                  <a:pt x="2535411" y="465259"/>
                </a:cubicBezTo>
                <a:cubicBezTo>
                  <a:pt x="2559970" y="542246"/>
                  <a:pt x="2556471" y="625862"/>
                  <a:pt x="2525516" y="700334"/>
                </a:cubicBezTo>
                <a:cubicBezTo>
                  <a:pt x="2601605" y="802465"/>
                  <a:pt x="2628215" y="934861"/>
                  <a:pt x="2597804" y="1059759"/>
                </a:cubicBezTo>
                <a:cubicBezTo>
                  <a:pt x="2557376" y="1225802"/>
                  <a:pt x="2423541" y="1350151"/>
                  <a:pt x="2259174" y="1374381"/>
                </a:cubicBezTo>
                <a:cubicBezTo>
                  <a:pt x="2258390" y="1478021"/>
                  <a:pt x="2214160" y="1576312"/>
                  <a:pt x="2137951" y="1643972"/>
                </a:cubicBezTo>
                <a:cubicBezTo>
                  <a:pt x="2022158" y="1746789"/>
                  <a:pt x="1854895" y="1760001"/>
                  <a:pt x="1725223" y="1676614"/>
                </a:cubicBezTo>
                <a:cubicBezTo>
                  <a:pt x="1683287" y="1819845"/>
                  <a:pt x="1570994" y="1929336"/>
                  <a:pt x="1430280" y="1964218"/>
                </a:cubicBezTo>
                <a:cubicBezTo>
                  <a:pt x="1264465" y="2005317"/>
                  <a:pt x="1091410" y="1935279"/>
                  <a:pt x="996615" y="1788666"/>
                </a:cubicBezTo>
                <a:cubicBezTo>
                  <a:pt x="772874" y="1927827"/>
                  <a:pt x="482275" y="1849606"/>
                  <a:pt x="352423" y="1615216"/>
                </a:cubicBezTo>
                <a:cubicBezTo>
                  <a:pt x="224864" y="1630623"/>
                  <a:pt x="105088" y="1549019"/>
                  <a:pt x="69186" y="1422201"/>
                </a:cubicBezTo>
                <a:cubicBezTo>
                  <a:pt x="49681" y="1353386"/>
                  <a:pt x="57737" y="1280482"/>
                  <a:pt x="89788" y="1218899"/>
                </a:cubicBezTo>
                <a:lnTo>
                  <a:pt x="128033" y="1164062"/>
                </a:lnTo>
                <a:lnTo>
                  <a:pt x="127542" y="1159860"/>
                </a:lnTo>
                <a:lnTo>
                  <a:pt x="69942" y="1111936"/>
                </a:lnTo>
                <a:cubicBezTo>
                  <a:pt x="18379" y="1054273"/>
                  <a:pt x="-7507" y="975034"/>
                  <a:pt x="1906" y="894356"/>
                </a:cubicBezTo>
                <a:cubicBezTo>
                  <a:pt x="16630" y="768406"/>
                  <a:pt x="113536" y="669750"/>
                  <a:pt x="235303" y="656766"/>
                </a:cubicBezTo>
                <a:cubicBezTo>
                  <a:pt x="236026" y="654663"/>
                  <a:pt x="236811" y="652606"/>
                  <a:pt x="237535" y="650503"/>
                </a:cubicBezTo>
                <a:cubicBezTo>
                  <a:pt x="221183" y="526474"/>
                  <a:pt x="259318" y="401393"/>
                  <a:pt x="341501" y="309319"/>
                </a:cubicBezTo>
                <a:cubicBezTo>
                  <a:pt x="390196" y="254785"/>
                  <a:pt x="450235" y="216143"/>
                  <a:pt x="514985" y="194411"/>
                </a:cubicBezTo>
                <a:close/>
              </a:path>
            </a:pathLst>
          </a:custGeom>
          <a:solidFill>
            <a:schemeClr val="bg1"/>
          </a:solidFill>
          <a:ln w="92075">
            <a:solidFill>
              <a:schemeClr val="accent2"/>
            </a:solidFill>
          </a:ln>
          <a:effectLst>
            <a:outerShdw blurRad="177800" dist="508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5" name="TextBox 6"/>
          <p:cNvSpPr txBox="1"/>
          <p:nvPr/>
        </p:nvSpPr>
        <p:spPr>
          <a:xfrm>
            <a:off x="2470045" y="3898787"/>
            <a:ext cx="7852087" cy="645160"/>
          </a:xfrm>
          <a:prstGeom prst="rect">
            <a:avLst/>
          </a:prstGeom>
          <a:noFill/>
        </p:spPr>
        <p:txBody>
          <a:bodyPr wrap="square">
            <a:spAutoFit/>
          </a:bodyPr>
          <a:p>
            <a:pPr eaLnBrk="1" hangingPunct="1">
              <a:lnSpc>
                <a:spcPct val="1500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两组对边分别平行，有四个直角。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extBox 2"/>
          <p:cNvSpPr txBox="1"/>
          <p:nvPr/>
        </p:nvSpPr>
        <p:spPr>
          <a:xfrm>
            <a:off x="1607820" y="1346200"/>
            <a:ext cx="8976360" cy="1568450"/>
          </a:xfrm>
          <a:prstGeom prst="rect">
            <a:avLst/>
          </a:prstGeom>
          <a:noFill/>
        </p:spPr>
        <p:txBody>
          <a:bodyPr wrap="square">
            <a:spAutoFit/>
          </a:bodyPr>
          <a:p>
            <a:pPr eaLnBrk="1" hangingPunct="1">
              <a:lnSpc>
                <a:spcPct val="1500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把符合要求的图形序号填在括号里。</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500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正方形</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B.</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长方形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C.</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平行四边形</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D.</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梯形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8482257" y="4055266"/>
            <a:ext cx="1365134" cy="460375"/>
          </a:xfrm>
          <a:prstGeom prst="rect">
            <a:avLst/>
          </a:prstGeom>
        </p:spPr>
        <p:txBody>
          <a:bodyPr wrap="square">
            <a:spAutoFit/>
          </a:bodyPr>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rPr>
              <a:t>A</a:t>
            </a:r>
            <a:r>
              <a:rPr lang="zh-CN" altLang="en-US" sz="2400" dirty="0">
                <a:solidFill>
                  <a:schemeClr val="tx1"/>
                </a:solidFill>
                <a:latin typeface="微软雅黑" panose="020B0503020204020204" pitchFamily="34" charset="-122"/>
                <a:ea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rPr>
              <a:t>B</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TextBox 7"/>
          <p:cNvSpPr txBox="1"/>
          <p:nvPr/>
        </p:nvSpPr>
        <p:spPr>
          <a:xfrm>
            <a:off x="2521684" y="4590505"/>
            <a:ext cx="7416824" cy="645160"/>
          </a:xfrm>
          <a:prstGeom prst="rect">
            <a:avLst/>
          </a:prstGeom>
          <a:noFill/>
        </p:spPr>
        <p:txBody>
          <a:bodyPr wrap="square">
            <a:spAutoFit/>
          </a:bodyPr>
          <a:p>
            <a:pPr eaLnBrk="1" hangingPunct="1">
              <a:lnSpc>
                <a:spcPct val="1500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）只有一组对边平行。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矩形 8"/>
          <p:cNvSpPr/>
          <p:nvPr/>
        </p:nvSpPr>
        <p:spPr>
          <a:xfrm>
            <a:off x="8621147" y="4736247"/>
            <a:ext cx="323850" cy="460375"/>
          </a:xfrm>
          <a:prstGeom prst="rect">
            <a:avLst/>
          </a:prstGeom>
        </p:spPr>
        <p:txBody>
          <a:bodyPr>
            <a:spAutoFit/>
          </a:bodyPr>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rPr>
              <a:t>D</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8" name="组合 7"/>
          <p:cNvGrpSpPr/>
          <p:nvPr/>
        </p:nvGrpSpPr>
        <p:grpSpPr>
          <a:xfrm>
            <a:off x="958215" y="1455420"/>
            <a:ext cx="2795905" cy="1684020"/>
            <a:chOff x="1964" y="2596"/>
            <a:chExt cx="4403" cy="2652"/>
          </a:xfrm>
        </p:grpSpPr>
        <p:pic>
          <p:nvPicPr>
            <p:cNvPr id="6" name="图片 5" descr="16pic_9226203_s"/>
            <p:cNvPicPr>
              <a:picLocks noChangeAspect="1"/>
            </p:cNvPicPr>
            <p:nvPr/>
          </p:nvPicPr>
          <p:blipFill>
            <a:blip r:embed="rId2"/>
            <a:srcRect r="45110" b="50988"/>
            <a:stretch>
              <a:fillRect/>
            </a:stretch>
          </p:blipFill>
          <p:spPr>
            <a:xfrm>
              <a:off x="1964" y="2596"/>
              <a:ext cx="3822" cy="2653"/>
            </a:xfrm>
            <a:prstGeom prst="rect">
              <a:avLst/>
            </a:prstGeom>
          </p:spPr>
        </p:pic>
        <p:sp>
          <p:nvSpPr>
            <p:cNvPr id="5" name="TextBox 21"/>
            <p:cNvSpPr txBox="1"/>
            <p:nvPr/>
          </p:nvSpPr>
          <p:spPr>
            <a:xfrm>
              <a:off x="3259" y="3890"/>
              <a:ext cx="3108" cy="725"/>
            </a:xfrm>
            <a:prstGeom prst="rect">
              <a:avLst/>
            </a:prstGeom>
            <a:noFill/>
          </p:spPr>
          <p:txBody>
            <a:bodyPr wrap="square">
              <a:spAutoFit/>
            </a:bodyPr>
            <a:lstStyle/>
            <a:p>
              <a:pPr>
                <a:buFontTx/>
                <a:buNone/>
                <a:defRPr/>
              </a:pPr>
              <a:r>
                <a:rPr lang="zh-CN" altLang="en-US" sz="2400" dirty="0">
                  <a:solidFill>
                    <a:schemeClr val="tx1"/>
                  </a:solidFill>
                  <a:latin typeface="微软雅黑" panose="020B0503020204020204" pitchFamily="34" charset="-122"/>
                  <a:ea typeface="微软雅黑" panose="020B0503020204020204" pitchFamily="34" charset="-122"/>
                </a:rPr>
                <a:t>数一数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2329180" y="3140075"/>
            <a:ext cx="3141980" cy="1821815"/>
            <a:chOff x="842225" y="1715968"/>
            <a:chExt cx="2788561" cy="1394526"/>
          </a:xfrm>
        </p:grpSpPr>
        <p:cxnSp>
          <p:nvCxnSpPr>
            <p:cNvPr id="7" name="直接连接符 6"/>
            <p:cNvCxnSpPr/>
            <p:nvPr/>
          </p:nvCxnSpPr>
          <p:spPr>
            <a:xfrm flipV="1">
              <a:off x="1913377" y="1726382"/>
              <a:ext cx="1540342" cy="1"/>
            </a:xfrm>
            <a:prstGeom prst="line">
              <a:avLst/>
            </a:prstGeom>
            <a:ln w="25400">
              <a:solidFill>
                <a:srgbClr val="E46C0A"/>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3442015" y="1715968"/>
              <a:ext cx="188771" cy="1348222"/>
            </a:xfrm>
            <a:prstGeom prst="line">
              <a:avLst/>
            </a:prstGeom>
            <a:ln w="25400">
              <a:solidFill>
                <a:srgbClr val="E46C0A"/>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842225" y="1726383"/>
              <a:ext cx="1096464" cy="1365608"/>
            </a:xfrm>
            <a:prstGeom prst="line">
              <a:avLst/>
            </a:prstGeom>
            <a:ln w="25400">
              <a:solidFill>
                <a:srgbClr val="E46C0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50018" y="3081574"/>
              <a:ext cx="2780768" cy="0"/>
            </a:xfrm>
            <a:prstGeom prst="line">
              <a:avLst/>
            </a:prstGeom>
            <a:ln w="25400">
              <a:solidFill>
                <a:srgbClr val="E46C0A"/>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439094" y="2355726"/>
              <a:ext cx="2097306" cy="0"/>
            </a:xfrm>
            <a:prstGeom prst="line">
              <a:avLst/>
            </a:prstGeom>
            <a:ln w="25400">
              <a:solidFill>
                <a:srgbClr val="E46C0A"/>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flipV="1">
              <a:off x="1936116" y="1726382"/>
              <a:ext cx="457129" cy="1355194"/>
            </a:xfrm>
            <a:prstGeom prst="line">
              <a:avLst/>
            </a:prstGeom>
            <a:ln w="25400">
              <a:solidFill>
                <a:srgbClr val="E46C0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2404013" y="1729701"/>
              <a:ext cx="24561" cy="1380793"/>
            </a:xfrm>
            <a:prstGeom prst="line">
              <a:avLst/>
            </a:prstGeom>
            <a:ln w="25400">
              <a:solidFill>
                <a:srgbClr val="E46C0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2388098" y="1723064"/>
              <a:ext cx="1077795" cy="1370046"/>
            </a:xfrm>
            <a:prstGeom prst="line">
              <a:avLst/>
            </a:prstGeom>
            <a:ln w="25400">
              <a:solidFill>
                <a:srgbClr val="E46C0A"/>
              </a:solidFill>
            </a:ln>
          </p:spPr>
          <p:style>
            <a:lnRef idx="1">
              <a:schemeClr val="accent1"/>
            </a:lnRef>
            <a:fillRef idx="0">
              <a:schemeClr val="accent1"/>
            </a:fillRef>
            <a:effectRef idx="0">
              <a:schemeClr val="accent1"/>
            </a:effectRef>
            <a:fontRef idx="minor">
              <a:schemeClr val="tx1"/>
            </a:fontRef>
          </p:style>
        </p:cxnSp>
      </p:grpSp>
      <p:sp>
        <p:nvSpPr>
          <p:cNvPr id="66" name="TextBox 21"/>
          <p:cNvSpPr txBox="1"/>
          <p:nvPr/>
        </p:nvSpPr>
        <p:spPr>
          <a:xfrm>
            <a:off x="6296870" y="3145916"/>
            <a:ext cx="2880320" cy="460375"/>
          </a:xfrm>
          <a:prstGeom prst="rect">
            <a:avLst/>
          </a:prstGeom>
          <a:noFill/>
        </p:spPr>
        <p:txBody>
          <a:bodyPr wrap="square">
            <a:spAutoFit/>
          </a:bodyPr>
          <a:lstStyle/>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个三角形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7" name="TextBox 21"/>
          <p:cNvSpPr txBox="1"/>
          <p:nvPr/>
        </p:nvSpPr>
        <p:spPr>
          <a:xfrm>
            <a:off x="6310908" y="3866116"/>
            <a:ext cx="3802386" cy="460375"/>
          </a:xfrm>
          <a:prstGeom prst="rect">
            <a:avLst/>
          </a:prstGeom>
          <a:noFill/>
        </p:spPr>
        <p:txBody>
          <a:bodyPr wrap="square">
            <a:spAutoFit/>
          </a:bodyPr>
          <a:lstStyle/>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个平行四边形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8" name="TextBox 21"/>
          <p:cNvSpPr txBox="1"/>
          <p:nvPr/>
        </p:nvSpPr>
        <p:spPr>
          <a:xfrm>
            <a:off x="6335858" y="4511522"/>
            <a:ext cx="3802386" cy="460375"/>
          </a:xfrm>
          <a:prstGeom prst="rect">
            <a:avLst/>
          </a:prstGeom>
          <a:noFill/>
        </p:spPr>
        <p:txBody>
          <a:bodyPr wrap="square">
            <a:spAutoFit/>
          </a:bodyPr>
          <a:lstStyle/>
          <a:p>
            <a:pPr>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个梯形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9" name="Text Box 13"/>
          <p:cNvSpPr txBox="1">
            <a:spLocks noChangeArrowheads="1"/>
          </p:cNvSpPr>
          <p:nvPr/>
        </p:nvSpPr>
        <p:spPr bwMode="auto">
          <a:xfrm>
            <a:off x="6663345" y="3173294"/>
            <a:ext cx="657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10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0" name="Text Box 13"/>
          <p:cNvSpPr txBox="1">
            <a:spLocks noChangeArrowheads="1"/>
          </p:cNvSpPr>
          <p:nvPr/>
        </p:nvSpPr>
        <p:spPr bwMode="auto">
          <a:xfrm>
            <a:off x="6777891" y="3890663"/>
            <a:ext cx="657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1" name="Text Box 13"/>
          <p:cNvSpPr txBox="1">
            <a:spLocks noChangeArrowheads="1"/>
          </p:cNvSpPr>
          <p:nvPr/>
        </p:nvSpPr>
        <p:spPr bwMode="auto">
          <a:xfrm>
            <a:off x="6708715" y="4541763"/>
            <a:ext cx="657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left)">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left)">
                                      <p:cBhvr>
                                        <p:cTn id="1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pic>
        <p:nvPicPr>
          <p:cNvPr id="6" name="图片 5" descr="51miz-E995878-1A3904F8"/>
          <p:cNvPicPr>
            <a:picLocks noChangeAspect="1"/>
          </p:cNvPicPr>
          <p:nvPr/>
        </p:nvPicPr>
        <p:blipFill>
          <a:blip r:embed="rId2"/>
          <a:stretch>
            <a:fillRect/>
          </a:stretch>
        </p:blipFill>
        <p:spPr>
          <a:xfrm>
            <a:off x="4370705" y="3039110"/>
            <a:ext cx="2837180" cy="2837180"/>
          </a:xfrm>
          <a:prstGeom prst="rect">
            <a:avLst/>
          </a:prstGeom>
        </p:spPr>
      </p:pic>
      <p:grpSp>
        <p:nvGrpSpPr>
          <p:cNvPr id="13" name="组合 12"/>
          <p:cNvGrpSpPr/>
          <p:nvPr/>
        </p:nvGrpSpPr>
        <p:grpSpPr>
          <a:xfrm>
            <a:off x="2491740" y="3009900"/>
            <a:ext cx="1878330" cy="728980"/>
            <a:chOff x="2841" y="2581"/>
            <a:chExt cx="2958" cy="1148"/>
          </a:xfrm>
        </p:grpSpPr>
        <p:sp>
          <p:nvSpPr>
            <p:cNvPr id="8" name="圆角矩形标注 7"/>
            <p:cNvSpPr/>
            <p:nvPr/>
          </p:nvSpPr>
          <p:spPr>
            <a:xfrm>
              <a:off x="2841" y="2581"/>
              <a:ext cx="2959" cy="1148"/>
            </a:xfrm>
            <a:prstGeom prst="wedgeRoundRectCallout">
              <a:avLst>
                <a:gd name="adj1" fmla="val 54393"/>
                <a:gd name="adj2" fmla="val 99477"/>
                <a:gd name="adj3" fmla="val 16667"/>
              </a:avLst>
            </a:prstGeom>
            <a:solidFill>
              <a:schemeClr val="accent5">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5" name="文本框 254"/>
            <p:cNvSpPr txBox="1"/>
            <p:nvPr/>
          </p:nvSpPr>
          <p:spPr>
            <a:xfrm>
              <a:off x="2925" y="2812"/>
              <a:ext cx="2822"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平行与垂直</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5219065" y="1849755"/>
            <a:ext cx="2226310" cy="830580"/>
            <a:chOff x="5409" y="4459"/>
            <a:chExt cx="3506" cy="1308"/>
          </a:xfrm>
        </p:grpSpPr>
        <p:sp>
          <p:nvSpPr>
            <p:cNvPr id="9" name="圆角矩形标注 8"/>
            <p:cNvSpPr/>
            <p:nvPr/>
          </p:nvSpPr>
          <p:spPr>
            <a:xfrm>
              <a:off x="5409" y="4459"/>
              <a:ext cx="3168" cy="1309"/>
            </a:xfrm>
            <a:prstGeom prst="wedgeRoundRectCallout">
              <a:avLst>
                <a:gd name="adj1" fmla="val 11931"/>
                <a:gd name="adj2" fmla="val 95072"/>
                <a:gd name="adj3" fmla="val 16667"/>
              </a:avLst>
            </a:prstGeom>
            <a:solidFill>
              <a:schemeClr val="accent2">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9" name="文本框 258"/>
            <p:cNvSpPr txBox="1"/>
            <p:nvPr/>
          </p:nvSpPr>
          <p:spPr>
            <a:xfrm>
              <a:off x="5825" y="4737"/>
              <a:ext cx="3090"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等腰梯形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360920" y="3047365"/>
            <a:ext cx="2689860" cy="619760"/>
            <a:chOff x="8782" y="6345"/>
            <a:chExt cx="4236" cy="976"/>
          </a:xfrm>
        </p:grpSpPr>
        <p:sp>
          <p:nvSpPr>
            <p:cNvPr id="10" name="圆角矩形标注 9"/>
            <p:cNvSpPr/>
            <p:nvPr/>
          </p:nvSpPr>
          <p:spPr>
            <a:xfrm>
              <a:off x="8782" y="6345"/>
              <a:ext cx="2812" cy="977"/>
            </a:xfrm>
            <a:prstGeom prst="wedgeRoundRectCallout">
              <a:avLst>
                <a:gd name="adj1" fmla="val -71408"/>
                <a:gd name="adj2" fmla="val 41709"/>
                <a:gd name="adj3" fmla="val 16667"/>
              </a:avLst>
            </a:prstGeom>
            <a:solidFill>
              <a:schemeClr val="accent4">
                <a:lumMod val="75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7" name="文本框 256"/>
            <p:cNvSpPr txBox="1"/>
            <p:nvPr/>
          </p:nvSpPr>
          <p:spPr>
            <a:xfrm>
              <a:off x="9068" y="6497"/>
              <a:ext cx="3951"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直角梯形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4288790" y="820420"/>
            <a:ext cx="3602990" cy="1447800"/>
            <a:chOff x="9853" y="2710"/>
            <a:chExt cx="5674" cy="2280"/>
          </a:xfrm>
        </p:grpSpPr>
        <p:sp>
          <p:nvSpPr>
            <p:cNvPr id="7" name="圆角矩形标注 6"/>
            <p:cNvSpPr/>
            <p:nvPr/>
          </p:nvSpPr>
          <p:spPr>
            <a:xfrm>
              <a:off x="9853" y="2710"/>
              <a:ext cx="5674" cy="2281"/>
            </a:xfrm>
            <a:prstGeom prst="wedgeRoundRectCallout">
              <a:avLst>
                <a:gd name="adj1" fmla="val 65497"/>
                <a:gd name="adj2" fmla="val -15263"/>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0058" y="2856"/>
              <a:ext cx="5088" cy="1888"/>
            </a:xfrm>
            <a:prstGeom prst="rect">
              <a:avLst/>
            </a:prstGeom>
            <a:noFill/>
          </p:spPr>
          <p:txBody>
            <a:bodyPr wrap="none" rtlCol="0" anchor="t">
              <a:spAutoFit/>
            </a:bodyPr>
            <a:p>
              <a:pPr>
                <a:lnSpc>
                  <a:spcPct val="150000"/>
                </a:lnSpc>
                <a:spcBef>
                  <a:spcPct val="0"/>
                </a:spcBef>
                <a:buFontTx/>
                <a:buNone/>
              </a:pPr>
              <a:r>
                <a:rPr lang="zh-CN" altLang="en-US" sz="2400" dirty="0">
                  <a:solidFill>
                    <a:srgbClr val="000000"/>
                  </a:solidFill>
                  <a:latin typeface="微软雅黑" panose="020B0503020204020204" pitchFamily="34" charset="-122"/>
                  <a:ea typeface="微软雅黑" panose="020B0503020204020204" pitchFamily="34" charset="-122"/>
                  <a:sym typeface="+mn-ea"/>
                </a:rPr>
                <a:t>关于平行四边形和梯形</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a:p>
              <a:pPr>
                <a:lnSpc>
                  <a:spcPct val="150000"/>
                </a:lnSpc>
                <a:spcBef>
                  <a:spcPct val="0"/>
                </a:spcBef>
                <a:buFontTx/>
                <a:buNone/>
              </a:pPr>
              <a:r>
                <a:rPr lang="zh-CN" altLang="en-US" sz="2400" dirty="0">
                  <a:solidFill>
                    <a:srgbClr val="000000"/>
                  </a:solidFill>
                  <a:latin typeface="微软雅黑" panose="020B0503020204020204" pitchFamily="34" charset="-122"/>
                  <a:ea typeface="微软雅黑" panose="020B0503020204020204" pitchFamily="34" charset="-122"/>
                  <a:sym typeface="+mn-ea"/>
                </a:rPr>
                <a:t>你学到了哪些知识？</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51miz-E1172850-B3F08144"/>
          <p:cNvPicPr>
            <a:picLocks noChangeAspect="1"/>
          </p:cNvPicPr>
          <p:nvPr/>
        </p:nvPicPr>
        <p:blipFill>
          <a:blip r:embed="rId2"/>
          <a:stretch>
            <a:fillRect/>
          </a:stretch>
        </p:blipFill>
        <p:spPr>
          <a:xfrm>
            <a:off x="8876030" y="428625"/>
            <a:ext cx="2579370" cy="2579370"/>
          </a:xfrm>
          <a:prstGeom prst="rect">
            <a:avLst/>
          </a:prstGeom>
        </p:spPr>
      </p:pic>
      <p:pic>
        <p:nvPicPr>
          <p:cNvPr id="6" name="图片 5" descr="51miz-E995878-1A3904F8"/>
          <p:cNvPicPr>
            <a:picLocks noChangeAspect="1"/>
          </p:cNvPicPr>
          <p:nvPr/>
        </p:nvPicPr>
        <p:blipFill>
          <a:blip r:embed="rId3"/>
          <a:stretch>
            <a:fillRect/>
          </a:stretch>
        </p:blipFill>
        <p:spPr>
          <a:xfrm>
            <a:off x="4418965" y="4020820"/>
            <a:ext cx="2837180" cy="2837180"/>
          </a:xfrm>
          <a:prstGeom prst="rect">
            <a:avLst/>
          </a:prstGeom>
        </p:spPr>
      </p:pic>
      <p:grpSp>
        <p:nvGrpSpPr>
          <p:cNvPr id="13" name="组合 12"/>
          <p:cNvGrpSpPr/>
          <p:nvPr/>
        </p:nvGrpSpPr>
        <p:grpSpPr>
          <a:xfrm>
            <a:off x="2540000" y="3991610"/>
            <a:ext cx="1878330" cy="728980"/>
            <a:chOff x="2841" y="2581"/>
            <a:chExt cx="2958" cy="1148"/>
          </a:xfrm>
        </p:grpSpPr>
        <p:sp>
          <p:nvSpPr>
            <p:cNvPr id="8" name="圆角矩形标注 7"/>
            <p:cNvSpPr/>
            <p:nvPr/>
          </p:nvSpPr>
          <p:spPr>
            <a:xfrm>
              <a:off x="2841" y="2581"/>
              <a:ext cx="2959" cy="1148"/>
            </a:xfrm>
            <a:prstGeom prst="wedgeRoundRectCallout">
              <a:avLst>
                <a:gd name="adj1" fmla="val 54393"/>
                <a:gd name="adj2" fmla="val 99477"/>
                <a:gd name="adj3" fmla="val 16667"/>
              </a:avLst>
            </a:prstGeom>
            <a:solidFill>
              <a:schemeClr val="accent5">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5" name="文本框 254"/>
            <p:cNvSpPr txBox="1"/>
            <p:nvPr/>
          </p:nvSpPr>
          <p:spPr>
            <a:xfrm>
              <a:off x="2925" y="2812"/>
              <a:ext cx="2822"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平行与垂直</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5267325" y="2831465"/>
            <a:ext cx="2226310" cy="830580"/>
            <a:chOff x="5409" y="4459"/>
            <a:chExt cx="3506" cy="1308"/>
          </a:xfrm>
        </p:grpSpPr>
        <p:sp>
          <p:nvSpPr>
            <p:cNvPr id="9" name="圆角矩形标注 8"/>
            <p:cNvSpPr/>
            <p:nvPr/>
          </p:nvSpPr>
          <p:spPr>
            <a:xfrm>
              <a:off x="5409" y="4459"/>
              <a:ext cx="3168" cy="1309"/>
            </a:xfrm>
            <a:prstGeom prst="wedgeRoundRectCallout">
              <a:avLst>
                <a:gd name="adj1" fmla="val 11931"/>
                <a:gd name="adj2" fmla="val 95072"/>
                <a:gd name="adj3" fmla="val 16667"/>
              </a:avLst>
            </a:prstGeom>
            <a:solidFill>
              <a:schemeClr val="accent2">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9" name="文本框 258"/>
            <p:cNvSpPr txBox="1"/>
            <p:nvPr/>
          </p:nvSpPr>
          <p:spPr>
            <a:xfrm>
              <a:off x="5825" y="4737"/>
              <a:ext cx="3090"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等腰梯形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409180" y="4029075"/>
            <a:ext cx="2689860" cy="619760"/>
            <a:chOff x="8782" y="6345"/>
            <a:chExt cx="4236" cy="976"/>
          </a:xfrm>
        </p:grpSpPr>
        <p:sp>
          <p:nvSpPr>
            <p:cNvPr id="10" name="圆角矩形标注 9"/>
            <p:cNvSpPr/>
            <p:nvPr/>
          </p:nvSpPr>
          <p:spPr>
            <a:xfrm>
              <a:off x="8782" y="6345"/>
              <a:ext cx="2812" cy="977"/>
            </a:xfrm>
            <a:prstGeom prst="wedgeRoundRectCallout">
              <a:avLst>
                <a:gd name="adj1" fmla="val -71408"/>
                <a:gd name="adj2" fmla="val 41709"/>
                <a:gd name="adj3" fmla="val 16667"/>
              </a:avLst>
            </a:prstGeom>
            <a:solidFill>
              <a:schemeClr val="accent4">
                <a:lumMod val="75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7" name="文本框 256"/>
            <p:cNvSpPr txBox="1"/>
            <p:nvPr/>
          </p:nvSpPr>
          <p:spPr>
            <a:xfrm>
              <a:off x="9068" y="6497"/>
              <a:ext cx="3951"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直角梯形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AutoShape 47"/>
          <p:cNvSpPr/>
          <p:nvPr/>
        </p:nvSpPr>
        <p:spPr bwMode="auto">
          <a:xfrm>
            <a:off x="3711211" y="2548774"/>
            <a:ext cx="343353" cy="2487612"/>
          </a:xfrm>
          <a:prstGeom prst="leftBrace">
            <a:avLst>
              <a:gd name="adj1" fmla="val 60046"/>
              <a:gd name="adj2" fmla="val 43821"/>
            </a:avLst>
          </a:prstGeom>
          <a:noFill/>
          <a:ln w="25400">
            <a:solidFill>
              <a:srgbClr val="CC3300"/>
            </a:solidFill>
            <a:round/>
          </a:ln>
          <a:effectLst/>
        </p:spPr>
        <p:txBody>
          <a:bodyPr wrap="none" anchor="ctr"/>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 name="AutoShape 169"/>
          <p:cNvSpPr/>
          <p:nvPr/>
        </p:nvSpPr>
        <p:spPr>
          <a:xfrm flipV="1">
            <a:off x="1282065" y="3013668"/>
            <a:ext cx="2119630" cy="1324694"/>
          </a:xfrm>
          <a:prstGeom prst="roundRect">
            <a:avLst>
              <a:gd name="adj" fmla="val 16667"/>
            </a:avLst>
          </a:prstGeom>
          <a:solidFill>
            <a:schemeClr val="accent1">
              <a:lumMod val="60000"/>
              <a:lumOff val="40000"/>
            </a:schemeClr>
          </a:solidFill>
          <a:ln w="9525">
            <a:noFill/>
          </a:ln>
        </p:spPr>
        <p:txBody>
          <a:bodyPr rot="10800000" wrap="square" anchor="ctr">
            <a:spAutoFit/>
          </a:bodyPr>
          <a:p>
            <a:pPr lvl="0" algn="ctr" ea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平行四边形</a:t>
            </a:r>
            <a:endParaRPr lang="en-US" altLang="zh-CN" sz="2400" dirty="0">
              <a:solidFill>
                <a:schemeClr val="tx1"/>
              </a:solidFill>
              <a:latin typeface="微软雅黑" panose="020B0503020204020204" pitchFamily="34" charset="-122"/>
              <a:ea typeface="微软雅黑" panose="020B0503020204020204" pitchFamily="34" charset="-122"/>
            </a:endParaRPr>
          </a:p>
          <a:p>
            <a:pPr lvl="0" algn="ctr" ea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和梯形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5" name="Group 32"/>
          <p:cNvGrpSpPr/>
          <p:nvPr/>
        </p:nvGrpSpPr>
        <p:grpSpPr>
          <a:xfrm>
            <a:off x="4108744" y="4411732"/>
            <a:ext cx="1791399" cy="1246130"/>
            <a:chOff x="1771" y="2923"/>
            <a:chExt cx="1009" cy="899"/>
          </a:xfrm>
        </p:grpSpPr>
        <p:sp>
          <p:nvSpPr>
            <p:cNvPr id="6" name="AutoShape 65"/>
            <p:cNvSpPr/>
            <p:nvPr/>
          </p:nvSpPr>
          <p:spPr>
            <a:xfrm flipV="1">
              <a:off x="1771" y="2965"/>
              <a:ext cx="994" cy="857"/>
            </a:xfrm>
            <a:prstGeom prst="roundRect">
              <a:avLst>
                <a:gd name="adj" fmla="val 16667"/>
              </a:avLst>
            </a:prstGeom>
            <a:solidFill>
              <a:srgbClr val="92D050"/>
            </a:solidFill>
            <a:ln w="9525">
              <a:noFill/>
            </a:ln>
          </p:spPr>
          <p:txBody>
            <a:bodyPr rot="10800000" anchor="ctr">
              <a:spAutoFit/>
            </a:bodyPr>
            <a:p>
              <a:pPr lvl="0" eaLnBrk="1" hangingPunct="1">
                <a:lnSpc>
                  <a:spcPct val="100000"/>
                </a:lnSpc>
              </a:pPr>
              <a:endParaRPr lang="zh-CN" altLang="en-US" sz="2400" dirty="0">
                <a:solidFill>
                  <a:schemeClr val="tx1"/>
                </a:solidFill>
                <a:effectLst>
                  <a:outerShdw blurRad="38100" dist="38100" dir="2700000">
                    <a:srgbClr val="FFFFFF"/>
                  </a:outerShdw>
                </a:effectLst>
                <a:latin typeface="微软雅黑" panose="020B0503020204020204" pitchFamily="34" charset="-122"/>
                <a:ea typeface="微软雅黑" panose="020B0503020204020204" pitchFamily="34" charset="-122"/>
              </a:endParaRPr>
            </a:p>
            <a:p>
              <a:pPr lvl="0" eaLnBrk="1" hangingPunct="1">
                <a:lnSpc>
                  <a:spcPct val="100000"/>
                </a:lnSpc>
              </a:pPr>
              <a:endParaRPr lang="zh-CN" altLang="en-US" sz="2400" dirty="0">
                <a:solidFill>
                  <a:schemeClr val="tx1"/>
                </a:solidFill>
                <a:effectLst>
                  <a:outerShdw blurRad="38100" dist="38100" dir="2700000">
                    <a:srgbClr val="FFFFFF"/>
                  </a:outerShdw>
                </a:effectLst>
                <a:latin typeface="微软雅黑" panose="020B0503020204020204" pitchFamily="34" charset="-122"/>
                <a:ea typeface="微软雅黑" panose="020B0503020204020204" pitchFamily="34" charset="-122"/>
              </a:endParaRPr>
            </a:p>
          </p:txBody>
        </p:sp>
        <p:sp>
          <p:nvSpPr>
            <p:cNvPr id="7" name="矩形 125"/>
            <p:cNvSpPr/>
            <p:nvPr/>
          </p:nvSpPr>
          <p:spPr>
            <a:xfrm>
              <a:off x="1795" y="2923"/>
              <a:ext cx="985" cy="865"/>
            </a:xfrm>
            <a:prstGeom prst="rect">
              <a:avLst/>
            </a:prstGeom>
            <a:noFill/>
            <a:ln w="9525">
              <a:noFill/>
            </a:ln>
          </p:spPr>
          <p:txBody>
            <a:bodyPr wrap="square">
              <a:spAutoFit/>
            </a:bodyPr>
            <a:p>
              <a:pPr lvl="0" algn="ctr" ea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平行四边形和梯形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8" name="组合 127"/>
          <p:cNvGrpSpPr/>
          <p:nvPr/>
        </p:nvGrpSpPr>
        <p:grpSpPr>
          <a:xfrm>
            <a:off x="4054528" y="2192620"/>
            <a:ext cx="2004695" cy="648000"/>
            <a:chOff x="2222711" y="1699766"/>
            <a:chExt cx="2004706" cy="647784"/>
          </a:xfrm>
        </p:grpSpPr>
        <p:sp>
          <p:nvSpPr>
            <p:cNvPr id="9" name="AutoShape 65"/>
            <p:cNvSpPr/>
            <p:nvPr/>
          </p:nvSpPr>
          <p:spPr>
            <a:xfrm flipV="1">
              <a:off x="2282400" y="1699766"/>
              <a:ext cx="1871990" cy="647784"/>
            </a:xfrm>
            <a:prstGeom prst="roundRect">
              <a:avLst>
                <a:gd name="adj" fmla="val 10331"/>
              </a:avLst>
            </a:prstGeom>
            <a:solidFill>
              <a:schemeClr val="accent4">
                <a:lumMod val="75000"/>
              </a:schemeClr>
            </a:solidFill>
            <a:ln w="9525">
              <a:noFill/>
            </a:ln>
          </p:spPr>
          <p:txBody>
            <a:bodyPr rot="10800000" wrap="square" anchor="ctr">
              <a:spAutoFit/>
            </a:bodyPr>
            <a:p>
              <a:pPr lvl="0" eaLnBrk="1" hangingPunct="1"/>
              <a:endParaRPr lang="zh-CN" altLang="en-US" sz="2400" dirty="0">
                <a:solidFill>
                  <a:schemeClr val="tx1"/>
                </a:solidFill>
                <a:effectLst>
                  <a:outerShdw blurRad="38100" dist="38100" dir="2700000">
                    <a:srgbClr val="FFFFFF"/>
                  </a:outerShdw>
                </a:effectLst>
                <a:latin typeface="微软雅黑" panose="020B0503020204020204" pitchFamily="34" charset="-122"/>
                <a:ea typeface="微软雅黑" panose="020B0503020204020204" pitchFamily="34" charset="-122"/>
              </a:endParaRPr>
            </a:p>
          </p:txBody>
        </p:sp>
        <p:sp>
          <p:nvSpPr>
            <p:cNvPr id="10" name="矩形 129"/>
            <p:cNvSpPr/>
            <p:nvPr/>
          </p:nvSpPr>
          <p:spPr>
            <a:xfrm>
              <a:off x="2222711" y="1777844"/>
              <a:ext cx="2004706" cy="460221"/>
            </a:xfrm>
            <a:prstGeom prst="rect">
              <a:avLst/>
            </a:prstGeom>
            <a:noFill/>
            <a:ln w="9525">
              <a:noFill/>
            </a:ln>
          </p:spPr>
          <p:txBody>
            <a:bodyPr wrap="square">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平行与垂直</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11" name="AutoShape 56"/>
          <p:cNvSpPr/>
          <p:nvPr/>
        </p:nvSpPr>
        <p:spPr>
          <a:xfrm flipV="1">
            <a:off x="6673497" y="2492611"/>
            <a:ext cx="3199009" cy="510153"/>
          </a:xfrm>
          <a:prstGeom prst="roundRect">
            <a:avLst>
              <a:gd name="adj" fmla="val 16667"/>
            </a:avLst>
          </a:prstGeom>
          <a:solidFill>
            <a:schemeClr val="accent3">
              <a:lumMod val="40000"/>
              <a:lumOff val="60000"/>
            </a:schemeClr>
          </a:solidFill>
          <a:ln w="9525">
            <a:noFill/>
          </a:ln>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点到直线的距离</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2" name="AutoShape 56"/>
          <p:cNvSpPr/>
          <p:nvPr/>
        </p:nvSpPr>
        <p:spPr>
          <a:xfrm flipV="1">
            <a:off x="6673025" y="3201625"/>
            <a:ext cx="3217896" cy="510153"/>
          </a:xfrm>
          <a:prstGeom prst="roundRect">
            <a:avLst>
              <a:gd name="adj" fmla="val 16667"/>
            </a:avLst>
          </a:prstGeom>
          <a:solidFill>
            <a:schemeClr val="accent3">
              <a:lumMod val="40000"/>
              <a:lumOff val="60000"/>
            </a:schemeClr>
          </a:solidFill>
          <a:ln w="9525">
            <a:noFill/>
          </a:ln>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解决问题</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5" name="AutoShape 56"/>
          <p:cNvSpPr/>
          <p:nvPr/>
        </p:nvSpPr>
        <p:spPr>
          <a:xfrm flipV="1">
            <a:off x="6673215" y="1152023"/>
            <a:ext cx="3932555" cy="514085"/>
          </a:xfrm>
          <a:prstGeom prst="roundRect">
            <a:avLst>
              <a:gd name="adj" fmla="val 16667"/>
            </a:avLst>
          </a:prstGeom>
          <a:solidFill>
            <a:schemeClr val="accent3">
              <a:lumMod val="40000"/>
              <a:lumOff val="60000"/>
            </a:schemeClr>
          </a:solidFill>
          <a:ln w="9525">
            <a:noFill/>
          </a:ln>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平行与垂直的相关概念</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6" name="AutoShape 178"/>
          <p:cNvSpPr/>
          <p:nvPr/>
        </p:nvSpPr>
        <p:spPr bwMode="auto">
          <a:xfrm>
            <a:off x="6077737" y="1455362"/>
            <a:ext cx="504000" cy="2010322"/>
          </a:xfrm>
          <a:prstGeom prst="leftBrace">
            <a:avLst>
              <a:gd name="adj1" fmla="val 51827"/>
              <a:gd name="adj2" fmla="val 50000"/>
            </a:avLst>
          </a:prstGeom>
          <a:noFill/>
          <a:ln w="25400">
            <a:solidFill>
              <a:srgbClr val="CC3300"/>
            </a:solidFill>
            <a:round/>
          </a:ln>
          <a:effectLst/>
        </p:spPr>
        <p:txBody>
          <a:bodyPr wrap="none" anchor="ctr"/>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17" name="AutoShape 56"/>
          <p:cNvSpPr/>
          <p:nvPr/>
        </p:nvSpPr>
        <p:spPr>
          <a:xfrm flipV="1">
            <a:off x="6673110" y="1840113"/>
            <a:ext cx="3203756" cy="510153"/>
          </a:xfrm>
          <a:prstGeom prst="roundRect">
            <a:avLst>
              <a:gd name="adj" fmla="val 16667"/>
            </a:avLst>
          </a:prstGeom>
          <a:solidFill>
            <a:schemeClr val="accent3">
              <a:lumMod val="40000"/>
              <a:lumOff val="60000"/>
            </a:schemeClr>
          </a:solidFill>
          <a:ln w="9525">
            <a:noFill/>
          </a:ln>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画垂线</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3" name="AutoShape 56"/>
          <p:cNvSpPr/>
          <p:nvPr/>
        </p:nvSpPr>
        <p:spPr>
          <a:xfrm flipV="1">
            <a:off x="6720840" y="4072387"/>
            <a:ext cx="3728720" cy="514085"/>
          </a:xfrm>
          <a:prstGeom prst="roundRect">
            <a:avLst>
              <a:gd name="adj" fmla="val 16667"/>
            </a:avLst>
          </a:prstGeom>
          <a:solidFill>
            <a:schemeClr val="accent5">
              <a:lumMod val="40000"/>
              <a:lumOff val="60000"/>
            </a:schemeClr>
          </a:solidFill>
          <a:ln w="9525">
            <a:noFill/>
          </a:ln>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认识平行四边形的特征</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AutoShape 56"/>
          <p:cNvSpPr/>
          <p:nvPr/>
        </p:nvSpPr>
        <p:spPr>
          <a:xfrm flipV="1">
            <a:off x="6691364" y="4930053"/>
            <a:ext cx="3185587" cy="510153"/>
          </a:xfrm>
          <a:prstGeom prst="roundRect">
            <a:avLst>
              <a:gd name="adj" fmla="val 16667"/>
            </a:avLst>
          </a:prstGeom>
          <a:solidFill>
            <a:schemeClr val="accent5">
              <a:lumMod val="40000"/>
              <a:lumOff val="60000"/>
            </a:schemeClr>
          </a:solidFill>
          <a:ln w="9525">
            <a:noFill/>
          </a:ln>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认识梯形的特征</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1" name="AutoShape 56"/>
          <p:cNvSpPr/>
          <p:nvPr/>
        </p:nvSpPr>
        <p:spPr>
          <a:xfrm flipV="1">
            <a:off x="6720724" y="5782832"/>
            <a:ext cx="3156075" cy="510153"/>
          </a:xfrm>
          <a:prstGeom prst="roundRect">
            <a:avLst>
              <a:gd name="adj" fmla="val 16667"/>
            </a:avLst>
          </a:prstGeom>
          <a:solidFill>
            <a:schemeClr val="accent5">
              <a:lumMod val="40000"/>
              <a:lumOff val="60000"/>
            </a:schemeClr>
          </a:solidFill>
          <a:ln w="9525">
            <a:noFill/>
          </a:ln>
        </p:spPr>
        <p:txBody>
          <a:bodyPr rot="10800000" wrap="square" anchor="ctr">
            <a:spAutoFit/>
          </a:bodyPr>
          <a:p>
            <a:pPr lvl="0" algn="ct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四边形间的关系</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3" name="AutoShape 178"/>
          <p:cNvSpPr/>
          <p:nvPr/>
        </p:nvSpPr>
        <p:spPr bwMode="auto">
          <a:xfrm>
            <a:off x="5997727" y="4090612"/>
            <a:ext cx="504000" cy="2010322"/>
          </a:xfrm>
          <a:prstGeom prst="leftBrace">
            <a:avLst>
              <a:gd name="adj1" fmla="val 51827"/>
              <a:gd name="adj2" fmla="val 50000"/>
            </a:avLst>
          </a:prstGeom>
          <a:noFill/>
          <a:ln w="25400">
            <a:solidFill>
              <a:srgbClr val="CC3300"/>
            </a:solidFill>
            <a:round/>
          </a:ln>
          <a:effectLst/>
        </p:spPr>
        <p:txBody>
          <a:bodyPr wrap="none" anchor="ctr"/>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en-US" sz="2400" i="0" u="none" strike="noStrike" kern="1200" cap="none" spc="0" normalizeH="0" baseline="0" noProof="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11" grpId="0" bldLvl="0" animBg="1"/>
      <p:bldP spid="12" grpId="0" bldLvl="0" animBg="1"/>
      <p:bldP spid="15" grpId="0" bldLvl="0" animBg="1"/>
      <p:bldP spid="16" grpId="0" bldLvl="0" animBg="1"/>
      <p:bldP spid="17" grpId="0" bldLvl="0" animBg="1"/>
      <p:bldP spid="23" grpId="0" bldLvl="0" animBg="1"/>
      <p:bldP spid="24" grpId="0" bldLvl="0" animBg="1"/>
      <p:bldP spid="21" grpId="0" bldLvl="0" animBg="1"/>
      <p:bldP spid="1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3" name="组合 42"/>
          <p:cNvGrpSpPr/>
          <p:nvPr/>
        </p:nvGrpSpPr>
        <p:grpSpPr>
          <a:xfrm>
            <a:off x="1423035" y="1905635"/>
            <a:ext cx="8638540" cy="969010"/>
            <a:chOff x="2241" y="3001"/>
            <a:chExt cx="13604" cy="1526"/>
          </a:xfrm>
        </p:grpSpPr>
        <p:grpSp>
          <p:nvGrpSpPr>
            <p:cNvPr id="38" name="组合 37"/>
            <p:cNvGrpSpPr/>
            <p:nvPr/>
          </p:nvGrpSpPr>
          <p:grpSpPr>
            <a:xfrm>
              <a:off x="2241" y="3001"/>
              <a:ext cx="13604" cy="1526"/>
              <a:chOff x="1548591" y="1851326"/>
              <a:chExt cx="15661709" cy="1612029"/>
            </a:xfrm>
          </p:grpSpPr>
          <p:sp>
            <p:nvSpPr>
              <p:cNvPr id="39" name="矩形: 圆角 4"/>
              <p:cNvSpPr/>
              <p:nvPr/>
            </p:nvSpPr>
            <p:spPr>
              <a:xfrm>
                <a:off x="2371740" y="2046755"/>
                <a:ext cx="14838560" cy="1138773"/>
              </a:xfrm>
              <a:prstGeom prst="roundRect">
                <a:avLst/>
              </a:prstGeom>
              <a:solidFill>
                <a:srgbClr val="F8A43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0" name="图片 39"/>
              <p:cNvPicPr>
                <a:picLocks noChangeAspect="1"/>
              </p:cNvPicPr>
              <p:nvPr/>
            </p:nvPicPr>
            <p:blipFill rotWithShape="1">
              <a:blip r:embed="rId2">
                <a:extLst>
                  <a:ext uri="{28A0092B-C50C-407E-A947-70E740481C1C}">
                    <a14:useLocalDpi xmlns:a14="http://schemas.microsoft.com/office/drawing/2010/main" val="0"/>
                  </a:ext>
                </a:extLst>
              </a:blip>
              <a:srcRect r="76066" b="67957"/>
              <a:stretch>
                <a:fillRect/>
              </a:stretch>
            </p:blipFill>
            <p:spPr>
              <a:xfrm>
                <a:off x="1548591" y="1851326"/>
                <a:ext cx="1384584" cy="1612029"/>
              </a:xfrm>
              <a:prstGeom prst="rect">
                <a:avLst/>
              </a:prstGeom>
            </p:spPr>
          </p:pic>
        </p:grpSp>
        <p:sp>
          <p:nvSpPr>
            <p:cNvPr id="3" name="矩形 2"/>
            <p:cNvSpPr>
              <a:spLocks noChangeArrowheads="1"/>
            </p:cNvSpPr>
            <p:nvPr/>
          </p:nvSpPr>
          <p:spPr bwMode="auto">
            <a:xfrm>
              <a:off x="3559" y="3182"/>
              <a:ext cx="12287"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平行：在同一个平面内，不相交的两条直线叫做平行线。</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704340" y="4018915"/>
            <a:ext cx="8357870" cy="885190"/>
            <a:chOff x="2684" y="6329"/>
            <a:chExt cx="13162" cy="1394"/>
          </a:xfrm>
        </p:grpSpPr>
        <p:grpSp>
          <p:nvGrpSpPr>
            <p:cNvPr id="41" name="组合 40"/>
            <p:cNvGrpSpPr/>
            <p:nvPr/>
          </p:nvGrpSpPr>
          <p:grpSpPr>
            <a:xfrm>
              <a:off x="2684" y="6329"/>
              <a:ext cx="13162" cy="1395"/>
              <a:chOff x="6128477" y="1977261"/>
              <a:chExt cx="16444850" cy="1451739"/>
            </a:xfrm>
          </p:grpSpPr>
          <p:sp>
            <p:nvSpPr>
              <p:cNvPr id="45" name="矩形: 圆角 44"/>
              <p:cNvSpPr/>
              <p:nvPr/>
            </p:nvSpPr>
            <p:spPr>
              <a:xfrm>
                <a:off x="6858138" y="2046986"/>
                <a:ext cx="15715189" cy="1138496"/>
              </a:xfrm>
              <a:prstGeom prst="roundRect">
                <a:avLst/>
              </a:prstGeom>
              <a:solidFill>
                <a:srgbClr val="F5A2B6"/>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42" name="图片 41"/>
              <p:cNvPicPr>
                <a:picLocks noChangeAspect="1"/>
              </p:cNvPicPr>
              <p:nvPr/>
            </p:nvPicPr>
            <p:blipFill rotWithShape="1">
              <a:blip r:embed="rId2">
                <a:extLst>
                  <a:ext uri="{28A0092B-C50C-407E-A947-70E740481C1C}">
                    <a14:useLocalDpi xmlns:a14="http://schemas.microsoft.com/office/drawing/2010/main" val="0"/>
                  </a:ext>
                </a:extLst>
              </a:blip>
              <a:srcRect l="23366" r="52700" b="67957"/>
              <a:stretch>
                <a:fillRect/>
              </a:stretch>
            </p:blipFill>
            <p:spPr>
              <a:xfrm>
                <a:off x="6128477" y="1977261"/>
                <a:ext cx="1246910" cy="1451739"/>
              </a:xfrm>
              <a:prstGeom prst="rect">
                <a:avLst/>
              </a:prstGeom>
            </p:spPr>
          </p:pic>
        </p:grpSp>
        <p:sp>
          <p:nvSpPr>
            <p:cNvPr id="4" name="矩形 3"/>
            <p:cNvSpPr>
              <a:spLocks noChangeArrowheads="1"/>
            </p:cNvSpPr>
            <p:nvPr/>
          </p:nvSpPr>
          <p:spPr bwMode="auto">
            <a:xfrm>
              <a:off x="3584" y="6336"/>
              <a:ext cx="12061"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垂直：两条直线相交成直角，就说这两条直线互相垂直。</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3206115" y="594995"/>
            <a:ext cx="4069715" cy="1182370"/>
            <a:chOff x="5049" y="937"/>
            <a:chExt cx="6409" cy="1862"/>
          </a:xfrm>
        </p:grpSpPr>
        <p:grpSp>
          <p:nvGrpSpPr>
            <p:cNvPr id="35" name="组合 34"/>
            <p:cNvGrpSpPr/>
            <p:nvPr/>
          </p:nvGrpSpPr>
          <p:grpSpPr>
            <a:xfrm>
              <a:off x="5049" y="937"/>
              <a:ext cx="6265" cy="1863"/>
              <a:chOff x="1330049" y="1073603"/>
              <a:chExt cx="8098809" cy="2012087"/>
            </a:xfrm>
          </p:grpSpPr>
          <p:pic>
            <p:nvPicPr>
              <p:cNvPr id="48" name="图片 47" descr="5b9b5d072a21f"/>
              <p:cNvPicPr>
                <a:picLocks noChangeAspect="1"/>
              </p:cNvPicPr>
              <p:nvPr/>
            </p:nvPicPr>
            <p:blipFill>
              <a:blip r:embed="rId3"/>
              <a:srcRect t="21793" b="21210"/>
              <a:stretch>
                <a:fillRect/>
              </a:stretch>
            </p:blipFill>
            <p:spPr>
              <a:xfrm>
                <a:off x="1330049" y="1220851"/>
                <a:ext cx="3843850" cy="1545486"/>
              </a:xfrm>
              <a:prstGeom prst="rect">
                <a:avLst/>
              </a:prstGeom>
            </p:spPr>
          </p:pic>
          <p:pic>
            <p:nvPicPr>
              <p:cNvPr id="36" name="图片 35" descr="0a801581940172ff93e74147d5a9eac1"/>
              <p:cNvPicPr>
                <a:picLocks noChangeAspect="1"/>
              </p:cNvPicPr>
              <p:nvPr/>
            </p:nvPicPr>
            <p:blipFill>
              <a:blip r:embed="rId4"/>
              <a:stretch>
                <a:fillRect/>
              </a:stretch>
            </p:blipFill>
            <p:spPr>
              <a:xfrm rot="5400000">
                <a:off x="5550369" y="-792798"/>
                <a:ext cx="2012087" cy="5744890"/>
              </a:xfrm>
              <a:prstGeom prst="rect">
                <a:avLst/>
              </a:prstGeom>
            </p:spPr>
          </p:pic>
        </p:grpSp>
        <p:sp>
          <p:nvSpPr>
            <p:cNvPr id="5" name="Rectangle 2"/>
            <p:cNvSpPr txBox="1">
              <a:spLocks noChangeArrowheads="1"/>
            </p:cNvSpPr>
            <p:nvPr/>
          </p:nvSpPr>
          <p:spPr>
            <a:xfrm>
              <a:off x="7742" y="1602"/>
              <a:ext cx="3716" cy="727"/>
            </a:xfrm>
            <a:prstGeom prst="rect">
              <a:avLst/>
            </a:prstGeom>
            <a:noFill/>
            <a:ln>
              <a:noFill/>
            </a:ln>
          </p:spPr>
          <p:style>
            <a:lnRef idx="2">
              <a:schemeClr val="dk1"/>
            </a:lnRef>
            <a:fillRef idx="1">
              <a:schemeClr val="lt1"/>
            </a:fillRef>
            <a:effectRef idx="0">
              <a:schemeClr val="dk1"/>
            </a:effectRef>
            <a:fontRef idx="minor">
              <a:schemeClr val="dk1"/>
            </a:fontRef>
          </p:style>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a:solidFill>
                    <a:schemeClr val="tx1"/>
                  </a:solidFill>
                  <a:latin typeface="微软雅黑" panose="020B0503020204020204" pitchFamily="34" charset="-122"/>
                  <a:ea typeface="微软雅黑" panose="020B0503020204020204" pitchFamily="34" charset="-122"/>
                </a:rPr>
                <a:t>平行与垂直</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8" name="Group 33"/>
          <p:cNvGrpSpPr/>
          <p:nvPr/>
        </p:nvGrpSpPr>
        <p:grpSpPr bwMode="auto">
          <a:xfrm>
            <a:off x="4199022" y="2889935"/>
            <a:ext cx="1171575" cy="1085850"/>
            <a:chOff x="1042" y="1350"/>
            <a:chExt cx="738" cy="684"/>
          </a:xfrm>
        </p:grpSpPr>
        <p:grpSp>
          <p:nvGrpSpPr>
            <p:cNvPr id="9" name="Group 12"/>
            <p:cNvGrpSpPr/>
            <p:nvPr/>
          </p:nvGrpSpPr>
          <p:grpSpPr bwMode="auto">
            <a:xfrm>
              <a:off x="1042" y="1462"/>
              <a:ext cx="738" cy="562"/>
              <a:chOff x="1462" y="1389"/>
              <a:chExt cx="738" cy="562"/>
            </a:xfrm>
          </p:grpSpPr>
          <p:sp>
            <p:nvSpPr>
              <p:cNvPr id="11" name="Line 10"/>
              <p:cNvSpPr>
                <a:spLocks noChangeShapeType="1"/>
              </p:cNvSpPr>
              <p:nvPr/>
            </p:nvSpPr>
            <p:spPr bwMode="auto">
              <a:xfrm>
                <a:off x="1565" y="1389"/>
                <a:ext cx="635" cy="367"/>
              </a:xfrm>
              <a:prstGeom prst="line">
                <a:avLst/>
              </a:prstGeom>
              <a:noFill/>
              <a:ln w="19050">
                <a:solidFill>
                  <a:srgbClr val="00206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2" name="Line 11"/>
              <p:cNvSpPr>
                <a:spLocks noChangeShapeType="1"/>
              </p:cNvSpPr>
              <p:nvPr/>
            </p:nvSpPr>
            <p:spPr bwMode="auto">
              <a:xfrm>
                <a:off x="1462" y="1584"/>
                <a:ext cx="635" cy="367"/>
              </a:xfrm>
              <a:prstGeom prst="line">
                <a:avLst/>
              </a:prstGeom>
              <a:noFill/>
              <a:ln w="19050">
                <a:solidFill>
                  <a:srgbClr val="00206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10" name="Text Box 20"/>
            <p:cNvSpPr txBox="1">
              <a:spLocks noChangeArrowheads="1"/>
            </p:cNvSpPr>
            <p:nvPr/>
          </p:nvSpPr>
          <p:spPr bwMode="auto">
            <a:xfrm>
              <a:off x="1349" y="1350"/>
              <a:ext cx="273" cy="28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defRPr sz="28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i="1">
                  <a:latin typeface="Times New Roman" panose="02020603050405020304" pitchFamily="18" charset="0"/>
                </a:rPr>
                <a:t>a</a:t>
              </a:r>
              <a:endParaRPr lang="en-US" altLang="zh-CN" sz="2000" i="1">
                <a:latin typeface="Times New Roman" panose="02020603050405020304" pitchFamily="18" charset="0"/>
              </a:endParaRPr>
            </a:p>
          </p:txBody>
        </p:sp>
        <p:sp>
          <p:nvSpPr>
            <p:cNvPr id="13" name="Text Box 21"/>
            <p:cNvSpPr txBox="1">
              <a:spLocks noChangeArrowheads="1"/>
            </p:cNvSpPr>
            <p:nvPr/>
          </p:nvSpPr>
          <p:spPr bwMode="auto">
            <a:xfrm>
              <a:off x="1162" y="1746"/>
              <a:ext cx="273" cy="28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defRPr sz="28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i="1">
                  <a:latin typeface="Times New Roman" panose="02020603050405020304" pitchFamily="18" charset="0"/>
                </a:rPr>
                <a:t>b</a:t>
              </a:r>
              <a:endParaRPr lang="en-US" altLang="zh-CN" sz="2000" i="1">
                <a:latin typeface="Times New Roman" panose="02020603050405020304" pitchFamily="18" charset="0"/>
              </a:endParaRPr>
            </a:p>
          </p:txBody>
        </p:sp>
      </p:grpSp>
      <p:grpSp>
        <p:nvGrpSpPr>
          <p:cNvPr id="14" name="Group 31"/>
          <p:cNvGrpSpPr/>
          <p:nvPr/>
        </p:nvGrpSpPr>
        <p:grpSpPr bwMode="auto">
          <a:xfrm>
            <a:off x="6681330" y="2913919"/>
            <a:ext cx="1368425" cy="1062037"/>
            <a:chOff x="2338" y="1423"/>
            <a:chExt cx="862" cy="669"/>
          </a:xfrm>
        </p:grpSpPr>
        <p:grpSp>
          <p:nvGrpSpPr>
            <p:cNvPr id="15" name="Group 15"/>
            <p:cNvGrpSpPr/>
            <p:nvPr/>
          </p:nvGrpSpPr>
          <p:grpSpPr bwMode="auto">
            <a:xfrm>
              <a:off x="2338" y="1680"/>
              <a:ext cx="862" cy="214"/>
              <a:chOff x="2472" y="1752"/>
              <a:chExt cx="862" cy="214"/>
            </a:xfrm>
          </p:grpSpPr>
          <p:sp>
            <p:nvSpPr>
              <p:cNvPr id="17" name="Line 13"/>
              <p:cNvSpPr>
                <a:spLocks noChangeShapeType="1"/>
              </p:cNvSpPr>
              <p:nvPr/>
            </p:nvSpPr>
            <p:spPr bwMode="auto">
              <a:xfrm>
                <a:off x="2472" y="1752"/>
                <a:ext cx="862" cy="0"/>
              </a:xfrm>
              <a:prstGeom prst="line">
                <a:avLst/>
              </a:prstGeom>
              <a:noFill/>
              <a:ln w="19050">
                <a:solidFill>
                  <a:srgbClr val="00206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solidFill>
                    <a:srgbClr val="002060"/>
                  </a:solidFill>
                </a:endParaRPr>
              </a:p>
            </p:txBody>
          </p:sp>
          <p:sp>
            <p:nvSpPr>
              <p:cNvPr id="18" name="Line 14"/>
              <p:cNvSpPr>
                <a:spLocks noChangeShapeType="1"/>
              </p:cNvSpPr>
              <p:nvPr/>
            </p:nvSpPr>
            <p:spPr bwMode="auto">
              <a:xfrm>
                <a:off x="2472" y="1966"/>
                <a:ext cx="862" cy="0"/>
              </a:xfrm>
              <a:prstGeom prst="line">
                <a:avLst/>
              </a:prstGeom>
              <a:noFill/>
              <a:ln w="19050">
                <a:solidFill>
                  <a:srgbClr val="00206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solidFill>
                    <a:srgbClr val="002060"/>
                  </a:solidFill>
                </a:endParaRPr>
              </a:p>
            </p:txBody>
          </p:sp>
        </p:grpSp>
        <p:sp>
          <p:nvSpPr>
            <p:cNvPr id="16" name="Text Box 22"/>
            <p:cNvSpPr txBox="1">
              <a:spLocks noChangeArrowheads="1"/>
            </p:cNvSpPr>
            <p:nvPr/>
          </p:nvSpPr>
          <p:spPr bwMode="auto">
            <a:xfrm>
              <a:off x="2673" y="1423"/>
              <a:ext cx="306" cy="25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defRPr sz="28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i="1">
                  <a:solidFill>
                    <a:srgbClr val="002060"/>
                  </a:solidFill>
                  <a:latin typeface="Times New Roman" panose="02020603050405020304" pitchFamily="18" charset="0"/>
                </a:rPr>
                <a:t>a</a:t>
              </a:r>
              <a:endParaRPr lang="en-US" altLang="zh-CN" sz="2000" i="1">
                <a:solidFill>
                  <a:srgbClr val="002060"/>
                </a:solidFill>
                <a:latin typeface="Times New Roman" panose="02020603050405020304" pitchFamily="18" charset="0"/>
              </a:endParaRPr>
            </a:p>
          </p:txBody>
        </p:sp>
        <p:sp>
          <p:nvSpPr>
            <p:cNvPr id="19" name="Text Box 23"/>
            <p:cNvSpPr txBox="1">
              <a:spLocks noChangeArrowheads="1"/>
            </p:cNvSpPr>
            <p:nvPr/>
          </p:nvSpPr>
          <p:spPr bwMode="auto">
            <a:xfrm>
              <a:off x="2655" y="1840"/>
              <a:ext cx="306" cy="25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defRPr sz="28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i="1">
                  <a:solidFill>
                    <a:srgbClr val="002060"/>
                  </a:solidFill>
                  <a:latin typeface="Times New Roman" panose="02020603050405020304" pitchFamily="18" charset="0"/>
                </a:rPr>
                <a:t>b</a:t>
              </a:r>
              <a:endParaRPr lang="en-US" altLang="zh-CN" sz="2000" i="1">
                <a:solidFill>
                  <a:srgbClr val="002060"/>
                </a:solidFill>
                <a:latin typeface="Times New Roman" panose="02020603050405020304" pitchFamily="18" charset="0"/>
              </a:endParaRPr>
            </a:p>
          </p:txBody>
        </p:sp>
      </p:grpSp>
      <p:grpSp>
        <p:nvGrpSpPr>
          <p:cNvPr id="20" name="Group 47"/>
          <p:cNvGrpSpPr/>
          <p:nvPr/>
        </p:nvGrpSpPr>
        <p:grpSpPr bwMode="auto">
          <a:xfrm>
            <a:off x="5114688" y="4756304"/>
            <a:ext cx="1739900" cy="1612900"/>
            <a:chOff x="3923" y="1407"/>
            <a:chExt cx="1095" cy="1016"/>
          </a:xfrm>
        </p:grpSpPr>
        <p:grpSp>
          <p:nvGrpSpPr>
            <p:cNvPr id="21" name="Group 26"/>
            <p:cNvGrpSpPr/>
            <p:nvPr/>
          </p:nvGrpSpPr>
          <p:grpSpPr bwMode="auto">
            <a:xfrm rot="-686608">
              <a:off x="4403" y="1900"/>
              <a:ext cx="90" cy="91"/>
              <a:chOff x="4967" y="1298"/>
              <a:chExt cx="90" cy="91"/>
            </a:xfrm>
          </p:grpSpPr>
          <p:sp>
            <p:nvSpPr>
              <p:cNvPr id="26" name="Line 27"/>
              <p:cNvSpPr>
                <a:spLocks noChangeShapeType="1"/>
              </p:cNvSpPr>
              <p:nvPr/>
            </p:nvSpPr>
            <p:spPr bwMode="auto">
              <a:xfrm>
                <a:off x="4967" y="1298"/>
                <a:ext cx="90" cy="0"/>
              </a:xfrm>
              <a:prstGeom prst="line">
                <a:avLst/>
              </a:prstGeom>
              <a:noFill/>
              <a:ln w="190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solidFill>
                    <a:srgbClr val="002060"/>
                  </a:solidFill>
                </a:endParaRPr>
              </a:p>
            </p:txBody>
          </p:sp>
          <p:sp>
            <p:nvSpPr>
              <p:cNvPr id="27" name="Line 28"/>
              <p:cNvSpPr>
                <a:spLocks noChangeShapeType="1"/>
              </p:cNvSpPr>
              <p:nvPr/>
            </p:nvSpPr>
            <p:spPr bwMode="auto">
              <a:xfrm>
                <a:off x="5057" y="1298"/>
                <a:ext cx="0" cy="91"/>
              </a:xfrm>
              <a:prstGeom prst="line">
                <a:avLst/>
              </a:prstGeom>
              <a:noFill/>
              <a:ln w="190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solidFill>
                    <a:srgbClr val="002060"/>
                  </a:solidFill>
                </a:endParaRPr>
              </a:p>
            </p:txBody>
          </p:sp>
        </p:grpSp>
        <p:sp>
          <p:nvSpPr>
            <p:cNvPr id="22" name="Line 24"/>
            <p:cNvSpPr>
              <a:spLocks noChangeShapeType="1"/>
            </p:cNvSpPr>
            <p:nvPr/>
          </p:nvSpPr>
          <p:spPr bwMode="auto">
            <a:xfrm rot="4766601">
              <a:off x="3973" y="1991"/>
              <a:ext cx="862" cy="1"/>
            </a:xfrm>
            <a:prstGeom prst="line">
              <a:avLst/>
            </a:prstGeom>
            <a:noFill/>
            <a:ln w="19050">
              <a:solidFill>
                <a:srgbClr val="00206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solidFill>
                  <a:srgbClr val="002060"/>
                </a:solidFill>
              </a:endParaRPr>
            </a:p>
          </p:txBody>
        </p:sp>
        <p:sp>
          <p:nvSpPr>
            <p:cNvPr id="23" name="Line 25"/>
            <p:cNvSpPr>
              <a:spLocks noChangeShapeType="1"/>
            </p:cNvSpPr>
            <p:nvPr/>
          </p:nvSpPr>
          <p:spPr bwMode="auto">
            <a:xfrm rot="4762089">
              <a:off x="4421" y="1501"/>
              <a:ext cx="1" cy="998"/>
            </a:xfrm>
            <a:prstGeom prst="line">
              <a:avLst/>
            </a:prstGeom>
            <a:noFill/>
            <a:ln w="19050">
              <a:solidFill>
                <a:srgbClr val="00206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solidFill>
                  <a:srgbClr val="002060"/>
                </a:solidFill>
              </a:endParaRPr>
            </a:p>
          </p:txBody>
        </p:sp>
        <p:sp>
          <p:nvSpPr>
            <p:cNvPr id="24" name="Text Box 34"/>
            <p:cNvSpPr txBox="1">
              <a:spLocks noChangeArrowheads="1"/>
            </p:cNvSpPr>
            <p:nvPr/>
          </p:nvSpPr>
          <p:spPr bwMode="auto">
            <a:xfrm>
              <a:off x="4201" y="1973"/>
              <a:ext cx="273" cy="25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defRPr sz="28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i="1" dirty="0">
                  <a:solidFill>
                    <a:srgbClr val="002060"/>
                  </a:solidFill>
                  <a:latin typeface="Times New Roman" panose="02020603050405020304" pitchFamily="18" charset="0"/>
                </a:rPr>
                <a:t>O</a:t>
              </a:r>
              <a:endParaRPr lang="en-US" altLang="zh-CN" sz="2000" i="1" dirty="0">
                <a:solidFill>
                  <a:srgbClr val="002060"/>
                </a:solidFill>
                <a:latin typeface="Times New Roman" panose="02020603050405020304" pitchFamily="18" charset="0"/>
              </a:endParaRPr>
            </a:p>
          </p:txBody>
        </p:sp>
        <p:sp>
          <p:nvSpPr>
            <p:cNvPr id="25" name="Text Box 35"/>
            <p:cNvSpPr txBox="1">
              <a:spLocks noChangeArrowheads="1"/>
            </p:cNvSpPr>
            <p:nvPr/>
          </p:nvSpPr>
          <p:spPr bwMode="auto">
            <a:xfrm>
              <a:off x="4306" y="1407"/>
              <a:ext cx="273" cy="25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defRPr sz="28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i="1">
                  <a:solidFill>
                    <a:srgbClr val="002060"/>
                  </a:solidFill>
                  <a:latin typeface="Times New Roman" panose="02020603050405020304" pitchFamily="18" charset="0"/>
                </a:rPr>
                <a:t>a</a:t>
              </a:r>
              <a:endParaRPr lang="en-US" altLang="zh-CN" sz="2000" i="1">
                <a:solidFill>
                  <a:srgbClr val="002060"/>
                </a:solidFill>
                <a:latin typeface="Times New Roman" panose="02020603050405020304" pitchFamily="18" charset="0"/>
              </a:endParaRPr>
            </a:p>
          </p:txBody>
        </p:sp>
        <p:sp>
          <p:nvSpPr>
            <p:cNvPr id="28" name="Text Box 36"/>
            <p:cNvSpPr txBox="1">
              <a:spLocks noChangeArrowheads="1"/>
            </p:cNvSpPr>
            <p:nvPr/>
          </p:nvSpPr>
          <p:spPr bwMode="auto">
            <a:xfrm>
              <a:off x="4791" y="1854"/>
              <a:ext cx="227" cy="25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defRPr sz="28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i="1">
                  <a:solidFill>
                    <a:srgbClr val="002060"/>
                  </a:solidFill>
                  <a:latin typeface="Times New Roman" panose="02020603050405020304" pitchFamily="18" charset="0"/>
                </a:rPr>
                <a:t>b</a:t>
              </a:r>
              <a:endParaRPr lang="en-US" altLang="zh-CN" sz="2000" i="1">
                <a:solidFill>
                  <a:srgbClr val="002060"/>
                </a:solidFill>
                <a:latin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ppt_y</p:attrName>
                                        </p:attrNameLst>
                                      </p:cBhvr>
                                      <p:tavLst>
                                        <p:tav tm="0">
                                          <p:val>
                                            <p:strVal val="#ppt_y+#ppt_h*1.125000"/>
                                          </p:val>
                                        </p:tav>
                                        <p:tav tm="100000">
                                          <p:val>
                                            <p:strVal val="#ppt_y"/>
                                          </p:val>
                                        </p:tav>
                                      </p:tavLst>
                                    </p:anim>
                                    <p:animEffect transition="in" filter="wipe(up)">
                                      <p:cBhvr>
                                        <p:cTn id="8" dur="500"/>
                                        <p:tgtEl>
                                          <p:spTgt spid="43"/>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p:tgtEl>
                                          <p:spTgt spid="44"/>
                                        </p:tgtEl>
                                        <p:attrNameLst>
                                          <p:attrName>ppt_y</p:attrName>
                                        </p:attrNameLst>
                                      </p:cBhvr>
                                      <p:tavLst>
                                        <p:tav tm="0">
                                          <p:val>
                                            <p:strVal val="#ppt_y+#ppt_h*1.125000"/>
                                          </p:val>
                                        </p:tav>
                                        <p:tav tm="100000">
                                          <p:val>
                                            <p:strVal val="#ppt_y"/>
                                          </p:val>
                                        </p:tav>
                                      </p:tavLst>
                                    </p:anim>
                                    <p:animEffect transition="in" filter="wipe(up)">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9" name="组合 8"/>
          <p:cNvGrpSpPr/>
          <p:nvPr/>
        </p:nvGrpSpPr>
        <p:grpSpPr>
          <a:xfrm>
            <a:off x="1012190" y="1233170"/>
            <a:ext cx="1965960" cy="1178560"/>
            <a:chOff x="1594" y="1942"/>
            <a:chExt cx="3096" cy="185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31762" b="31762"/>
            <a:stretch>
              <a:fillRect/>
            </a:stretch>
          </p:blipFill>
          <p:spPr>
            <a:xfrm>
              <a:off x="1594" y="1942"/>
              <a:ext cx="3097" cy="1857"/>
            </a:xfrm>
            <a:prstGeom prst="rect">
              <a:avLst/>
            </a:prstGeom>
          </p:spPr>
        </p:pic>
        <p:sp>
          <p:nvSpPr>
            <p:cNvPr id="3" name="文本框 2"/>
            <p:cNvSpPr txBox="1"/>
            <p:nvPr/>
          </p:nvSpPr>
          <p:spPr>
            <a:xfrm>
              <a:off x="2149" y="2593"/>
              <a:ext cx="1728" cy="725"/>
            </a:xfrm>
            <a:prstGeom prst="rect">
              <a:avLst/>
            </a:prstGeom>
            <a:noFill/>
          </p:spPr>
          <p:txBody>
            <a:bodyPr wrap="none" rtlCol="0">
              <a:spAutoFit/>
            </a:bodyPr>
            <a:p>
              <a:r>
                <a:rPr kumimoji="1" lang="zh-CN" altLang="en-US" sz="2400" dirty="0"/>
                <a:t>画垂线</a:t>
              </a:r>
              <a:endParaRPr kumimoji="1" lang="zh-CN" altLang="en-US" sz="2400" dirty="0"/>
            </a:p>
          </p:txBody>
        </p:sp>
      </p:grpSp>
      <p:grpSp>
        <p:nvGrpSpPr>
          <p:cNvPr id="6" name="组合 5"/>
          <p:cNvGrpSpPr/>
          <p:nvPr/>
        </p:nvGrpSpPr>
        <p:grpSpPr>
          <a:xfrm>
            <a:off x="4215765" y="1518920"/>
            <a:ext cx="4060190" cy="723900"/>
            <a:chOff x="6099" y="2101"/>
            <a:chExt cx="6394" cy="1140"/>
          </a:xfrm>
        </p:grpSpPr>
        <p:pic>
          <p:nvPicPr>
            <p:cNvPr id="4" name="图片 3" descr="51miz-E783017-A620B95A"/>
            <p:cNvPicPr>
              <a:picLocks noChangeAspect="1"/>
            </p:cNvPicPr>
            <p:nvPr/>
          </p:nvPicPr>
          <p:blipFill>
            <a:blip r:embed="rId3"/>
            <a:stretch>
              <a:fillRect/>
            </a:stretch>
          </p:blipFill>
          <p:spPr>
            <a:xfrm>
              <a:off x="6099" y="2101"/>
              <a:ext cx="6394" cy="1141"/>
            </a:xfrm>
            <a:prstGeom prst="rect">
              <a:avLst/>
            </a:prstGeom>
          </p:spPr>
        </p:pic>
        <p:sp>
          <p:nvSpPr>
            <p:cNvPr id="5" name="文本框 4"/>
            <p:cNvSpPr txBox="1"/>
            <p:nvPr/>
          </p:nvSpPr>
          <p:spPr>
            <a:xfrm>
              <a:off x="6902" y="2302"/>
              <a:ext cx="4608" cy="725"/>
            </a:xfrm>
            <a:prstGeom prst="rect">
              <a:avLst/>
            </a:prstGeom>
            <a:noFill/>
          </p:spPr>
          <p:txBody>
            <a:bodyPr wrap="none" rtlCol="0" anchor="t">
              <a:spAutoFit/>
            </a:bodyPr>
            <a:p>
              <a:pPr algn="l"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过直线上一点画垂线</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cxnSp>
        <p:nvCxnSpPr>
          <p:cNvPr id="11" name="直接连接符 8"/>
          <p:cNvCxnSpPr>
            <a:cxnSpLocks noChangeShapeType="1"/>
          </p:cNvCxnSpPr>
          <p:nvPr/>
        </p:nvCxnSpPr>
        <p:spPr bwMode="auto">
          <a:xfrm>
            <a:off x="4031723" y="5762075"/>
            <a:ext cx="442753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5" name="椭圆 14"/>
          <p:cNvSpPr/>
          <p:nvPr/>
        </p:nvSpPr>
        <p:spPr>
          <a:xfrm>
            <a:off x="7060356" y="5699368"/>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a:p>
        </p:txBody>
      </p:sp>
      <p:pic>
        <p:nvPicPr>
          <p:cNvPr id="7" name="图片 8" descr="三角板-2.png"/>
          <p:cNvPicPr>
            <a:picLocks noChangeAspect="1"/>
          </p:cNvPicPr>
          <p:nvPr/>
        </p:nvPicPr>
        <p:blipFill>
          <a:blip r:embed="rId4" cstate="print"/>
          <a:srcRect/>
          <a:stretch>
            <a:fillRect/>
          </a:stretch>
        </p:blipFill>
        <p:spPr bwMode="auto">
          <a:xfrm flipH="1">
            <a:off x="3090648" y="2427824"/>
            <a:ext cx="1888473" cy="3318718"/>
          </a:xfrm>
          <a:prstGeom prst="rect">
            <a:avLst/>
          </a:prstGeom>
          <a:noFill/>
          <a:ln w="9525">
            <a:noFill/>
            <a:miter lim="800000"/>
            <a:headEnd/>
            <a:tailEnd/>
          </a:ln>
        </p:spPr>
      </p:pic>
      <p:cxnSp>
        <p:nvCxnSpPr>
          <p:cNvPr id="17" name="直接连接符 16"/>
          <p:cNvCxnSpPr/>
          <p:nvPr/>
        </p:nvCxnSpPr>
        <p:spPr>
          <a:xfrm>
            <a:off x="7103110" y="2815590"/>
            <a:ext cx="0" cy="2952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图片 17" descr="51miz-E1196761-8E5057BB"/>
          <p:cNvPicPr>
            <a:picLocks noChangeAspect="1"/>
          </p:cNvPicPr>
          <p:nvPr/>
        </p:nvPicPr>
        <p:blipFill>
          <a:blip r:embed="rId5"/>
          <a:stretch>
            <a:fillRect/>
          </a:stretch>
        </p:blipFill>
        <p:spPr>
          <a:xfrm rot="480000">
            <a:off x="7021195" y="1971040"/>
            <a:ext cx="1216025" cy="1216025"/>
          </a:xfrm>
          <a:prstGeom prst="rect">
            <a:avLst/>
          </a:prstGeom>
        </p:spPr>
      </p:pic>
      <p:grpSp>
        <p:nvGrpSpPr>
          <p:cNvPr id="20" name="组合 19"/>
          <p:cNvGrpSpPr/>
          <p:nvPr/>
        </p:nvGrpSpPr>
        <p:grpSpPr>
          <a:xfrm>
            <a:off x="7103110" y="5457190"/>
            <a:ext cx="289560" cy="289560"/>
            <a:chOff x="15830" y="3722"/>
            <a:chExt cx="456" cy="456"/>
          </a:xfrm>
        </p:grpSpPr>
        <p:cxnSp>
          <p:nvCxnSpPr>
            <p:cNvPr id="21" name="直接连接符 20"/>
            <p:cNvCxnSpPr/>
            <p:nvPr/>
          </p:nvCxnSpPr>
          <p:spPr>
            <a:xfrm>
              <a:off x="15830" y="3748"/>
              <a:ext cx="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6286" y="3722"/>
              <a:ext cx="0" cy="45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63" presetClass="path" presetSubtype="0" accel="50000" decel="50000" fill="hold" nodeType="clickEffect">
                                  <p:stCondLst>
                                    <p:cond delay="0"/>
                                  </p:stCondLst>
                                  <p:childTnLst>
                                    <p:animMotion origin="layout" path="M 0 0 L 0.1725 0 " pathEditMode="relative" rAng="0" ptsTypes="">
                                      <p:cBhvr>
                                        <p:cTn id="21" dur="2000" fill="hold"/>
                                        <p:tgtEl>
                                          <p:spTgt spid="7"/>
                                        </p:tgtEl>
                                        <p:attrNameLst>
                                          <p:attrName>ppt_x</p:attrName>
                                          <p:attrName>ppt_y</p:attrName>
                                        </p:attrNameLst>
                                      </p:cBhvr>
                                      <p:rCtr x="107" y="0"/>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2000" fill="hold">
                                          <p:stCondLst>
                                            <p:cond delay="0"/>
                                          </p:stCondLst>
                                        </p:cTn>
                                        <p:tgtEl>
                                          <p:spTgt spid="17"/>
                                        </p:tgtEl>
                                        <p:attrNameLst>
                                          <p:attrName>style.visibility</p:attrName>
                                        </p:attrNameLst>
                                      </p:cBhvr>
                                      <p:to>
                                        <p:strVal val="visible"/>
                                      </p:to>
                                    </p:set>
                                    <p:animEffect transition="in" filter="wipe(up)">
                                      <p:cBhvr>
                                        <p:cTn id="30" dur="2000"/>
                                        <p:tgtEl>
                                          <p:spTgt spid="17"/>
                                        </p:tgtEl>
                                      </p:cBhvr>
                                    </p:animEffect>
                                  </p:childTnLst>
                                </p:cTn>
                              </p:par>
                              <p:par>
                                <p:cTn id="31" presetID="42" presetClass="path" presetSubtype="0" accel="50000" decel="50000" fill="hold" nodeType="withEffect">
                                  <p:stCondLst>
                                    <p:cond delay="0"/>
                                  </p:stCondLst>
                                  <p:childTnLst>
                                    <p:animMotion origin="layout" path="M 0 0 L 0 0.410833 " pathEditMode="relative" rAng="0" ptsTypes="">
                                      <p:cBhvr>
                                        <p:cTn id="32" dur="2000" fill="hold"/>
                                        <p:tgtEl>
                                          <p:spTgt spid="18"/>
                                        </p:tgtEl>
                                        <p:attrNameLst>
                                          <p:attrName>ppt_x</p:attrName>
                                          <p:attrName>ppt_y</p:attrName>
                                        </p:attrNameLst>
                                      </p:cBhvr>
                                      <p:rCtr x="0" y="278"/>
                                    </p:animMotion>
                                  </p:childTnLst>
                                </p:cTn>
                              </p:par>
                            </p:childTnLst>
                          </p:cTn>
                        </p:par>
                        <p:par>
                          <p:cTn id="33" fill="hold">
                            <p:stCondLst>
                              <p:cond delay="2000"/>
                            </p:stCondLst>
                            <p:childTnLst>
                              <p:par>
                                <p:cTn id="34" presetID="1" presetClass="exit" presetSubtype="0" fill="hold" nodeType="afterEffect">
                                  <p:stCondLst>
                                    <p:cond delay="0"/>
                                  </p:stCondLst>
                                  <p:childTnLst>
                                    <p:set>
                                      <p:cBhvr>
                                        <p:cTn id="35" dur="1" fill="hold">
                                          <p:stCondLst>
                                            <p:cond delay="0"/>
                                          </p:stCondLst>
                                        </p:cTn>
                                        <p:tgtEl>
                                          <p:spTgt spid="1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7"/>
                                        </p:tgtEl>
                                        <p:attrNameLst>
                                          <p:attrName>ppt_x</p:attrName>
                                        </p:attrNameLst>
                                      </p:cBhvr>
                                      <p:tavLst>
                                        <p:tav tm="0">
                                          <p:val>
                                            <p:strVal val="ppt_x"/>
                                          </p:val>
                                        </p:tav>
                                        <p:tav tm="100000">
                                          <p:val>
                                            <p:strVal val="ppt_x"/>
                                          </p:val>
                                        </p:tav>
                                      </p:tavLst>
                                    </p:anim>
                                    <p:anim calcmode="lin" valueType="num">
                                      <p:cBhvr additive="base">
                                        <p:cTn id="46" dur="500"/>
                                        <p:tgtEl>
                                          <p:spTgt spid="7"/>
                                        </p:tgtEl>
                                        <p:attrNameLst>
                                          <p:attrName>ppt_y</p:attrName>
                                        </p:attrNameLst>
                                      </p:cBhvr>
                                      <p:tavLst>
                                        <p:tav tm="0">
                                          <p:val>
                                            <p:strVal val="ppt_y"/>
                                          </p:val>
                                        </p:tav>
                                        <p:tav tm="100000">
                                          <p:val>
                                            <p:strVal val="1+ppt_h/2"/>
                                          </p:val>
                                        </p:tav>
                                      </p:tavLst>
                                    </p:anim>
                                    <p:set>
                                      <p:cBhvr>
                                        <p:cTn id="4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Group 22"/>
          <p:cNvGrpSpPr/>
          <p:nvPr/>
        </p:nvGrpSpPr>
        <p:grpSpPr bwMode="auto">
          <a:xfrm>
            <a:off x="4071348" y="1921153"/>
            <a:ext cx="3427186" cy="1887660"/>
            <a:chOff x="2546" y="1270"/>
            <a:chExt cx="1633" cy="917"/>
          </a:xfrm>
        </p:grpSpPr>
        <p:grpSp>
          <p:nvGrpSpPr>
            <p:cNvPr id="4" name="Group 20"/>
            <p:cNvGrpSpPr/>
            <p:nvPr/>
          </p:nvGrpSpPr>
          <p:grpSpPr bwMode="auto">
            <a:xfrm>
              <a:off x="3216" y="2138"/>
              <a:ext cx="45" cy="45"/>
              <a:chOff x="3187" y="2138"/>
              <a:chExt cx="45" cy="45"/>
            </a:xfrm>
          </p:grpSpPr>
          <p:sp>
            <p:nvSpPr>
              <p:cNvPr id="11" name="Line 18"/>
              <p:cNvSpPr>
                <a:spLocks noChangeShapeType="1"/>
              </p:cNvSpPr>
              <p:nvPr/>
            </p:nvSpPr>
            <p:spPr bwMode="auto">
              <a:xfrm>
                <a:off x="3187" y="2140"/>
                <a:ext cx="45" cy="0"/>
              </a:xfrm>
              <a:prstGeom prst="line">
                <a:avLst/>
              </a:prstGeom>
              <a:noFill/>
              <a:ln w="317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 name="Line 19"/>
              <p:cNvSpPr>
                <a:spLocks noChangeShapeType="1"/>
              </p:cNvSpPr>
              <p:nvPr/>
            </p:nvSpPr>
            <p:spPr bwMode="auto">
              <a:xfrm>
                <a:off x="3232" y="2138"/>
                <a:ext cx="0" cy="45"/>
              </a:xfrm>
              <a:prstGeom prst="line">
                <a:avLst/>
              </a:prstGeom>
              <a:noFill/>
              <a:ln w="317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5" name="Line 11"/>
            <p:cNvSpPr>
              <a:spLocks noChangeShapeType="1"/>
            </p:cNvSpPr>
            <p:nvPr/>
          </p:nvSpPr>
          <p:spPr bwMode="auto">
            <a:xfrm>
              <a:off x="2546" y="2184"/>
              <a:ext cx="1633" cy="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 name="Oval 13"/>
            <p:cNvSpPr>
              <a:spLocks noChangeArrowheads="1"/>
            </p:cNvSpPr>
            <p:nvPr/>
          </p:nvSpPr>
          <p:spPr bwMode="auto">
            <a:xfrm>
              <a:off x="3201" y="1464"/>
              <a:ext cx="34" cy="34"/>
            </a:xfrm>
            <a:prstGeom prst="ellipse">
              <a:avLst/>
            </a:prstGeom>
            <a:solidFill>
              <a:srgbClr val="000000"/>
            </a:solidFill>
            <a:ln w="12700">
              <a:solidFill>
                <a:schemeClr val="tx1"/>
              </a:solidFill>
              <a:round/>
            </a:ln>
          </p:spPr>
          <p:txBody>
            <a:bodyPr wrap="none" anchor="ctr"/>
            <a:lstStyle/>
            <a:p>
              <a:pPr eaLnBrk="1" hangingPunct="1"/>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7" name="Line 14"/>
            <p:cNvSpPr>
              <a:spLocks noChangeShapeType="1"/>
            </p:cNvSpPr>
            <p:nvPr/>
          </p:nvSpPr>
          <p:spPr bwMode="auto">
            <a:xfrm flipV="1">
              <a:off x="2766" y="1479"/>
              <a:ext cx="453" cy="708"/>
            </a:xfrm>
            <a:prstGeom prst="line">
              <a:avLst/>
            </a:prstGeom>
            <a:noFill/>
            <a:ln w="31750">
              <a:solidFill>
                <a:schemeClr val="accent2">
                  <a:lumMod val="75000"/>
                </a:schemeClr>
              </a:solidFill>
              <a:round/>
            </a:ln>
            <a:extLst>
              <a:ext uri="{909E8E84-426E-40DD-AFC4-6F175D3DCCD1}">
                <a14:hiddenFill xmlns:a14="http://schemas.microsoft.com/office/drawing/2010/main">
                  <a:noFill/>
                </a14:hiddenFill>
              </a:ext>
            </a:extLst>
          </p:spPr>
          <p:txBody>
            <a:bodyPr/>
            <a:lstStyle/>
            <a:p>
              <a:endParaRPr lang="zh-CN" altLang="en-US"/>
            </a:p>
          </p:txBody>
        </p:sp>
        <p:sp>
          <p:nvSpPr>
            <p:cNvPr id="8" name="Line 15"/>
            <p:cNvSpPr>
              <a:spLocks noChangeShapeType="1"/>
            </p:cNvSpPr>
            <p:nvPr/>
          </p:nvSpPr>
          <p:spPr bwMode="auto">
            <a:xfrm>
              <a:off x="3216" y="1479"/>
              <a:ext cx="362" cy="702"/>
            </a:xfrm>
            <a:prstGeom prst="line">
              <a:avLst/>
            </a:prstGeom>
            <a:noFill/>
            <a:ln w="31750">
              <a:solidFill>
                <a:schemeClr val="accent6">
                  <a:lumMod val="75000"/>
                </a:schemeClr>
              </a:solidFill>
              <a:round/>
            </a:ln>
            <a:extLst>
              <a:ext uri="{909E8E84-426E-40DD-AFC4-6F175D3DCCD1}">
                <a14:hiddenFill xmlns:a14="http://schemas.microsoft.com/office/drawing/2010/main">
                  <a:noFill/>
                </a14:hiddenFill>
              </a:ext>
            </a:extLst>
          </p:spPr>
          <p:txBody>
            <a:bodyPr/>
            <a:lstStyle/>
            <a:p>
              <a:endParaRPr lang="zh-CN" altLang="en-US"/>
            </a:p>
          </p:txBody>
        </p:sp>
        <p:sp>
          <p:nvSpPr>
            <p:cNvPr id="9" name="Line 16"/>
            <p:cNvSpPr>
              <a:spLocks noChangeShapeType="1"/>
            </p:cNvSpPr>
            <p:nvPr/>
          </p:nvSpPr>
          <p:spPr bwMode="auto">
            <a:xfrm flipH="1" flipV="1">
              <a:off x="3225" y="1485"/>
              <a:ext cx="643" cy="696"/>
            </a:xfrm>
            <a:prstGeom prst="line">
              <a:avLst/>
            </a:prstGeom>
            <a:noFill/>
            <a:ln w="31750">
              <a:solidFill>
                <a:srgbClr val="00206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 name="Text Box 17"/>
            <p:cNvSpPr txBox="1">
              <a:spLocks noChangeArrowheads="1"/>
            </p:cNvSpPr>
            <p:nvPr/>
          </p:nvSpPr>
          <p:spPr bwMode="auto">
            <a:xfrm>
              <a:off x="3114" y="1270"/>
              <a:ext cx="219"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r>
                <a:rPr lang="en-US" altLang="zh-CN" sz="2400" b="0" i="1" dirty="0">
                  <a:solidFill>
                    <a:schemeClr val="tx1"/>
                  </a:solidFill>
                  <a:latin typeface="微软雅黑" panose="020B0503020204020204" pitchFamily="34" charset="-122"/>
                  <a:ea typeface="微软雅黑" panose="020B0503020204020204" pitchFamily="34" charset="-122"/>
                </a:rPr>
                <a:t>A</a:t>
              </a:r>
              <a:endParaRPr lang="en-US" altLang="zh-CN" sz="2400" b="0" i="1" dirty="0">
                <a:solidFill>
                  <a:schemeClr val="tx1"/>
                </a:solidFill>
                <a:latin typeface="微软雅黑" panose="020B0503020204020204" pitchFamily="34" charset="-122"/>
                <a:ea typeface="微软雅黑" panose="020B0503020204020204" pitchFamily="34" charset="-122"/>
              </a:endParaRPr>
            </a:p>
          </p:txBody>
        </p:sp>
        <p:sp>
          <p:nvSpPr>
            <p:cNvPr id="13" name="Line 12"/>
            <p:cNvSpPr>
              <a:spLocks noChangeShapeType="1"/>
            </p:cNvSpPr>
            <p:nvPr/>
          </p:nvSpPr>
          <p:spPr bwMode="auto">
            <a:xfrm>
              <a:off x="3217" y="1480"/>
              <a:ext cx="0" cy="704"/>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5" name="矩形 14"/>
          <p:cNvSpPr/>
          <p:nvPr/>
        </p:nvSpPr>
        <p:spPr>
          <a:xfrm>
            <a:off x="4071348" y="2842941"/>
            <a:ext cx="1022350" cy="460375"/>
          </a:xfrm>
          <a:prstGeom prst="rect">
            <a:avLst/>
          </a:prstGeom>
        </p:spPr>
        <p:txBody>
          <a:bodyPr>
            <a:spAutoFit/>
          </a:bodyPr>
          <a:lstStyle/>
          <a:p>
            <a:pPr>
              <a:defRPr/>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距离</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左大括号 15"/>
          <p:cNvSpPr/>
          <p:nvPr/>
        </p:nvSpPr>
        <p:spPr>
          <a:xfrm>
            <a:off x="5300220" y="2390494"/>
            <a:ext cx="181406" cy="1394501"/>
          </a:xfrm>
          <a:prstGeom prst="leftBrace">
            <a:avLst>
              <a:gd name="adj1" fmla="val 63257"/>
              <a:gd name="adj2" fmla="val 50000"/>
            </a:avLst>
          </a:prstGeom>
          <a:ln w="19050"/>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7" name="Line 12"/>
          <p:cNvSpPr>
            <a:spLocks noChangeShapeType="1"/>
          </p:cNvSpPr>
          <p:nvPr/>
        </p:nvSpPr>
        <p:spPr bwMode="auto">
          <a:xfrm flipV="1">
            <a:off x="5477481" y="2359616"/>
            <a:ext cx="0" cy="1449195"/>
          </a:xfrm>
          <a:prstGeom prst="line">
            <a:avLst/>
          </a:prstGeom>
          <a:noFill/>
          <a:ln w="31750">
            <a:solidFill>
              <a:srgbClr val="E81125"/>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30" name="组合 29"/>
          <p:cNvGrpSpPr/>
          <p:nvPr/>
        </p:nvGrpSpPr>
        <p:grpSpPr>
          <a:xfrm>
            <a:off x="1517015" y="1254760"/>
            <a:ext cx="2365375" cy="805180"/>
            <a:chOff x="2389" y="1976"/>
            <a:chExt cx="3725" cy="1268"/>
          </a:xfrm>
        </p:grpSpPr>
        <p:grpSp>
          <p:nvGrpSpPr>
            <p:cNvPr id="23" name="组合 22"/>
            <p:cNvGrpSpPr/>
            <p:nvPr/>
          </p:nvGrpSpPr>
          <p:grpSpPr>
            <a:xfrm rot="0">
              <a:off x="2389" y="1976"/>
              <a:ext cx="3131" cy="1268"/>
              <a:chOff x="5648" y="4880"/>
              <a:chExt cx="8796" cy="2662"/>
            </a:xfrm>
          </p:grpSpPr>
          <p:grpSp>
            <p:nvGrpSpPr>
              <p:cNvPr id="24" name="组合 23"/>
              <p:cNvGrpSpPr/>
              <p:nvPr/>
            </p:nvGrpSpPr>
            <p:grpSpPr>
              <a:xfrm>
                <a:off x="5648" y="4880"/>
                <a:ext cx="8797" cy="2662"/>
                <a:chOff x="5648" y="4880"/>
                <a:chExt cx="8797" cy="2662"/>
              </a:xfrm>
            </p:grpSpPr>
            <p:sp>
              <p:nvSpPr>
                <p:cNvPr id="25" name="圆角矩形标注 24"/>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29" name="圆角矩形 28"/>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Text Box 3"/>
            <p:cNvSpPr txBox="1">
              <a:spLocks noChangeArrowheads="1"/>
            </p:cNvSpPr>
            <p:nvPr/>
          </p:nvSpPr>
          <p:spPr bwMode="auto">
            <a:xfrm>
              <a:off x="2528" y="2300"/>
              <a:ext cx="3587"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宋体" panose="02010600030101010101" pitchFamily="2" charset="-122"/>
                  <a:ea typeface="宋体" panose="02010600030101010101" pitchFamily="2" charset="-122"/>
                </a:defRPr>
              </a:lvl1pPr>
              <a:lvl2pPr marL="742950" indent="-285750">
                <a:defRPr sz="2400">
                  <a:solidFill>
                    <a:schemeClr val="tx1"/>
                  </a:solidFill>
                  <a:latin typeface="宋体" panose="02010600030101010101" pitchFamily="2" charset="-122"/>
                  <a:ea typeface="宋体" panose="02010600030101010101" pitchFamily="2" charset="-122"/>
                </a:defRPr>
              </a:lvl2pPr>
              <a:lvl3pPr marL="1143000" indent="-228600">
                <a:defRPr sz="2400">
                  <a:solidFill>
                    <a:schemeClr val="tx1"/>
                  </a:solidFill>
                  <a:latin typeface="宋体" panose="02010600030101010101" pitchFamily="2" charset="-122"/>
                  <a:ea typeface="宋体" panose="02010600030101010101" pitchFamily="2" charset="-122"/>
                </a:defRPr>
              </a:lvl3pPr>
              <a:lvl4pPr marL="1600200" indent="-228600">
                <a:defRPr sz="2400">
                  <a:solidFill>
                    <a:schemeClr val="tx1"/>
                  </a:solidFill>
                  <a:latin typeface="宋体" panose="02010600030101010101" pitchFamily="2" charset="-122"/>
                  <a:ea typeface="宋体" panose="02010600030101010101" pitchFamily="2" charset="-122"/>
                </a:defRPr>
              </a:lvl4pPr>
              <a:lvl5pPr marL="2057400" indent="-228600">
                <a:defRPr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垂线的性质</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259965" y="4119245"/>
            <a:ext cx="7527290" cy="2100580"/>
            <a:chOff x="3559" y="6487"/>
            <a:chExt cx="11854" cy="3308"/>
          </a:xfrm>
        </p:grpSpPr>
        <p:sp>
          <p:nvSpPr>
            <p:cNvPr id="20" name="文本框 19"/>
            <p:cNvSpPr txBox="1"/>
            <p:nvPr/>
          </p:nvSpPr>
          <p:spPr>
            <a:xfrm>
              <a:off x="3905" y="6774"/>
              <a:ext cx="10639" cy="2761"/>
            </a:xfrm>
            <a:prstGeom prst="rect">
              <a:avLst/>
            </a:prstGeom>
            <a:noFill/>
          </p:spPr>
          <p:txBody>
            <a:bodyPr wrap="square" rtlCol="0" anchor="t">
              <a:spAutoFit/>
            </a:bodyPr>
            <a:p>
              <a:pPr eaLnBrk="1" hangingPunct="1">
                <a:lnSpc>
                  <a:spcPct val="150000"/>
                </a:lnSpc>
                <a:defRPr/>
              </a:pPr>
              <a:r>
                <a:rPr lang="zh-CN" altLang="en-US" sz="2400" dirty="0">
                  <a:latin typeface="微软雅黑" panose="020B0503020204020204" pitchFamily="34" charset="-122"/>
                  <a:ea typeface="微软雅黑" panose="020B0503020204020204" pitchFamily="34" charset="-122"/>
                  <a:sym typeface="+mn-ea"/>
                </a:rPr>
                <a:t>从直线外一点到这条直线所画的垂直线段最短。</a:t>
              </a:r>
              <a:endParaRPr lang="en-US" altLang="zh-CN" sz="2400" dirty="0">
                <a:solidFill>
                  <a:schemeClr val="tx1"/>
                </a:solidFill>
                <a:latin typeface="微软雅黑" panose="020B0503020204020204" pitchFamily="34" charset="-122"/>
                <a:ea typeface="微软雅黑" panose="020B0503020204020204" pitchFamily="34" charset="-122"/>
              </a:endParaRPr>
            </a:p>
            <a:p>
              <a:pPr eaLnBrk="1" hangingPunct="1">
                <a:lnSpc>
                  <a:spcPct val="150000"/>
                </a:lnSpc>
                <a:defRPr/>
              </a:pPr>
              <a:r>
                <a:rPr lang="zh-CN" altLang="en-US" sz="2400" dirty="0">
                  <a:latin typeface="微软雅黑" panose="020B0503020204020204" pitchFamily="34" charset="-122"/>
                  <a:ea typeface="微软雅黑" panose="020B0503020204020204" pitchFamily="34" charset="-122"/>
                  <a:sym typeface="+mn-ea"/>
                </a:rPr>
                <a:t>从直线外一点到这条直线所画的垂直线段的长度，叫做这点到这条直线的距离。</a:t>
              </a:r>
              <a:endParaRPr lang="zh-CN" altLang="en-US" sz="2400"/>
            </a:p>
          </p:txBody>
        </p:sp>
        <p:grpSp>
          <p:nvGrpSpPr>
            <p:cNvPr id="21" name="组合 20"/>
            <p:cNvGrpSpPr/>
            <p:nvPr/>
          </p:nvGrpSpPr>
          <p:grpSpPr>
            <a:xfrm>
              <a:off x="3559" y="6487"/>
              <a:ext cx="11854" cy="3309"/>
              <a:chOff x="3459" y="7322"/>
              <a:chExt cx="6180" cy="3005"/>
            </a:xfrm>
          </p:grpSpPr>
          <p:sp>
            <p:nvSpPr>
              <p:cNvPr id="22" name="流程图: 可选过程 21"/>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27" name="流程图: 可选过程 26"/>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ppt_y</p:attrName>
                                        </p:attrNameLst>
                                      </p:cBhvr>
                                      <p:tavLst>
                                        <p:tav tm="0">
                                          <p:val>
                                            <p:strVal val="#ppt_y+#ppt_h*1.125000"/>
                                          </p:val>
                                        </p:tav>
                                        <p:tav tm="100000">
                                          <p:val>
                                            <p:strVal val="#ppt_y"/>
                                          </p:val>
                                        </p:tav>
                                      </p:tavLst>
                                    </p:anim>
                                    <p:animEffect transition="in" filter="wipe(up)">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ldLvl="0" animBg="1"/>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dirty="0">
                <a:latin typeface="微软雅黑" panose="020B0503020204020204" pitchFamily="34" charset="-122"/>
                <a:ea typeface="微软雅黑" panose="020B0503020204020204" pitchFamily="34" charset="-122"/>
              </a:rPr>
              <a:t>新课讲解</a:t>
            </a:r>
            <a:endParaRPr kumimoji="1" lang="zh-CN" altLang="en-US" sz="2400" dirty="0">
              <a:latin typeface="微软雅黑" panose="020B0503020204020204" pitchFamily="34" charset="-122"/>
              <a:ea typeface="微软雅黑" panose="020B0503020204020204" pitchFamily="34" charset="-122"/>
            </a:endParaRPr>
          </a:p>
        </p:txBody>
      </p:sp>
      <p:grpSp>
        <p:nvGrpSpPr>
          <p:cNvPr id="4" name="Group 31"/>
          <p:cNvGrpSpPr/>
          <p:nvPr/>
        </p:nvGrpSpPr>
        <p:grpSpPr bwMode="auto">
          <a:xfrm>
            <a:off x="4095641" y="2271767"/>
            <a:ext cx="2968625" cy="2170599"/>
            <a:chOff x="2456" y="1338"/>
            <a:chExt cx="1149" cy="840"/>
          </a:xfrm>
        </p:grpSpPr>
        <p:sp>
          <p:nvSpPr>
            <p:cNvPr id="20" name="Line 17"/>
            <p:cNvSpPr>
              <a:spLocks noChangeShapeType="1"/>
            </p:cNvSpPr>
            <p:nvPr/>
          </p:nvSpPr>
          <p:spPr bwMode="auto">
            <a:xfrm>
              <a:off x="2456" y="1555"/>
              <a:ext cx="1149" cy="0"/>
            </a:xfrm>
            <a:prstGeom prst="line">
              <a:avLst/>
            </a:prstGeom>
            <a:noFill/>
            <a:ln w="317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1" name="Line 18"/>
            <p:cNvSpPr>
              <a:spLocks noChangeShapeType="1"/>
            </p:cNvSpPr>
            <p:nvPr/>
          </p:nvSpPr>
          <p:spPr bwMode="auto">
            <a:xfrm>
              <a:off x="2456" y="1992"/>
              <a:ext cx="1149" cy="0"/>
            </a:xfrm>
            <a:prstGeom prst="line">
              <a:avLst/>
            </a:prstGeom>
            <a:noFill/>
            <a:ln w="317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2" name="Text Box 24"/>
            <p:cNvSpPr txBox="1">
              <a:spLocks noChangeArrowheads="1"/>
            </p:cNvSpPr>
            <p:nvPr/>
          </p:nvSpPr>
          <p:spPr bwMode="auto">
            <a:xfrm>
              <a:off x="2947" y="1338"/>
              <a:ext cx="205" cy="17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defRPr sz="28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0" i="1">
                  <a:solidFill>
                    <a:schemeClr val="tx1"/>
                  </a:solidFill>
                  <a:latin typeface="微软雅黑" panose="020B0503020204020204" pitchFamily="34" charset="-122"/>
                  <a:ea typeface="微软雅黑" panose="020B0503020204020204" pitchFamily="34" charset="-122"/>
                </a:rPr>
                <a:t>a</a:t>
              </a:r>
              <a:endParaRPr lang="en-US" altLang="zh-CN" sz="2400" b="0" i="1">
                <a:solidFill>
                  <a:schemeClr val="tx1"/>
                </a:solidFill>
                <a:latin typeface="微软雅黑" panose="020B0503020204020204" pitchFamily="34" charset="-122"/>
                <a:ea typeface="微软雅黑" panose="020B0503020204020204" pitchFamily="34" charset="-122"/>
              </a:endParaRPr>
            </a:p>
          </p:txBody>
        </p:sp>
        <p:sp>
          <p:nvSpPr>
            <p:cNvPr id="23" name="Text Box 25"/>
            <p:cNvSpPr txBox="1">
              <a:spLocks noChangeArrowheads="1"/>
            </p:cNvSpPr>
            <p:nvPr/>
          </p:nvSpPr>
          <p:spPr bwMode="auto">
            <a:xfrm>
              <a:off x="2941" y="2000"/>
              <a:ext cx="244" cy="17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defRPr sz="28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0" i="1">
                  <a:solidFill>
                    <a:schemeClr val="tx1"/>
                  </a:solidFill>
                  <a:latin typeface="微软雅黑" panose="020B0503020204020204" pitchFamily="34" charset="-122"/>
                  <a:ea typeface="微软雅黑" panose="020B0503020204020204" pitchFamily="34" charset="-122"/>
                </a:rPr>
                <a:t>b</a:t>
              </a:r>
              <a:endParaRPr lang="en-US" altLang="zh-CN" sz="2400" b="0" i="1">
                <a:solidFill>
                  <a:schemeClr val="tx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792553" y="2792467"/>
            <a:ext cx="216527" cy="1170271"/>
            <a:chOff x="3972768" y="1505322"/>
            <a:chExt cx="216527" cy="1170271"/>
          </a:xfrm>
        </p:grpSpPr>
        <p:cxnSp>
          <p:nvCxnSpPr>
            <p:cNvPr id="5" name="直接连接符 4"/>
            <p:cNvCxnSpPr>
              <a:cxnSpLocks noChangeShapeType="1"/>
            </p:cNvCxnSpPr>
            <p:nvPr/>
          </p:nvCxnSpPr>
          <p:spPr bwMode="auto">
            <a:xfrm>
              <a:off x="4008281" y="1522639"/>
              <a:ext cx="0" cy="1152954"/>
            </a:xfrm>
            <a:prstGeom prst="line">
              <a:avLst/>
            </a:prstGeom>
            <a:noFill/>
            <a:ln w="28575" algn="ctr">
              <a:solidFill>
                <a:srgbClr val="C00000"/>
              </a:solidFill>
              <a:round/>
            </a:ln>
            <a:extLst>
              <a:ext uri="{909E8E84-426E-40DD-AFC4-6F175D3DCCD1}">
                <a14:hiddenFill xmlns:a14="http://schemas.microsoft.com/office/drawing/2010/main">
                  <a:noFill/>
                </a14:hiddenFill>
              </a:ext>
            </a:extLst>
          </p:spPr>
        </p:cxnSp>
        <p:grpSp>
          <p:nvGrpSpPr>
            <p:cNvPr id="6" name="Group 29"/>
            <p:cNvGrpSpPr/>
            <p:nvPr/>
          </p:nvGrpSpPr>
          <p:grpSpPr bwMode="auto">
            <a:xfrm>
              <a:off x="4008281" y="2486610"/>
              <a:ext cx="181014" cy="181042"/>
              <a:chOff x="1799" y="2442"/>
              <a:chExt cx="114" cy="114"/>
            </a:xfrm>
          </p:grpSpPr>
          <p:cxnSp>
            <p:nvCxnSpPr>
              <p:cNvPr id="18" name="直接连接符 20"/>
              <p:cNvCxnSpPr>
                <a:cxnSpLocks noChangeShapeType="1"/>
              </p:cNvCxnSpPr>
              <p:nvPr/>
            </p:nvCxnSpPr>
            <p:spPr bwMode="auto">
              <a:xfrm>
                <a:off x="1799" y="2444"/>
                <a:ext cx="114" cy="0"/>
              </a:xfrm>
              <a:prstGeom prst="line">
                <a:avLst/>
              </a:prstGeom>
              <a:noFill/>
              <a:ln w="28575" algn="ctr">
                <a:solidFill>
                  <a:schemeClr val="tx1"/>
                </a:solidFill>
                <a:round/>
              </a:ln>
              <a:extLst>
                <a:ext uri="{909E8E84-426E-40DD-AFC4-6F175D3DCCD1}">
                  <a14:hiddenFill xmlns:a14="http://schemas.microsoft.com/office/drawing/2010/main">
                    <a:noFill/>
                  </a14:hiddenFill>
                </a:ext>
              </a:extLst>
            </p:spPr>
          </p:cxnSp>
          <p:cxnSp>
            <p:nvCxnSpPr>
              <p:cNvPr id="19" name="直接连接符 21"/>
              <p:cNvCxnSpPr>
                <a:cxnSpLocks noChangeShapeType="1"/>
              </p:cNvCxnSpPr>
              <p:nvPr/>
            </p:nvCxnSpPr>
            <p:spPr bwMode="auto">
              <a:xfrm rot="-5400000">
                <a:off x="1853" y="2499"/>
                <a:ext cx="114" cy="0"/>
              </a:xfrm>
              <a:prstGeom prst="line">
                <a:avLst/>
              </a:prstGeom>
              <a:noFill/>
              <a:ln w="28575" algn="ctr">
                <a:solidFill>
                  <a:schemeClr val="tx1"/>
                </a:solidFill>
                <a:round/>
              </a:ln>
              <a:extLst>
                <a:ext uri="{909E8E84-426E-40DD-AFC4-6F175D3DCCD1}">
                  <a14:hiddenFill xmlns:a14="http://schemas.microsoft.com/office/drawing/2010/main">
                    <a:noFill/>
                  </a14:hiddenFill>
                </a:ext>
              </a:extLst>
            </p:spPr>
          </p:cxnSp>
        </p:grpSp>
        <p:sp>
          <p:nvSpPr>
            <p:cNvPr id="7" name="椭圆 6"/>
            <p:cNvSpPr/>
            <p:nvPr/>
          </p:nvSpPr>
          <p:spPr bwMode="auto">
            <a:xfrm>
              <a:off x="3972768" y="1505322"/>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254641" y="2792467"/>
            <a:ext cx="215905" cy="1170271"/>
            <a:chOff x="5434856" y="1505322"/>
            <a:chExt cx="215905" cy="1170271"/>
          </a:xfrm>
        </p:grpSpPr>
        <p:cxnSp>
          <p:nvCxnSpPr>
            <p:cNvPr id="8" name="直接连接符 7"/>
            <p:cNvCxnSpPr>
              <a:cxnSpLocks noChangeShapeType="1"/>
            </p:cNvCxnSpPr>
            <p:nvPr/>
          </p:nvCxnSpPr>
          <p:spPr bwMode="auto">
            <a:xfrm>
              <a:off x="5469747" y="1522639"/>
              <a:ext cx="0" cy="1152954"/>
            </a:xfrm>
            <a:prstGeom prst="line">
              <a:avLst/>
            </a:prstGeom>
            <a:noFill/>
            <a:ln w="28575" algn="ctr">
              <a:solidFill>
                <a:srgbClr val="7030A0"/>
              </a:solidFill>
              <a:round/>
            </a:ln>
            <a:extLst>
              <a:ext uri="{909E8E84-426E-40DD-AFC4-6F175D3DCCD1}">
                <a14:hiddenFill xmlns:a14="http://schemas.microsoft.com/office/drawing/2010/main">
                  <a:noFill/>
                </a14:hiddenFill>
              </a:ext>
            </a:extLst>
          </p:spPr>
        </p:cxnSp>
        <p:grpSp>
          <p:nvGrpSpPr>
            <p:cNvPr id="9" name="Group 29"/>
            <p:cNvGrpSpPr/>
            <p:nvPr/>
          </p:nvGrpSpPr>
          <p:grpSpPr bwMode="auto">
            <a:xfrm>
              <a:off x="5469747" y="2486610"/>
              <a:ext cx="181014" cy="181042"/>
              <a:chOff x="1799" y="2442"/>
              <a:chExt cx="114" cy="114"/>
            </a:xfrm>
          </p:grpSpPr>
          <p:cxnSp>
            <p:nvCxnSpPr>
              <p:cNvPr id="16" name="直接连接符 20"/>
              <p:cNvCxnSpPr>
                <a:cxnSpLocks noChangeShapeType="1"/>
              </p:cNvCxnSpPr>
              <p:nvPr/>
            </p:nvCxnSpPr>
            <p:spPr bwMode="auto">
              <a:xfrm>
                <a:off x="1799" y="2444"/>
                <a:ext cx="114" cy="0"/>
              </a:xfrm>
              <a:prstGeom prst="line">
                <a:avLst/>
              </a:prstGeom>
              <a:noFill/>
              <a:ln w="28575" algn="ctr">
                <a:solidFill>
                  <a:schemeClr val="tx1"/>
                </a:solidFill>
                <a:round/>
              </a:ln>
              <a:extLst>
                <a:ext uri="{909E8E84-426E-40DD-AFC4-6F175D3DCCD1}">
                  <a14:hiddenFill xmlns:a14="http://schemas.microsoft.com/office/drawing/2010/main">
                    <a:noFill/>
                  </a14:hiddenFill>
                </a:ext>
              </a:extLst>
            </p:spPr>
          </p:cxnSp>
          <p:cxnSp>
            <p:nvCxnSpPr>
              <p:cNvPr id="17" name="直接连接符 21"/>
              <p:cNvCxnSpPr>
                <a:cxnSpLocks noChangeShapeType="1"/>
              </p:cNvCxnSpPr>
              <p:nvPr/>
            </p:nvCxnSpPr>
            <p:spPr bwMode="auto">
              <a:xfrm rot="-5400000">
                <a:off x="1853" y="2499"/>
                <a:ext cx="114" cy="0"/>
              </a:xfrm>
              <a:prstGeom prst="line">
                <a:avLst/>
              </a:prstGeom>
              <a:noFill/>
              <a:ln w="28575" algn="ctr">
                <a:solidFill>
                  <a:schemeClr val="tx1"/>
                </a:solidFill>
                <a:round/>
              </a:ln>
              <a:extLst>
                <a:ext uri="{909E8E84-426E-40DD-AFC4-6F175D3DCCD1}">
                  <a14:hiddenFill xmlns:a14="http://schemas.microsoft.com/office/drawing/2010/main">
                    <a:noFill/>
                  </a14:hiddenFill>
                </a:ext>
              </a:extLst>
            </p:spPr>
          </p:cxnSp>
        </p:grpSp>
        <p:sp>
          <p:nvSpPr>
            <p:cNvPr id="10" name="椭圆 9"/>
            <p:cNvSpPr/>
            <p:nvPr/>
          </p:nvSpPr>
          <p:spPr bwMode="auto">
            <a:xfrm>
              <a:off x="5434856" y="1505322"/>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478353" y="2792467"/>
            <a:ext cx="215740" cy="1170271"/>
            <a:chOff x="4658568" y="1505322"/>
            <a:chExt cx="215740" cy="1170271"/>
          </a:xfrm>
        </p:grpSpPr>
        <p:cxnSp>
          <p:nvCxnSpPr>
            <p:cNvPr id="11" name="直接连接符 10"/>
            <p:cNvCxnSpPr>
              <a:cxnSpLocks noChangeShapeType="1"/>
            </p:cNvCxnSpPr>
            <p:nvPr/>
          </p:nvCxnSpPr>
          <p:spPr bwMode="auto">
            <a:xfrm>
              <a:off x="4693294" y="1522639"/>
              <a:ext cx="0" cy="1152954"/>
            </a:xfrm>
            <a:prstGeom prst="line">
              <a:avLst/>
            </a:prstGeom>
            <a:noFill/>
            <a:ln w="28575" algn="ctr">
              <a:solidFill>
                <a:srgbClr val="00B050"/>
              </a:solidFill>
              <a:round/>
            </a:ln>
            <a:extLst>
              <a:ext uri="{909E8E84-426E-40DD-AFC4-6F175D3DCCD1}">
                <a14:hiddenFill xmlns:a14="http://schemas.microsoft.com/office/drawing/2010/main">
                  <a:noFill/>
                </a14:hiddenFill>
              </a:ext>
            </a:extLst>
          </p:spPr>
        </p:cxnSp>
        <p:grpSp>
          <p:nvGrpSpPr>
            <p:cNvPr id="12" name="Group 29"/>
            <p:cNvGrpSpPr/>
            <p:nvPr/>
          </p:nvGrpSpPr>
          <p:grpSpPr bwMode="auto">
            <a:xfrm>
              <a:off x="4693294" y="2486610"/>
              <a:ext cx="181014" cy="181042"/>
              <a:chOff x="1799" y="2442"/>
              <a:chExt cx="114" cy="114"/>
            </a:xfrm>
          </p:grpSpPr>
          <p:cxnSp>
            <p:nvCxnSpPr>
              <p:cNvPr id="14" name="直接连接符 20"/>
              <p:cNvCxnSpPr>
                <a:cxnSpLocks noChangeShapeType="1"/>
              </p:cNvCxnSpPr>
              <p:nvPr/>
            </p:nvCxnSpPr>
            <p:spPr bwMode="auto">
              <a:xfrm>
                <a:off x="1799" y="2444"/>
                <a:ext cx="114" cy="0"/>
              </a:xfrm>
              <a:prstGeom prst="line">
                <a:avLst/>
              </a:prstGeom>
              <a:noFill/>
              <a:ln w="28575" algn="ctr">
                <a:solidFill>
                  <a:schemeClr val="tx1"/>
                </a:solidFill>
                <a:round/>
              </a:ln>
              <a:extLst>
                <a:ext uri="{909E8E84-426E-40DD-AFC4-6F175D3DCCD1}">
                  <a14:hiddenFill xmlns:a14="http://schemas.microsoft.com/office/drawing/2010/main">
                    <a:noFill/>
                  </a14:hiddenFill>
                </a:ext>
              </a:extLst>
            </p:spPr>
          </p:cxnSp>
          <p:cxnSp>
            <p:nvCxnSpPr>
              <p:cNvPr id="15" name="直接连接符 21"/>
              <p:cNvCxnSpPr>
                <a:cxnSpLocks noChangeShapeType="1"/>
              </p:cNvCxnSpPr>
              <p:nvPr/>
            </p:nvCxnSpPr>
            <p:spPr bwMode="auto">
              <a:xfrm rot="-5400000">
                <a:off x="1853" y="2499"/>
                <a:ext cx="114" cy="0"/>
              </a:xfrm>
              <a:prstGeom prst="line">
                <a:avLst/>
              </a:prstGeom>
              <a:noFill/>
              <a:ln w="28575" algn="ctr">
                <a:solidFill>
                  <a:schemeClr val="tx1"/>
                </a:solidFill>
                <a:round/>
              </a:ln>
              <a:extLst>
                <a:ext uri="{909E8E84-426E-40DD-AFC4-6F175D3DCCD1}">
                  <a14:hiddenFill xmlns:a14="http://schemas.microsoft.com/office/drawing/2010/main">
                    <a:noFill/>
                  </a14:hiddenFill>
                </a:ext>
              </a:extLst>
            </p:spPr>
          </p:cxnSp>
        </p:grpSp>
        <p:sp>
          <p:nvSpPr>
            <p:cNvPr id="13" name="椭圆 12"/>
            <p:cNvSpPr/>
            <p:nvPr/>
          </p:nvSpPr>
          <p:spPr bwMode="auto">
            <a:xfrm>
              <a:off x="4658568" y="1505322"/>
              <a:ext cx="73025" cy="730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32" name="Group 10"/>
          <p:cNvGrpSpPr/>
          <p:nvPr/>
        </p:nvGrpSpPr>
        <p:grpSpPr bwMode="auto">
          <a:xfrm>
            <a:off x="4594146" y="2683175"/>
            <a:ext cx="228600" cy="2362200"/>
            <a:chOff x="0" y="0"/>
            <a:chExt cx="144" cy="1488"/>
          </a:xfrm>
        </p:grpSpPr>
        <p:sp>
          <p:nvSpPr>
            <p:cNvPr id="33" name="Rectangle 11"/>
            <p:cNvSpPr>
              <a:spLocks noChangeArrowheads="1"/>
            </p:cNvSpPr>
            <p:nvPr/>
          </p:nvSpPr>
          <p:spPr bwMode="auto">
            <a:xfrm>
              <a:off x="0" y="0"/>
              <a:ext cx="144" cy="1488"/>
            </a:xfrm>
            <a:prstGeom prst="rect">
              <a:avLst/>
            </a:prstGeom>
            <a:solidFill>
              <a:schemeClr val="accent1"/>
            </a:solidFill>
            <a:ln w="9525">
              <a:solidFill>
                <a:schemeClr val="tx1"/>
              </a:solidFill>
              <a:miter lim="800000"/>
            </a:ln>
          </p:spPr>
          <p:txBody>
            <a:bodyPr wrap="none" anchor="ctr"/>
            <a:lstStyle>
              <a:lvl1pPr>
                <a:defRPr sz="2400">
                  <a:solidFill>
                    <a:schemeClr val="tx1"/>
                  </a:solidFill>
                  <a:latin typeface="宋体" panose="02010600030101010101" pitchFamily="2" charset="-122"/>
                  <a:ea typeface="宋体" panose="02010600030101010101" pitchFamily="2" charset="-122"/>
                </a:defRPr>
              </a:lvl1pPr>
              <a:lvl2pPr marL="742950" indent="-285750">
                <a:defRPr sz="2400">
                  <a:solidFill>
                    <a:schemeClr val="tx1"/>
                  </a:solidFill>
                  <a:latin typeface="宋体" panose="02010600030101010101" pitchFamily="2" charset="-122"/>
                  <a:ea typeface="宋体" panose="02010600030101010101" pitchFamily="2" charset="-122"/>
                </a:defRPr>
              </a:lvl2pPr>
              <a:lvl3pPr marL="1143000" indent="-228600">
                <a:defRPr sz="2400">
                  <a:solidFill>
                    <a:schemeClr val="tx1"/>
                  </a:solidFill>
                  <a:latin typeface="宋体" panose="02010600030101010101" pitchFamily="2" charset="-122"/>
                  <a:ea typeface="宋体" panose="02010600030101010101" pitchFamily="2" charset="-122"/>
                </a:defRPr>
              </a:lvl3pPr>
              <a:lvl4pPr marL="1600200" indent="-228600">
                <a:defRPr sz="2400">
                  <a:solidFill>
                    <a:schemeClr val="tx1"/>
                  </a:solidFill>
                  <a:latin typeface="宋体" panose="02010600030101010101" pitchFamily="2" charset="-122"/>
                  <a:ea typeface="宋体" panose="02010600030101010101" pitchFamily="2" charset="-122"/>
                </a:defRPr>
              </a:lvl4pPr>
              <a:lvl5pPr marL="2057400" indent="-228600">
                <a:defRPr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4" name="Line 12"/>
            <p:cNvSpPr>
              <a:spLocks noChangeShapeType="1"/>
            </p:cNvSpPr>
            <p:nvPr/>
          </p:nvSpPr>
          <p:spPr bwMode="auto">
            <a:xfrm>
              <a:off x="48" y="96"/>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35" name="Line 13"/>
            <p:cNvSpPr>
              <a:spLocks noChangeShapeType="1"/>
            </p:cNvSpPr>
            <p:nvPr/>
          </p:nvSpPr>
          <p:spPr bwMode="auto">
            <a:xfrm>
              <a:off x="48" y="240"/>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36" name="Line 14"/>
            <p:cNvSpPr>
              <a:spLocks noChangeShapeType="1"/>
            </p:cNvSpPr>
            <p:nvPr/>
          </p:nvSpPr>
          <p:spPr bwMode="auto">
            <a:xfrm>
              <a:off x="48" y="384"/>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37" name="Line 15"/>
            <p:cNvSpPr>
              <a:spLocks noChangeShapeType="1"/>
            </p:cNvSpPr>
            <p:nvPr/>
          </p:nvSpPr>
          <p:spPr bwMode="auto">
            <a:xfrm>
              <a:off x="48" y="528"/>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38" name="Line 16"/>
            <p:cNvSpPr>
              <a:spLocks noChangeShapeType="1"/>
            </p:cNvSpPr>
            <p:nvPr/>
          </p:nvSpPr>
          <p:spPr bwMode="auto">
            <a:xfrm>
              <a:off x="48" y="672"/>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39" name="Line 17"/>
            <p:cNvSpPr>
              <a:spLocks noChangeShapeType="1"/>
            </p:cNvSpPr>
            <p:nvPr/>
          </p:nvSpPr>
          <p:spPr bwMode="auto">
            <a:xfrm>
              <a:off x="48" y="816"/>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0" name="Line 18"/>
            <p:cNvSpPr>
              <a:spLocks noChangeShapeType="1"/>
            </p:cNvSpPr>
            <p:nvPr/>
          </p:nvSpPr>
          <p:spPr bwMode="auto">
            <a:xfrm>
              <a:off x="48" y="960"/>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1" name="Line 19"/>
            <p:cNvSpPr>
              <a:spLocks noChangeShapeType="1"/>
            </p:cNvSpPr>
            <p:nvPr/>
          </p:nvSpPr>
          <p:spPr bwMode="auto">
            <a:xfrm>
              <a:off x="48" y="1104"/>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2" name="Line 20"/>
            <p:cNvSpPr>
              <a:spLocks noChangeShapeType="1"/>
            </p:cNvSpPr>
            <p:nvPr/>
          </p:nvSpPr>
          <p:spPr bwMode="auto">
            <a:xfrm>
              <a:off x="48" y="1248"/>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3" name="Line 21"/>
            <p:cNvSpPr>
              <a:spLocks noChangeShapeType="1"/>
            </p:cNvSpPr>
            <p:nvPr/>
          </p:nvSpPr>
          <p:spPr bwMode="auto">
            <a:xfrm>
              <a:off x="48" y="1392"/>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4" name="Line 22"/>
            <p:cNvSpPr>
              <a:spLocks noChangeShapeType="1"/>
            </p:cNvSpPr>
            <p:nvPr/>
          </p:nvSpPr>
          <p:spPr bwMode="auto">
            <a:xfrm>
              <a:off x="96" y="14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5" name="Line 23"/>
            <p:cNvSpPr>
              <a:spLocks noChangeShapeType="1"/>
            </p:cNvSpPr>
            <p:nvPr/>
          </p:nvSpPr>
          <p:spPr bwMode="auto">
            <a:xfrm>
              <a:off x="96" y="19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6" name="Line 24"/>
            <p:cNvSpPr>
              <a:spLocks noChangeShapeType="1"/>
            </p:cNvSpPr>
            <p:nvPr/>
          </p:nvSpPr>
          <p:spPr bwMode="auto">
            <a:xfrm>
              <a:off x="96" y="288"/>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7" name="Line 25"/>
            <p:cNvSpPr>
              <a:spLocks noChangeShapeType="1"/>
            </p:cNvSpPr>
            <p:nvPr/>
          </p:nvSpPr>
          <p:spPr bwMode="auto">
            <a:xfrm>
              <a:off x="96" y="33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8" name="Line 26"/>
            <p:cNvSpPr>
              <a:spLocks noChangeShapeType="1"/>
            </p:cNvSpPr>
            <p:nvPr/>
          </p:nvSpPr>
          <p:spPr bwMode="auto">
            <a:xfrm>
              <a:off x="96" y="43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49" name="Line 27"/>
            <p:cNvSpPr>
              <a:spLocks noChangeShapeType="1"/>
            </p:cNvSpPr>
            <p:nvPr/>
          </p:nvSpPr>
          <p:spPr bwMode="auto">
            <a:xfrm>
              <a:off x="96" y="48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0" name="Line 28"/>
            <p:cNvSpPr>
              <a:spLocks noChangeShapeType="1"/>
            </p:cNvSpPr>
            <p:nvPr/>
          </p:nvSpPr>
          <p:spPr bwMode="auto">
            <a:xfrm>
              <a:off x="96" y="57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1" name="Line 29"/>
            <p:cNvSpPr>
              <a:spLocks noChangeShapeType="1"/>
            </p:cNvSpPr>
            <p:nvPr/>
          </p:nvSpPr>
          <p:spPr bwMode="auto">
            <a:xfrm>
              <a:off x="96" y="62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2" name="Line 30"/>
            <p:cNvSpPr>
              <a:spLocks noChangeShapeType="1"/>
            </p:cNvSpPr>
            <p:nvPr/>
          </p:nvSpPr>
          <p:spPr bwMode="auto">
            <a:xfrm>
              <a:off x="96" y="72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3" name="Line 31"/>
            <p:cNvSpPr>
              <a:spLocks noChangeShapeType="1"/>
            </p:cNvSpPr>
            <p:nvPr/>
          </p:nvSpPr>
          <p:spPr bwMode="auto">
            <a:xfrm>
              <a:off x="96" y="768"/>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4" name="Line 32"/>
            <p:cNvSpPr>
              <a:spLocks noChangeShapeType="1"/>
            </p:cNvSpPr>
            <p:nvPr/>
          </p:nvSpPr>
          <p:spPr bwMode="auto">
            <a:xfrm>
              <a:off x="96" y="86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5" name="Line 33"/>
            <p:cNvSpPr>
              <a:spLocks noChangeShapeType="1"/>
            </p:cNvSpPr>
            <p:nvPr/>
          </p:nvSpPr>
          <p:spPr bwMode="auto">
            <a:xfrm>
              <a:off x="96" y="91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6" name="Line 34"/>
            <p:cNvSpPr>
              <a:spLocks noChangeShapeType="1"/>
            </p:cNvSpPr>
            <p:nvPr/>
          </p:nvSpPr>
          <p:spPr bwMode="auto">
            <a:xfrm>
              <a:off x="96" y="1008"/>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7" name="Line 35"/>
            <p:cNvSpPr>
              <a:spLocks noChangeShapeType="1"/>
            </p:cNvSpPr>
            <p:nvPr/>
          </p:nvSpPr>
          <p:spPr bwMode="auto">
            <a:xfrm>
              <a:off x="96" y="105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8" name="Line 36"/>
            <p:cNvSpPr>
              <a:spLocks noChangeShapeType="1"/>
            </p:cNvSpPr>
            <p:nvPr/>
          </p:nvSpPr>
          <p:spPr bwMode="auto">
            <a:xfrm>
              <a:off x="96" y="115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59" name="Line 37"/>
            <p:cNvSpPr>
              <a:spLocks noChangeShapeType="1"/>
            </p:cNvSpPr>
            <p:nvPr/>
          </p:nvSpPr>
          <p:spPr bwMode="auto">
            <a:xfrm>
              <a:off x="96" y="120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60" name="Line 38"/>
            <p:cNvSpPr>
              <a:spLocks noChangeShapeType="1"/>
            </p:cNvSpPr>
            <p:nvPr/>
          </p:nvSpPr>
          <p:spPr bwMode="auto">
            <a:xfrm>
              <a:off x="96" y="129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61" name="Line 39"/>
            <p:cNvSpPr>
              <a:spLocks noChangeShapeType="1"/>
            </p:cNvSpPr>
            <p:nvPr/>
          </p:nvSpPr>
          <p:spPr bwMode="auto">
            <a:xfrm>
              <a:off x="96" y="134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62" name="Line 40"/>
            <p:cNvSpPr>
              <a:spLocks noChangeShapeType="1"/>
            </p:cNvSpPr>
            <p:nvPr/>
          </p:nvSpPr>
          <p:spPr bwMode="auto">
            <a:xfrm>
              <a:off x="96" y="144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grpSp>
      <p:grpSp>
        <p:nvGrpSpPr>
          <p:cNvPr id="63" name="Group 10"/>
          <p:cNvGrpSpPr/>
          <p:nvPr/>
        </p:nvGrpSpPr>
        <p:grpSpPr bwMode="auto">
          <a:xfrm>
            <a:off x="5278301" y="2683175"/>
            <a:ext cx="228600" cy="2362200"/>
            <a:chOff x="0" y="0"/>
            <a:chExt cx="144" cy="1488"/>
          </a:xfrm>
        </p:grpSpPr>
        <p:sp>
          <p:nvSpPr>
            <p:cNvPr id="64" name="Rectangle 11"/>
            <p:cNvSpPr>
              <a:spLocks noChangeArrowheads="1"/>
            </p:cNvSpPr>
            <p:nvPr/>
          </p:nvSpPr>
          <p:spPr bwMode="auto">
            <a:xfrm>
              <a:off x="0" y="0"/>
              <a:ext cx="144" cy="1488"/>
            </a:xfrm>
            <a:prstGeom prst="rect">
              <a:avLst/>
            </a:prstGeom>
            <a:solidFill>
              <a:schemeClr val="accent1"/>
            </a:solidFill>
            <a:ln w="9525">
              <a:solidFill>
                <a:schemeClr val="tx1"/>
              </a:solidFill>
              <a:miter lim="800000"/>
            </a:ln>
          </p:spPr>
          <p:txBody>
            <a:bodyPr wrap="none" anchor="ctr"/>
            <a:lstStyle>
              <a:lvl1pPr>
                <a:defRPr sz="2400">
                  <a:solidFill>
                    <a:schemeClr val="tx1"/>
                  </a:solidFill>
                  <a:latin typeface="宋体" panose="02010600030101010101" pitchFamily="2" charset="-122"/>
                  <a:ea typeface="宋体" panose="02010600030101010101" pitchFamily="2" charset="-122"/>
                </a:defRPr>
              </a:lvl1pPr>
              <a:lvl2pPr marL="742950" indent="-285750">
                <a:defRPr sz="2400">
                  <a:solidFill>
                    <a:schemeClr val="tx1"/>
                  </a:solidFill>
                  <a:latin typeface="宋体" panose="02010600030101010101" pitchFamily="2" charset="-122"/>
                  <a:ea typeface="宋体" panose="02010600030101010101" pitchFamily="2" charset="-122"/>
                </a:defRPr>
              </a:lvl2pPr>
              <a:lvl3pPr marL="1143000" indent="-228600">
                <a:defRPr sz="2400">
                  <a:solidFill>
                    <a:schemeClr val="tx1"/>
                  </a:solidFill>
                  <a:latin typeface="宋体" panose="02010600030101010101" pitchFamily="2" charset="-122"/>
                  <a:ea typeface="宋体" panose="02010600030101010101" pitchFamily="2" charset="-122"/>
                </a:defRPr>
              </a:lvl3pPr>
              <a:lvl4pPr marL="1600200" indent="-228600">
                <a:defRPr sz="2400">
                  <a:solidFill>
                    <a:schemeClr val="tx1"/>
                  </a:solidFill>
                  <a:latin typeface="宋体" panose="02010600030101010101" pitchFamily="2" charset="-122"/>
                  <a:ea typeface="宋体" panose="02010600030101010101" pitchFamily="2" charset="-122"/>
                </a:defRPr>
              </a:lvl4pPr>
              <a:lvl5pPr marL="2057400" indent="-228600">
                <a:defRPr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5" name="Line 12"/>
            <p:cNvSpPr>
              <a:spLocks noChangeShapeType="1"/>
            </p:cNvSpPr>
            <p:nvPr/>
          </p:nvSpPr>
          <p:spPr bwMode="auto">
            <a:xfrm>
              <a:off x="48" y="96"/>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66" name="Line 13"/>
            <p:cNvSpPr>
              <a:spLocks noChangeShapeType="1"/>
            </p:cNvSpPr>
            <p:nvPr/>
          </p:nvSpPr>
          <p:spPr bwMode="auto">
            <a:xfrm>
              <a:off x="48" y="240"/>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67" name="Line 14"/>
            <p:cNvSpPr>
              <a:spLocks noChangeShapeType="1"/>
            </p:cNvSpPr>
            <p:nvPr/>
          </p:nvSpPr>
          <p:spPr bwMode="auto">
            <a:xfrm>
              <a:off x="48" y="384"/>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68" name="Line 15"/>
            <p:cNvSpPr>
              <a:spLocks noChangeShapeType="1"/>
            </p:cNvSpPr>
            <p:nvPr/>
          </p:nvSpPr>
          <p:spPr bwMode="auto">
            <a:xfrm>
              <a:off x="48" y="528"/>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69" name="Line 16"/>
            <p:cNvSpPr>
              <a:spLocks noChangeShapeType="1"/>
            </p:cNvSpPr>
            <p:nvPr/>
          </p:nvSpPr>
          <p:spPr bwMode="auto">
            <a:xfrm>
              <a:off x="48" y="672"/>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0" name="Line 17"/>
            <p:cNvSpPr>
              <a:spLocks noChangeShapeType="1"/>
            </p:cNvSpPr>
            <p:nvPr/>
          </p:nvSpPr>
          <p:spPr bwMode="auto">
            <a:xfrm>
              <a:off x="48" y="816"/>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1" name="Line 18"/>
            <p:cNvSpPr>
              <a:spLocks noChangeShapeType="1"/>
            </p:cNvSpPr>
            <p:nvPr/>
          </p:nvSpPr>
          <p:spPr bwMode="auto">
            <a:xfrm>
              <a:off x="48" y="960"/>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2" name="Line 19"/>
            <p:cNvSpPr>
              <a:spLocks noChangeShapeType="1"/>
            </p:cNvSpPr>
            <p:nvPr/>
          </p:nvSpPr>
          <p:spPr bwMode="auto">
            <a:xfrm>
              <a:off x="48" y="1104"/>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3" name="Line 20"/>
            <p:cNvSpPr>
              <a:spLocks noChangeShapeType="1"/>
            </p:cNvSpPr>
            <p:nvPr/>
          </p:nvSpPr>
          <p:spPr bwMode="auto">
            <a:xfrm>
              <a:off x="48" y="1248"/>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4" name="Line 21"/>
            <p:cNvSpPr>
              <a:spLocks noChangeShapeType="1"/>
            </p:cNvSpPr>
            <p:nvPr/>
          </p:nvSpPr>
          <p:spPr bwMode="auto">
            <a:xfrm>
              <a:off x="48" y="1392"/>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5" name="Line 22"/>
            <p:cNvSpPr>
              <a:spLocks noChangeShapeType="1"/>
            </p:cNvSpPr>
            <p:nvPr/>
          </p:nvSpPr>
          <p:spPr bwMode="auto">
            <a:xfrm>
              <a:off x="96" y="14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6" name="Line 23"/>
            <p:cNvSpPr>
              <a:spLocks noChangeShapeType="1"/>
            </p:cNvSpPr>
            <p:nvPr/>
          </p:nvSpPr>
          <p:spPr bwMode="auto">
            <a:xfrm>
              <a:off x="96" y="19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7" name="Line 24"/>
            <p:cNvSpPr>
              <a:spLocks noChangeShapeType="1"/>
            </p:cNvSpPr>
            <p:nvPr/>
          </p:nvSpPr>
          <p:spPr bwMode="auto">
            <a:xfrm>
              <a:off x="96" y="288"/>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8" name="Line 25"/>
            <p:cNvSpPr>
              <a:spLocks noChangeShapeType="1"/>
            </p:cNvSpPr>
            <p:nvPr/>
          </p:nvSpPr>
          <p:spPr bwMode="auto">
            <a:xfrm>
              <a:off x="96" y="33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79" name="Line 26"/>
            <p:cNvSpPr>
              <a:spLocks noChangeShapeType="1"/>
            </p:cNvSpPr>
            <p:nvPr/>
          </p:nvSpPr>
          <p:spPr bwMode="auto">
            <a:xfrm>
              <a:off x="96" y="43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0" name="Line 27"/>
            <p:cNvSpPr>
              <a:spLocks noChangeShapeType="1"/>
            </p:cNvSpPr>
            <p:nvPr/>
          </p:nvSpPr>
          <p:spPr bwMode="auto">
            <a:xfrm>
              <a:off x="96" y="48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1" name="Line 28"/>
            <p:cNvSpPr>
              <a:spLocks noChangeShapeType="1"/>
            </p:cNvSpPr>
            <p:nvPr/>
          </p:nvSpPr>
          <p:spPr bwMode="auto">
            <a:xfrm>
              <a:off x="96" y="57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2" name="Line 29"/>
            <p:cNvSpPr>
              <a:spLocks noChangeShapeType="1"/>
            </p:cNvSpPr>
            <p:nvPr/>
          </p:nvSpPr>
          <p:spPr bwMode="auto">
            <a:xfrm>
              <a:off x="96" y="62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3" name="Line 30"/>
            <p:cNvSpPr>
              <a:spLocks noChangeShapeType="1"/>
            </p:cNvSpPr>
            <p:nvPr/>
          </p:nvSpPr>
          <p:spPr bwMode="auto">
            <a:xfrm>
              <a:off x="96" y="72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4" name="Line 31"/>
            <p:cNvSpPr>
              <a:spLocks noChangeShapeType="1"/>
            </p:cNvSpPr>
            <p:nvPr/>
          </p:nvSpPr>
          <p:spPr bwMode="auto">
            <a:xfrm>
              <a:off x="96" y="768"/>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5" name="Line 32"/>
            <p:cNvSpPr>
              <a:spLocks noChangeShapeType="1"/>
            </p:cNvSpPr>
            <p:nvPr/>
          </p:nvSpPr>
          <p:spPr bwMode="auto">
            <a:xfrm>
              <a:off x="96" y="86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6" name="Line 33"/>
            <p:cNvSpPr>
              <a:spLocks noChangeShapeType="1"/>
            </p:cNvSpPr>
            <p:nvPr/>
          </p:nvSpPr>
          <p:spPr bwMode="auto">
            <a:xfrm>
              <a:off x="96" y="91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7" name="Line 34"/>
            <p:cNvSpPr>
              <a:spLocks noChangeShapeType="1"/>
            </p:cNvSpPr>
            <p:nvPr/>
          </p:nvSpPr>
          <p:spPr bwMode="auto">
            <a:xfrm>
              <a:off x="96" y="1008"/>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8" name="Line 35"/>
            <p:cNvSpPr>
              <a:spLocks noChangeShapeType="1"/>
            </p:cNvSpPr>
            <p:nvPr/>
          </p:nvSpPr>
          <p:spPr bwMode="auto">
            <a:xfrm>
              <a:off x="96" y="105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89" name="Line 36"/>
            <p:cNvSpPr>
              <a:spLocks noChangeShapeType="1"/>
            </p:cNvSpPr>
            <p:nvPr/>
          </p:nvSpPr>
          <p:spPr bwMode="auto">
            <a:xfrm>
              <a:off x="96" y="115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90" name="Line 37"/>
            <p:cNvSpPr>
              <a:spLocks noChangeShapeType="1"/>
            </p:cNvSpPr>
            <p:nvPr/>
          </p:nvSpPr>
          <p:spPr bwMode="auto">
            <a:xfrm>
              <a:off x="96" y="120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91" name="Line 38"/>
            <p:cNvSpPr>
              <a:spLocks noChangeShapeType="1"/>
            </p:cNvSpPr>
            <p:nvPr/>
          </p:nvSpPr>
          <p:spPr bwMode="auto">
            <a:xfrm>
              <a:off x="96" y="129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92" name="Line 39"/>
            <p:cNvSpPr>
              <a:spLocks noChangeShapeType="1"/>
            </p:cNvSpPr>
            <p:nvPr/>
          </p:nvSpPr>
          <p:spPr bwMode="auto">
            <a:xfrm>
              <a:off x="96" y="134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93" name="Line 40"/>
            <p:cNvSpPr>
              <a:spLocks noChangeShapeType="1"/>
            </p:cNvSpPr>
            <p:nvPr/>
          </p:nvSpPr>
          <p:spPr bwMode="auto">
            <a:xfrm>
              <a:off x="96" y="144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grpSp>
      <p:grpSp>
        <p:nvGrpSpPr>
          <p:cNvPr id="94" name="Group 10"/>
          <p:cNvGrpSpPr/>
          <p:nvPr/>
        </p:nvGrpSpPr>
        <p:grpSpPr bwMode="auto">
          <a:xfrm>
            <a:off x="6049981" y="2690892"/>
            <a:ext cx="228600" cy="2362200"/>
            <a:chOff x="11" y="0"/>
            <a:chExt cx="144" cy="1488"/>
          </a:xfrm>
        </p:grpSpPr>
        <p:sp>
          <p:nvSpPr>
            <p:cNvPr id="95" name="Rectangle 11"/>
            <p:cNvSpPr>
              <a:spLocks noChangeArrowheads="1"/>
            </p:cNvSpPr>
            <p:nvPr/>
          </p:nvSpPr>
          <p:spPr bwMode="auto">
            <a:xfrm>
              <a:off x="11" y="0"/>
              <a:ext cx="144" cy="1488"/>
            </a:xfrm>
            <a:prstGeom prst="rect">
              <a:avLst/>
            </a:prstGeom>
            <a:solidFill>
              <a:schemeClr val="accent1"/>
            </a:solidFill>
            <a:ln w="9525">
              <a:solidFill>
                <a:schemeClr val="tx1"/>
              </a:solidFill>
              <a:miter lim="800000"/>
            </a:ln>
          </p:spPr>
          <p:txBody>
            <a:bodyPr wrap="none" anchor="ctr"/>
            <a:lstStyle>
              <a:lvl1pPr>
                <a:defRPr sz="2400">
                  <a:solidFill>
                    <a:schemeClr val="tx1"/>
                  </a:solidFill>
                  <a:latin typeface="宋体" panose="02010600030101010101" pitchFamily="2" charset="-122"/>
                  <a:ea typeface="宋体" panose="02010600030101010101" pitchFamily="2" charset="-122"/>
                </a:defRPr>
              </a:lvl1pPr>
              <a:lvl2pPr marL="742950" indent="-285750">
                <a:defRPr sz="2400">
                  <a:solidFill>
                    <a:schemeClr val="tx1"/>
                  </a:solidFill>
                  <a:latin typeface="宋体" panose="02010600030101010101" pitchFamily="2" charset="-122"/>
                  <a:ea typeface="宋体" panose="02010600030101010101" pitchFamily="2" charset="-122"/>
                </a:defRPr>
              </a:lvl2pPr>
              <a:lvl3pPr marL="1143000" indent="-228600">
                <a:defRPr sz="2400">
                  <a:solidFill>
                    <a:schemeClr val="tx1"/>
                  </a:solidFill>
                  <a:latin typeface="宋体" panose="02010600030101010101" pitchFamily="2" charset="-122"/>
                  <a:ea typeface="宋体" panose="02010600030101010101" pitchFamily="2" charset="-122"/>
                </a:defRPr>
              </a:lvl3pPr>
              <a:lvl4pPr marL="1600200" indent="-228600">
                <a:defRPr sz="2400">
                  <a:solidFill>
                    <a:schemeClr val="tx1"/>
                  </a:solidFill>
                  <a:latin typeface="宋体" panose="02010600030101010101" pitchFamily="2" charset="-122"/>
                  <a:ea typeface="宋体" panose="02010600030101010101" pitchFamily="2" charset="-122"/>
                </a:defRPr>
              </a:lvl4pPr>
              <a:lvl5pPr marL="2057400" indent="-228600">
                <a:defRPr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9pP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6" name="Line 12"/>
            <p:cNvSpPr>
              <a:spLocks noChangeShapeType="1"/>
            </p:cNvSpPr>
            <p:nvPr/>
          </p:nvSpPr>
          <p:spPr bwMode="auto">
            <a:xfrm>
              <a:off x="48" y="96"/>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97" name="Line 13"/>
            <p:cNvSpPr>
              <a:spLocks noChangeShapeType="1"/>
            </p:cNvSpPr>
            <p:nvPr/>
          </p:nvSpPr>
          <p:spPr bwMode="auto">
            <a:xfrm>
              <a:off x="48" y="240"/>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98" name="Line 14"/>
            <p:cNvSpPr>
              <a:spLocks noChangeShapeType="1"/>
            </p:cNvSpPr>
            <p:nvPr/>
          </p:nvSpPr>
          <p:spPr bwMode="auto">
            <a:xfrm>
              <a:off x="48" y="384"/>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99" name="Line 15"/>
            <p:cNvSpPr>
              <a:spLocks noChangeShapeType="1"/>
            </p:cNvSpPr>
            <p:nvPr/>
          </p:nvSpPr>
          <p:spPr bwMode="auto">
            <a:xfrm>
              <a:off x="48" y="528"/>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0" name="Line 16"/>
            <p:cNvSpPr>
              <a:spLocks noChangeShapeType="1"/>
            </p:cNvSpPr>
            <p:nvPr/>
          </p:nvSpPr>
          <p:spPr bwMode="auto">
            <a:xfrm>
              <a:off x="35" y="624"/>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1" name="Line 17"/>
            <p:cNvSpPr>
              <a:spLocks noChangeShapeType="1"/>
            </p:cNvSpPr>
            <p:nvPr/>
          </p:nvSpPr>
          <p:spPr bwMode="auto">
            <a:xfrm>
              <a:off x="48" y="816"/>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2" name="Line 18"/>
            <p:cNvSpPr>
              <a:spLocks noChangeShapeType="1"/>
            </p:cNvSpPr>
            <p:nvPr/>
          </p:nvSpPr>
          <p:spPr bwMode="auto">
            <a:xfrm>
              <a:off x="48" y="960"/>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3" name="Line 19"/>
            <p:cNvSpPr>
              <a:spLocks noChangeShapeType="1"/>
            </p:cNvSpPr>
            <p:nvPr/>
          </p:nvSpPr>
          <p:spPr bwMode="auto">
            <a:xfrm>
              <a:off x="48" y="1104"/>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4" name="Line 20"/>
            <p:cNvSpPr>
              <a:spLocks noChangeShapeType="1"/>
            </p:cNvSpPr>
            <p:nvPr/>
          </p:nvSpPr>
          <p:spPr bwMode="auto">
            <a:xfrm>
              <a:off x="48" y="1248"/>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5" name="Line 21"/>
            <p:cNvSpPr>
              <a:spLocks noChangeShapeType="1"/>
            </p:cNvSpPr>
            <p:nvPr/>
          </p:nvSpPr>
          <p:spPr bwMode="auto">
            <a:xfrm>
              <a:off x="48" y="1392"/>
              <a:ext cx="96"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6" name="Line 22"/>
            <p:cNvSpPr>
              <a:spLocks noChangeShapeType="1"/>
            </p:cNvSpPr>
            <p:nvPr/>
          </p:nvSpPr>
          <p:spPr bwMode="auto">
            <a:xfrm>
              <a:off x="96" y="14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7" name="Line 23"/>
            <p:cNvSpPr>
              <a:spLocks noChangeShapeType="1"/>
            </p:cNvSpPr>
            <p:nvPr/>
          </p:nvSpPr>
          <p:spPr bwMode="auto">
            <a:xfrm>
              <a:off x="96" y="19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8" name="Line 24"/>
            <p:cNvSpPr>
              <a:spLocks noChangeShapeType="1"/>
            </p:cNvSpPr>
            <p:nvPr/>
          </p:nvSpPr>
          <p:spPr bwMode="auto">
            <a:xfrm>
              <a:off x="96" y="288"/>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09" name="Line 25"/>
            <p:cNvSpPr>
              <a:spLocks noChangeShapeType="1"/>
            </p:cNvSpPr>
            <p:nvPr/>
          </p:nvSpPr>
          <p:spPr bwMode="auto">
            <a:xfrm>
              <a:off x="96" y="33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0" name="Line 26"/>
            <p:cNvSpPr>
              <a:spLocks noChangeShapeType="1"/>
            </p:cNvSpPr>
            <p:nvPr/>
          </p:nvSpPr>
          <p:spPr bwMode="auto">
            <a:xfrm>
              <a:off x="96" y="43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1" name="Line 27"/>
            <p:cNvSpPr>
              <a:spLocks noChangeShapeType="1"/>
            </p:cNvSpPr>
            <p:nvPr/>
          </p:nvSpPr>
          <p:spPr bwMode="auto">
            <a:xfrm>
              <a:off x="96" y="48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2" name="Line 28"/>
            <p:cNvSpPr>
              <a:spLocks noChangeShapeType="1"/>
            </p:cNvSpPr>
            <p:nvPr/>
          </p:nvSpPr>
          <p:spPr bwMode="auto">
            <a:xfrm>
              <a:off x="96" y="57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3" name="Line 29"/>
            <p:cNvSpPr>
              <a:spLocks noChangeShapeType="1"/>
            </p:cNvSpPr>
            <p:nvPr/>
          </p:nvSpPr>
          <p:spPr bwMode="auto">
            <a:xfrm>
              <a:off x="96" y="62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4" name="Line 30"/>
            <p:cNvSpPr>
              <a:spLocks noChangeShapeType="1"/>
            </p:cNvSpPr>
            <p:nvPr/>
          </p:nvSpPr>
          <p:spPr bwMode="auto">
            <a:xfrm>
              <a:off x="92" y="69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5" name="Line 31"/>
            <p:cNvSpPr>
              <a:spLocks noChangeShapeType="1"/>
            </p:cNvSpPr>
            <p:nvPr/>
          </p:nvSpPr>
          <p:spPr bwMode="auto">
            <a:xfrm>
              <a:off x="96" y="768"/>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6" name="Line 32"/>
            <p:cNvSpPr>
              <a:spLocks noChangeShapeType="1"/>
            </p:cNvSpPr>
            <p:nvPr/>
          </p:nvSpPr>
          <p:spPr bwMode="auto">
            <a:xfrm>
              <a:off x="96" y="86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7" name="Line 33"/>
            <p:cNvSpPr>
              <a:spLocks noChangeShapeType="1"/>
            </p:cNvSpPr>
            <p:nvPr/>
          </p:nvSpPr>
          <p:spPr bwMode="auto">
            <a:xfrm>
              <a:off x="96" y="91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8" name="Line 34"/>
            <p:cNvSpPr>
              <a:spLocks noChangeShapeType="1"/>
            </p:cNvSpPr>
            <p:nvPr/>
          </p:nvSpPr>
          <p:spPr bwMode="auto">
            <a:xfrm>
              <a:off x="96" y="1008"/>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19" name="Line 35"/>
            <p:cNvSpPr>
              <a:spLocks noChangeShapeType="1"/>
            </p:cNvSpPr>
            <p:nvPr/>
          </p:nvSpPr>
          <p:spPr bwMode="auto">
            <a:xfrm>
              <a:off x="96" y="105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20" name="Line 36"/>
            <p:cNvSpPr>
              <a:spLocks noChangeShapeType="1"/>
            </p:cNvSpPr>
            <p:nvPr/>
          </p:nvSpPr>
          <p:spPr bwMode="auto">
            <a:xfrm>
              <a:off x="96" y="1152"/>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21" name="Line 37"/>
            <p:cNvSpPr>
              <a:spLocks noChangeShapeType="1"/>
            </p:cNvSpPr>
            <p:nvPr/>
          </p:nvSpPr>
          <p:spPr bwMode="auto">
            <a:xfrm>
              <a:off x="96" y="120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22" name="Line 38"/>
            <p:cNvSpPr>
              <a:spLocks noChangeShapeType="1"/>
            </p:cNvSpPr>
            <p:nvPr/>
          </p:nvSpPr>
          <p:spPr bwMode="auto">
            <a:xfrm>
              <a:off x="96" y="1296"/>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23" name="Line 39"/>
            <p:cNvSpPr>
              <a:spLocks noChangeShapeType="1"/>
            </p:cNvSpPr>
            <p:nvPr/>
          </p:nvSpPr>
          <p:spPr bwMode="auto">
            <a:xfrm>
              <a:off x="96" y="1344"/>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sp>
          <p:nvSpPr>
            <p:cNvPr id="124" name="Line 40"/>
            <p:cNvSpPr>
              <a:spLocks noChangeShapeType="1"/>
            </p:cNvSpPr>
            <p:nvPr/>
          </p:nvSpPr>
          <p:spPr bwMode="auto">
            <a:xfrm>
              <a:off x="96" y="1440"/>
              <a:ext cx="4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楷体" panose="02010609060101010101" pitchFamily="49" charset="-122"/>
                <a:ea typeface="楷体" panose="02010609060101010101" pitchFamily="49" charset="-122"/>
              </a:endParaRPr>
            </a:p>
          </p:txBody>
        </p:sp>
      </p:grpSp>
      <p:grpSp>
        <p:nvGrpSpPr>
          <p:cNvPr id="125" name="组合 124"/>
          <p:cNvGrpSpPr/>
          <p:nvPr/>
        </p:nvGrpSpPr>
        <p:grpSpPr>
          <a:xfrm>
            <a:off x="3881755" y="0"/>
            <a:ext cx="3522980" cy="1742440"/>
            <a:chOff x="7231" y="0"/>
            <a:chExt cx="5548" cy="2744"/>
          </a:xfrm>
        </p:grpSpPr>
        <p:pic>
          <p:nvPicPr>
            <p:cNvPr id="30" name="图片 29" descr="图片1"/>
            <p:cNvPicPr>
              <a:picLocks noChangeAspect="1"/>
            </p:cNvPicPr>
            <p:nvPr/>
          </p:nvPicPr>
          <p:blipFill>
            <a:blip r:embed="rId2"/>
            <a:stretch>
              <a:fillRect/>
            </a:stretch>
          </p:blipFill>
          <p:spPr>
            <a:xfrm>
              <a:off x="7231" y="0"/>
              <a:ext cx="5548" cy="2744"/>
            </a:xfrm>
            <a:prstGeom prst="rect">
              <a:avLst/>
            </a:prstGeom>
          </p:spPr>
        </p:pic>
        <p:sp>
          <p:nvSpPr>
            <p:cNvPr id="24" name="Text Box 3"/>
            <p:cNvSpPr txBox="1">
              <a:spLocks noChangeArrowheads="1"/>
            </p:cNvSpPr>
            <p:nvPr/>
          </p:nvSpPr>
          <p:spPr bwMode="auto">
            <a:xfrm>
              <a:off x="8097" y="1589"/>
              <a:ext cx="4347"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宋体" panose="02010600030101010101" pitchFamily="2" charset="-122"/>
                  <a:ea typeface="宋体" panose="02010600030101010101" pitchFamily="2" charset="-122"/>
                </a:defRPr>
              </a:lvl1pPr>
              <a:lvl2pPr marL="742950" indent="-285750">
                <a:defRPr sz="2400">
                  <a:solidFill>
                    <a:schemeClr val="tx1"/>
                  </a:solidFill>
                  <a:latin typeface="宋体" panose="02010600030101010101" pitchFamily="2" charset="-122"/>
                  <a:ea typeface="宋体" panose="02010600030101010101" pitchFamily="2" charset="-122"/>
                </a:defRPr>
              </a:lvl2pPr>
              <a:lvl3pPr marL="1143000" indent="-228600">
                <a:defRPr sz="2400">
                  <a:solidFill>
                    <a:schemeClr val="tx1"/>
                  </a:solidFill>
                  <a:latin typeface="宋体" panose="02010600030101010101" pitchFamily="2" charset="-122"/>
                  <a:ea typeface="宋体" panose="02010600030101010101" pitchFamily="2" charset="-122"/>
                </a:defRPr>
              </a:lvl3pPr>
              <a:lvl4pPr marL="1600200" indent="-228600">
                <a:defRPr sz="2400">
                  <a:solidFill>
                    <a:schemeClr val="tx1"/>
                  </a:solidFill>
                  <a:latin typeface="宋体" panose="02010600030101010101" pitchFamily="2" charset="-122"/>
                  <a:ea typeface="宋体" panose="02010600030101010101" pitchFamily="2" charset="-122"/>
                </a:defRPr>
              </a:lvl4pPr>
              <a:lvl5pPr marL="2057400" indent="-228600">
                <a:defRPr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宋体" panose="02010600030101010101" pitchFamily="2" charset="-122"/>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平行线间的距离</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2181860" y="5464175"/>
            <a:ext cx="6539230" cy="660400"/>
            <a:chOff x="3436" y="8605"/>
            <a:chExt cx="10298" cy="1040"/>
          </a:xfrm>
        </p:grpSpPr>
        <p:grpSp>
          <p:nvGrpSpPr>
            <p:cNvPr id="126" name="组合 125"/>
            <p:cNvGrpSpPr/>
            <p:nvPr/>
          </p:nvGrpSpPr>
          <p:grpSpPr>
            <a:xfrm rot="0">
              <a:off x="3436" y="8605"/>
              <a:ext cx="10299" cy="1041"/>
              <a:chOff x="5648" y="4880"/>
              <a:chExt cx="8796" cy="2662"/>
            </a:xfrm>
          </p:grpSpPr>
          <p:grpSp>
            <p:nvGrpSpPr>
              <p:cNvPr id="127" name="组合 126"/>
              <p:cNvGrpSpPr/>
              <p:nvPr/>
            </p:nvGrpSpPr>
            <p:grpSpPr>
              <a:xfrm>
                <a:off x="5648" y="4880"/>
                <a:ext cx="8797" cy="2662"/>
                <a:chOff x="5648" y="4880"/>
                <a:chExt cx="8797" cy="2662"/>
              </a:xfrm>
            </p:grpSpPr>
            <p:sp>
              <p:nvSpPr>
                <p:cNvPr id="128" name="圆角矩形标注 127"/>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29" name="圆角矩形标注 128"/>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30" name="圆角矩形 129"/>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p:nvPr/>
          </p:nvSpPr>
          <p:spPr>
            <a:xfrm>
              <a:off x="3668" y="8763"/>
              <a:ext cx="98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与两条平行线相互垂直的线段的长度都相等。</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up)">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up)">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3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ppt_x"/>
                                          </p:val>
                                        </p:tav>
                                        <p:tav tm="100000">
                                          <p:val>
                                            <p:strVal val="#ppt_x"/>
                                          </p:val>
                                        </p:tav>
                                      </p:tavLst>
                                    </p:anim>
                                    <p:anim calcmode="lin" valueType="num">
                                      <p:cBhvr additive="base">
                                        <p:cTn id="3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6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500" fill="hold"/>
                                        <p:tgtEl>
                                          <p:spTgt spid="94"/>
                                        </p:tgtEl>
                                        <p:attrNameLst>
                                          <p:attrName>ppt_x</p:attrName>
                                        </p:attrNameLst>
                                      </p:cBhvr>
                                      <p:tavLst>
                                        <p:tav tm="0">
                                          <p:val>
                                            <p:strVal val="#ppt_x"/>
                                          </p:val>
                                        </p:tav>
                                        <p:tav tm="100000">
                                          <p:val>
                                            <p:strVal val="#ppt_x"/>
                                          </p:val>
                                        </p:tav>
                                      </p:tavLst>
                                    </p:anim>
                                    <p:anim calcmode="lin" valueType="num">
                                      <p:cBhvr additive="base">
                                        <p:cTn id="48"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9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131"/>
                                        </p:tgtEl>
                                        <p:attrNameLst>
                                          <p:attrName>style.visibility</p:attrName>
                                        </p:attrNameLst>
                                      </p:cBhvr>
                                      <p:to>
                                        <p:strVal val="visible"/>
                                      </p:to>
                                    </p:set>
                                    <p:anim calcmode="lin" valueType="num">
                                      <p:cBhvr additive="base">
                                        <p:cTn id="57" dur="500"/>
                                        <p:tgtEl>
                                          <p:spTgt spid="131"/>
                                        </p:tgtEl>
                                        <p:attrNameLst>
                                          <p:attrName>ppt_y</p:attrName>
                                        </p:attrNameLst>
                                      </p:cBhvr>
                                      <p:tavLst>
                                        <p:tav tm="0">
                                          <p:val>
                                            <p:strVal val="#ppt_y+#ppt_h*1.125000"/>
                                          </p:val>
                                        </p:tav>
                                        <p:tav tm="100000">
                                          <p:val>
                                            <p:strVal val="#ppt_y"/>
                                          </p:val>
                                        </p:tav>
                                      </p:tavLst>
                                    </p:anim>
                                    <p:animEffect transition="in" filter="wipe(up)">
                                      <p:cBhvr>
                                        <p:cTn id="58"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8" name="组合 27"/>
          <p:cNvGrpSpPr/>
          <p:nvPr/>
        </p:nvGrpSpPr>
        <p:grpSpPr>
          <a:xfrm>
            <a:off x="1477645" y="1864995"/>
            <a:ext cx="8576310" cy="836930"/>
            <a:chOff x="2327" y="2937"/>
            <a:chExt cx="13506" cy="1318"/>
          </a:xfrm>
        </p:grpSpPr>
        <p:grpSp>
          <p:nvGrpSpPr>
            <p:cNvPr id="22" name="组合 21"/>
            <p:cNvGrpSpPr/>
            <p:nvPr/>
          </p:nvGrpSpPr>
          <p:grpSpPr>
            <a:xfrm>
              <a:off x="2327" y="2937"/>
              <a:ext cx="12610" cy="1318"/>
              <a:chOff x="2977" y="8988"/>
              <a:chExt cx="12610" cy="1318"/>
            </a:xfrm>
          </p:grpSpPr>
          <p:sp>
            <p:nvSpPr>
              <p:cNvPr id="23" name="圆角矩形 22"/>
              <p:cNvSpPr/>
              <p:nvPr/>
            </p:nvSpPr>
            <p:spPr>
              <a:xfrm>
                <a:off x="2977" y="8988"/>
                <a:ext cx="12610" cy="1318"/>
              </a:xfrm>
              <a:prstGeom prst="roundRect">
                <a:avLst/>
              </a:prstGeom>
              <a:solidFill>
                <a:srgbClr val="FF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3155" y="9126"/>
                <a:ext cx="12216" cy="1042"/>
              </a:xfrm>
              <a:prstGeom prst="roundRect">
                <a:avLst/>
              </a:prstGeom>
              <a:solidFill>
                <a:srgbClr val="FFC000">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3200" dirty="0">
                  <a:solidFill>
                    <a:schemeClr val="tx1"/>
                  </a:solidFill>
                  <a:latin typeface="微软雅黑" panose="020B0503020204020204" pitchFamily="34" charset="-122"/>
                  <a:ea typeface="微软雅黑" panose="020B0503020204020204" pitchFamily="34" charset="-122"/>
                </a:endParaRPr>
              </a:p>
            </p:txBody>
          </p:sp>
        </p:grpSp>
        <p:sp>
          <p:nvSpPr>
            <p:cNvPr id="4" name="Rectangle 2"/>
            <p:cNvSpPr>
              <a:spLocks noChangeArrowheads="1"/>
            </p:cNvSpPr>
            <p:nvPr/>
          </p:nvSpPr>
          <p:spPr bwMode="auto">
            <a:xfrm>
              <a:off x="3365" y="2968"/>
              <a:ext cx="12469" cy="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nSpc>
                  <a:spcPct val="120000"/>
                </a:lnSpc>
                <a:defRPr/>
              </a:pPr>
              <a:r>
                <a:rPr lang="zh-CN" altLang="en-US" sz="2400" dirty="0">
                  <a:solidFill>
                    <a:schemeClr val="tx1"/>
                  </a:solidFill>
                  <a:latin typeface="微软雅黑" panose="020B0503020204020204" pitchFamily="34" charset="-122"/>
                  <a:ea typeface="微软雅黑" panose="020B0503020204020204" pitchFamily="34" charset="-122"/>
                </a:rPr>
                <a:t>两组对边分别平行的四边形，叫做平行四边形。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5" name="平行四边形 4"/>
          <p:cNvSpPr/>
          <p:nvPr/>
        </p:nvSpPr>
        <p:spPr>
          <a:xfrm>
            <a:off x="1784350" y="3329940"/>
            <a:ext cx="2506345" cy="1043305"/>
          </a:xfrm>
          <a:prstGeom prst="parallelogram">
            <a:avLst>
              <a:gd name="adj" fmla="val 55241"/>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6" name="组合 5"/>
          <p:cNvGrpSpPr/>
          <p:nvPr/>
        </p:nvGrpSpPr>
        <p:grpSpPr bwMode="auto">
          <a:xfrm>
            <a:off x="2327910" y="3329940"/>
            <a:ext cx="791210" cy="1470975"/>
            <a:chOff x="3664484" y="1564419"/>
            <a:chExt cx="842963" cy="1695425"/>
          </a:xfrm>
        </p:grpSpPr>
        <p:grpSp>
          <p:nvGrpSpPr>
            <p:cNvPr id="7" name="组合 6"/>
            <p:cNvGrpSpPr/>
            <p:nvPr/>
          </p:nvGrpSpPr>
          <p:grpSpPr bwMode="auto">
            <a:xfrm>
              <a:off x="3712028" y="2626517"/>
              <a:ext cx="142875" cy="142875"/>
              <a:chOff x="4641757" y="2777799"/>
              <a:chExt cx="72000" cy="72000"/>
            </a:xfrm>
          </p:grpSpPr>
          <p:cxnSp>
            <p:nvCxnSpPr>
              <p:cNvPr id="10" name="直接连接符 9"/>
              <p:cNvCxnSpPr/>
              <p:nvPr/>
            </p:nvCxnSpPr>
            <p:spPr>
              <a:xfrm>
                <a:off x="4641757" y="2781299"/>
                <a:ext cx="7169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711708" y="2777801"/>
                <a:ext cx="0" cy="7171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8" name="直接连接符 25"/>
            <p:cNvCxnSpPr>
              <a:cxnSpLocks noChangeShapeType="1"/>
            </p:cNvCxnSpPr>
            <p:nvPr/>
          </p:nvCxnSpPr>
          <p:spPr bwMode="auto">
            <a:xfrm>
              <a:off x="3712028" y="1564419"/>
              <a:ext cx="0" cy="1209737"/>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cxnSp>
        <p:sp>
          <p:nvSpPr>
            <p:cNvPr id="9" name="矩形 11"/>
            <p:cNvSpPr>
              <a:spLocks noChangeArrowheads="1"/>
            </p:cNvSpPr>
            <p:nvPr/>
          </p:nvSpPr>
          <p:spPr bwMode="auto">
            <a:xfrm>
              <a:off x="3664484" y="1964012"/>
              <a:ext cx="638176" cy="53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rPr>
                <a:t>高</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2" name="矩形 12"/>
            <p:cNvSpPr>
              <a:spLocks noChangeArrowheads="1"/>
            </p:cNvSpPr>
            <p:nvPr/>
          </p:nvSpPr>
          <p:spPr bwMode="auto">
            <a:xfrm>
              <a:off x="3854983" y="2729222"/>
              <a:ext cx="652464" cy="53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rPr>
                <a:t>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bwMode="auto">
          <a:xfrm rot="-3372397">
            <a:off x="3011630" y="2944515"/>
            <a:ext cx="874439" cy="2119039"/>
            <a:chOff x="3222272" y="1206475"/>
            <a:chExt cx="992878" cy="2259665"/>
          </a:xfrm>
        </p:grpSpPr>
        <p:grpSp>
          <p:nvGrpSpPr>
            <p:cNvPr id="14" name="组合 15"/>
            <p:cNvGrpSpPr/>
            <p:nvPr/>
          </p:nvGrpSpPr>
          <p:grpSpPr bwMode="auto">
            <a:xfrm>
              <a:off x="3712028" y="2626517"/>
              <a:ext cx="142875" cy="142875"/>
              <a:chOff x="4641757" y="2777799"/>
              <a:chExt cx="72000" cy="72000"/>
            </a:xfrm>
          </p:grpSpPr>
          <p:cxnSp>
            <p:nvCxnSpPr>
              <p:cNvPr id="17" name="直接连接符 16"/>
              <p:cNvCxnSpPr/>
              <p:nvPr/>
            </p:nvCxnSpPr>
            <p:spPr>
              <a:xfrm>
                <a:off x="4645042" y="2772048"/>
                <a:ext cx="6810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705548" y="2770808"/>
                <a:ext cx="0" cy="6910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25"/>
            <p:cNvCxnSpPr>
              <a:cxnSpLocks noChangeShapeType="1"/>
            </p:cNvCxnSpPr>
            <p:nvPr/>
          </p:nvCxnSpPr>
          <p:spPr bwMode="auto">
            <a:xfrm rot="3372397">
              <a:off x="2983089" y="1445657"/>
              <a:ext cx="1423537" cy="945172"/>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cxnSp>
        <p:sp>
          <p:nvSpPr>
            <p:cNvPr id="16" name="矩形 17"/>
            <p:cNvSpPr>
              <a:spLocks noChangeArrowheads="1"/>
            </p:cNvSpPr>
            <p:nvPr/>
          </p:nvSpPr>
          <p:spPr bwMode="auto">
            <a:xfrm rot="3372397">
              <a:off x="3634697" y="1649882"/>
              <a:ext cx="638175" cy="522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rPr>
                <a:t>高</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9" name="矩形 18"/>
            <p:cNvSpPr>
              <a:spLocks noChangeArrowheads="1"/>
            </p:cNvSpPr>
            <p:nvPr/>
          </p:nvSpPr>
          <p:spPr bwMode="auto">
            <a:xfrm rot="3372397">
              <a:off x="3610890" y="2878542"/>
              <a:ext cx="652465" cy="522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rPr>
                <a:t>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298825" y="5401310"/>
            <a:ext cx="3935730" cy="798830"/>
            <a:chOff x="5586" y="8831"/>
            <a:chExt cx="6198" cy="1258"/>
          </a:xfrm>
        </p:grpSpPr>
        <p:sp>
          <p:nvSpPr>
            <p:cNvPr id="30" name="矩形 29"/>
            <p:cNvSpPr/>
            <p:nvPr/>
          </p:nvSpPr>
          <p:spPr>
            <a:xfrm>
              <a:off x="5586" y="8831"/>
              <a:ext cx="6198" cy="1259"/>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5711" y="9097"/>
              <a:ext cx="5843" cy="725"/>
            </a:xfrm>
            <a:prstGeom prst="rect">
              <a:avLst/>
            </a:prstGeom>
            <a:noFill/>
          </p:spPr>
          <p:style>
            <a:lnRef idx="0">
              <a:schemeClr val="accent6"/>
            </a:lnRef>
            <a:fillRef idx="3">
              <a:schemeClr val="accent6"/>
            </a:fillRef>
            <a:effectRef idx="3">
              <a:schemeClr val="accent6"/>
            </a:effectRef>
            <a:fontRef idx="minor">
              <a:schemeClr val="lt1"/>
            </a:fontRef>
          </p:style>
          <p:txBody>
            <a:bodyPr wrap="square">
              <a:spAutoFit/>
            </a:bodyPr>
            <a:lstStyle/>
            <a:p>
              <a:pPr>
                <a:defRPr/>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平行四边形具有不稳定性。</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Rectangle 2"/>
          <p:cNvSpPr txBox="1">
            <a:spLocks noChangeArrowheads="1"/>
          </p:cNvSpPr>
          <p:nvPr/>
        </p:nvSpPr>
        <p:spPr>
          <a:xfrm>
            <a:off x="4915784" y="1000388"/>
            <a:ext cx="2359592" cy="461645"/>
          </a:xfrm>
          <a:prstGeom prst="rect">
            <a:avLst/>
          </a:prstGeom>
          <a:noFill/>
          <a:ln>
            <a:noFill/>
          </a:ln>
        </p:spPr>
        <p:style>
          <a:lnRef idx="2">
            <a:schemeClr val="dk1"/>
          </a:lnRef>
          <a:fillRef idx="1">
            <a:schemeClr val="lt1"/>
          </a:fillRef>
          <a:effectRef idx="0">
            <a:schemeClr val="dk1"/>
          </a:effectRef>
          <a:fontRef idx="minor">
            <a:schemeClr val="dk1"/>
          </a:fontRef>
        </p:style>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a:solidFill>
                  <a:schemeClr val="tx1"/>
                </a:solidFill>
                <a:latin typeface="微软雅黑" panose="020B0503020204020204" pitchFamily="34" charset="-122"/>
                <a:ea typeface="微软雅黑" panose="020B0503020204020204" pitchFamily="34" charset="-122"/>
              </a:rPr>
              <a:t>平行四边形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pic>
        <p:nvPicPr>
          <p:cNvPr id="32" name="平行四边形不稳定性动画视频">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5991860" y="2701925"/>
            <a:ext cx="4120515" cy="245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p:tgtEl>
                                          <p:spTgt spid="32"/>
                                        </p:tgtEl>
                                        <p:attrNameLst>
                                          <p:attrName>ppt_y</p:attrName>
                                        </p:attrNameLst>
                                      </p:cBhvr>
                                      <p:tavLst>
                                        <p:tav tm="0">
                                          <p:val>
                                            <p:strVal val="#ppt_y+#ppt_h*1.125000"/>
                                          </p:val>
                                        </p:tav>
                                        <p:tav tm="100000">
                                          <p:val>
                                            <p:strVal val="#ppt_y"/>
                                          </p:val>
                                        </p:tav>
                                      </p:tavLst>
                                    </p:anim>
                                    <p:animEffect transition="in" filter="wipe(up)">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p:tgtEl>
                                          <p:spTgt spid="31"/>
                                        </p:tgtEl>
                                        <p:attrNameLst>
                                          <p:attrName>ppt_y</p:attrName>
                                        </p:attrNameLst>
                                      </p:cBhvr>
                                      <p:tavLst>
                                        <p:tav tm="0">
                                          <p:val>
                                            <p:strVal val="#ppt_y+#ppt_h*1.125000"/>
                                          </p:val>
                                        </p:tav>
                                        <p:tav tm="100000">
                                          <p:val>
                                            <p:strVal val="#ppt_y"/>
                                          </p:val>
                                        </p:tav>
                                      </p:tavLst>
                                    </p:anim>
                                    <p:animEffect transition="in" filter="wipe(up)">
                                      <p:cBhvr>
                                        <p:cTn id="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37" fill="hold" display="1">
                  <p:stCondLst>
                    <p:cond delay="indefinite"/>
                  </p:stCondLst>
                </p:cTn>
                <p:tgtEl>
                  <p:spTgt spid="32"/>
                </p:tgtEl>
              </p:cMediaNode>
            </p:video>
            <p:seq concurrent="1" nextAc="seek">
              <p:cTn id="38" restart="whenNotActive" fill="hold" evtFilter="cancelBubble" nodeType="interactiveSeq">
                <p:stCondLst>
                  <p:cond evt="onClick" delay="0">
                    <p:tgtEl>
                      <p:spTgt spid="32"/>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additive="base">
                                        <p:cTn id="42" dur="1" fill="hold"/>
                                        <p:tgtEl>
                                          <p:spTgt spid="32"/>
                                        </p:tgtEl>
                                      </p:cBhvr>
                                    </p:cmd>
                                  </p:childTnLst>
                                </p:cTn>
                              </p:par>
                            </p:childTnLst>
                          </p:cTn>
                        </p:par>
                      </p:childTnLst>
                    </p:cTn>
                  </p:par>
                </p:childTnLst>
              </p:cTn>
              <p:nextCondLst>
                <p:cond evt="onClick" delay="0">
                  <p:tgtEl>
                    <p:spTgt spid="32"/>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Picture 23" descr="SNAGHTML1620e39"/>
          <p:cNvPicPr>
            <a:picLocks noChangeAspect="1" noChangeArrowheads="1"/>
          </p:cNvPicPr>
          <p:nvPr/>
        </p:nvPicPr>
        <p:blipFill>
          <a:blip r:embed="rId2" cstate="print">
            <a:clrChange>
              <a:clrFrom>
                <a:srgbClr val="FFFDE7"/>
              </a:clrFrom>
              <a:clrTo>
                <a:srgbClr val="FFFDE7">
                  <a:alpha val="0"/>
                </a:srgbClr>
              </a:clrTo>
            </a:clrChange>
            <a:duotone>
              <a:schemeClr val="accent5">
                <a:shade val="45000"/>
                <a:satMod val="135000"/>
              </a:schemeClr>
              <a:prstClr val="white"/>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2296126" y="3697443"/>
            <a:ext cx="2271175" cy="10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15"/>
          <p:cNvSpPr txBox="1">
            <a:spLocks noChangeArrowheads="1"/>
          </p:cNvSpPr>
          <p:nvPr/>
        </p:nvSpPr>
        <p:spPr bwMode="auto">
          <a:xfrm>
            <a:off x="3054901" y="4071409"/>
            <a:ext cx="449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0">
                <a:solidFill>
                  <a:schemeClr val="tx1"/>
                </a:solidFill>
                <a:latin typeface="微软雅黑" panose="020B0503020204020204" pitchFamily="34" charset="-122"/>
                <a:ea typeface="微软雅黑" panose="020B0503020204020204" pitchFamily="34" charset="-122"/>
              </a:rPr>
              <a:t>高</a:t>
            </a:r>
            <a:endParaRPr lang="zh-CN" altLang="en-US" sz="2400" b="0">
              <a:solidFill>
                <a:schemeClr val="tx1"/>
              </a:solidFill>
              <a:latin typeface="微软雅黑" panose="020B0503020204020204" pitchFamily="34" charset="-122"/>
              <a:ea typeface="微软雅黑" panose="020B0503020204020204" pitchFamily="34" charset="-122"/>
            </a:endParaRPr>
          </a:p>
        </p:txBody>
      </p:sp>
      <p:sp>
        <p:nvSpPr>
          <p:cNvPr id="10" name="Text Box 13"/>
          <p:cNvSpPr txBox="1">
            <a:spLocks noChangeArrowheads="1"/>
          </p:cNvSpPr>
          <p:nvPr/>
        </p:nvSpPr>
        <p:spPr bwMode="auto">
          <a:xfrm>
            <a:off x="3234443" y="3194893"/>
            <a:ext cx="1170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0" dirty="0">
                <a:solidFill>
                  <a:schemeClr val="tx1"/>
                </a:solidFill>
                <a:latin typeface="微软雅黑" panose="020B0503020204020204" pitchFamily="34" charset="-122"/>
                <a:ea typeface="微软雅黑" panose="020B0503020204020204" pitchFamily="34" charset="-122"/>
              </a:rPr>
              <a:t>上底</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11" name="Text Box 14"/>
          <p:cNvSpPr txBox="1">
            <a:spLocks noChangeArrowheads="1"/>
          </p:cNvSpPr>
          <p:nvPr/>
        </p:nvSpPr>
        <p:spPr bwMode="auto">
          <a:xfrm>
            <a:off x="3219671" y="4772775"/>
            <a:ext cx="1011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0" dirty="0">
                <a:solidFill>
                  <a:schemeClr val="tx1"/>
                </a:solidFill>
                <a:latin typeface="微软雅黑" panose="020B0503020204020204" pitchFamily="34" charset="-122"/>
                <a:ea typeface="微软雅黑" panose="020B0503020204020204" pitchFamily="34" charset="-122"/>
              </a:rPr>
              <a:t>下底</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12" name="Text Box 16"/>
          <p:cNvSpPr txBox="1">
            <a:spLocks noChangeArrowheads="1"/>
          </p:cNvSpPr>
          <p:nvPr/>
        </p:nvSpPr>
        <p:spPr bwMode="auto">
          <a:xfrm>
            <a:off x="2270862" y="3962542"/>
            <a:ext cx="44997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0" dirty="0">
                <a:solidFill>
                  <a:schemeClr val="tx1"/>
                </a:solidFill>
                <a:latin typeface="微软雅黑" panose="020B0503020204020204" pitchFamily="34" charset="-122"/>
                <a:ea typeface="微软雅黑" panose="020B0503020204020204" pitchFamily="34" charset="-122"/>
              </a:rPr>
              <a:t>腰</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13" name="Text Box 17"/>
          <p:cNvSpPr txBox="1">
            <a:spLocks noChangeArrowheads="1"/>
          </p:cNvSpPr>
          <p:nvPr/>
        </p:nvSpPr>
        <p:spPr bwMode="auto">
          <a:xfrm>
            <a:off x="4411647" y="3969448"/>
            <a:ext cx="44997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0">
                <a:solidFill>
                  <a:schemeClr val="tx1"/>
                </a:solidFill>
                <a:latin typeface="微软雅黑" panose="020B0503020204020204" pitchFamily="34" charset="-122"/>
                <a:ea typeface="微软雅黑" panose="020B0503020204020204" pitchFamily="34" charset="-122"/>
              </a:rPr>
              <a:t>腰</a:t>
            </a:r>
            <a:endParaRPr lang="zh-CN" altLang="en-US" sz="2400" b="0">
              <a:solidFill>
                <a:schemeClr val="tx1"/>
              </a:solidFill>
              <a:latin typeface="微软雅黑" panose="020B0503020204020204" pitchFamily="34" charset="-122"/>
              <a:ea typeface="微软雅黑" panose="020B0503020204020204" pitchFamily="34" charset="-122"/>
            </a:endParaRPr>
          </a:p>
        </p:txBody>
      </p:sp>
      <p:sp>
        <p:nvSpPr>
          <p:cNvPr id="6" name="Line 25"/>
          <p:cNvSpPr>
            <a:spLocks noChangeShapeType="1"/>
          </p:cNvSpPr>
          <p:nvPr/>
        </p:nvSpPr>
        <p:spPr bwMode="auto">
          <a:xfrm>
            <a:off x="3049305" y="3731575"/>
            <a:ext cx="0" cy="1034293"/>
          </a:xfrm>
          <a:prstGeom prst="line">
            <a:avLst/>
          </a:prstGeom>
          <a:noFill/>
          <a:ln w="28575">
            <a:solidFill>
              <a:srgbClr val="FF0000"/>
            </a:solidFill>
            <a:prstDash val="dash"/>
            <a:round/>
          </a:ln>
          <a:extLst>
            <a:ext uri="{909E8E84-426E-40DD-AFC4-6F175D3DCCD1}">
              <a14:hiddenFill xmlns:a14="http://schemas.microsoft.com/office/drawing/2010/main">
                <a:noFill/>
              </a14:hiddenFill>
            </a:ext>
          </a:extLst>
        </p:spPr>
        <p:txBody>
          <a:bodyPr/>
          <a:lstStyle/>
          <a:p>
            <a:endParaRPr lang="zh-CN" altLang="en-US" sz="2400" b="1">
              <a:latin typeface="楷体" panose="02010609060101010101" pitchFamily="49" charset="-122"/>
              <a:ea typeface="楷体" panose="02010609060101010101" pitchFamily="49" charset="-122"/>
            </a:endParaRPr>
          </a:p>
        </p:txBody>
      </p:sp>
      <p:grpSp>
        <p:nvGrpSpPr>
          <p:cNvPr id="7" name="Group 32"/>
          <p:cNvGrpSpPr/>
          <p:nvPr/>
        </p:nvGrpSpPr>
        <p:grpSpPr bwMode="auto">
          <a:xfrm>
            <a:off x="3028772" y="4674947"/>
            <a:ext cx="72723" cy="74809"/>
            <a:chOff x="1942" y="2204"/>
            <a:chExt cx="64" cy="65"/>
          </a:xfrm>
        </p:grpSpPr>
        <p:sp>
          <p:nvSpPr>
            <p:cNvPr id="8" name="Line 28"/>
            <p:cNvSpPr>
              <a:spLocks noChangeShapeType="1"/>
            </p:cNvSpPr>
            <p:nvPr/>
          </p:nvSpPr>
          <p:spPr bwMode="auto">
            <a:xfrm>
              <a:off x="1942" y="2207"/>
              <a:ext cx="64"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sz="2400" b="1">
                <a:latin typeface="楷体" panose="02010609060101010101" pitchFamily="49" charset="-122"/>
                <a:ea typeface="楷体" panose="02010609060101010101" pitchFamily="49" charset="-122"/>
              </a:endParaRPr>
            </a:p>
          </p:txBody>
        </p:sp>
        <p:sp>
          <p:nvSpPr>
            <p:cNvPr id="9" name="Line 29"/>
            <p:cNvSpPr>
              <a:spLocks noChangeShapeType="1"/>
            </p:cNvSpPr>
            <p:nvPr/>
          </p:nvSpPr>
          <p:spPr bwMode="auto">
            <a:xfrm>
              <a:off x="2006" y="2204"/>
              <a:ext cx="0" cy="65"/>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sz="2400" b="1">
                <a:latin typeface="楷体" panose="02010609060101010101" pitchFamily="49" charset="-122"/>
                <a:ea typeface="楷体" panose="02010609060101010101" pitchFamily="49" charset="-122"/>
              </a:endParaRPr>
            </a:p>
          </p:txBody>
        </p:sp>
      </p:grpSp>
      <p:grpSp>
        <p:nvGrpSpPr>
          <p:cNvPr id="15" name="组合 14"/>
          <p:cNvGrpSpPr/>
          <p:nvPr/>
        </p:nvGrpSpPr>
        <p:grpSpPr bwMode="auto">
          <a:xfrm>
            <a:off x="6683993" y="3800790"/>
            <a:ext cx="1796596" cy="1391070"/>
            <a:chOff x="3500017" y="1589209"/>
            <a:chExt cx="2580557" cy="2183549"/>
          </a:xfrm>
        </p:grpSpPr>
        <p:sp>
          <p:nvSpPr>
            <p:cNvPr id="16" name="Text Box 12"/>
            <p:cNvSpPr txBox="1">
              <a:spLocks noChangeArrowheads="1"/>
            </p:cNvSpPr>
            <p:nvPr/>
          </p:nvSpPr>
          <p:spPr bwMode="auto">
            <a:xfrm>
              <a:off x="3638738" y="3013028"/>
              <a:ext cx="2411413" cy="759730"/>
            </a:xfrm>
            <a:prstGeom prst="snip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0" dirty="0">
                  <a:solidFill>
                    <a:schemeClr val="tx1"/>
                  </a:solidFill>
                  <a:latin typeface="微软雅黑" panose="020B0503020204020204" pitchFamily="34" charset="-122"/>
                  <a:ea typeface="微软雅黑" panose="020B0503020204020204" pitchFamily="34" charset="-122"/>
                </a:rPr>
                <a:t>等腰梯形</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pic>
          <p:nvPicPr>
            <p:cNvPr id="17" name="Picture 25"/>
            <p:cNvPicPr>
              <a:picLocks noChangeAspect="1" noChangeArrowheads="1"/>
            </p:cNvPicPr>
            <p:nvPr/>
          </p:nvPicPr>
          <p:blipFill>
            <a:blip r:embed="rId4" cstate="print">
              <a:clrChange>
                <a:clrFrom>
                  <a:srgbClr val="FFFEE8"/>
                </a:clrFrom>
                <a:clrTo>
                  <a:srgbClr val="FFFEE8">
                    <a:alpha val="0"/>
                  </a:srgbClr>
                </a:clrTo>
              </a:clrChange>
              <a:duotone>
                <a:schemeClr val="accent5">
                  <a:shade val="45000"/>
                  <a:satMod val="135000"/>
                </a:schemeClr>
                <a:prstClr val="white"/>
              </a:duotone>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3500017" y="1589209"/>
              <a:ext cx="2580557" cy="1435989"/>
            </a:xfrm>
            <a:prstGeom prst="snip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grpSp>
        <p:nvGrpSpPr>
          <p:cNvPr id="18" name="组合 17"/>
          <p:cNvGrpSpPr/>
          <p:nvPr/>
        </p:nvGrpSpPr>
        <p:grpSpPr bwMode="auto">
          <a:xfrm>
            <a:off x="8648270" y="3494459"/>
            <a:ext cx="2089150" cy="1732049"/>
            <a:chOff x="6920285" y="1552772"/>
            <a:chExt cx="2411412" cy="1999254"/>
          </a:xfrm>
        </p:grpSpPr>
        <p:sp>
          <p:nvSpPr>
            <p:cNvPr id="19" name="Text Box 13"/>
            <p:cNvSpPr txBox="1">
              <a:spLocks noChangeArrowheads="1"/>
            </p:cNvSpPr>
            <p:nvPr/>
          </p:nvSpPr>
          <p:spPr bwMode="auto">
            <a:xfrm>
              <a:off x="6920285" y="3020628"/>
              <a:ext cx="2411412" cy="531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8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0" dirty="0">
                  <a:solidFill>
                    <a:schemeClr val="tx1"/>
                  </a:solidFill>
                  <a:latin typeface="微软雅黑" panose="020B0503020204020204" pitchFamily="34" charset="-122"/>
                  <a:ea typeface="微软雅黑" panose="020B0503020204020204" pitchFamily="34" charset="-122"/>
                </a:rPr>
                <a:t>直角梯形</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pic>
          <p:nvPicPr>
            <p:cNvPr id="20" name="Picture 26"/>
            <p:cNvPicPr>
              <a:picLocks noChangeAspect="1" noChangeArrowheads="1"/>
            </p:cNvPicPr>
            <p:nvPr/>
          </p:nvPicPr>
          <p:blipFill>
            <a:blip r:embed="rId6" cstate="print">
              <a:clrChange>
                <a:clrFrom>
                  <a:srgbClr val="FFFEE8"/>
                </a:clrFrom>
                <a:clrTo>
                  <a:srgbClr val="FFFEE8">
                    <a:alpha val="0"/>
                  </a:srgbClr>
                </a:clrTo>
              </a:clrChange>
              <a:duotone>
                <a:schemeClr val="accent5">
                  <a:shade val="45000"/>
                  <a:satMod val="135000"/>
                </a:schemeClr>
                <a:prstClr val="white"/>
              </a:duotone>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7187779" y="1552772"/>
              <a:ext cx="1786539" cy="146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sp>
        <p:nvSpPr>
          <p:cNvPr id="21" name="右箭头 20"/>
          <p:cNvSpPr/>
          <p:nvPr/>
        </p:nvSpPr>
        <p:spPr>
          <a:xfrm>
            <a:off x="5768340" y="4155082"/>
            <a:ext cx="401638" cy="187325"/>
          </a:xfrm>
          <a:prstGeom prst="rightArrow">
            <a:avLst/>
          </a:prstGeom>
          <a:solidFill>
            <a:srgbClr val="FF0066"/>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4" name="Rectangle 2"/>
          <p:cNvSpPr txBox="1">
            <a:spLocks noChangeArrowheads="1"/>
          </p:cNvSpPr>
          <p:nvPr/>
        </p:nvSpPr>
        <p:spPr>
          <a:xfrm>
            <a:off x="5426959" y="1071508"/>
            <a:ext cx="2359592" cy="461645"/>
          </a:xfrm>
          <a:prstGeom prst="rect">
            <a:avLst/>
          </a:prstGeom>
          <a:noFill/>
          <a:ln>
            <a:noFill/>
          </a:ln>
        </p:spPr>
        <p:style>
          <a:lnRef idx="2">
            <a:schemeClr val="dk1"/>
          </a:lnRef>
          <a:fillRef idx="1">
            <a:schemeClr val="lt1"/>
          </a:fillRef>
          <a:effectRef idx="0">
            <a:schemeClr val="dk1"/>
          </a:effectRef>
          <a:fontRef idx="minor">
            <a:schemeClr val="dk1"/>
          </a:fontRef>
        </p:style>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梯形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9" name="组合 28"/>
          <p:cNvGrpSpPr/>
          <p:nvPr/>
        </p:nvGrpSpPr>
        <p:grpSpPr>
          <a:xfrm>
            <a:off x="3101340" y="1912620"/>
            <a:ext cx="5777230" cy="836930"/>
            <a:chOff x="4884" y="3012"/>
            <a:chExt cx="9098" cy="1318"/>
          </a:xfrm>
        </p:grpSpPr>
        <p:grpSp>
          <p:nvGrpSpPr>
            <p:cNvPr id="5" name="组合 4"/>
            <p:cNvGrpSpPr/>
            <p:nvPr/>
          </p:nvGrpSpPr>
          <p:grpSpPr>
            <a:xfrm rot="0">
              <a:off x="4884" y="3012"/>
              <a:ext cx="9099" cy="1318"/>
              <a:chOff x="2977" y="8988"/>
              <a:chExt cx="12610" cy="1318"/>
            </a:xfrm>
          </p:grpSpPr>
          <p:sp>
            <p:nvSpPr>
              <p:cNvPr id="14" name="圆角矩形 13"/>
              <p:cNvSpPr/>
              <p:nvPr/>
            </p:nvSpPr>
            <p:spPr>
              <a:xfrm>
                <a:off x="2977" y="8988"/>
                <a:ext cx="12610" cy="1318"/>
              </a:xfrm>
              <a:prstGeom prst="roundRect">
                <a:avLst/>
              </a:prstGeom>
              <a:solidFill>
                <a:srgbClr val="FF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3155" y="9126"/>
                <a:ext cx="12216" cy="1042"/>
              </a:xfrm>
              <a:prstGeom prst="roundRect">
                <a:avLst/>
              </a:prstGeom>
              <a:solidFill>
                <a:srgbClr val="FFC000">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sz="3200" dirty="0">
                  <a:solidFill>
                    <a:schemeClr val="tx1"/>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376" y="3360"/>
              <a:ext cx="8448" cy="725"/>
            </a:xfrm>
            <a:prstGeom prst="rect">
              <a:avLst/>
            </a:prstGeom>
          </p:spPr>
          <p:txBody>
            <a:bodyPr wrap="none">
              <a:spAutoFit/>
            </a:bodyPr>
            <a:lstStyle/>
            <a:p>
              <a:pPr algn="ctr"/>
              <a:r>
                <a:rPr lang="zh-CN" altLang="en-US" sz="2400" dirty="0">
                  <a:solidFill>
                    <a:schemeClr val="tx1"/>
                  </a:solidFill>
                  <a:latin typeface="微软雅黑" panose="020B0503020204020204" pitchFamily="34" charset="-122"/>
                  <a:ea typeface="微软雅黑" panose="020B0503020204020204" pitchFamily="34" charset="-122"/>
                </a:rPr>
                <a:t>只有一组对边平行的四边形叫做梯形。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par>
                                <p:cTn id="36" presetID="22" presetClass="entr" presetSubtype="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up)">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P spid="6" grpId="0" bldLvl="0" animBg="1"/>
      <p:bldP spid="21" grpId="0" bldLvl="0" animBg="1"/>
    </p:bldLst>
  </p:timing>
</p:sld>
</file>

<file path=ppt/tags/tag1.xml><?xml version="1.0" encoding="utf-8"?>
<p:tagLst xmlns:p="http://schemas.openxmlformats.org/presentationml/2006/main">
  <p:tag name="KSO_WM_MEDIACOVER_FLAG" val="1"/>
  <p:tag name="KSO_WM_UNIT_MEDIACOVER_BTN_STATE" val="1"/>
  <p:tag name="KSO_WM_UNIT_MEDIACOVER_BTNRECT" val="2661*1351*1165*1165"/>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KSO_WM_UNIT_TABLE_BEAUTIFY" val="smartTable{c8c4889f-f1a3-4162-9880-edd0ed2e6e3e}"/>
  <p:tag name="TABLE_ENDDRAG_ORIGIN_RECT" val="738*322"/>
  <p:tag name="TABLE_ENDDRAG_RECT" val="162*173*738*322"/>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798</Words>
  <Application>WPS 演示</Application>
  <PresentationFormat>宽屏</PresentationFormat>
  <Paragraphs>224</Paragraphs>
  <Slides>16</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16</vt:i4>
      </vt:variant>
    </vt:vector>
  </HeadingPairs>
  <TitlesOfParts>
    <vt:vector size="34" baseType="lpstr">
      <vt:lpstr>Arial</vt:lpstr>
      <vt:lpstr>宋体</vt:lpstr>
      <vt:lpstr>Wingdings</vt:lpstr>
      <vt:lpstr>微软雅黑</vt:lpstr>
      <vt:lpstr>Wingdings</vt:lpstr>
      <vt:lpstr>Times New Roman</vt:lpstr>
      <vt:lpstr>楷体</vt:lpstr>
      <vt:lpstr>楷体_GB2312</vt:lpstr>
      <vt:lpstr>新宋体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188</cp:revision>
  <dcterms:created xsi:type="dcterms:W3CDTF">2019-06-19T02:08:00Z</dcterms:created>
  <dcterms:modified xsi:type="dcterms:W3CDTF">2023-09-28T14:15:40Z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83D644E178104012958820886C724A82</vt:lpwstr>
  </property>
</Properties>
</file>