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20"/>
  </p:notesMasterIdLst>
  <p:handoutMasterIdLst>
    <p:handoutMasterId r:id="rId21"/>
  </p:handoutMasterIdLst>
  <p:sldIdLst>
    <p:sldId id="513" r:id="rId4"/>
    <p:sldId id="598" r:id="rId5"/>
    <p:sldId id="608" r:id="rId6"/>
    <p:sldId id="602" r:id="rId7"/>
    <p:sldId id="605" r:id="rId8"/>
    <p:sldId id="606" r:id="rId9"/>
    <p:sldId id="607" r:id="rId10"/>
    <p:sldId id="603" r:id="rId11"/>
    <p:sldId id="604" r:id="rId12"/>
    <p:sldId id="616" r:id="rId13"/>
    <p:sldId id="600" r:id="rId14"/>
    <p:sldId id="609" r:id="rId15"/>
    <p:sldId id="611" r:id="rId16"/>
    <p:sldId id="614" r:id="rId17"/>
    <p:sldId id="615" r:id="rId18"/>
    <p:sldId id="622" r:id="rId19"/>
  </p:sldIdLst>
  <p:sldSz cx="9144000" cy="5143500"/>
  <p:notesSz cx="6858000" cy="9144000"/>
  <p:custDataLst>
    <p:tags r:id="rId25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48" autoAdjust="0"/>
    <p:restoredTop sz="89486" autoAdjust="0"/>
  </p:normalViewPr>
  <p:slideViewPr>
    <p:cSldViewPr>
      <p:cViewPr varScale="1">
        <p:scale>
          <a:sx n="146" d="100"/>
          <a:sy n="146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/>
          </a:p>
        </p:txBody>
      </p:sp>
      <p:sp>
        <p:nvSpPr>
          <p:cNvPr id="5123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A621F891-60BA-4511-B9D1-A232B068B754}" type="datetime1">
              <a:rPr lang="zh-CN" altLang="en-US" sz="1200"/>
            </a:fld>
            <a:endParaRPr lang="zh-CN" altLang="en-US" sz="1200"/>
          </a:p>
        </p:txBody>
      </p:sp>
      <p:sp>
        <p:nvSpPr>
          <p:cNvPr id="5124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200"/>
          </a:p>
        </p:txBody>
      </p:sp>
      <p:sp>
        <p:nvSpPr>
          <p:cNvPr id="5125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D78FE973-8C72-4B46-B7FC-CEF4FFF3950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endParaRPr lang="zh-CN" altLang="en-US" sz="1200"/>
          </a:p>
        </p:txBody>
      </p:sp>
      <p:sp>
        <p:nvSpPr>
          <p:cNvPr id="6147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D2455583-424E-495C-8C8C-830B3E0C5FBA}" type="datetime1">
              <a:rPr lang="zh-CN" altLang="en-US" sz="1200"/>
            </a:fld>
            <a:endParaRPr lang="zh-CN" altLang="en-US" sz="1200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6150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/>
          </a:p>
        </p:txBody>
      </p:sp>
      <p:sp>
        <p:nvSpPr>
          <p:cNvPr id="6151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A87C5EA6-9C72-40DF-9D8A-6DBFCA3E92E9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2" name="11" descr="电脑的屏幕低可信度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6213"/>
            <a:ext cx="9183688" cy="4384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3" name="12" descr="卡通人物中度可信度描述已自动生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86163"/>
            <a:ext cx="9144000" cy="1558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4" name="13" descr="图片包含 形状描述已自动生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650" y="-9525"/>
            <a:ext cx="7988300" cy="4384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5" name="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46288" y="3884613"/>
            <a:ext cx="1504950" cy="1533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6" name="15"/>
          <p:cNvPicPr>
            <a:picLocks noGrp="1"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14950" y="-117475"/>
            <a:ext cx="3848100" cy="52609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057" name="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344487" y="2654300"/>
            <a:ext cx="2530475" cy="2578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8" name="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9663" y="3975100"/>
            <a:ext cx="1331912" cy="1355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6" name="12" descr="卡通人物中度可信度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86163"/>
            <a:ext cx="9144000" cy="1558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7" name="圆角矩形 4"/>
          <p:cNvSpPr/>
          <p:nvPr/>
        </p:nvSpPr>
        <p:spPr>
          <a:xfrm>
            <a:off x="287338" y="195263"/>
            <a:ext cx="8569325" cy="4752975"/>
          </a:xfrm>
          <a:prstGeom prst="roundRect">
            <a:avLst>
              <a:gd name="adj" fmla="val 11396"/>
            </a:avLst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100" name="12" descr="卡通人物中度可信度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86163"/>
            <a:ext cx="9144000" cy="1558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1" name="圆角矩形 4"/>
          <p:cNvSpPr/>
          <p:nvPr/>
        </p:nvSpPr>
        <p:spPr>
          <a:xfrm>
            <a:off x="287338" y="195263"/>
            <a:ext cx="8569325" cy="4752975"/>
          </a:xfrm>
          <a:prstGeom prst="roundRect">
            <a:avLst>
              <a:gd name="adj" fmla="val 11396"/>
            </a:avLst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102" name="同侧圆角矩形 6"/>
          <p:cNvSpPr/>
          <p:nvPr/>
        </p:nvSpPr>
        <p:spPr>
          <a:xfrm flipV="1">
            <a:off x="3455988" y="-11112"/>
            <a:ext cx="2232025" cy="566737"/>
          </a:xfrm>
          <a:custGeom>
            <a:avLst/>
            <a:gdLst/>
            <a:ahLst/>
            <a:cxnLst>
              <a:cxn ang="0">
                <a:pos x="2232025" y="283368"/>
              </a:cxn>
              <a:cxn ang="0">
                <a:pos x="1116012" y="566737"/>
              </a:cxn>
              <a:cxn ang="0">
                <a:pos x="0" y="283368"/>
              </a:cxn>
              <a:cxn ang="0">
                <a:pos x="1116012" y="0"/>
              </a:cxn>
            </a:cxnLst>
            <a:rect l="l" t="t" r="r" b="b"/>
            <a:pathLst>
              <a:path w="2232025" h="566737">
                <a:moveTo>
                  <a:pt x="94458" y="0"/>
                </a:moveTo>
                <a:lnTo>
                  <a:pt x="2137566" y="0"/>
                </a:lnTo>
                <a:cubicBezTo>
                  <a:pt x="2189734" y="0"/>
                  <a:pt x="2232024" y="42290"/>
                  <a:pt x="2232024" y="94458"/>
                </a:cubicBezTo>
                <a:lnTo>
                  <a:pt x="2232025" y="566737"/>
                </a:lnTo>
                <a:lnTo>
                  <a:pt x="2232025" y="566737"/>
                </a:lnTo>
                <a:lnTo>
                  <a:pt x="0" y="566737"/>
                </a:lnTo>
                <a:lnTo>
                  <a:pt x="0" y="566737"/>
                </a:lnTo>
                <a:lnTo>
                  <a:pt x="0" y="94458"/>
                </a:lnTo>
                <a:cubicBezTo>
                  <a:pt x="0" y="42290"/>
                  <a:pt x="42290" y="0"/>
                  <a:pt x="94458" y="0"/>
                </a:cubicBezTo>
                <a:close/>
              </a:path>
            </a:pathLst>
          </a:custGeom>
          <a:solidFill>
            <a:srgbClr val="376092"/>
          </a:solidFill>
          <a:ln w="25400">
            <a:noFill/>
            <a:round/>
          </a:ln>
          <a:effectLst>
            <a:outerShdw blurRad="50800" dist="38100" dir="5400000" algn="t">
              <a:srgbClr val="000000">
                <a:alpha val="39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7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5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7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GIF"/><Relationship Id="rId1" Type="http://schemas.openxmlformats.org/officeDocument/2006/relationships/hyperlink" Target="&#21160;&#29289;&#19990;&#30028;.mp4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框 7"/>
          <p:cNvSpPr txBox="1"/>
          <p:nvPr/>
        </p:nvSpPr>
        <p:spPr>
          <a:xfrm>
            <a:off x="1979613" y="2066925"/>
            <a:ext cx="5330825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口语交际：有趣的动物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0" name="图片 4"/>
          <p:cNvPicPr>
            <a:picLocks noChangeAspect="1"/>
          </p:cNvPicPr>
          <p:nvPr/>
        </p:nvPicPr>
        <p:blipFill>
          <a:blip r:embed="rId1"/>
          <a:srcRect l="57191" t="15619"/>
          <a:stretch>
            <a:fillRect/>
          </a:stretch>
        </p:blipFill>
        <p:spPr>
          <a:xfrm>
            <a:off x="250825" y="268288"/>
            <a:ext cx="2320925" cy="384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2"/>
          <p:cNvSpPr/>
          <p:nvPr/>
        </p:nvSpPr>
        <p:spPr>
          <a:xfrm>
            <a:off x="468313" y="957263"/>
            <a:ext cx="850900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大熊猫老师讲得怎么样？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6386" name="矩形 5"/>
          <p:cNvSpPr/>
          <p:nvPr/>
        </p:nvSpPr>
        <p:spPr>
          <a:xfrm>
            <a:off x="465138" y="1851025"/>
            <a:ext cx="8213725" cy="989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清楚、不啰唆；说话时眼睛是看着大家的，音量很合适</a:t>
            </a:r>
            <a:r>
              <a:rPr lang="en-US" altLang="zh-CN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6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7" name="矩形 2"/>
          <p:cNvSpPr/>
          <p:nvPr/>
        </p:nvSpPr>
        <p:spPr>
          <a:xfrm>
            <a:off x="465138" y="3003550"/>
            <a:ext cx="8070850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小结：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吐字要清楚。每个字都要发音准确，说话的速度也不能太快，这样才能让人听清楚。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16386" grpId="0"/>
      <p:bldP spid="1638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矩形 2"/>
          <p:cNvSpPr>
            <a:spLocks noChangeArrowheads="1"/>
          </p:cNvSpPr>
          <p:nvPr/>
        </p:nvSpPr>
        <p:spPr bwMode="auto">
          <a:xfrm>
            <a:off x="611188" y="339725"/>
            <a:ext cx="8193088" cy="424656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20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有礼貌地提问，要做到：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514350" lvl="0" indent="-514350" eaLnBrk="1" hangingPunct="0">
              <a:lnSpc>
                <a:spcPct val="200000"/>
              </a:lnSpc>
              <a:buClrTx/>
              <a:buFont typeface="Arial" panose="020B0604020202020204" pitchFamily="34" charset="0"/>
              <a:buAutoNum type="circleNumDbPlain"/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认真听别人的介绍，当遇到没听明白的地方时，可以举手提问，提问时也要做到吐字清楚；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514350" lvl="0" indent="-514350" eaLnBrk="1" hangingPunct="0">
              <a:lnSpc>
                <a:spcPct val="200000"/>
              </a:lnSpc>
              <a:buClrTx/>
              <a:buFont typeface="Arial" panose="020B0604020202020204" pitchFamily="34" charset="0"/>
              <a:buAutoNum type="circleNumDbPlain"/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可以用上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请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等礼貌用语，对方回答完问题后要说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谢谢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矩形 2"/>
          <p:cNvSpPr/>
          <p:nvPr/>
        </p:nvSpPr>
        <p:spPr>
          <a:xfrm>
            <a:off x="468313" y="700088"/>
            <a:ext cx="850900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选择最喜欢的动物来练习介绍一下。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8434" name="矩形 3"/>
          <p:cNvSpPr/>
          <p:nvPr/>
        </p:nvSpPr>
        <p:spPr>
          <a:xfrm>
            <a:off x="468313" y="1204913"/>
            <a:ext cx="8431212" cy="3465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练习指导：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①抓住动物有趣的特点：外形（如大象的体重、长颈鹿的身高）；生活习性（如猴子吃食、海豹走路的样子）；脾气（如暴躁的老虎、温柔的绵羊）；与众不同的能力（比如海豚可以帮助人类、蚂蚁用气味传递信息）等。</a:t>
            </a:r>
            <a:endParaRPr lang="en-US" altLang="zh-CN" sz="2600" b="1">
              <a:latin typeface="宋体" panose="02010600030101010101" pitchFamily="2" charset="-122"/>
            </a:endParaRPr>
          </a:p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2600" b="1">
                <a:latin typeface="宋体" panose="02010600030101010101" pitchFamily="2" charset="-122"/>
              </a:rPr>
              <a:t>    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②声音要洪亮，如果遇上不认识的字，发不准字音，可以请教老师或同学，还可以查查字典。</a:t>
            </a:r>
            <a:endParaRPr lang="zh-CN" altLang="en-US" sz="26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8435" name="文本框 1"/>
          <p:cNvSpPr txBox="1">
            <a:spLocks noChangeArrowheads="1"/>
          </p:cNvSpPr>
          <p:nvPr/>
        </p:nvSpPr>
        <p:spPr bwMode="auto">
          <a:xfrm>
            <a:off x="3779838" y="-4762"/>
            <a:ext cx="1655763" cy="52387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28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自主练习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"/>
          <p:cNvSpPr txBox="1">
            <a:spLocks noChangeArrowheads="1"/>
          </p:cNvSpPr>
          <p:nvPr/>
        </p:nvSpPr>
        <p:spPr bwMode="auto">
          <a:xfrm>
            <a:off x="3779838" y="-20637"/>
            <a:ext cx="1655763" cy="52387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28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展示交流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58" name="矩形 2"/>
          <p:cNvSpPr/>
          <p:nvPr/>
        </p:nvSpPr>
        <p:spPr>
          <a:xfrm>
            <a:off x="539750" y="792163"/>
            <a:ext cx="850900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现场采访：谁是最有趣的动物？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9459" name="矩形 11"/>
          <p:cNvSpPr/>
          <p:nvPr/>
        </p:nvSpPr>
        <p:spPr>
          <a:xfrm>
            <a:off x="539750" y="1347788"/>
            <a:ext cx="8064500" cy="2030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示范：</a:t>
            </a:r>
            <a:r>
              <a:rPr lang="en-US" altLang="zh-CN" sz="2800" b="1">
                <a:latin typeface="宋体" panose="02010600030101010101" pitchFamily="2" charset="-122"/>
              </a:rPr>
              <a:t>×××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同学，你在介绍时说袋鼠的妈妈会把自己的孩子放在胸前的袋子里，那请问它的孩子多大以后才会离开妈妈独立生活呢？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9460" name="矩形 12"/>
          <p:cNvSpPr/>
          <p:nvPr/>
        </p:nvSpPr>
        <p:spPr>
          <a:xfrm>
            <a:off x="539750" y="3179763"/>
            <a:ext cx="8064500" cy="1385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>
                <a:latin typeface="宋体" panose="02010600030101010101" pitchFamily="2" charset="-122"/>
              </a:rPr>
              <a:t>×××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同学，请问你认为刚才哪个同学的问题最好？表现得最有礼貌？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838" y="661988"/>
            <a:ext cx="1344612" cy="1876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2" name="对话气泡: 圆角矩形 2"/>
          <p:cNvSpPr/>
          <p:nvPr/>
        </p:nvSpPr>
        <p:spPr>
          <a:xfrm>
            <a:off x="1979613" y="700088"/>
            <a:ext cx="6257925" cy="1368425"/>
          </a:xfrm>
          <a:prstGeom prst="wedgeRoundRectCallout">
            <a:avLst>
              <a:gd name="adj1" fmla="val -54296"/>
              <a:gd name="adj2" fmla="val -15259"/>
              <a:gd name="adj3" fmla="val 16667"/>
            </a:avLst>
          </a:prstGeom>
          <a:solidFill>
            <a:schemeClr val="bg1"/>
          </a:solidFill>
          <a:ln w="25400">
            <a:solidFill>
              <a:srgbClr val="9BBB59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5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    听了同学们的介绍，你觉得自己最大的收获是什么？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0483" name="矩形 3"/>
          <p:cNvSpPr/>
          <p:nvPr/>
        </p:nvSpPr>
        <p:spPr>
          <a:xfrm>
            <a:off x="1539875" y="2427288"/>
            <a:ext cx="6697663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小结：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向别人介绍事物时要做到吐字清楚，听的时候要认真思考，有问题时可以有礼貌地提出来。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矩形 1"/>
          <p:cNvSpPr/>
          <p:nvPr/>
        </p:nvSpPr>
        <p:spPr>
          <a:xfrm>
            <a:off x="2625725" y="1384300"/>
            <a:ext cx="4038600" cy="676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50000"/>
              </a:lnSpc>
            </a:pP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口语交际：有趣的动物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6" name="矩形 1"/>
          <p:cNvSpPr/>
          <p:nvPr/>
        </p:nvSpPr>
        <p:spPr>
          <a:xfrm>
            <a:off x="1765300" y="2403475"/>
            <a:ext cx="201612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有趣的外形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矩形 1"/>
          <p:cNvSpPr/>
          <p:nvPr/>
        </p:nvSpPr>
        <p:spPr>
          <a:xfrm>
            <a:off x="5149850" y="2403475"/>
            <a:ext cx="201612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特殊的习性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矩形 1"/>
          <p:cNvSpPr/>
          <p:nvPr/>
        </p:nvSpPr>
        <p:spPr>
          <a:xfrm>
            <a:off x="3492500" y="3148013"/>
            <a:ext cx="2017713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独特的本领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文本框 1"/>
          <p:cNvSpPr txBox="1">
            <a:spLocks noChangeArrowheads="1"/>
          </p:cNvSpPr>
          <p:nvPr/>
        </p:nvSpPr>
        <p:spPr bwMode="auto">
          <a:xfrm>
            <a:off x="3781425" y="-20637"/>
            <a:ext cx="1655763" cy="52387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28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21506" grpId="0"/>
      <p:bldP spid="21507" grpId="0"/>
      <p:bldP spid="2150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文本框 1"/>
          <p:cNvSpPr txBox="1">
            <a:spLocks noChangeArrowheads="1"/>
          </p:cNvSpPr>
          <p:nvPr/>
        </p:nvSpPr>
        <p:spPr bwMode="auto">
          <a:xfrm>
            <a:off x="3563938" y="-22225"/>
            <a:ext cx="2016125" cy="52387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28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感受</a:t>
            </a:r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有趣</a:t>
            </a:r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94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8799" r="2570" b="5202"/>
          <a:stretch>
            <a:fillRect/>
          </a:stretch>
        </p:blipFill>
        <p:spPr>
          <a:xfrm>
            <a:off x="4543425" y="1443038"/>
            <a:ext cx="4319588" cy="3505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5" name="矩形 2"/>
          <p:cNvSpPr/>
          <p:nvPr/>
        </p:nvSpPr>
        <p:spPr>
          <a:xfrm>
            <a:off x="633413" y="1160463"/>
            <a:ext cx="4213225" cy="3711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提示：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蛇没有脚，却可以爬得很快；变色龙能随着环境的改变迅速改变皮肤的颜色，这样可以保护自己；长颈鹿可以站着睡觉；小蜗牛一边爬一边分泌黏液</a:t>
            </a:r>
            <a:r>
              <a:rPr lang="en-US" altLang="zh-CN" sz="2800" b="1">
                <a:latin typeface="宋体" panose="02010600030101010101" pitchFamily="2" charset="-122"/>
                <a:ea typeface="Times New Roman" panose="02020603050405020304" pitchFamily="18" charset="0"/>
              </a:rPr>
              <a:t>……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8196" name="椭圆 9"/>
          <p:cNvSpPr/>
          <p:nvPr/>
        </p:nvSpPr>
        <p:spPr>
          <a:xfrm>
            <a:off x="4543425" y="3530600"/>
            <a:ext cx="863600" cy="14176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8197" name="椭圆 10"/>
          <p:cNvSpPr/>
          <p:nvPr/>
        </p:nvSpPr>
        <p:spPr>
          <a:xfrm>
            <a:off x="5911850" y="2532063"/>
            <a:ext cx="503238" cy="5667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8198" name="椭圆 11"/>
          <p:cNvSpPr/>
          <p:nvPr/>
        </p:nvSpPr>
        <p:spPr>
          <a:xfrm>
            <a:off x="5478463" y="1465263"/>
            <a:ext cx="936625" cy="2154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8199" name="椭圆 12"/>
          <p:cNvSpPr/>
          <p:nvPr/>
        </p:nvSpPr>
        <p:spPr>
          <a:xfrm>
            <a:off x="7278688" y="2940050"/>
            <a:ext cx="433388" cy="3746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8200" name="矩形 1"/>
          <p:cNvSpPr/>
          <p:nvPr/>
        </p:nvSpPr>
        <p:spPr>
          <a:xfrm>
            <a:off x="592138" y="555625"/>
            <a:ext cx="8509000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这是谁？谁能说出它们身上有趣的特点？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 animBg="1"/>
      <p:bldP spid="8197" grpId="0" animBg="1"/>
      <p:bldP spid="8198" grpId="0" animBg="1"/>
      <p:bldP spid="819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213" y="3795713"/>
            <a:ext cx="3571875" cy="9128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18" name="图片 2">
            <a:hlinkClick r:id="rId1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3550" y="555625"/>
            <a:ext cx="5676900" cy="30718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矩形 2"/>
          <p:cNvSpPr/>
          <p:nvPr/>
        </p:nvSpPr>
        <p:spPr>
          <a:xfrm>
            <a:off x="823913" y="1203325"/>
            <a:ext cx="7783512" cy="1284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选择一种动物，你能用一两句话简单说说这个动物有趣的地方吗？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0242" name="矩形 1"/>
          <p:cNvSpPr/>
          <p:nvPr/>
        </p:nvSpPr>
        <p:spPr>
          <a:xfrm>
            <a:off x="1619250" y="2859088"/>
            <a:ext cx="6192838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提示：外形、生活习性、独特的本领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矩形 2"/>
          <p:cNvSpPr/>
          <p:nvPr/>
        </p:nvSpPr>
        <p:spPr>
          <a:xfrm>
            <a:off x="608013" y="1492250"/>
            <a:ext cx="7927975" cy="1660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一边听老师的介绍一边想：老师都介绍了哪些有趣的内容？有没有哪些地方没有介绍清楚？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1266" name="文本框 1"/>
          <p:cNvSpPr txBox="1">
            <a:spLocks noChangeArrowheads="1"/>
          </p:cNvSpPr>
          <p:nvPr/>
        </p:nvSpPr>
        <p:spPr bwMode="auto">
          <a:xfrm>
            <a:off x="3744913" y="0"/>
            <a:ext cx="1654175" cy="52387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28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示范引导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矩形 2"/>
          <p:cNvSpPr/>
          <p:nvPr/>
        </p:nvSpPr>
        <p:spPr>
          <a:xfrm>
            <a:off x="395288" y="339725"/>
            <a:ext cx="6483350" cy="4102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  我是大熊猫老师，从出生以来一直在竹林里长大。妈妈说我从小就是一副有学问的样子：圆圆的脸蛋，大大的黑眼圈，仿佛是戴着眼镜的博士。我浑身胖嘟嘟的，走路时迈着八字步，一扭一扭的。我一生三分之二的时间都在吃东西，其余的时间几乎都用来休息。我吃东西时，不像小朋友们吃饭时坐得端端正正，而是摆出各种姿势。每次吃完东西，我都得睡好一会儿呢！世界上有</a:t>
            </a: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多种竹子，都是我的美味佳肴。在夏季，我甚至可以爬到</a:t>
            </a: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4000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米高的山坡上觅食。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0" name="矩形 2"/>
          <p:cNvSpPr/>
          <p:nvPr/>
        </p:nvSpPr>
        <p:spPr>
          <a:xfrm>
            <a:off x="395288" y="4300538"/>
            <a:ext cx="850900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你们知道了大熊猫身上哪些有趣的特点？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12291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7363" y="1552575"/>
            <a:ext cx="1989137" cy="2038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矩形 1"/>
          <p:cNvSpPr/>
          <p:nvPr/>
        </p:nvSpPr>
        <p:spPr>
          <a:xfrm>
            <a:off x="317500" y="484188"/>
            <a:ext cx="8509000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针对介绍得不清楚的地方提问。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1331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1257300"/>
            <a:ext cx="1127125" cy="11890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15" name="对话气泡: 圆角矩形 3"/>
          <p:cNvSpPr/>
          <p:nvPr/>
        </p:nvSpPr>
        <p:spPr>
          <a:xfrm>
            <a:off x="2363788" y="1347788"/>
            <a:ext cx="5953125" cy="1008062"/>
          </a:xfrm>
          <a:prstGeom prst="wedgeRoundRectCallout">
            <a:avLst>
              <a:gd name="adj1" fmla="val -55204"/>
              <a:gd name="adj2" fmla="val -5176"/>
              <a:gd name="adj3" fmla="val 16667"/>
            </a:avLst>
          </a:prstGeom>
          <a:gradFill rotWithShape="1">
            <a:gsLst>
              <a:gs pos="0">
                <a:srgbClr val="FFBE86"/>
              </a:gs>
              <a:gs pos="35001">
                <a:srgbClr val="FFD0AA"/>
              </a:gs>
              <a:gs pos="100000">
                <a:srgbClr val="FFEBDB"/>
              </a:gs>
            </a:gsLst>
            <a:lin ang="16200000" scaled="1"/>
          </a:gradFill>
          <a:ln>
            <a:solidFill>
              <a:srgbClr val="F69240"/>
            </a:solidFill>
            <a:round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600" b="1" spc="0">
                <a:solidFill>
                  <a:srgbClr val="000000"/>
                </a:solidFill>
                <a:latin typeface="宋体" panose="02010600030101010101" pitchFamily="2" charset="-122"/>
              </a:rPr>
              <a:t>    大熊猫每次吃完东西后大概要休息多长时间？</a:t>
            </a:r>
            <a:endParaRPr lang="zh-CN" altLang="en-US" sz="26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3316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3813" y="2844800"/>
            <a:ext cx="1344612" cy="1876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17" name="对话气泡: 圆角矩形 5"/>
          <p:cNvSpPr/>
          <p:nvPr/>
        </p:nvSpPr>
        <p:spPr>
          <a:xfrm>
            <a:off x="539750" y="2697163"/>
            <a:ext cx="6994525" cy="1319212"/>
          </a:xfrm>
          <a:prstGeom prst="wedgeRoundRectCallout">
            <a:avLst>
              <a:gd name="adj1" fmla="val 53921"/>
              <a:gd name="adj2" fmla="val -6736"/>
              <a:gd name="adj3" fmla="val 16667"/>
            </a:avLst>
          </a:prstGeom>
          <a:solidFill>
            <a:schemeClr val="bg1"/>
          </a:solidFill>
          <a:ln w="25400">
            <a:solidFill>
              <a:srgbClr val="9BBB59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    前后两次进食之间睡</a:t>
            </a:r>
            <a:r>
              <a:rPr lang="en-US" altLang="zh-CN" sz="2800" b="1" spc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spc="0">
                <a:latin typeface="宋体" panose="02010600030101010101" pitchFamily="2" charset="-122"/>
              </a:rPr>
              <a:t>～</a:t>
            </a:r>
            <a:r>
              <a:rPr lang="en-US" altLang="zh-CN" sz="2800" b="1" spc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1" spc="0">
                <a:latin typeface="宋体" panose="02010600030101010101" pitchFamily="2" charset="-122"/>
              </a:rPr>
              <a:t>个小时，大熊猫真是个贪吃、贪睡的家伙。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/>
      <p:bldP spid="133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对话气泡: 圆角矩形 1"/>
          <p:cNvSpPr/>
          <p:nvPr/>
        </p:nvSpPr>
        <p:spPr>
          <a:xfrm>
            <a:off x="2268538" y="915988"/>
            <a:ext cx="5975350" cy="1106487"/>
          </a:xfrm>
          <a:prstGeom prst="wedgeRoundRectCallout">
            <a:avLst>
              <a:gd name="adj1" fmla="val -55722"/>
              <a:gd name="adj2" fmla="val 13468"/>
              <a:gd name="adj3" fmla="val 16667"/>
            </a:avLst>
          </a:prstGeom>
          <a:gradFill rotWithShape="1">
            <a:gsLst>
              <a:gs pos="0">
                <a:srgbClr val="FFBE86"/>
              </a:gs>
              <a:gs pos="35001">
                <a:srgbClr val="FFD0AA"/>
              </a:gs>
              <a:gs pos="100000">
                <a:srgbClr val="FFEBDB"/>
              </a:gs>
            </a:gsLst>
            <a:lin ang="16200000" scaled="1"/>
          </a:gradFill>
          <a:ln>
            <a:solidFill>
              <a:srgbClr val="F69240"/>
            </a:solidFill>
            <a:round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600" b="1" spc="0">
                <a:solidFill>
                  <a:srgbClr val="000000"/>
                </a:solidFill>
                <a:latin typeface="宋体" panose="02010600030101010101" pitchFamily="2" charset="-122"/>
              </a:rPr>
              <a:t>    老师，请问大熊猫吃东西时都会用什么姿势啊？</a:t>
            </a:r>
            <a:endParaRPr lang="zh-CN" altLang="en-US" sz="26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433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781050"/>
            <a:ext cx="1166813" cy="13763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39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3813" y="2476500"/>
            <a:ext cx="1344612" cy="1876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40" name="对话气泡: 圆角矩形 4"/>
          <p:cNvSpPr/>
          <p:nvPr/>
        </p:nvSpPr>
        <p:spPr>
          <a:xfrm>
            <a:off x="539750" y="2328863"/>
            <a:ext cx="6994525" cy="1746250"/>
          </a:xfrm>
          <a:prstGeom prst="wedgeRoundRectCallout">
            <a:avLst>
              <a:gd name="adj1" fmla="val 54931"/>
              <a:gd name="adj2" fmla="val -6736"/>
              <a:gd name="adj3" fmla="val 16667"/>
            </a:avLst>
          </a:prstGeom>
          <a:solidFill>
            <a:schemeClr val="bg1"/>
          </a:solidFill>
          <a:ln w="25400">
            <a:solidFill>
              <a:srgbClr val="9BBB59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    它们并不在乎吃东西的地方，也不在乎用什么姿势吃东西，坐着、平躺、侧卧都可以，它们只是不停地剥竹子、吃竹子。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 animBg="1"/>
      <p:bldP spid="1434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2"/>
          <p:cNvSpPr/>
          <p:nvPr/>
        </p:nvSpPr>
        <p:spPr>
          <a:xfrm>
            <a:off x="536575" y="1082675"/>
            <a:ext cx="850900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熊猫老师介绍了大熊猫哪些方面的内容？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5362" name="矩形 2"/>
          <p:cNvSpPr/>
          <p:nvPr/>
        </p:nvSpPr>
        <p:spPr>
          <a:xfrm>
            <a:off x="536575" y="1951038"/>
            <a:ext cx="8509000" cy="5095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走路时的姿势，还有贪吃、贪睡的特点。</a:t>
            </a:r>
            <a:endParaRPr lang="zh-CN" altLang="en-US" sz="26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矩形 2"/>
          <p:cNvSpPr/>
          <p:nvPr/>
        </p:nvSpPr>
        <p:spPr>
          <a:xfrm>
            <a:off x="536575" y="2787650"/>
            <a:ext cx="8070850" cy="1385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小结：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介绍的时候，如果能抓住动物的一些有趣的特点，大家的印象就更深刻了。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1258</Words>
  <Application>WPS 演示</Application>
  <PresentationFormat/>
  <Paragraphs>79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楷体</vt:lpstr>
      <vt:lpstr>黑体</vt:lpstr>
      <vt:lpstr>Times New Roman</vt:lpstr>
      <vt:lpstr>微软雅黑</vt:lpstr>
      <vt:lpstr>Arial Unicode MS</vt:lpstr>
      <vt:lpstr>等线</vt:lpstr>
      <vt:lpstr>Cambria</vt:lpstr>
      <vt:lpstr>Arial</vt:lpstr>
      <vt:lpstr>等线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2016-10-29T08:56:00Z</dcterms:created>
  <dcterms:modified xsi:type="dcterms:W3CDTF">2023-09-25T13:07:41Z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来源">
    <vt:lpwstr>状元成才路系列</vt:lpwstr>
  </property>
  <property fmtid="{D5CDD505-2E9C-101B-9397-08002B2CF9AE}" pid="4" name="ICV">
    <vt:lpwstr>9A9AB575222945E5AF558FDC879AF7BF_12</vt:lpwstr>
  </property>
</Properties>
</file>