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6" r:id="rId4"/>
  </p:sldMasterIdLst>
  <p:notesMasterIdLst>
    <p:notesMasterId r:id="rId6"/>
  </p:notesMasterIdLst>
  <p:sldIdLst>
    <p:sldId id="257" r:id="rId5"/>
    <p:sldId id="422" r:id="rId7"/>
    <p:sldId id="389" r:id="rId8"/>
    <p:sldId id="390" r:id="rId9"/>
    <p:sldId id="331" r:id="rId10"/>
    <p:sldId id="392" r:id="rId11"/>
    <p:sldId id="393" r:id="rId12"/>
    <p:sldId id="394" r:id="rId13"/>
    <p:sldId id="395" r:id="rId14"/>
    <p:sldId id="396" r:id="rId15"/>
    <p:sldId id="397" r:id="rId16"/>
    <p:sldId id="399" r:id="rId17"/>
    <p:sldId id="400" r:id="rId18"/>
    <p:sldId id="401" r:id="rId19"/>
    <p:sldId id="421" r:id="rId20"/>
    <p:sldId id="423" r:id="rId21"/>
    <p:sldId id="402" r:id="rId22"/>
    <p:sldId id="405" r:id="rId23"/>
    <p:sldId id="406" r:id="rId24"/>
    <p:sldId id="403" r:id="rId25"/>
    <p:sldId id="404" r:id="rId26"/>
    <p:sldId id="407" r:id="rId27"/>
    <p:sldId id="408" r:id="rId28"/>
    <p:sldId id="410" r:id="rId29"/>
    <p:sldId id="398" r:id="rId30"/>
    <p:sldId id="411" r:id="rId31"/>
    <p:sldId id="412" r:id="rId32"/>
    <p:sldId id="413" r:id="rId33"/>
    <p:sldId id="414" r:id="rId34"/>
    <p:sldId id="416" r:id="rId35"/>
    <p:sldId id="417" r:id="rId36"/>
    <p:sldId id="418" r:id="rId37"/>
    <p:sldId id="419" r:id="rId38"/>
    <p:sldId id="415" r:id="rId39"/>
    <p:sldId id="420" r:id="rId40"/>
    <p:sldId id="456" r:id="rId41"/>
  </p:sldIdLst>
  <p:sldSz cx="9144000" cy="5143500"/>
  <p:notesSz cx="7103745" cy="10234295"/>
  <p:custDataLst>
    <p:tags r:id="rId4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等线" pitchFamily="2" charset="-122"/>
        <a:ea typeface="等线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等线" pitchFamily="2" charset="-122"/>
        <a:ea typeface="等线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等线" pitchFamily="2" charset="-122"/>
        <a:ea typeface="等线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等线" pitchFamily="2" charset="-122"/>
        <a:ea typeface="等线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等线" pitchFamily="2" charset="-122"/>
        <a:ea typeface="等线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27" autoAdjust="0"/>
    <p:restoredTop sz="94660" autoAdjust="0"/>
  </p:normalViewPr>
  <p:slideViewPr>
    <p:cSldViewPr>
      <p:cViewPr varScale="1">
        <p:scale>
          <a:sx n="148" d="100"/>
          <a:sy n="14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" name="日期占位符 2"/>
          <p:cNvSpPr>
            <a:spLocks noGrp="1"/>
          </p:cNvSpPr>
          <p:nvPr>
            <p:ph type="dt" idx="9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r" eaLnBrk="1" fontAlgn="base" hangingPunct="1">
              <a:spcBef>
                <a:spcPct val="0"/>
              </a:spcBef>
              <a:spcAft>
                <a:spcPct val="0"/>
              </a:spcAft>
            </a:pPr>
            <a:fld id="{D0EF91E6-D514-43A3-B85A-09EDA268E083}" type="datetime1"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3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r" eaLnBrk="1" hangingPunct="1"/>
            <a:fld id="{1D3EE769-4AA2-451C-B0CC-48C670B7D31B}" type="slidenum"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1266" name="备注占位符 2"/>
          <p:cNvSpPr>
            <a:spLocks noGrp="1"/>
          </p:cNvSpPr>
          <p:nvPr>
            <p:ph type="body" idx="4294967295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r" eaLnBrk="1" hangingPunct="1"/>
            <a:fld id="{8927F13F-9A47-43D1-A11E-60142E22A14B}" type="slidenum"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3314" name="备注占位符 2"/>
          <p:cNvSpPr>
            <a:spLocks noGrp="1"/>
          </p:cNvSpPr>
          <p:nvPr>
            <p:ph type="body" idx="4294967295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5" name="灯片编号占位符 3"/>
          <p:cNvSpPr txBox="1">
            <a:spLocks noGrp="1"/>
          </p:cNvSpPr>
          <p:nvPr>
            <p:ph type="sldNum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r" eaLnBrk="1" hangingPunct="1"/>
            <a:fld id="{6250B53C-6F57-405C-9944-14D5E1C41E6A}" type="slidenum"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4294967295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r" eaLnBrk="1" hangingPunct="1"/>
            <a:fld id="{85EE65E6-CCC7-468F-89F6-0CFBD8D4AE30}" type="slidenum"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矩形 7"/>
          <p:cNvSpPr/>
          <p:nvPr/>
        </p:nvSpPr>
        <p:spPr>
          <a:xfrm>
            <a:off x="355600" y="273050"/>
            <a:ext cx="8432800" cy="45974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fld id="{CC251D40-338E-4916-92BF-BB538278AD6D}" type="datetime1">
              <a:rPr lang="zh-CN" altLang="en-US" sz="1200">
                <a:solidFill>
                  <a:srgbClr val="898989"/>
                </a:solidFill>
                <a:latin typeface="等线" pitchFamily="2" charset="-122"/>
                <a:ea typeface="等线" pitchFamily="2" charset="-122"/>
              </a:rPr>
            </a:fld>
            <a:endParaRPr lang="zh-CN" altLang="en-US" sz="1200">
              <a:solidFill>
                <a:srgbClr val="898989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5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r"/>
            <a:fld id="{CE41B474-894D-45BA-A810-4B04EAE9089C}" type="slidenum">
              <a:rPr lang="zh-CN" altLang="en-US" sz="1200">
                <a:solidFill>
                  <a:srgbClr val="898989"/>
                </a:solidFill>
                <a:latin typeface="等线" pitchFamily="2" charset="-122"/>
                <a:ea typeface="等线" pitchFamily="2" charset="-122"/>
              </a:rPr>
            </a:fld>
            <a:endParaRPr lang="zh-CN" altLang="en-US" sz="1200">
              <a:solidFill>
                <a:srgbClr val="898989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矩形 7"/>
          <p:cNvSpPr/>
          <p:nvPr/>
        </p:nvSpPr>
        <p:spPr>
          <a:xfrm>
            <a:off x="539750" y="593725"/>
            <a:ext cx="8064500" cy="3956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矩形 8"/>
          <p:cNvSpPr/>
          <p:nvPr/>
        </p:nvSpPr>
        <p:spPr>
          <a:xfrm>
            <a:off x="423863" y="450850"/>
            <a:ext cx="8296275" cy="42418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fld id="{87A28152-5873-4DA0-94CE-6B5A806001C4}" type="datetime1">
              <a:rPr lang="zh-CN" altLang="en-US" sz="1200">
                <a:solidFill>
                  <a:srgbClr val="898989"/>
                </a:solidFill>
                <a:latin typeface="等线" pitchFamily="2" charset="-122"/>
                <a:ea typeface="等线" pitchFamily="2" charset="-122"/>
              </a:rPr>
            </a:fld>
            <a:endParaRPr lang="zh-CN" altLang="en-US" sz="1200">
              <a:solidFill>
                <a:srgbClr val="898989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8200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820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r"/>
            <a:fld id="{30976A67-6060-4833-AB33-E54E32AFC380}" type="slidenum">
              <a:rPr lang="zh-CN" altLang="en-US" sz="1200">
                <a:solidFill>
                  <a:srgbClr val="898989"/>
                </a:solidFill>
                <a:latin typeface="等线" pitchFamily="2" charset="-122"/>
                <a:ea typeface="等线" pitchFamily="2" charset="-122"/>
              </a:rPr>
            </a:fld>
            <a:endParaRPr lang="zh-CN" altLang="en-US" sz="1200">
              <a:solidFill>
                <a:srgbClr val="898989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 idx="4294967295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Cambria" panose="020405030504060302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/>
            <a:r>
              <a:t>编辑母版文本样式</a:t>
            </a:r>
          </a:p>
          <a:p>
            <a:pPr marL="685800" lvl="1" indent="-22860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fld id="{4F6BBBE8-8DD7-4B6C-B07B-803F789C60FF}" type="datetime1">
              <a:rPr lang="zh-CN" altLang="en-US" sz="1200">
                <a:solidFill>
                  <a:srgbClr val="898989"/>
                </a:solidFill>
                <a:latin typeface="等线" pitchFamily="2" charset="-122"/>
                <a:ea typeface="等线" pitchFamily="2" charset="-122"/>
              </a:rPr>
            </a:fld>
            <a:endParaRPr lang="zh-CN" altLang="en-US" sz="1200">
              <a:solidFill>
                <a:srgbClr val="898989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r"/>
            <a:fld id="{A0956225-453A-4ADD-8ECD-73597CA81B0B}" type="slidenum">
              <a:rPr lang="zh-CN" altLang="en-US" sz="1200">
                <a:solidFill>
                  <a:srgbClr val="898989"/>
                </a:solidFill>
                <a:latin typeface="等线" pitchFamily="2" charset="-122"/>
                <a:ea typeface="等线" pitchFamily="2" charset="-122"/>
              </a:rPr>
            </a:fld>
            <a:endParaRPr lang="zh-CN" altLang="en-US" sz="1200">
              <a:solidFill>
                <a:srgbClr val="898989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microsoft.com/office/2007/relationships/media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26543;.mp4" TargetMode="External"/><Relationship Id="rId7" Type="http://schemas.openxmlformats.org/officeDocument/2006/relationships/video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26543;.mp4" TargetMode="External"/><Relationship Id="rId6" Type="http://schemas.openxmlformats.org/officeDocument/2006/relationships/image" Target="../media/image29.png"/><Relationship Id="rId5" Type="http://schemas.microsoft.com/office/2007/relationships/media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23558;.mp4" TargetMode="External"/><Relationship Id="rId4" Type="http://schemas.openxmlformats.org/officeDocument/2006/relationships/video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23558;.mp4" TargetMode="External"/><Relationship Id="rId3" Type="http://schemas.openxmlformats.org/officeDocument/2006/relationships/image" Target="../media/image28.png"/><Relationship Id="rId2" Type="http://schemas.microsoft.com/office/2007/relationships/media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32439;.mp4" TargetMode="External"/><Relationship Id="rId14" Type="http://schemas.openxmlformats.org/officeDocument/2006/relationships/slideLayout" Target="../slideLayouts/slideLayout5.xml"/><Relationship Id="rId13" Type="http://schemas.openxmlformats.org/officeDocument/2006/relationships/image" Target="../media/image17.png"/><Relationship Id="rId12" Type="http://schemas.openxmlformats.org/officeDocument/2006/relationships/image" Target="../media/image31.png"/><Relationship Id="rId11" Type="http://schemas.microsoft.com/office/2007/relationships/media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38453;.mp4" TargetMode="External"/><Relationship Id="rId10" Type="http://schemas.openxmlformats.org/officeDocument/2006/relationships/video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38453;.mp4" TargetMode="External"/><Relationship Id="rId1" Type="http://schemas.openxmlformats.org/officeDocument/2006/relationships/video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32439;.mp4" TargetMode="Externa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microsoft.com/office/2007/relationships/media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21364;.mp4" TargetMode="External"/><Relationship Id="rId4" Type="http://schemas.openxmlformats.org/officeDocument/2006/relationships/video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21364;.mp4" TargetMode="External"/><Relationship Id="rId3" Type="http://schemas.openxmlformats.org/officeDocument/2006/relationships/image" Target="../media/image32.png"/><Relationship Id="rId2" Type="http://schemas.microsoft.com/office/2007/relationships/media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26391;.mp4" TargetMode="External"/><Relationship Id="rId1" Type="http://schemas.openxmlformats.org/officeDocument/2006/relationships/video" Target="file:///E:\&#29579;&#25991;&#27777;\2021&#31179;&#19978;\&#23567;&#35821;\&#19978;&#35838;&#35838;&#20214;\&#20108;&#19978;\&#31532;&#20116;&#21333;&#20803;\13%20&#23506;&#21495;&#40479;%20&#12304;&#25945;&#26696;&#21305;&#37197;&#29256;&#12305;&#25512;&#33616;&#10084;\&#26391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slide" Target="slide3.xml"/><Relationship Id="rId1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1" Type="http://schemas.openxmlformats.org/officeDocument/2006/relationships/image" Target="../media/image34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png"/><Relationship Id="rId3" Type="http://schemas.openxmlformats.org/officeDocument/2006/relationships/image" Target="../media/image36.png"/><Relationship Id="rId2" Type="http://schemas.microsoft.com/office/2007/relationships/media" Target="file:///\\pc-2\21&#31179;&#23567;&#35821;&#19978;&#35838;&#26657;&#23545;\2&#35821;&#19978;\&#26032;&#25945;&#26696;&#29256;\&#31532;&#20116;&#21333;&#20803;\13%20&#23506;&#21495;&#40479;%20&#12304;&#25945;&#26696;&#21305;&#37197;&#29256;&#12305;&#25512;&#33616;&#10084;\&#38754;.mp4" TargetMode="External"/><Relationship Id="rId1" Type="http://schemas.openxmlformats.org/officeDocument/2006/relationships/video" Target="file:///\\pc-2\21&#31179;&#23567;&#35821;&#19978;&#35838;&#26657;&#23545;\2&#35821;&#19978;\&#26032;&#25945;&#26696;&#29256;\&#31532;&#20116;&#21333;&#20803;\13%20&#23506;&#21495;&#40479;%20&#12304;&#25945;&#26696;&#21305;&#37197;&#29256;&#12305;&#25512;&#33616;&#10084;\&#38754;.mp4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文本框 1">
            <a:hlinkClick r:id="rId2" action="ppaction://hlinksldjump"/>
          </p:cNvPr>
          <p:cNvSpPr txBox="1"/>
          <p:nvPr/>
        </p:nvSpPr>
        <p:spPr>
          <a:xfrm>
            <a:off x="3025775" y="1668463"/>
            <a:ext cx="22955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 eaLnBrk="1" hangingPunct="1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文本框 2">
            <a:hlinkClick r:id="rId3" action="ppaction://hlinksldjump"/>
          </p:cNvPr>
          <p:cNvSpPr txBox="1"/>
          <p:nvPr/>
        </p:nvSpPr>
        <p:spPr>
          <a:xfrm>
            <a:off x="3005138" y="2649538"/>
            <a:ext cx="22955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 eaLnBrk="1" hangingPunct="1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>
        <p:dissolve/>
      </p:transition>
    </mc:Choice>
    <mc:Fallback>
      <p:transition>
        <p:dissolv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"/>
          <p:cNvSpPr/>
          <p:nvPr/>
        </p:nvSpPr>
        <p:spPr>
          <a:xfrm>
            <a:off x="460375" y="768350"/>
            <a:ext cx="8223250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再读课文，找出描写季节变化的句子读一读，体会天气的变化，了解文章的顺序。</a:t>
            </a:r>
            <a:endParaRPr lang="en-US" altLang="zh-CN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1506" name="矩形 2"/>
          <p:cNvSpPr/>
          <p:nvPr/>
        </p:nvSpPr>
        <p:spPr>
          <a:xfrm>
            <a:off x="703263" y="1851025"/>
            <a:ext cx="7737475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几阵秋风，树叶落尽，冬天快要到了。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冬天说到就到，寒风呼呼地刮着。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寒冬腊月，大雪纷飞。北风像狮子一样狂吼，崖缝里冷得像冰窖。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矩形 3"/>
          <p:cNvSpPr/>
          <p:nvPr/>
        </p:nvSpPr>
        <p:spPr>
          <a:xfrm>
            <a:off x="460375" y="3819525"/>
            <a:ext cx="844391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读句子，感受不同季节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风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的不同和天气的变化。</a:t>
            </a:r>
            <a:endParaRPr lang="en-US" altLang="zh-CN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1"/>
          <p:cNvSpPr/>
          <p:nvPr/>
        </p:nvSpPr>
        <p:spPr>
          <a:xfrm>
            <a:off x="328613" y="404813"/>
            <a:ext cx="8486775" cy="2090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几阵秋风，树叶落尽，冬天快要到了。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冬天说到就到，寒风呼呼地刮着。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寒冬腊月，大雪纷飞。北风像狮子一样狂吼，崖缝里冷得像冰窖。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0" name="组合 2"/>
          <p:cNvGrpSpPr/>
          <p:nvPr/>
        </p:nvGrpSpPr>
        <p:grpSpPr>
          <a:xfrm>
            <a:off x="4816475" y="1931988"/>
            <a:ext cx="3873500" cy="1614487"/>
            <a:chOff x="3852810" y="151196"/>
            <a:chExt cx="3873357" cy="1615583"/>
          </a:xfrm>
        </p:grpSpPr>
        <p:sp>
          <p:nvSpPr>
            <p:cNvPr id="22531" name="对话气泡: 圆角矩形 3"/>
            <p:cNvSpPr/>
            <p:nvPr/>
          </p:nvSpPr>
          <p:spPr>
            <a:xfrm>
              <a:off x="3852810" y="375185"/>
              <a:ext cx="3557457" cy="578242"/>
            </a:xfrm>
            <a:prstGeom prst="wedgeRoundRectCallout">
              <a:avLst>
                <a:gd name="adj1" fmla="val 48375"/>
                <a:gd name="adj2" fmla="val -21190"/>
                <a:gd name="adj3" fmla="val 16667"/>
              </a:avLst>
            </a:prstGeom>
            <a:gradFill rotWithShape="1">
              <a:gsLst>
                <a:gs pos="0">
                  <a:srgbClr val="A8B7DF"/>
                </a:gs>
                <a:gs pos="50000">
                  <a:srgbClr val="9AABD9"/>
                </a:gs>
                <a:gs pos="100000">
                  <a:srgbClr val="879ED7"/>
                </a:gs>
              </a:gsLst>
              <a:lin ang="5400000"/>
            </a:gradFill>
            <a:ln w="6350">
              <a:solidFill>
                <a:schemeClr val="accent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你体会到了什么？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2532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68469" y="151196"/>
              <a:ext cx="1157698" cy="16155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2533" name="矩形 5"/>
          <p:cNvSpPr/>
          <p:nvPr/>
        </p:nvSpPr>
        <p:spPr>
          <a:xfrm>
            <a:off x="5167313" y="2870200"/>
            <a:ext cx="236537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天气越来越冷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矩形 6"/>
          <p:cNvSpPr/>
          <p:nvPr/>
        </p:nvSpPr>
        <p:spPr>
          <a:xfrm>
            <a:off x="328613" y="404813"/>
            <a:ext cx="8486775" cy="2090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几阵秋风，树叶落尽，冬天快要到了。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冬天说到就到，寒风呼呼地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刮着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寒冬腊月，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大雪纷飞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。北风像狮子一样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狂吼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，崖缝里冷得像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冰窖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对话气泡: 圆角矩形 7"/>
          <p:cNvSpPr/>
          <p:nvPr/>
        </p:nvSpPr>
        <p:spPr>
          <a:xfrm>
            <a:off x="454025" y="2625725"/>
            <a:ext cx="4208463" cy="850900"/>
          </a:xfrm>
          <a:prstGeom prst="wedgeRoundRectCallout">
            <a:avLst>
              <a:gd name="adj1" fmla="val 13630"/>
              <a:gd name="adj2" fmla="val -68750"/>
              <a:gd name="adj3" fmla="val 16667"/>
            </a:avLst>
          </a:prstGeom>
          <a:solidFill>
            <a:srgbClr val="70AD47"/>
          </a:solidFill>
          <a:ln w="19050">
            <a:solidFill>
              <a:schemeClr val="bg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000" b="1" spc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重读标红的词语，带着表情做动作表演读，读出越来越冷的感觉。</a:t>
            </a:r>
            <a:endParaRPr lang="zh-CN" altLang="en-US" sz="20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6" name="矩形 8"/>
          <p:cNvSpPr/>
          <p:nvPr/>
        </p:nvSpPr>
        <p:spPr>
          <a:xfrm>
            <a:off x="460375" y="3598863"/>
            <a:ext cx="82232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课文是按照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冬天快要到了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冬天说到就到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寒冬腊月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三个不同的时间段来写的。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1"/>
          <p:cNvSpPr/>
          <p:nvPr/>
        </p:nvSpPr>
        <p:spPr>
          <a:xfrm>
            <a:off x="550863" y="949325"/>
            <a:ext cx="822325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根据提示填空，了解故事的大意。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3554" name="矩形 1"/>
          <p:cNvSpPr/>
          <p:nvPr/>
        </p:nvSpPr>
        <p:spPr>
          <a:xfrm>
            <a:off x="790575" y="1625600"/>
            <a:ext cx="7851775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冬天快要到了，喜鹊（        ），寒号鸟（                ）；冬天说到就到，喜鹊（              ），寒号鸟（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）；寒冬腊月，喜鹊（     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），寒号鸟（      ）。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5097463" y="1616075"/>
            <a:ext cx="163353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忙着做窝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矩形 4"/>
          <p:cNvSpPr/>
          <p:nvPr/>
        </p:nvSpPr>
        <p:spPr>
          <a:xfrm>
            <a:off x="1150938" y="2132013"/>
            <a:ext cx="3062287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只知道玩、睡大觉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矩形 6"/>
          <p:cNvSpPr/>
          <p:nvPr/>
        </p:nvSpPr>
        <p:spPr>
          <a:xfrm>
            <a:off x="1150938" y="2628900"/>
            <a:ext cx="274478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住在温暖的窝里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矩形 7"/>
          <p:cNvSpPr/>
          <p:nvPr/>
        </p:nvSpPr>
        <p:spPr>
          <a:xfrm>
            <a:off x="5835650" y="2638425"/>
            <a:ext cx="275590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在崖缝里冻得直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矩形 8"/>
          <p:cNvSpPr/>
          <p:nvPr/>
        </p:nvSpPr>
        <p:spPr>
          <a:xfrm>
            <a:off x="5835650" y="3178175"/>
            <a:ext cx="3062288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在枝头呼唤寒号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矩形 9"/>
          <p:cNvSpPr/>
          <p:nvPr/>
        </p:nvSpPr>
        <p:spPr>
          <a:xfrm>
            <a:off x="3527425" y="3663950"/>
            <a:ext cx="1265238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冻死了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矩形 10"/>
          <p:cNvSpPr/>
          <p:nvPr/>
        </p:nvSpPr>
        <p:spPr>
          <a:xfrm>
            <a:off x="1019175" y="3178175"/>
            <a:ext cx="157480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打哆嗦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2" name="矩形 11"/>
          <p:cNvSpPr/>
          <p:nvPr/>
        </p:nvSpPr>
        <p:spPr>
          <a:xfrm>
            <a:off x="1019175" y="3663950"/>
            <a:ext cx="642938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/>
      <p:bldP spid="23558" grpId="0"/>
      <p:bldP spid="23559" grpId="0"/>
      <p:bldP spid="23560" grpId="0"/>
      <p:bldP spid="23561" grpId="0"/>
      <p:bldP spid="235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纷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927850" y="1800225"/>
            <a:ext cx="1336675" cy="1287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78" name="将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84275" y="1800225"/>
            <a:ext cx="1336675" cy="1287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79" name="枯.mp4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13325" y="1800225"/>
            <a:ext cx="1336675" cy="1287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0" name="阵.mp4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098800" y="1800225"/>
            <a:ext cx="1336675" cy="1287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1" name="矩形 6"/>
          <p:cNvSpPr/>
          <p:nvPr/>
        </p:nvSpPr>
        <p:spPr>
          <a:xfrm>
            <a:off x="517525" y="3903663"/>
            <a:ext cx="82232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比较观察：你有什么发现？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4582" name="矩形 8"/>
          <p:cNvSpPr/>
          <p:nvPr/>
        </p:nvSpPr>
        <p:spPr>
          <a:xfrm>
            <a:off x="323850" y="4294188"/>
            <a:ext cx="8223250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它们都是左右结构，左窄右宽。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3" name="对话气泡: 圆角矩形 12"/>
          <p:cNvSpPr/>
          <p:nvPr/>
        </p:nvSpPr>
        <p:spPr>
          <a:xfrm>
            <a:off x="527050" y="3130550"/>
            <a:ext cx="4976813" cy="825500"/>
          </a:xfrm>
          <a:prstGeom prst="wedgeRoundRectCallout">
            <a:avLst>
              <a:gd name="adj1" fmla="val -27153"/>
              <a:gd name="adj2" fmla="val -67139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    右边两部分要写得紧凑，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寸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的横在横中线下侧，较长，点在竖中线上。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4" name="对话气泡: 圆角矩形 14"/>
          <p:cNvSpPr/>
          <p:nvPr/>
        </p:nvSpPr>
        <p:spPr>
          <a:xfrm>
            <a:off x="5013325" y="895350"/>
            <a:ext cx="2198688" cy="727075"/>
          </a:xfrm>
          <a:prstGeom prst="wedgeRoundRectCallout">
            <a:avLst>
              <a:gd name="adj1" fmla="val -23556"/>
              <a:gd name="adj2" fmla="val 65310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    左边的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木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捺变点。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5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586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4587" name="图片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8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9" name="对话气泡: 圆角矩形 13"/>
          <p:cNvSpPr/>
          <p:nvPr/>
        </p:nvSpPr>
        <p:spPr>
          <a:xfrm>
            <a:off x="2214563" y="895350"/>
            <a:ext cx="2357437" cy="727075"/>
          </a:xfrm>
          <a:prstGeom prst="wedgeRoundRectCallout">
            <a:avLst>
              <a:gd name="adj1" fmla="val 30273"/>
              <a:gd name="adj2" fmla="val 63898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    右边是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车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，不要写成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5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45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7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24577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5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245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8"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24578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245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9"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24579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4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245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0"/>
                  </p:tgtEl>
                </p:cond>
              </p:nextCondLst>
            </p:seq>
            <p:video>
              <p:cMediaNode vol="80000">
                <p:cTn id="46" fill="hold" display="0">
                  <p:stCondLst>
                    <p:cond delay="indefinite"/>
                  </p:stCondLst>
                </p:cTn>
                <p:tgtEl>
                  <p:spTgt spid="24580"/>
                </p:tgtEl>
              </p:cMediaNode>
            </p:video>
          </p:childTnLst>
        </p:cTn>
      </p:par>
    </p:tnLst>
    <p:bldLst>
      <p:bldP spid="24582" grpId="0"/>
      <p:bldP spid="24583" grpId="0" animBg="1"/>
      <p:bldP spid="24584" grpId="0" animBg="1"/>
      <p:bldP spid="2458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朗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803525" y="1016000"/>
            <a:ext cx="1377950" cy="1338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2" name="却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87900" y="1016000"/>
            <a:ext cx="1377950" cy="1338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矩形 3"/>
          <p:cNvSpPr/>
          <p:nvPr/>
        </p:nvSpPr>
        <p:spPr>
          <a:xfrm>
            <a:off x="460375" y="2659063"/>
            <a:ext cx="82232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将、阵、枯、纷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比较观察：你有什么发现？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5604" name="矩形 4"/>
          <p:cNvSpPr/>
          <p:nvPr/>
        </p:nvSpPr>
        <p:spPr>
          <a:xfrm>
            <a:off x="460375" y="3230563"/>
            <a:ext cx="8223250" cy="989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这六个字都是左右结构，书写时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将、阵、枯、纷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左窄右宽；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左右宽窄相当；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左宽右窄。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对话气泡: 圆角矩形 5"/>
          <p:cNvSpPr/>
          <p:nvPr/>
        </p:nvSpPr>
        <p:spPr>
          <a:xfrm>
            <a:off x="709613" y="1016000"/>
            <a:ext cx="1868487" cy="1247775"/>
          </a:xfrm>
          <a:prstGeom prst="wedgeRoundRectCallout">
            <a:avLst>
              <a:gd name="adj1" fmla="val 57407"/>
              <a:gd name="adj2" fmla="val 21866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    左边不是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良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，第六笔是点。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6" name="对话气泡: 圆角矩形 6"/>
          <p:cNvSpPr/>
          <p:nvPr/>
        </p:nvSpPr>
        <p:spPr>
          <a:xfrm>
            <a:off x="6442075" y="1158875"/>
            <a:ext cx="1870075" cy="1246188"/>
          </a:xfrm>
          <a:prstGeom prst="wedgeRoundRectCallout">
            <a:avLst>
              <a:gd name="adj1" fmla="val -59625"/>
              <a:gd name="adj2" fmla="val 8681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    右部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卩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的一竖略长。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6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56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1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5601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5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25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2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25602"/>
                </p:tgtEl>
              </p:cMediaNode>
            </p:video>
          </p:childTnLst>
        </p:cTn>
      </p:par>
    </p:tnLst>
    <p:bldLst>
      <p:bldP spid="25604" grpId="0"/>
      <p:bldP spid="25605" grpId="0" animBg="1"/>
      <p:bldP spid="2560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2"/>
          <p:cNvSpPr/>
          <p:nvPr/>
        </p:nvSpPr>
        <p:spPr>
          <a:xfrm>
            <a:off x="833438" y="1271588"/>
            <a:ext cx="82232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抄写词语。</a:t>
            </a:r>
            <a:endParaRPr lang="zh-CN" altLang="en-US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626" name="矩形 3"/>
          <p:cNvSpPr/>
          <p:nvPr/>
        </p:nvSpPr>
        <p:spPr>
          <a:xfrm>
            <a:off x="1025525" y="2241550"/>
            <a:ext cx="7321550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一阵风    方阵    晴朗    枯草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却是    将要    大雪纷飞    纷纷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628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662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30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266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>
            <a:hlinkClick r:id="rId1" action="ppaction://hlinksldjump"/>
          </p:cNvPr>
          <p:cNvSpPr txBox="1"/>
          <p:nvPr/>
        </p:nvSpPr>
        <p:spPr>
          <a:xfrm>
            <a:off x="2890838" y="2066925"/>
            <a:ext cx="22955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 eaLnBrk="1" hangingPunct="1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>
        <p:dissolve/>
      </p:transition>
    </mc:Choice>
    <mc:Fallback>
      <p:transition>
        <p:dissolv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3"/>
          <p:cNvSpPr/>
          <p:nvPr/>
        </p:nvSpPr>
        <p:spPr>
          <a:xfrm>
            <a:off x="595313" y="819150"/>
            <a:ext cx="7953375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听写词语：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9698" name="矩形 3"/>
          <p:cNvSpPr/>
          <p:nvPr/>
        </p:nvSpPr>
        <p:spPr>
          <a:xfrm>
            <a:off x="1023938" y="1457325"/>
            <a:ext cx="7524750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一阵风    方阵    晴朗    枯草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却是    将要    大雪纷飞    纷纷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3"/>
          <p:cNvSpPr/>
          <p:nvPr/>
        </p:nvSpPr>
        <p:spPr>
          <a:xfrm>
            <a:off x="595313" y="2809875"/>
            <a:ext cx="7953375" cy="2030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用自己的话说说课文主要写了一个怎样的故事。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想一想：为什么喜鹊能住在温暖的窝里，寒号鸟却冻死了？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9700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701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9702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3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复习巩固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1"/>
          <p:cNvSpPr/>
          <p:nvPr/>
        </p:nvSpPr>
        <p:spPr>
          <a:xfrm>
            <a:off x="433388" y="1117600"/>
            <a:ext cx="82232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自由读第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自然段，思考：当冬天来临前，寒号鸟和喜鹊在干什么呢？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0722" name="矩形 1"/>
          <p:cNvSpPr/>
          <p:nvPr/>
        </p:nvSpPr>
        <p:spPr>
          <a:xfrm>
            <a:off x="433388" y="2374900"/>
            <a:ext cx="8223250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喜鹊一早飞出去，东寻西找，衔回来一些枯草，就忙着做窝，准备过冬。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寒号鸟却只知道出去玩，累了就回来睡觉。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24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3072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6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品读课文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2"/>
          <p:cNvGrpSpPr/>
          <p:nvPr/>
        </p:nvGrpSpPr>
        <p:grpSpPr>
          <a:xfrm>
            <a:off x="811213" y="1846263"/>
            <a:ext cx="7705725" cy="1616075"/>
            <a:chOff x="1541125" y="243664"/>
            <a:chExt cx="7705527" cy="1615583"/>
          </a:xfrm>
        </p:grpSpPr>
        <p:sp>
          <p:nvSpPr>
            <p:cNvPr id="31746" name="对话气泡: 圆角矩形 3"/>
            <p:cNvSpPr/>
            <p:nvPr/>
          </p:nvSpPr>
          <p:spPr>
            <a:xfrm>
              <a:off x="1541125" y="375386"/>
              <a:ext cx="7427721" cy="1069649"/>
            </a:xfrm>
            <a:prstGeom prst="wedgeRoundRectCallout">
              <a:avLst>
                <a:gd name="adj1" fmla="val 48375"/>
                <a:gd name="adj2" fmla="val -21190"/>
                <a:gd name="adj3" fmla="val 16667"/>
              </a:avLst>
            </a:prstGeom>
            <a:gradFill rotWithShape="1">
              <a:gsLst>
                <a:gs pos="0">
                  <a:srgbClr val="A8B7DF"/>
                </a:gs>
                <a:gs pos="50000">
                  <a:srgbClr val="9AABD9"/>
                </a:gs>
                <a:gs pos="100000">
                  <a:srgbClr val="879ED7"/>
                </a:gs>
              </a:gsLst>
              <a:lin ang="5400000"/>
            </a:gradFill>
            <a:ln w="6350">
              <a:solidFill>
                <a:schemeClr val="accent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    展开想象：一早，喜鹊会飞到哪些地方寻找材料做窝呢？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1747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88954" y="243664"/>
              <a:ext cx="1157698" cy="16155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1748" name="矩形 5"/>
          <p:cNvSpPr/>
          <p:nvPr/>
        </p:nvSpPr>
        <p:spPr>
          <a:xfrm>
            <a:off x="460375" y="3192463"/>
            <a:ext cx="822325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山林、田边、草丛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矩形 6"/>
          <p:cNvSpPr/>
          <p:nvPr/>
        </p:nvSpPr>
        <p:spPr>
          <a:xfrm>
            <a:off x="460375" y="3792538"/>
            <a:ext cx="8223250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喜鹊这么努力地衔回枯草筑巢，真是不容易啊。这真是一只勤劳的喜鹊！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1750" name="矩形 1"/>
          <p:cNvSpPr/>
          <p:nvPr/>
        </p:nvSpPr>
        <p:spPr>
          <a:xfrm>
            <a:off x="460375" y="757238"/>
            <a:ext cx="82232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喜鹊一早飞出去，东寻西找，衔回来一些枯草，就忙着做窝，准备过冬。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1" name="矩形 1"/>
          <p:cNvSpPr/>
          <p:nvPr/>
        </p:nvSpPr>
        <p:spPr>
          <a:xfrm>
            <a:off x="460375" y="760413"/>
            <a:ext cx="82232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飞出去，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东寻西找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，衔回来一些枯草，就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做窝，准备过冬。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2" name="对话气泡: 圆角矩形 9"/>
          <p:cNvSpPr/>
          <p:nvPr/>
        </p:nvSpPr>
        <p:spPr>
          <a:xfrm>
            <a:off x="1233488" y="106363"/>
            <a:ext cx="5291137" cy="649287"/>
          </a:xfrm>
          <a:prstGeom prst="wedgeRoundRectCallout">
            <a:avLst>
              <a:gd name="adj1" fmla="val 8102"/>
              <a:gd name="adj2" fmla="val 61472"/>
              <a:gd name="adj3" fmla="val 16667"/>
            </a:avLst>
          </a:prstGeom>
          <a:gradFill rotWithShape="1">
            <a:gsLst>
              <a:gs pos="0">
                <a:srgbClr val="B5D5A7"/>
              </a:gs>
              <a:gs pos="50000">
                <a:srgbClr val="AACE99"/>
              </a:gs>
              <a:gs pos="100000">
                <a:srgbClr val="9CCA86"/>
              </a:gs>
            </a:gsLst>
            <a:lin ang="5400000"/>
          </a:gradFill>
          <a:ln w="6350">
            <a:solidFill>
              <a:srgbClr val="70AD4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语速稍快，读出喜鹊忙忙碌碌的样子。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1" grpId="0"/>
      <p:bldP spid="317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1">
            <a:hlinkClick r:id="rId2" action="ppaction://hlinksldjump"/>
          </p:cNvPr>
          <p:cNvSpPr txBox="1"/>
          <p:nvPr/>
        </p:nvSpPr>
        <p:spPr>
          <a:xfrm>
            <a:off x="2890838" y="2066925"/>
            <a:ext cx="22955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 eaLnBrk="1" hangingPunct="1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>
        <p:dissolve/>
      </p:transition>
    </mc:Choice>
    <mc:Fallback>
      <p:transition>
        <p:dissolv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1"/>
          <p:cNvSpPr/>
          <p:nvPr/>
        </p:nvSpPr>
        <p:spPr>
          <a:xfrm>
            <a:off x="460375" y="784225"/>
            <a:ext cx="82232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寒号鸟却只知道出去玩，累了就回来睡觉。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70" name="组合 2"/>
          <p:cNvGrpSpPr/>
          <p:nvPr/>
        </p:nvGrpSpPr>
        <p:grpSpPr>
          <a:xfrm>
            <a:off x="608013" y="1347788"/>
            <a:ext cx="8240712" cy="1616075"/>
            <a:chOff x="1006868" y="-8937"/>
            <a:chExt cx="8239784" cy="1615583"/>
          </a:xfrm>
        </p:grpSpPr>
        <p:sp>
          <p:nvSpPr>
            <p:cNvPr id="32771" name="对话气泡: 圆角矩形 3"/>
            <p:cNvSpPr/>
            <p:nvPr/>
          </p:nvSpPr>
          <p:spPr>
            <a:xfrm>
              <a:off x="1006868" y="375121"/>
              <a:ext cx="7962003" cy="847467"/>
            </a:xfrm>
            <a:prstGeom prst="wedgeRoundRectCallout">
              <a:avLst>
                <a:gd name="adj1" fmla="val 48375"/>
                <a:gd name="adj2" fmla="val -21190"/>
                <a:gd name="adj3" fmla="val 16667"/>
              </a:avLst>
            </a:prstGeom>
            <a:gradFill rotWithShape="1">
              <a:gsLst>
                <a:gs pos="0">
                  <a:srgbClr val="A8B7DF"/>
                </a:gs>
                <a:gs pos="50000">
                  <a:srgbClr val="9AABD9"/>
                </a:gs>
                <a:gs pos="100000">
                  <a:srgbClr val="879ED7"/>
                </a:gs>
              </a:gsLst>
              <a:lin ang="5400000"/>
            </a:gradFill>
            <a:ln w="6350">
              <a:solidFill>
                <a:schemeClr val="accent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800" b="1" spc="0">
                  <a:latin typeface="宋体" panose="02010600030101010101" pitchFamily="2" charset="-122"/>
                  <a:ea typeface="宋体" panose="02010600030101010101" pitchFamily="2" charset="-122"/>
                </a:rPr>
                <a:t>文中的哪些地方让你感受到寒号鸟的懒惰呢？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2772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88954" y="-8937"/>
              <a:ext cx="1157698" cy="16155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2773" name="矩形 5"/>
          <p:cNvSpPr/>
          <p:nvPr/>
        </p:nvSpPr>
        <p:spPr>
          <a:xfrm>
            <a:off x="477838" y="2852738"/>
            <a:ext cx="8223250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字写出了寒号鸟和喜鹊完全相反的行为。 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只知道出去玩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累了就回来睡觉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进一步说明它天性懒惰。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3793" name="直接连接符 12"/>
          <p:cNvCxnSpPr/>
          <p:nvPr/>
        </p:nvCxnSpPr>
        <p:spPr>
          <a:xfrm>
            <a:off x="1127125" y="3706813"/>
            <a:ext cx="356393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4" name="矩形 1"/>
          <p:cNvSpPr/>
          <p:nvPr/>
        </p:nvSpPr>
        <p:spPr>
          <a:xfrm>
            <a:off x="239713" y="358775"/>
            <a:ext cx="7466012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寒号鸟这么懒惰，作为邻居的喜鹊是怎么劝告寒号鸟的呢？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3795" name="矩形 1"/>
          <p:cNvSpPr/>
          <p:nvPr/>
        </p:nvSpPr>
        <p:spPr>
          <a:xfrm>
            <a:off x="661988" y="1679575"/>
            <a:ext cx="7972425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寒号鸟，别睡了。天气暖和，赶快做窝。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喜鹊来到崖缝前劝寒号鸟：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趁天晴，快做窝。现在懒惰，将来难过。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矩形 1"/>
          <p:cNvSpPr/>
          <p:nvPr/>
        </p:nvSpPr>
        <p:spPr>
          <a:xfrm>
            <a:off x="661988" y="1677988"/>
            <a:ext cx="79724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睡了。天气暖和，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赶快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做窝。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对话气泡: 圆角矩形 4"/>
          <p:cNvSpPr/>
          <p:nvPr/>
        </p:nvSpPr>
        <p:spPr>
          <a:xfrm>
            <a:off x="3730625" y="957263"/>
            <a:ext cx="4119563" cy="623887"/>
          </a:xfrm>
          <a:prstGeom prst="wedgeRoundRectCallout">
            <a:avLst>
              <a:gd name="adj1" fmla="val 10028"/>
              <a:gd name="adj2" fmla="val 72972"/>
              <a:gd name="adj3" fmla="val 16667"/>
            </a:avLst>
          </a:prstGeom>
          <a:gradFill rotWithShape="1">
            <a:gsLst>
              <a:gs pos="0">
                <a:srgbClr val="B1CBE9"/>
              </a:gs>
              <a:gs pos="50000">
                <a:srgbClr val="A3C1E5"/>
              </a:gs>
              <a:gs pos="100000">
                <a:srgbClr val="92B9E4"/>
              </a:gs>
            </a:gsLst>
            <a:lin ang="5400000"/>
          </a:gradFill>
          <a:ln w="6350">
            <a:solidFill>
              <a:srgbClr val="5B9BD5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语气诚恳，读出劝告的语气。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8" name="矩形 1"/>
          <p:cNvSpPr/>
          <p:nvPr/>
        </p:nvSpPr>
        <p:spPr>
          <a:xfrm>
            <a:off x="661988" y="2703513"/>
            <a:ext cx="797242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喜鹊来到崖缝前劝寒号鸟：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趁天晴，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做窝。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现在懒惰，将来难过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9" name="对话气泡: 圆角矩形 6"/>
          <p:cNvSpPr/>
          <p:nvPr/>
        </p:nvSpPr>
        <p:spPr>
          <a:xfrm>
            <a:off x="2251075" y="3708400"/>
            <a:ext cx="4119563" cy="623888"/>
          </a:xfrm>
          <a:prstGeom prst="wedgeRoundRectCallout">
            <a:avLst>
              <a:gd name="adj1" fmla="val 7782"/>
              <a:gd name="adj2" fmla="val -63856"/>
              <a:gd name="adj3" fmla="val 16667"/>
            </a:avLst>
          </a:prstGeom>
          <a:solidFill>
            <a:srgbClr val="70AD47"/>
          </a:solidFill>
          <a:ln w="12700">
            <a:solidFill>
              <a:srgbClr val="507E3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语气加重，读出着急的语气。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3800" name="直接连接符 7"/>
          <p:cNvCxnSpPr/>
          <p:nvPr/>
        </p:nvCxnSpPr>
        <p:spPr>
          <a:xfrm>
            <a:off x="5838825" y="2206625"/>
            <a:ext cx="26050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01" name="直接连接符 9"/>
          <p:cNvCxnSpPr/>
          <p:nvPr/>
        </p:nvCxnSpPr>
        <p:spPr>
          <a:xfrm>
            <a:off x="1166813" y="2703513"/>
            <a:ext cx="121126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2" name="矩形 1"/>
          <p:cNvSpPr/>
          <p:nvPr/>
        </p:nvSpPr>
        <p:spPr>
          <a:xfrm>
            <a:off x="239713" y="4332288"/>
            <a:ext cx="746601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喜鹊的话是什么意思？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3803" name="矩形 14"/>
          <p:cNvSpPr/>
          <p:nvPr/>
        </p:nvSpPr>
        <p:spPr>
          <a:xfrm>
            <a:off x="2882900" y="2168525"/>
            <a:ext cx="2767013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趁天气暖和做窝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4" name="矩形 15"/>
          <p:cNvSpPr/>
          <p:nvPr/>
        </p:nvSpPr>
        <p:spPr>
          <a:xfrm>
            <a:off x="5281613" y="3163888"/>
            <a:ext cx="242411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这样做的原因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 animBg="1"/>
      <p:bldP spid="33798" grpId="0"/>
      <p:bldP spid="33799" grpId="0" animBg="1"/>
      <p:bldP spid="33802" grpId="0"/>
      <p:bldP spid="33803" grpId="0"/>
      <p:bldP spid="338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7" name="组合 1"/>
          <p:cNvGrpSpPr/>
          <p:nvPr/>
        </p:nvGrpSpPr>
        <p:grpSpPr>
          <a:xfrm>
            <a:off x="2057400" y="836613"/>
            <a:ext cx="4965700" cy="1616075"/>
            <a:chOff x="4281666" y="-8937"/>
            <a:chExt cx="4964986" cy="1615583"/>
          </a:xfrm>
        </p:grpSpPr>
        <p:sp>
          <p:nvSpPr>
            <p:cNvPr id="34818" name="对话气泡: 圆角矩形 2"/>
            <p:cNvSpPr/>
            <p:nvPr/>
          </p:nvSpPr>
          <p:spPr>
            <a:xfrm>
              <a:off x="4281666" y="149765"/>
              <a:ext cx="4687214" cy="845879"/>
            </a:xfrm>
            <a:prstGeom prst="wedgeRoundRectCallout">
              <a:avLst>
                <a:gd name="adj1" fmla="val 48375"/>
                <a:gd name="adj2" fmla="val -21190"/>
                <a:gd name="adj3" fmla="val 16667"/>
              </a:avLst>
            </a:prstGeom>
            <a:solidFill>
              <a:srgbClr val="70AD47"/>
            </a:solidFill>
            <a:ln w="19050">
              <a:solidFill>
                <a:schemeClr val="bg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800" b="1" spc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这是一只怎样的喜鹊？</a:t>
              </a:r>
              <a:endPara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4819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88954" y="-8937"/>
              <a:ext cx="1157698" cy="16155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4820" name="矩形 6"/>
          <p:cNvSpPr/>
          <p:nvPr/>
        </p:nvSpPr>
        <p:spPr>
          <a:xfrm>
            <a:off x="977900" y="2724150"/>
            <a:ext cx="684847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从喜鹊说的话，可以看出这是一只目光长远、勤劳踏实、善良的喜鹊。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"/>
          <p:cNvSpPr/>
          <p:nvPr/>
        </p:nvSpPr>
        <p:spPr>
          <a:xfrm>
            <a:off x="460375" y="576263"/>
            <a:ext cx="82232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对于喜鹊的劝告，寒号鸟是怎么回答的呢？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5842" name="矩形 1"/>
          <p:cNvSpPr/>
          <p:nvPr/>
        </p:nvSpPr>
        <p:spPr>
          <a:xfrm>
            <a:off x="420688" y="1209675"/>
            <a:ext cx="8302625" cy="2090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寒号鸟不听劝告，躺在崖缝里对喜鹊说：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傻喜鹊，不要吵。太阳高照，正好睡觉。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寒号鸟还是不听劝告，伸伸懒腰，答道：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傻喜鹊，别啰唆。天气暖和，得过且过。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矩形 7"/>
          <p:cNvSpPr/>
          <p:nvPr/>
        </p:nvSpPr>
        <p:spPr>
          <a:xfrm>
            <a:off x="460375" y="3392488"/>
            <a:ext cx="82232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喜鹊真的傻吗？从中可以看出什么？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5844" name="矩形 8"/>
          <p:cNvSpPr/>
          <p:nvPr/>
        </p:nvSpPr>
        <p:spPr>
          <a:xfrm>
            <a:off x="460375" y="3963988"/>
            <a:ext cx="822325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寒号鸟糊涂、懒惰，自以为是，不听劝告。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矩形 1"/>
          <p:cNvSpPr/>
          <p:nvPr/>
        </p:nvSpPr>
        <p:spPr>
          <a:xfrm>
            <a:off x="420688" y="1206500"/>
            <a:ext cx="8302625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寒号鸟不听劝告，躺在崖缝里对喜鹊说：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不要吵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。太阳高照，正好睡觉。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寒号鸟还是不听劝告，伸伸懒腰，答道：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别啰唆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。天气暖和，得过且过。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6" name="对话气泡: 圆角矩形 10"/>
          <p:cNvSpPr/>
          <p:nvPr/>
        </p:nvSpPr>
        <p:spPr>
          <a:xfrm>
            <a:off x="1746250" y="127000"/>
            <a:ext cx="4941888" cy="992188"/>
          </a:xfrm>
          <a:prstGeom prst="wedgeRoundRectCallout">
            <a:avLst>
              <a:gd name="adj1" fmla="val 11315"/>
              <a:gd name="adj2" fmla="val 60269"/>
              <a:gd name="adj3" fmla="val 16667"/>
            </a:avLst>
          </a:prstGeom>
          <a:solidFill>
            <a:srgbClr val="70AD47"/>
          </a:solidFill>
          <a:ln w="12700">
            <a:solidFill>
              <a:srgbClr val="507E3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语调拖长，读出寒号鸟糊涂、懒惰，自以为是，不听劝告的语气。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"/>
          <p:cNvSpPr/>
          <p:nvPr/>
        </p:nvSpPr>
        <p:spPr>
          <a:xfrm>
            <a:off x="460375" y="785813"/>
            <a:ext cx="82232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得过且过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是什么意思？从课文哪些地方可以看出寒号鸟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得过且过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6866" name="矩形 2"/>
          <p:cNvSpPr/>
          <p:nvPr/>
        </p:nvSpPr>
        <p:spPr>
          <a:xfrm>
            <a:off x="769938" y="2112963"/>
            <a:ext cx="7869237" cy="2160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只要天气好，有太阳晒，寒号鸟就把做窝的事丢到一边，整天玩，玩累了就睡，过一天是一天，过得去就行，一点儿也不想想将来。这样的生活，就是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得过且过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左大括号 1"/>
          <p:cNvSpPr/>
          <p:nvPr/>
        </p:nvSpPr>
        <p:spPr>
          <a:xfrm>
            <a:off x="482600" y="968375"/>
            <a:ext cx="173038" cy="920750"/>
          </a:xfrm>
          <a:prstGeom prst="leftBrace">
            <a:avLst>
              <a:gd name="adj1" fmla="val 62178"/>
              <a:gd name="adj2" fmla="val 50000"/>
            </a:avLst>
          </a:prstGeom>
          <a:noFill/>
          <a:ln w="28575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0" name="矩形 2"/>
          <p:cNvSpPr/>
          <p:nvPr/>
        </p:nvSpPr>
        <p:spPr>
          <a:xfrm>
            <a:off x="655638" y="714375"/>
            <a:ext cx="82105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喜鹊说：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寒号鸟，别睡了。天气暖和，赶快做窝。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矩形 3"/>
          <p:cNvSpPr>
            <a:spLocks noChangeArrowheads="1"/>
          </p:cNvSpPr>
          <p:nvPr/>
        </p:nvSpPr>
        <p:spPr bwMode="auto">
          <a:xfrm>
            <a:off x="655638" y="1357313"/>
            <a:ext cx="8210550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-150">
                <a:latin typeface="楷体" panose="02010609060101010101" pitchFamily="49" charset="-122"/>
                <a:ea typeface="楷体" panose="02010609060101010101" pitchFamily="49" charset="-122"/>
              </a:rPr>
              <a:t>寒号鸟不听劝告，躺在崖缝里对喜鹊说：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傻喜鹊，不要吵。太阳高照，正好睡觉。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2" name="左大括号 4"/>
          <p:cNvSpPr/>
          <p:nvPr/>
        </p:nvSpPr>
        <p:spPr>
          <a:xfrm>
            <a:off x="482600" y="2530475"/>
            <a:ext cx="173038" cy="1157288"/>
          </a:xfrm>
          <a:prstGeom prst="leftBrace">
            <a:avLst>
              <a:gd name="adj1" fmla="val 62174"/>
              <a:gd name="adj2" fmla="val 50000"/>
            </a:avLst>
          </a:prstGeom>
          <a:noFill/>
          <a:ln w="28575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矩形 5"/>
          <p:cNvSpPr/>
          <p:nvPr/>
        </p:nvSpPr>
        <p:spPr>
          <a:xfrm>
            <a:off x="655638" y="2276475"/>
            <a:ext cx="8210550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喜鹊来到崖缝前劝寒号鸟：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趁天晴，快做窝。现在懒惰，将来难过。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4" name="矩形 6"/>
          <p:cNvSpPr>
            <a:spLocks noChangeArrowheads="1"/>
          </p:cNvSpPr>
          <p:nvPr/>
        </p:nvSpPr>
        <p:spPr bwMode="auto">
          <a:xfrm>
            <a:off x="655638" y="3244850"/>
            <a:ext cx="821055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-150">
                <a:latin typeface="楷体" panose="02010609060101010101" pitchFamily="49" charset="-122"/>
                <a:ea typeface="楷体" panose="02010609060101010101" pitchFamily="49" charset="-122"/>
              </a:rPr>
              <a:t>寒号鸟还是不听劝告，伸伸懒腰，答道：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傻喜鹊，别啰唆。天气暖和，得过且过。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5" name="矩形 7"/>
          <p:cNvSpPr/>
          <p:nvPr/>
        </p:nvSpPr>
        <p:spPr>
          <a:xfrm>
            <a:off x="460375" y="4165600"/>
            <a:ext cx="82232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分角色朗读，配上表情、动作表演。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 animBg="1"/>
      <p:bldP spid="37890" grpId="0"/>
      <p:bldP spid="37891" grpId="0"/>
      <p:bldP spid="37892" grpId="0" animBg="1"/>
      <p:bldP spid="37893" grpId="0"/>
      <p:bldP spid="37894" grpId="0"/>
      <p:bldP spid="378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3"/>
          <p:cNvSpPr/>
          <p:nvPr/>
        </p:nvSpPr>
        <p:spPr>
          <a:xfrm>
            <a:off x="460375" y="554038"/>
            <a:ext cx="8223250" cy="2609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寒号鸟在崖缝里冻得直打哆嗦，不停地叫着：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哆啰啰，哆啰啰，寒风冻死我，明天就做窝。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寒冬腊月，大雪纷飞。北风像狮子一样狂吼，崖缝里冷得像冰窖。寒号鸟重复着哀号：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哆啰啰，哆啰啰，寒风冻死我，明天就做窝。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4" name="矩形 4"/>
          <p:cNvSpPr/>
          <p:nvPr/>
        </p:nvSpPr>
        <p:spPr>
          <a:xfrm>
            <a:off x="460375" y="3163888"/>
            <a:ext cx="82232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想一想：寒号鸟为什么会哀号呢？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8915" name="矩形 5"/>
          <p:cNvSpPr/>
          <p:nvPr/>
        </p:nvSpPr>
        <p:spPr>
          <a:xfrm>
            <a:off x="460375" y="3630613"/>
            <a:ext cx="82232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因为天气太冷，寒号鸟没有做窝，崖缝里很冷，它冻得不住地哀号。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8" y="515938"/>
            <a:ext cx="1830387" cy="18303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9938" name="矩形 4"/>
          <p:cNvSpPr/>
          <p:nvPr/>
        </p:nvSpPr>
        <p:spPr>
          <a:xfrm>
            <a:off x="1598613" y="1804988"/>
            <a:ext cx="2395537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4E8F7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冻得直打哆嗦</a:t>
            </a:r>
            <a:endParaRPr lang="zh-CN" altLang="en-US" sz="2400" b="1">
              <a:solidFill>
                <a:srgbClr val="4E8F75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39939" name="图片 6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646113"/>
            <a:ext cx="2365375" cy="17272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9940" name="矩形 7"/>
          <p:cNvSpPr/>
          <p:nvPr/>
        </p:nvSpPr>
        <p:spPr>
          <a:xfrm>
            <a:off x="6704013" y="1804988"/>
            <a:ext cx="20034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4E8F7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冷得像冰窖</a:t>
            </a:r>
            <a:endParaRPr lang="zh-CN" altLang="en-US" sz="2400" b="1">
              <a:solidFill>
                <a:srgbClr val="4E8F75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9941" name="矩形 8"/>
          <p:cNvSpPr/>
          <p:nvPr/>
        </p:nvSpPr>
        <p:spPr>
          <a:xfrm>
            <a:off x="460375" y="2393950"/>
            <a:ext cx="8223250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这些都是带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字的短语，读一读，说一说你还知道哪些像这样的短语。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9942" name="矩形 9"/>
          <p:cNvSpPr/>
          <p:nvPr/>
        </p:nvSpPr>
        <p:spPr>
          <a:xfrm>
            <a:off x="484188" y="3306763"/>
            <a:ext cx="8223250" cy="1363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冻得直打哆嗦          冷得像冰窖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热得直冒汗            热得像蒸笼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0" grpId="0"/>
      <p:bldP spid="39941" grpId="0"/>
      <p:bldP spid="399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1"/>
          <p:cNvSpPr/>
          <p:nvPr/>
        </p:nvSpPr>
        <p:spPr>
          <a:xfrm>
            <a:off x="460375" y="3309938"/>
            <a:ext cx="8469313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想象一下：如果寒号鸟没有冻死，明天太阳出来的时候，它会怎么做呢？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0962" name="矩形 2"/>
          <p:cNvSpPr/>
          <p:nvPr/>
        </p:nvSpPr>
        <p:spPr>
          <a:xfrm>
            <a:off x="2212975" y="4311650"/>
            <a:ext cx="4597400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玩、睡觉、不做窝。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矩形 3"/>
          <p:cNvSpPr/>
          <p:nvPr/>
        </p:nvSpPr>
        <p:spPr>
          <a:xfrm>
            <a:off x="460375" y="701675"/>
            <a:ext cx="8223250" cy="2608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寒号鸟在崖缝里冻得直打哆嗦，不停地叫着：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哆啰啰，哆啰啰，寒风冻死我，明天就做窝。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寒冬腊月，大雪纷飞。北风像狮子一样狂吼，崖缝里冷得像冰窖。寒号鸟重复着哀号：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哆啰啰，哆啰啰，寒风冻死我，明天就做窝。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4" name="对话气泡: 圆角矩形 10"/>
          <p:cNvSpPr/>
          <p:nvPr/>
        </p:nvSpPr>
        <p:spPr>
          <a:xfrm>
            <a:off x="1931988" y="296863"/>
            <a:ext cx="4660900" cy="901700"/>
          </a:xfrm>
          <a:prstGeom prst="wedgeRoundRectCallout">
            <a:avLst>
              <a:gd name="adj1" fmla="val 11315"/>
              <a:gd name="adj2" fmla="val 60269"/>
              <a:gd name="adj3" fmla="val 16667"/>
            </a:avLst>
          </a:prstGeom>
          <a:solidFill>
            <a:srgbClr val="70AD47"/>
          </a:solidFill>
          <a:ln w="12700">
            <a:solidFill>
              <a:srgbClr val="507E32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语调稍快、低沉，读出它的可怜与凄惨。</a:t>
            </a: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1"/>
          <p:cNvSpPr/>
          <p:nvPr/>
        </p:nvSpPr>
        <p:spPr>
          <a:xfrm>
            <a:off x="460375" y="785813"/>
            <a:ext cx="82232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寒号鸟白天玩，晚上受冻了才想着要去做窝，可是时间不等人，寒号鸟最后的结局是怎样的呢？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1986" name="矩形 2"/>
          <p:cNvSpPr/>
          <p:nvPr/>
        </p:nvSpPr>
        <p:spPr>
          <a:xfrm>
            <a:off x="460375" y="2571750"/>
            <a:ext cx="80073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天亮了，太阳出来了，喜鹊在枝头呼唤寒号鸟。可是，寒号鸟已经在夜里冻死了。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4475" y="3387725"/>
            <a:ext cx="1541463" cy="857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8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4339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434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1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故事导入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2" name="矩形 1"/>
          <p:cNvSpPr/>
          <p:nvPr/>
        </p:nvSpPr>
        <p:spPr>
          <a:xfrm>
            <a:off x="1008063" y="1073150"/>
            <a:ext cx="7467600" cy="257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很久以前，很远的一座高山脚下，有一堵石崖。如果在冬天的夜晚从山脚下经过，会听到从石崖里传出声音：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哆啰啰，哆啰啰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…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是谁在号叫呢？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4343" name="矩形 1"/>
          <p:cNvSpPr/>
          <p:nvPr/>
        </p:nvSpPr>
        <p:spPr>
          <a:xfrm>
            <a:off x="6669088" y="3475038"/>
            <a:ext cx="154146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寒号鸟</a:t>
            </a:r>
            <a:endParaRPr lang="en-US" altLang="zh-CN" sz="3200" b="1">
              <a:solidFill>
                <a:schemeClr val="bg1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2"/>
          <p:cNvSpPr/>
          <p:nvPr/>
        </p:nvSpPr>
        <p:spPr>
          <a:xfrm>
            <a:off x="504825" y="1114425"/>
            <a:ext cx="82232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为什么喜鹊能住在温暖的窝里，寒号鸟却冻死了？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3010" name="矩形 3"/>
          <p:cNvSpPr/>
          <p:nvPr/>
        </p:nvSpPr>
        <p:spPr>
          <a:xfrm>
            <a:off x="504825" y="1890713"/>
            <a:ext cx="8223250" cy="1362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喜鹊因为目光长远，及早地做好了鸟窝，平安地度过了冬天；而寒号鸟不听劝告，得过且过，因为不及时做窝，最后冻死了。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矩形 4"/>
          <p:cNvSpPr/>
          <p:nvPr/>
        </p:nvSpPr>
        <p:spPr>
          <a:xfrm>
            <a:off x="504825" y="3559175"/>
            <a:ext cx="8223250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生活中，你有没有遇到这样得过且过的人？谁又是你身边的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喜鹊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寒号鸟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呢？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3012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3013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3014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3015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揭示寓意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矩形 1"/>
          <p:cNvSpPr/>
          <p:nvPr/>
        </p:nvSpPr>
        <p:spPr>
          <a:xfrm>
            <a:off x="831850" y="1282700"/>
            <a:ext cx="7646988" cy="2578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这个故事告诉我们，美好的生活要靠劳动创造。只顾眼前、不想将来的鼠目寸光的人，以侥幸心理对待生活，在灾难来临时就会付出惨重代价。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矩形 1"/>
          <p:cNvSpPr/>
          <p:nvPr/>
        </p:nvSpPr>
        <p:spPr>
          <a:xfrm>
            <a:off x="460375" y="895350"/>
            <a:ext cx="8223250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如果寒号鸟听从了喜鹊的劝告，这个故事又会有一个怎样的结果呢？试着重新编一个寒号鸟不会冻死的故事。</a:t>
            </a:r>
            <a:endParaRPr lang="zh-CN" altLang="en-US" sz="2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5058" name="矩形 2"/>
          <p:cNvSpPr/>
          <p:nvPr/>
        </p:nvSpPr>
        <p:spPr>
          <a:xfrm>
            <a:off x="792163" y="2317750"/>
            <a:ext cx="7756525" cy="1666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可以按照本文的结构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按天气的变化叙述，喜鹊怎么做，寒号鸟不听劝，喜鹊又怎么劝，寒号鸟终于听劝，产生了不一样的结果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来编故事。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面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90638" y="1828800"/>
            <a:ext cx="1285875" cy="1246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2" name="对话气泡: 圆角矩形 4"/>
          <p:cNvSpPr/>
          <p:nvPr/>
        </p:nvSpPr>
        <p:spPr>
          <a:xfrm>
            <a:off x="3433763" y="1827213"/>
            <a:ext cx="4613275" cy="1247775"/>
          </a:xfrm>
          <a:prstGeom prst="wedgeRoundRectCallout">
            <a:avLst>
              <a:gd name="adj1" fmla="val -62769"/>
              <a:gd name="adj2" fmla="val -16319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    第一笔横稍短，第二笔短撇从竖中线起笔，第四笔横折中的横段在横中线上方，比第一笔横宽。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3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6084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6085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6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60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1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6081"/>
                </p:tgtEl>
              </p:cMediaNode>
            </p:video>
          </p:childTnLst>
        </p:cTn>
      </p:par>
    </p:tnLst>
    <p:bldLst>
      <p:bldP spid="4608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矩形 4"/>
          <p:cNvSpPr>
            <a:spLocks noChangeArrowheads="1"/>
          </p:cNvSpPr>
          <p:nvPr/>
        </p:nvSpPr>
        <p:spPr bwMode="auto">
          <a:xfrm>
            <a:off x="601663" y="1282700"/>
            <a:ext cx="8223250" cy="25781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marL="457200" lvl="0" indent="-457200" eaLnBrk="1" hangingPunct="0">
              <a:lnSpc>
                <a:spcPct val="150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自读并抄写词语：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0" eaLnBrk="1" hangingPunct="0">
              <a:lnSpc>
                <a:spcPct val="15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山脚  当作  前面  晴朗  枯草  正好  清早  现在  将来  大雪纷飞  枝头  夜里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50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把</a:t>
            </a: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寒号鸟</a:t>
            </a: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的故事讲给爸爸妈妈听。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6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7107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7108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7109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矩形 2"/>
          <p:cNvSpPr/>
          <p:nvPr/>
        </p:nvSpPr>
        <p:spPr>
          <a:xfrm>
            <a:off x="2157413" y="300038"/>
            <a:ext cx="4829175" cy="67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寒号鸟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0" name="矩形 1"/>
          <p:cNvSpPr/>
          <p:nvPr/>
        </p:nvSpPr>
        <p:spPr>
          <a:xfrm>
            <a:off x="2249488" y="976313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寒号鸟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1" name="矩形 1"/>
          <p:cNvSpPr/>
          <p:nvPr/>
        </p:nvSpPr>
        <p:spPr>
          <a:xfrm>
            <a:off x="5743575" y="976313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2" name="矩形 1"/>
          <p:cNvSpPr/>
          <p:nvPr/>
        </p:nvSpPr>
        <p:spPr>
          <a:xfrm>
            <a:off x="2249488" y="1590675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玩  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3" name="矩形 1"/>
          <p:cNvSpPr/>
          <p:nvPr/>
        </p:nvSpPr>
        <p:spPr>
          <a:xfrm>
            <a:off x="5743575" y="1590675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做窝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4" name="矩形 1"/>
          <p:cNvSpPr/>
          <p:nvPr/>
        </p:nvSpPr>
        <p:spPr>
          <a:xfrm>
            <a:off x="2249488" y="2205038"/>
            <a:ext cx="16446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直打哆嗦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5" name="矩形 1"/>
          <p:cNvSpPr/>
          <p:nvPr/>
        </p:nvSpPr>
        <p:spPr>
          <a:xfrm>
            <a:off x="5743575" y="2205038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住暖窝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6" name="矩形 1"/>
          <p:cNvSpPr/>
          <p:nvPr/>
        </p:nvSpPr>
        <p:spPr>
          <a:xfrm>
            <a:off x="2249488" y="2808288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哀号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7" name="矩形 1"/>
          <p:cNvSpPr/>
          <p:nvPr/>
        </p:nvSpPr>
        <p:spPr>
          <a:xfrm>
            <a:off x="5743575" y="2808288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熟睡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8" name="矩形 1"/>
          <p:cNvSpPr/>
          <p:nvPr/>
        </p:nvSpPr>
        <p:spPr>
          <a:xfrm>
            <a:off x="2249488" y="3422650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冻死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9" name="矩形 1"/>
          <p:cNvSpPr/>
          <p:nvPr/>
        </p:nvSpPr>
        <p:spPr>
          <a:xfrm>
            <a:off x="5743575" y="3422650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幸福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0" name="矩形 1"/>
          <p:cNvSpPr/>
          <p:nvPr/>
        </p:nvSpPr>
        <p:spPr>
          <a:xfrm>
            <a:off x="2249488" y="4037013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（懒惰）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1" name="矩形 1"/>
          <p:cNvSpPr/>
          <p:nvPr/>
        </p:nvSpPr>
        <p:spPr>
          <a:xfrm>
            <a:off x="5743575" y="4037013"/>
            <a:ext cx="138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（勤劳）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42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8143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8144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45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48130" grpId="0"/>
      <p:bldP spid="48131" grpId="0"/>
      <p:bldP spid="48132" grpId="0"/>
      <p:bldP spid="48133" grpId="0"/>
      <p:bldP spid="48134" grpId="0"/>
      <p:bldP spid="48135" grpId="0"/>
      <p:bldP spid="48136" grpId="0"/>
      <p:bldP spid="48137" grpId="0"/>
      <p:bldP spid="48138" grpId="0"/>
      <p:bldP spid="48139" grpId="0"/>
      <p:bldP spid="48140" grpId="0"/>
      <p:bldP spid="4814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>
            <a:spLocks noChangeArrowheads="1"/>
          </p:cNvSpPr>
          <p:nvPr/>
        </p:nvSpPr>
        <p:spPr bwMode="auto">
          <a:xfrm>
            <a:off x="917575" y="1382713"/>
            <a:ext cx="4878388" cy="2378075"/>
          </a:xfrm>
          <a:prstGeom prst="rect">
            <a:avLst/>
          </a:prstGeom>
          <a:ln w="28575"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一般认为，寒号鸟指的是复齿鼯鼠，体形像松鼠，因为怕冷，日夜不停号叫，所以叫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寒号鸟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图片 3"/>
          <p:cNvPicPr>
            <a:picLocks noChangeAspect="1"/>
          </p:cNvPicPr>
          <p:nvPr/>
        </p:nvPicPr>
        <p:blipFill>
          <a:blip r:embed="rId1"/>
          <a:srcRect l="6322" r="9517" b="8914"/>
          <a:stretch>
            <a:fillRect/>
          </a:stretch>
        </p:blipFill>
        <p:spPr>
          <a:xfrm>
            <a:off x="5981700" y="698500"/>
            <a:ext cx="2457450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363" name="图片 5"/>
          <p:cNvPicPr>
            <a:picLocks noChangeAspect="1"/>
          </p:cNvPicPr>
          <p:nvPr/>
        </p:nvPicPr>
        <p:blipFill>
          <a:blip r:embed="rId2"/>
          <a:srcRect l="9119" t="6992" r="6987" b="8714"/>
          <a:stretch>
            <a:fillRect/>
          </a:stretch>
        </p:blipFill>
        <p:spPr>
          <a:xfrm>
            <a:off x="5981700" y="2713038"/>
            <a:ext cx="2457450" cy="1644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矩形 9"/>
          <p:cNvSpPr/>
          <p:nvPr/>
        </p:nvSpPr>
        <p:spPr>
          <a:xfrm>
            <a:off x="2874963" y="1885950"/>
            <a:ext cx="328612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寒  号  鸟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矩形 10"/>
          <p:cNvSpPr/>
          <p:nvPr/>
        </p:nvSpPr>
        <p:spPr>
          <a:xfrm>
            <a:off x="2874963" y="1311275"/>
            <a:ext cx="32861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hán  h</a:t>
            </a: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á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o  niǎo 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8" name="椭圆 11"/>
          <p:cNvSpPr/>
          <p:nvPr/>
        </p:nvSpPr>
        <p:spPr>
          <a:xfrm>
            <a:off x="1993900" y="1819275"/>
            <a:ext cx="720725" cy="720725"/>
          </a:xfrm>
          <a:prstGeom prst="ellipse">
            <a:avLst/>
          </a:prstGeom>
          <a:solidFill>
            <a:srgbClr val="22B7B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9" name="文本框 5"/>
          <p:cNvSpPr txBox="1"/>
          <p:nvPr/>
        </p:nvSpPr>
        <p:spPr>
          <a:xfrm>
            <a:off x="1947863" y="1762125"/>
            <a:ext cx="101282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0" name="图片 8"/>
          <p:cNvPicPr>
            <a:picLocks noChangeAspect="1"/>
          </p:cNvPicPr>
          <p:nvPr/>
        </p:nvPicPr>
        <p:blipFill>
          <a:blip r:embed="rId2"/>
          <a:srcRect l="32166" t="2" b="4350"/>
          <a:stretch>
            <a:fillRect/>
          </a:stretch>
        </p:blipFill>
        <p:spPr>
          <a:xfrm>
            <a:off x="381000" y="4525963"/>
            <a:ext cx="2651125" cy="442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91" name="椭圆 6"/>
          <p:cNvSpPr/>
          <p:nvPr/>
        </p:nvSpPr>
        <p:spPr>
          <a:xfrm>
            <a:off x="4040188" y="2035175"/>
            <a:ext cx="677863" cy="584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92" name="对话气泡: 圆角矩形 7"/>
          <p:cNvSpPr/>
          <p:nvPr/>
        </p:nvSpPr>
        <p:spPr>
          <a:xfrm>
            <a:off x="3257550" y="2759075"/>
            <a:ext cx="2903538" cy="528638"/>
          </a:xfrm>
          <a:prstGeom prst="wedgeRoundRectCallout">
            <a:avLst>
              <a:gd name="adj1" fmla="val -10606"/>
              <a:gd name="adj2" fmla="val -65139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多音字，</a:t>
            </a:r>
            <a:r>
              <a:rPr lang="en-US" altLang="zh-CN" sz="2400" b="1" spc="0"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r>
              <a:rPr lang="en-US" altLang="zh-CN" sz="2400" b="1" spc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，口号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3" name="矩形 8"/>
          <p:cNvSpPr/>
          <p:nvPr/>
        </p:nvSpPr>
        <p:spPr>
          <a:xfrm>
            <a:off x="2606675" y="700088"/>
            <a:ext cx="61690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在这里表示哭叫，如</a:t>
            </a:r>
            <a:r>
              <a:rPr lang="zh-CN" altLang="en-US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号叫</a:t>
            </a:r>
            <a:r>
              <a:rPr lang="zh-CN" altLang="en-US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号哭</a:t>
            </a:r>
            <a:r>
              <a:rPr lang="zh-CN" altLang="en-US" sz="28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800" b="1">
              <a:solidFill>
                <a:srgbClr val="FF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4" name="矩形 1"/>
          <p:cNvSpPr/>
          <p:nvPr/>
        </p:nvSpPr>
        <p:spPr>
          <a:xfrm>
            <a:off x="1349375" y="3805238"/>
            <a:ext cx="735965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寒号鸟为什么在崖缝里号哭呢？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6392" grpId="0" animBg="1"/>
      <p:bldP spid="16393" grpId="0"/>
      <p:bldP spid="163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1"/>
          <p:cNvSpPr/>
          <p:nvPr/>
        </p:nvSpPr>
        <p:spPr>
          <a:xfrm>
            <a:off x="460375" y="873125"/>
            <a:ext cx="822325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自由读课文，读准字音，读通课文。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7410" name="矩形 1"/>
          <p:cNvSpPr/>
          <p:nvPr/>
        </p:nvSpPr>
        <p:spPr>
          <a:xfrm>
            <a:off x="460375" y="2138363"/>
            <a:ext cx="8223250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堵住  崖缝  当作  喜鹊  晴朗  衔来  枯草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劝告  趁天晴  将来    难过  狂 吼  重复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哀 号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得过且过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矩形 8"/>
          <p:cNvSpPr/>
          <p:nvPr/>
        </p:nvSpPr>
        <p:spPr>
          <a:xfrm>
            <a:off x="914400" y="1890713"/>
            <a:ext cx="49530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dǔ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矩形 8"/>
          <p:cNvSpPr/>
          <p:nvPr/>
        </p:nvSpPr>
        <p:spPr>
          <a:xfrm>
            <a:off x="2201863" y="1890713"/>
            <a:ext cx="80645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矩形 8"/>
          <p:cNvSpPr/>
          <p:nvPr/>
        </p:nvSpPr>
        <p:spPr>
          <a:xfrm>
            <a:off x="2890838" y="1890713"/>
            <a:ext cx="80645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4" name="矩形 8"/>
          <p:cNvSpPr/>
          <p:nvPr/>
        </p:nvSpPr>
        <p:spPr>
          <a:xfrm>
            <a:off x="4375150" y="1890713"/>
            <a:ext cx="652463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qu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5" name="矩形 8"/>
          <p:cNvSpPr/>
          <p:nvPr/>
        </p:nvSpPr>
        <p:spPr>
          <a:xfrm>
            <a:off x="5457825" y="1890713"/>
            <a:ext cx="80645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lǎnɡ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6" name="矩形 9"/>
          <p:cNvSpPr/>
          <p:nvPr/>
        </p:nvSpPr>
        <p:spPr>
          <a:xfrm>
            <a:off x="6135688" y="1890713"/>
            <a:ext cx="80645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7" name="矩形 10"/>
          <p:cNvSpPr/>
          <p:nvPr/>
        </p:nvSpPr>
        <p:spPr>
          <a:xfrm>
            <a:off x="7372350" y="1890713"/>
            <a:ext cx="49530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kū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8" name="矩形 8"/>
          <p:cNvSpPr/>
          <p:nvPr/>
        </p:nvSpPr>
        <p:spPr>
          <a:xfrm>
            <a:off x="968375" y="2574925"/>
            <a:ext cx="80645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qu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9" name="矩形 8"/>
          <p:cNvSpPr/>
          <p:nvPr/>
        </p:nvSpPr>
        <p:spPr>
          <a:xfrm>
            <a:off x="2068513" y="2574925"/>
            <a:ext cx="80645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0" name="矩形 8"/>
          <p:cNvSpPr/>
          <p:nvPr/>
        </p:nvSpPr>
        <p:spPr>
          <a:xfrm>
            <a:off x="3305175" y="2574925"/>
            <a:ext cx="96202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jiānɡ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1" name="矩形 8"/>
          <p:cNvSpPr/>
          <p:nvPr/>
        </p:nvSpPr>
        <p:spPr>
          <a:xfrm>
            <a:off x="5700713" y="2574925"/>
            <a:ext cx="1603375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ku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 hǒu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2" name="矩形 8"/>
          <p:cNvSpPr/>
          <p:nvPr/>
        </p:nvSpPr>
        <p:spPr>
          <a:xfrm>
            <a:off x="7589838" y="2574925"/>
            <a:ext cx="4953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3" name="矩形 8"/>
          <p:cNvSpPr/>
          <p:nvPr/>
        </p:nvSpPr>
        <p:spPr>
          <a:xfrm>
            <a:off x="3149600" y="3221038"/>
            <a:ext cx="1117600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āi h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4" name="矩形 8"/>
          <p:cNvSpPr/>
          <p:nvPr/>
        </p:nvSpPr>
        <p:spPr>
          <a:xfrm>
            <a:off x="4992688" y="3221038"/>
            <a:ext cx="65087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qiě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5" name="椭圆 19"/>
          <p:cNvSpPr/>
          <p:nvPr/>
        </p:nvSpPr>
        <p:spPr>
          <a:xfrm>
            <a:off x="6332538" y="2300288"/>
            <a:ext cx="403225" cy="4032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6" name="椭圆 20"/>
          <p:cNvSpPr/>
          <p:nvPr/>
        </p:nvSpPr>
        <p:spPr>
          <a:xfrm>
            <a:off x="1087438" y="2957513"/>
            <a:ext cx="403225" cy="4032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7" name="椭圆 21"/>
          <p:cNvSpPr/>
          <p:nvPr/>
        </p:nvSpPr>
        <p:spPr>
          <a:xfrm>
            <a:off x="2157413" y="2957513"/>
            <a:ext cx="403225" cy="4032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8" name="对话气泡: 圆角矩形 22"/>
          <p:cNvSpPr/>
          <p:nvPr/>
        </p:nvSpPr>
        <p:spPr>
          <a:xfrm>
            <a:off x="968375" y="3544888"/>
            <a:ext cx="1314450" cy="639762"/>
          </a:xfrm>
          <a:prstGeom prst="wedgeRoundRectCallout">
            <a:avLst>
              <a:gd name="adj1" fmla="val 38736"/>
              <a:gd name="adj2" fmla="val -77833"/>
              <a:gd name="adj3" fmla="val 16667"/>
            </a:avLst>
          </a:prstGeom>
          <a:solidFill>
            <a:srgbClr val="FFC000"/>
          </a:solidFill>
          <a:ln w="12700">
            <a:solidFill>
              <a:srgbClr val="BC8C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前鼻音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9" name="椭圆 23"/>
          <p:cNvSpPr/>
          <p:nvPr/>
        </p:nvSpPr>
        <p:spPr>
          <a:xfrm>
            <a:off x="2408238" y="2300288"/>
            <a:ext cx="403225" cy="403225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30" name="椭圆 24"/>
          <p:cNvSpPr/>
          <p:nvPr/>
        </p:nvSpPr>
        <p:spPr>
          <a:xfrm>
            <a:off x="5643563" y="2300288"/>
            <a:ext cx="403225" cy="403225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31" name="椭圆 25"/>
          <p:cNvSpPr/>
          <p:nvPr/>
        </p:nvSpPr>
        <p:spPr>
          <a:xfrm>
            <a:off x="3578225" y="2946400"/>
            <a:ext cx="403225" cy="403225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32" name="椭圆 26"/>
          <p:cNvSpPr/>
          <p:nvPr/>
        </p:nvSpPr>
        <p:spPr>
          <a:xfrm>
            <a:off x="6062663" y="2946400"/>
            <a:ext cx="403225" cy="403225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33" name="对话气泡: 圆角矩形 27"/>
          <p:cNvSpPr/>
          <p:nvPr/>
        </p:nvSpPr>
        <p:spPr>
          <a:xfrm>
            <a:off x="6813550" y="3503613"/>
            <a:ext cx="1312863" cy="639762"/>
          </a:xfrm>
          <a:prstGeom prst="wedgeRoundRectCallout">
            <a:avLst>
              <a:gd name="adj1" fmla="val -66741"/>
              <a:gd name="adj2" fmla="val -78296"/>
              <a:gd name="adj3" fmla="val 16667"/>
            </a:avLst>
          </a:prstGeom>
          <a:solidFill>
            <a:schemeClr val="accent2"/>
          </a:solidFill>
          <a:ln w="12700">
            <a:solidFill>
              <a:srgbClr val="AE5A2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后鼻音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34" name="对话气泡: 圆角矩形 28"/>
          <p:cNvSpPr/>
          <p:nvPr/>
        </p:nvSpPr>
        <p:spPr>
          <a:xfrm>
            <a:off x="2935288" y="1412875"/>
            <a:ext cx="2092325" cy="485775"/>
          </a:xfrm>
          <a:prstGeom prst="wedgeRoundRectCallout">
            <a:avLst>
              <a:gd name="adj1" fmla="val -32528"/>
              <a:gd name="adj2" fmla="val 72032"/>
              <a:gd name="adj3" fmla="val 16667"/>
            </a:avLst>
          </a:prstGeom>
          <a:solidFill>
            <a:schemeClr val="accent1"/>
          </a:solidFill>
          <a:ln w="12700">
            <a:solidFill>
              <a:srgbClr val="2F528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多音字，</a:t>
            </a:r>
            <a:r>
              <a:rPr lang="en-US" altLang="zh-CN" sz="2400" b="1" spc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dānɡ</a:t>
            </a:r>
            <a:endParaRPr lang="en-US" altLang="zh-CN" sz="24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35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36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7437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38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39" name="矩形 8"/>
          <p:cNvSpPr/>
          <p:nvPr/>
        </p:nvSpPr>
        <p:spPr>
          <a:xfrm>
            <a:off x="4838700" y="2574925"/>
            <a:ext cx="652463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/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2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1" grpId="1"/>
      <p:bldP spid="17412" grpId="0"/>
      <p:bldP spid="17412" grpId="1"/>
      <p:bldP spid="17413" grpId="0"/>
      <p:bldP spid="17413" grpId="1"/>
      <p:bldP spid="17414" grpId="0"/>
      <p:bldP spid="17414" grpId="1"/>
      <p:bldP spid="17415" grpId="0"/>
      <p:bldP spid="17415" grpId="1"/>
      <p:bldP spid="17416" grpId="0"/>
      <p:bldP spid="17416" grpId="1"/>
      <p:bldP spid="17417" grpId="0"/>
      <p:bldP spid="17417" grpId="1"/>
      <p:bldP spid="17418" grpId="0"/>
      <p:bldP spid="17418" grpId="1"/>
      <p:bldP spid="17419" grpId="0"/>
      <p:bldP spid="17419" grpId="1"/>
      <p:bldP spid="17420" grpId="0"/>
      <p:bldP spid="17420" grpId="1"/>
      <p:bldP spid="17421" grpId="0"/>
      <p:bldP spid="17421" grpId="1"/>
      <p:bldP spid="17422" grpId="0"/>
      <p:bldP spid="17422" grpId="1"/>
      <p:bldP spid="17423" grpId="0"/>
      <p:bldP spid="17423" grpId="1"/>
      <p:bldP spid="17424" grpId="0"/>
      <p:bldP spid="17424" grpId="1"/>
      <p:bldP spid="17425" grpId="0" animBg="1"/>
      <p:bldP spid="17426" grpId="0" animBg="1"/>
      <p:bldP spid="17427" grpId="0" animBg="1"/>
      <p:bldP spid="17428" grpId="0" animBg="1"/>
      <p:bldP spid="17428" grpId="1" animBg="1"/>
      <p:bldP spid="17429" grpId="0" animBg="1"/>
      <p:bldP spid="17430" grpId="0" animBg="1"/>
      <p:bldP spid="17431" grpId="0" animBg="1"/>
      <p:bldP spid="17432" grpId="0" animBg="1"/>
      <p:bldP spid="17433" grpId="0" animBg="1"/>
      <p:bldP spid="17433" grpId="1" animBg="1"/>
      <p:bldP spid="17434" grpId="0" animBg="1"/>
      <p:bldP spid="17434" grpId="1" animBg="1"/>
      <p:bldP spid="17439" grpId="0"/>
      <p:bldP spid="1743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1408113" y="1474788"/>
            <a:ext cx="55403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吼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4" name="组合 3"/>
          <p:cNvGrpSpPr/>
          <p:nvPr/>
        </p:nvGrpSpPr>
        <p:grpSpPr>
          <a:xfrm>
            <a:off x="1808163" y="103188"/>
            <a:ext cx="5722937" cy="1614487"/>
            <a:chOff x="2003461" y="151196"/>
            <a:chExt cx="5722706" cy="1615583"/>
          </a:xfrm>
        </p:grpSpPr>
        <p:sp>
          <p:nvSpPr>
            <p:cNvPr id="18435" name="对话气泡: 圆角矩形 4"/>
            <p:cNvSpPr/>
            <p:nvPr/>
          </p:nvSpPr>
          <p:spPr>
            <a:xfrm>
              <a:off x="2003461" y="435551"/>
              <a:ext cx="5406807" cy="775226"/>
            </a:xfrm>
            <a:prstGeom prst="wedgeRoundRectCallout">
              <a:avLst>
                <a:gd name="adj1" fmla="val 48375"/>
                <a:gd name="adj2" fmla="val -21190"/>
                <a:gd name="adj3" fmla="val 16667"/>
              </a:avLst>
            </a:prstGeom>
            <a:solidFill>
              <a:srgbClr val="70AD47"/>
            </a:solidFill>
            <a:ln w="19050">
              <a:solidFill>
                <a:schemeClr val="bg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5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2800" b="1" spc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识记字形有很多不同的方法：</a:t>
              </a:r>
              <a:endPara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43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68469" y="151196"/>
              <a:ext cx="1157698" cy="16155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cxnSp>
        <p:nvCxnSpPr>
          <p:cNvPr id="18437" name="直接连接符 7"/>
          <p:cNvCxnSpPr>
            <a:stCxn id="18433" idx="3"/>
            <a:endCxn id="18438" idx="1"/>
          </p:cNvCxnSpPr>
          <p:nvPr/>
        </p:nvCxnSpPr>
        <p:spPr>
          <a:xfrm>
            <a:off x="1962150" y="1778000"/>
            <a:ext cx="6477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8" name="矩形 10"/>
          <p:cNvSpPr/>
          <p:nvPr/>
        </p:nvSpPr>
        <p:spPr>
          <a:xfrm>
            <a:off x="2609850" y="1474788"/>
            <a:ext cx="55403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孔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矩形 12"/>
          <p:cNvSpPr/>
          <p:nvPr/>
        </p:nvSpPr>
        <p:spPr>
          <a:xfrm>
            <a:off x="3675063" y="1474788"/>
            <a:ext cx="55403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440" name="直接连接符 13"/>
          <p:cNvCxnSpPr>
            <a:stCxn id="18439" idx="3"/>
            <a:endCxn id="18441" idx="1"/>
          </p:cNvCxnSpPr>
          <p:nvPr/>
        </p:nvCxnSpPr>
        <p:spPr>
          <a:xfrm>
            <a:off x="4229100" y="1778000"/>
            <a:ext cx="6477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1" name="矩形 14"/>
          <p:cNvSpPr/>
          <p:nvPr/>
        </p:nvSpPr>
        <p:spPr>
          <a:xfrm>
            <a:off x="4876800" y="1474788"/>
            <a:ext cx="55403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2" name="矩形 15"/>
          <p:cNvSpPr/>
          <p:nvPr/>
        </p:nvSpPr>
        <p:spPr>
          <a:xfrm>
            <a:off x="5942013" y="1474788"/>
            <a:ext cx="55403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443" name="直接连接符 16"/>
          <p:cNvCxnSpPr>
            <a:stCxn id="18442" idx="3"/>
            <a:endCxn id="18444" idx="1"/>
          </p:cNvCxnSpPr>
          <p:nvPr/>
        </p:nvCxnSpPr>
        <p:spPr>
          <a:xfrm>
            <a:off x="6496050" y="1778000"/>
            <a:ext cx="6477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4" name="矩形 17"/>
          <p:cNvSpPr/>
          <p:nvPr/>
        </p:nvSpPr>
        <p:spPr>
          <a:xfrm>
            <a:off x="7143750" y="1474788"/>
            <a:ext cx="5556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45" name="图片 19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2038350"/>
            <a:ext cx="1943100" cy="23352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8446" name="矩形 1"/>
          <p:cNvSpPr/>
          <p:nvPr/>
        </p:nvSpPr>
        <p:spPr>
          <a:xfrm>
            <a:off x="585788" y="4265613"/>
            <a:ext cx="164306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堵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石崖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47" name="图片 22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500" y="2038350"/>
            <a:ext cx="1671638" cy="23352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8448" name="矩形 1"/>
          <p:cNvSpPr/>
          <p:nvPr/>
        </p:nvSpPr>
        <p:spPr>
          <a:xfrm>
            <a:off x="2546350" y="4265613"/>
            <a:ext cx="12795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49" name="图片 25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4150" y="2038350"/>
            <a:ext cx="1858963" cy="23352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8450" name="矩形 1"/>
          <p:cNvSpPr/>
          <p:nvPr/>
        </p:nvSpPr>
        <p:spPr>
          <a:xfrm>
            <a:off x="3975100" y="4265613"/>
            <a:ext cx="201930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1" name="矩形 1"/>
          <p:cNvSpPr/>
          <p:nvPr/>
        </p:nvSpPr>
        <p:spPr>
          <a:xfrm>
            <a:off x="5846763" y="2389188"/>
            <a:ext cx="2957512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猜字谜：</a:t>
            </a:r>
            <a:endParaRPr lang="en-US" altLang="zh-CN" sz="28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良言相伴一月来。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452" name="矩形 30"/>
          <p:cNvSpPr/>
          <p:nvPr/>
        </p:nvSpPr>
        <p:spPr>
          <a:xfrm>
            <a:off x="7192963" y="3560763"/>
            <a:ext cx="55403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8" grpId="0"/>
      <p:bldP spid="18439" grpId="0"/>
      <p:bldP spid="18441" grpId="0"/>
      <p:bldP spid="18442" grpId="0"/>
      <p:bldP spid="18444" grpId="0"/>
      <p:bldP spid="18446" grpId="0"/>
      <p:bldP spid="18448" grpId="0"/>
      <p:bldP spid="18450" grpId="0"/>
      <p:bldP spid="18451" grpId="0"/>
      <p:bldP spid="184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1"/>
          <p:cNvSpPr/>
          <p:nvPr/>
        </p:nvSpPr>
        <p:spPr>
          <a:xfrm>
            <a:off x="569913" y="1020763"/>
            <a:ext cx="8223250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读课文第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自然段，想一想：寒号鸟和喜鹊分别住在哪里？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9458" name="矩形 1"/>
          <p:cNvSpPr/>
          <p:nvPr/>
        </p:nvSpPr>
        <p:spPr>
          <a:xfrm>
            <a:off x="581025" y="2195513"/>
            <a:ext cx="8032750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山脚下有一堵石崖，崖上有一道缝，寒号鸟就把这道缝当作自己的窝。石崖前面有一条河，河边有一棵大杨树，杨树上住着喜鹊。寒号鸟和喜鹊面对面住着，成了邻居。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Rectangle: Rounded Corners 6"/>
          <p:cNvSpPr/>
          <p:nvPr/>
        </p:nvSpPr>
        <p:spPr>
          <a:xfrm>
            <a:off x="312738" y="371475"/>
            <a:ext cx="2843213" cy="533400"/>
          </a:xfrm>
          <a:prstGeom prst="roundRect">
            <a:avLst>
              <a:gd name="adj" fmla="val 50000"/>
            </a:avLst>
          </a:prstGeom>
          <a:solidFill>
            <a:srgbClr val="FFA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0" name="Rectangle: Rounded Corners 31"/>
          <p:cNvSpPr/>
          <p:nvPr/>
        </p:nvSpPr>
        <p:spPr>
          <a:xfrm>
            <a:off x="312738" y="371475"/>
            <a:ext cx="815975" cy="533400"/>
          </a:xfrm>
          <a:prstGeom prst="roundRect">
            <a:avLst>
              <a:gd name="adj" fmla="val 50000"/>
            </a:avLst>
          </a:prstGeom>
          <a:solidFill>
            <a:srgbClr val="688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946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8" y="333375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2" name="文本框 1"/>
          <p:cNvSpPr txBox="1"/>
          <p:nvPr/>
        </p:nvSpPr>
        <p:spPr>
          <a:xfrm>
            <a:off x="1127125" y="371475"/>
            <a:ext cx="16144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538163" y="663575"/>
            <a:ext cx="82232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这对邻居的家有什么不同？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0482" name="矩形 2"/>
          <p:cNvSpPr/>
          <p:nvPr/>
        </p:nvSpPr>
        <p:spPr>
          <a:xfrm>
            <a:off x="698500" y="1285875"/>
            <a:ext cx="4418013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寒号鸟的住处是崖缝，不是树枝搭建的，不能保暖；喜鹊的窝在杨树上。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矩形 3"/>
          <p:cNvSpPr>
            <a:spLocks noChangeArrowheads="1"/>
          </p:cNvSpPr>
          <p:nvPr/>
        </p:nvSpPr>
        <p:spPr bwMode="auto">
          <a:xfrm>
            <a:off x="460375" y="3236913"/>
            <a:ext cx="82232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9pPr>
          </a:lstStyle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p"/>
            </a:pPr>
            <a:r>
              <a:rPr lang="zh-CN" altLang="en-US" sz="2800" b="1" spc="-150">
                <a:latin typeface="宋体" panose="02010600030101010101" pitchFamily="2" charset="-122"/>
                <a:ea typeface="宋体" panose="02010600030101010101" pitchFamily="2" charset="-122"/>
              </a:rPr>
              <a:t>分别用一个词来形容对寒号鸟和喜鹊的第一印象。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4" name="矩形 4"/>
          <p:cNvSpPr/>
          <p:nvPr/>
        </p:nvSpPr>
        <p:spPr>
          <a:xfrm>
            <a:off x="460375" y="3778250"/>
            <a:ext cx="82232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寒号鸟懒惰，喜鹊勤劳。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5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6175" y="1477963"/>
            <a:ext cx="1571625" cy="1431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8450" y="1493838"/>
            <a:ext cx="1974850" cy="1400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3579</Words>
  <Application>WPS 演示</Application>
  <PresentationFormat>全屏显示(16:9)</PresentationFormat>
  <Paragraphs>356</Paragraphs>
  <Slides>36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52" baseType="lpstr">
      <vt:lpstr>Arial</vt:lpstr>
      <vt:lpstr>宋体</vt:lpstr>
      <vt:lpstr>Wingdings</vt:lpstr>
      <vt:lpstr>等线</vt:lpstr>
      <vt:lpstr>等线 Light</vt:lpstr>
      <vt:lpstr>Cambria</vt:lpstr>
      <vt:lpstr>黑体</vt:lpstr>
      <vt:lpstr>Calibri</vt:lpstr>
      <vt:lpstr>Times New Roman</vt:lpstr>
      <vt:lpstr>楷体</vt:lpstr>
      <vt:lpstr>微软雅黑</vt:lpstr>
      <vt:lpstr>Arial Unicode MS</vt:lpstr>
      <vt:lpstr>Arial</vt:lpstr>
      <vt:lpstr>2_自定义设计方案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2017-07-25T02:42:00Z</dcterms:created>
  <dcterms:modified xsi:type="dcterms:W3CDTF">2023-09-25T10:52:21Z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362A3AD4B2A3495A933F92BD73EFC88F_12</vt:lpwstr>
  </property>
</Properties>
</file>