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56" r:id="rId5"/>
    <p:sldId id="698" r:id="rId6"/>
    <p:sldId id="779" r:id="rId8"/>
    <p:sldId id="826" r:id="rId9"/>
    <p:sldId id="830" r:id="rId10"/>
    <p:sldId id="828" r:id="rId11"/>
    <p:sldId id="829" r:id="rId12"/>
    <p:sldId id="832" r:id="rId13"/>
    <p:sldId id="831" r:id="rId14"/>
    <p:sldId id="812" r:id="rId15"/>
    <p:sldId id="813" r:id="rId16"/>
    <p:sldId id="814" r:id="rId17"/>
    <p:sldId id="833" r:id="rId18"/>
    <p:sldId id="816" r:id="rId19"/>
    <p:sldId id="817" r:id="rId20"/>
    <p:sldId id="818" r:id="rId21"/>
    <p:sldId id="819" r:id="rId22"/>
    <p:sldId id="820" r:id="rId23"/>
    <p:sldId id="821" r:id="rId24"/>
    <p:sldId id="852" r:id="rId25"/>
    <p:sldId id="823" r:id="rId26"/>
    <p:sldId id="824" r:id="rId27"/>
    <p:sldId id="853" r:id="rId28"/>
    <p:sldId id="879" r:id="rId29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AF2E8"/>
    <a:srgbClr val="D1D1F0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3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gs" Target="tags/tag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554355" y="1200150"/>
            <a:ext cx="82819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求比一个数多几的数是多少，用加法。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4355" y="1844675"/>
            <a:ext cx="82819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求比一个数少几的数是多少，用减法。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2" name="组合 29"/>
          <p:cNvGrpSpPr/>
          <p:nvPr/>
        </p:nvGrpSpPr>
        <p:grpSpPr>
          <a:xfrm>
            <a:off x="372138" y="2560955"/>
            <a:ext cx="6804660" cy="897255"/>
            <a:chOff x="902999" y="1331122"/>
            <a:chExt cx="6804643" cy="896641"/>
          </a:xfrm>
        </p:grpSpPr>
        <p:sp>
          <p:nvSpPr>
            <p:cNvPr id="16396" name="AutoShape 35"/>
            <p:cNvSpPr/>
            <p:nvPr/>
          </p:nvSpPr>
          <p:spPr>
            <a:xfrm>
              <a:off x="1750087" y="1494206"/>
              <a:ext cx="5957555" cy="578044"/>
            </a:xfrm>
            <a:prstGeom prst="wedgeRoundRectCallout">
              <a:avLst>
                <a:gd name="adj1" fmla="val -54221"/>
                <a:gd name="adj2" fmla="val 7852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解决连续两问的问题时要注意什么？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6397" name="图片 23" descr="E:\文件\新画人物图\兔子1 拷贝.png兔子1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902999" y="1331122"/>
              <a:ext cx="695958" cy="89664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文本框 15"/>
          <p:cNvSpPr txBox="1"/>
          <p:nvPr/>
        </p:nvSpPr>
        <p:spPr>
          <a:xfrm>
            <a:off x="685800" y="3790950"/>
            <a:ext cx="73888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解答第二个问题时会用到第一个问题的结果。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9120" y="285750"/>
            <a:ext cx="2913380" cy="6076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charset="0"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解决问题：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"/>
          <p:cNvPicPr>
            <a:picLocks noChangeAspect="1"/>
          </p:cNvPicPr>
          <p:nvPr/>
        </p:nvPicPr>
        <p:blipFill>
          <a:blip r:embed="rId1" cstate="print"/>
          <a:srcRect l="41528" r="41536"/>
          <a:stretch>
            <a:fillRect/>
          </a:stretch>
        </p:blipFill>
        <p:spPr>
          <a:xfrm>
            <a:off x="3803650" y="702310"/>
            <a:ext cx="1403350" cy="174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52438" y="295593"/>
            <a:ext cx="8894763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拔萝卜。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93888" y="3529013"/>
            <a:ext cx="30486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34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（根）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1173163" y="4133850"/>
            <a:ext cx="46339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答：乐乐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拔了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34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根萝卜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8" name="文本框 24"/>
          <p:cNvSpPr txBox="1"/>
          <p:nvPr/>
        </p:nvSpPr>
        <p:spPr>
          <a:xfrm>
            <a:off x="795655" y="2924175"/>
            <a:ext cx="46526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）乐乐拔了多少根萝卜？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019165" y="1327150"/>
            <a:ext cx="2957830" cy="561975"/>
          </a:xfrm>
          <a:prstGeom prst="wedgeRoundRectCallout">
            <a:avLst>
              <a:gd name="adj1" fmla="val -60412"/>
              <a:gd name="adj2" fmla="val -1282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6129655" y="1812925"/>
            <a:ext cx="2513330" cy="76200"/>
          </a:xfrm>
          <a:custGeom>
            <a:avLst/>
            <a:gdLst>
              <a:gd name="connisteX0" fmla="*/ 0 w 2184400"/>
              <a:gd name="connsiteY0" fmla="*/ 35560 h 92440"/>
              <a:gd name="connisteX1" fmla="*/ 163195 w 2184400"/>
              <a:gd name="connsiteY1" fmla="*/ 92075 h 92440"/>
              <a:gd name="connisteX2" fmla="*/ 347345 w 2184400"/>
              <a:gd name="connsiteY2" fmla="*/ 56515 h 92440"/>
              <a:gd name="connisteX3" fmla="*/ 524510 w 2184400"/>
              <a:gd name="connsiteY3" fmla="*/ 78105 h 92440"/>
              <a:gd name="connisteX4" fmla="*/ 702310 w 2184400"/>
              <a:gd name="connsiteY4" fmla="*/ 27940 h 92440"/>
              <a:gd name="connisteX5" fmla="*/ 879475 w 2184400"/>
              <a:gd name="connsiteY5" fmla="*/ 70485 h 92440"/>
              <a:gd name="connisteX6" fmla="*/ 1113790 w 2184400"/>
              <a:gd name="connsiteY6" fmla="*/ 27940 h 92440"/>
              <a:gd name="connisteX7" fmla="*/ 1319530 w 2184400"/>
              <a:gd name="connsiteY7" fmla="*/ 92075 h 92440"/>
              <a:gd name="connisteX8" fmla="*/ 1560195 w 2184400"/>
              <a:gd name="connsiteY8" fmla="*/ 20955 h 92440"/>
              <a:gd name="connisteX9" fmla="*/ 1702435 w 2184400"/>
              <a:gd name="connsiteY9" fmla="*/ 78105 h 92440"/>
              <a:gd name="connisteX10" fmla="*/ 1851025 w 2184400"/>
              <a:gd name="connsiteY10" fmla="*/ 0 h 92440"/>
              <a:gd name="connisteX11" fmla="*/ 2014220 w 2184400"/>
              <a:gd name="connsiteY11" fmla="*/ 78105 h 92440"/>
              <a:gd name="connisteX12" fmla="*/ 2184400 w 2184400"/>
              <a:gd name="connsiteY12" fmla="*/ 0 h 924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2184400" h="92441">
                <a:moveTo>
                  <a:pt x="0" y="35560"/>
                </a:moveTo>
                <a:cubicBezTo>
                  <a:pt x="29210" y="47625"/>
                  <a:pt x="93980" y="87630"/>
                  <a:pt x="163195" y="92075"/>
                </a:cubicBezTo>
                <a:cubicBezTo>
                  <a:pt x="232410" y="96520"/>
                  <a:pt x="274955" y="59055"/>
                  <a:pt x="347345" y="56515"/>
                </a:cubicBezTo>
                <a:cubicBezTo>
                  <a:pt x="419735" y="53975"/>
                  <a:pt x="453390" y="83820"/>
                  <a:pt x="524510" y="78105"/>
                </a:cubicBezTo>
                <a:cubicBezTo>
                  <a:pt x="595630" y="72390"/>
                  <a:pt x="631190" y="29210"/>
                  <a:pt x="702310" y="27940"/>
                </a:cubicBezTo>
                <a:cubicBezTo>
                  <a:pt x="773430" y="26670"/>
                  <a:pt x="796925" y="70485"/>
                  <a:pt x="879475" y="70485"/>
                </a:cubicBezTo>
                <a:cubicBezTo>
                  <a:pt x="962025" y="70485"/>
                  <a:pt x="1025525" y="23495"/>
                  <a:pt x="1113790" y="27940"/>
                </a:cubicBezTo>
                <a:cubicBezTo>
                  <a:pt x="1202055" y="32385"/>
                  <a:pt x="1229995" y="93345"/>
                  <a:pt x="1319530" y="92075"/>
                </a:cubicBezTo>
                <a:cubicBezTo>
                  <a:pt x="1409065" y="90805"/>
                  <a:pt x="1483360" y="23495"/>
                  <a:pt x="1560195" y="20955"/>
                </a:cubicBezTo>
                <a:cubicBezTo>
                  <a:pt x="1637030" y="18415"/>
                  <a:pt x="1644015" y="82550"/>
                  <a:pt x="1702435" y="78105"/>
                </a:cubicBezTo>
                <a:cubicBezTo>
                  <a:pt x="1760855" y="73660"/>
                  <a:pt x="1788795" y="0"/>
                  <a:pt x="1851025" y="0"/>
                </a:cubicBezTo>
                <a:cubicBezTo>
                  <a:pt x="1913255" y="0"/>
                  <a:pt x="1947545" y="78105"/>
                  <a:pt x="2014220" y="78105"/>
                </a:cubicBezTo>
                <a:cubicBezTo>
                  <a:pt x="2080895" y="78105"/>
                  <a:pt x="2153920" y="17145"/>
                  <a:pt x="2184400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7295515" y="1912620"/>
            <a:ext cx="119063" cy="952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6019165" y="1402080"/>
            <a:ext cx="2861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我比你少拔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6045" y="1262380"/>
            <a:ext cx="2881630" cy="561975"/>
            <a:chOff x="5400" y="8665"/>
            <a:chExt cx="4538" cy="885"/>
          </a:xfrm>
        </p:grpSpPr>
        <p:sp>
          <p:nvSpPr>
            <p:cNvPr id="7" name="圆角矩形标注 6"/>
            <p:cNvSpPr/>
            <p:nvPr/>
          </p:nvSpPr>
          <p:spPr>
            <a:xfrm>
              <a:off x="5526" y="8665"/>
              <a:ext cx="4412" cy="885"/>
            </a:xfrm>
            <a:prstGeom prst="wedgeRoundRectCallout">
              <a:avLst>
                <a:gd name="adj1" fmla="val 54315"/>
                <a:gd name="adj2" fmla="val -14858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00" y="8728"/>
              <a:ext cx="450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我拔了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46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根萝卜。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2" name="图片 1" descr="兔子1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10535" y="989330"/>
            <a:ext cx="960120" cy="1238250"/>
          </a:xfrm>
          <a:prstGeom prst="rect">
            <a:avLst/>
          </a:prstGeom>
        </p:spPr>
      </p:pic>
      <p:pic>
        <p:nvPicPr>
          <p:cNvPr id="6" name="图片 5" descr="兔子2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974090"/>
            <a:ext cx="921385" cy="1187450"/>
          </a:xfrm>
          <a:prstGeom prst="rect">
            <a:avLst/>
          </a:prstGeom>
        </p:spPr>
      </p:pic>
      <p:sp>
        <p:nvSpPr>
          <p:cNvPr id="13" name="TextBox 6"/>
          <p:cNvSpPr txBox="1"/>
          <p:nvPr/>
        </p:nvSpPr>
        <p:spPr>
          <a:xfrm>
            <a:off x="3124835" y="2182495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小小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5028565" y="2259965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乐乐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文本框 24"/>
          <p:cNvSpPr txBox="1"/>
          <p:nvPr/>
        </p:nvSpPr>
        <p:spPr>
          <a:xfrm>
            <a:off x="609600" y="1885950"/>
            <a:ext cx="6500813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）两只小兔一共拔了多少根萝卜？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32095" y="2300923"/>
            <a:ext cx="8997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根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82688" y="2847975"/>
            <a:ext cx="6142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一共的＝小小拔的</a:t>
            </a:r>
            <a:r>
              <a:rPr lang="en-US" altLang="zh-CN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乐乐拔的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800600" y="2766060"/>
            <a:ext cx="1825625" cy="6858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5315585" y="2693670"/>
            <a:ext cx="79502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4800" b="1" strike="noStrike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？</a:t>
            </a:r>
            <a:endParaRPr lang="zh-CN" altLang="en-US" sz="4800" b="1" strike="noStrike" noProof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effectLst/>
            </a:endParaRPr>
          </a:p>
        </p:txBody>
      </p:sp>
      <p:pic>
        <p:nvPicPr>
          <p:cNvPr id="17409" name="图片 5"/>
          <p:cNvPicPr>
            <a:picLocks noChangeAspect="1"/>
          </p:cNvPicPr>
          <p:nvPr/>
        </p:nvPicPr>
        <p:blipFill>
          <a:blip r:embed="rId1" cstate="print"/>
          <a:srcRect l="42271" r="42218"/>
          <a:stretch>
            <a:fillRect/>
          </a:stretch>
        </p:blipFill>
        <p:spPr>
          <a:xfrm>
            <a:off x="3865245" y="22225"/>
            <a:ext cx="1285240" cy="174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6019165" y="647065"/>
            <a:ext cx="2957830" cy="561975"/>
          </a:xfrm>
          <a:prstGeom prst="wedgeRoundRectCallout">
            <a:avLst>
              <a:gd name="adj1" fmla="val -60412"/>
              <a:gd name="adj2" fmla="val -1282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6129655" y="1132840"/>
            <a:ext cx="2513330" cy="76200"/>
          </a:xfrm>
          <a:custGeom>
            <a:avLst/>
            <a:gdLst>
              <a:gd name="connisteX0" fmla="*/ 0 w 2184400"/>
              <a:gd name="connsiteY0" fmla="*/ 35560 h 92440"/>
              <a:gd name="connisteX1" fmla="*/ 163195 w 2184400"/>
              <a:gd name="connsiteY1" fmla="*/ 92075 h 92440"/>
              <a:gd name="connisteX2" fmla="*/ 347345 w 2184400"/>
              <a:gd name="connsiteY2" fmla="*/ 56515 h 92440"/>
              <a:gd name="connisteX3" fmla="*/ 524510 w 2184400"/>
              <a:gd name="connsiteY3" fmla="*/ 78105 h 92440"/>
              <a:gd name="connisteX4" fmla="*/ 702310 w 2184400"/>
              <a:gd name="connsiteY4" fmla="*/ 27940 h 92440"/>
              <a:gd name="connisteX5" fmla="*/ 879475 w 2184400"/>
              <a:gd name="connsiteY5" fmla="*/ 70485 h 92440"/>
              <a:gd name="connisteX6" fmla="*/ 1113790 w 2184400"/>
              <a:gd name="connsiteY6" fmla="*/ 27940 h 92440"/>
              <a:gd name="connisteX7" fmla="*/ 1319530 w 2184400"/>
              <a:gd name="connsiteY7" fmla="*/ 92075 h 92440"/>
              <a:gd name="connisteX8" fmla="*/ 1560195 w 2184400"/>
              <a:gd name="connsiteY8" fmla="*/ 20955 h 92440"/>
              <a:gd name="connisteX9" fmla="*/ 1702435 w 2184400"/>
              <a:gd name="connsiteY9" fmla="*/ 78105 h 92440"/>
              <a:gd name="connisteX10" fmla="*/ 1851025 w 2184400"/>
              <a:gd name="connsiteY10" fmla="*/ 0 h 92440"/>
              <a:gd name="connisteX11" fmla="*/ 2014220 w 2184400"/>
              <a:gd name="connsiteY11" fmla="*/ 78105 h 92440"/>
              <a:gd name="connisteX12" fmla="*/ 2184400 w 2184400"/>
              <a:gd name="connsiteY12" fmla="*/ 0 h 924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2184400" h="92441">
                <a:moveTo>
                  <a:pt x="0" y="35560"/>
                </a:moveTo>
                <a:cubicBezTo>
                  <a:pt x="29210" y="47625"/>
                  <a:pt x="93980" y="87630"/>
                  <a:pt x="163195" y="92075"/>
                </a:cubicBezTo>
                <a:cubicBezTo>
                  <a:pt x="232410" y="96520"/>
                  <a:pt x="274955" y="59055"/>
                  <a:pt x="347345" y="56515"/>
                </a:cubicBezTo>
                <a:cubicBezTo>
                  <a:pt x="419735" y="53975"/>
                  <a:pt x="453390" y="83820"/>
                  <a:pt x="524510" y="78105"/>
                </a:cubicBezTo>
                <a:cubicBezTo>
                  <a:pt x="595630" y="72390"/>
                  <a:pt x="631190" y="29210"/>
                  <a:pt x="702310" y="27940"/>
                </a:cubicBezTo>
                <a:cubicBezTo>
                  <a:pt x="773430" y="26670"/>
                  <a:pt x="796925" y="70485"/>
                  <a:pt x="879475" y="70485"/>
                </a:cubicBezTo>
                <a:cubicBezTo>
                  <a:pt x="962025" y="70485"/>
                  <a:pt x="1025525" y="23495"/>
                  <a:pt x="1113790" y="27940"/>
                </a:cubicBezTo>
                <a:cubicBezTo>
                  <a:pt x="1202055" y="32385"/>
                  <a:pt x="1229995" y="93345"/>
                  <a:pt x="1319530" y="92075"/>
                </a:cubicBezTo>
                <a:cubicBezTo>
                  <a:pt x="1409065" y="90805"/>
                  <a:pt x="1483360" y="23495"/>
                  <a:pt x="1560195" y="20955"/>
                </a:cubicBezTo>
                <a:cubicBezTo>
                  <a:pt x="1637030" y="18415"/>
                  <a:pt x="1644015" y="82550"/>
                  <a:pt x="1702435" y="78105"/>
                </a:cubicBezTo>
                <a:cubicBezTo>
                  <a:pt x="1760855" y="73660"/>
                  <a:pt x="1788795" y="0"/>
                  <a:pt x="1851025" y="0"/>
                </a:cubicBezTo>
                <a:cubicBezTo>
                  <a:pt x="1913255" y="0"/>
                  <a:pt x="1947545" y="78105"/>
                  <a:pt x="2014220" y="78105"/>
                </a:cubicBezTo>
                <a:cubicBezTo>
                  <a:pt x="2080895" y="78105"/>
                  <a:pt x="2153920" y="17145"/>
                  <a:pt x="2184400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7295515" y="1232535"/>
            <a:ext cx="119063" cy="952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6019165" y="721995"/>
            <a:ext cx="2861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我比你少拔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6045" y="582295"/>
            <a:ext cx="2881630" cy="561975"/>
            <a:chOff x="5400" y="8665"/>
            <a:chExt cx="4538" cy="885"/>
          </a:xfrm>
        </p:grpSpPr>
        <p:sp>
          <p:nvSpPr>
            <p:cNvPr id="8" name="圆角矩形标注 7"/>
            <p:cNvSpPr/>
            <p:nvPr/>
          </p:nvSpPr>
          <p:spPr>
            <a:xfrm>
              <a:off x="5526" y="8665"/>
              <a:ext cx="4412" cy="885"/>
            </a:xfrm>
            <a:prstGeom prst="wedgeRoundRectCallout">
              <a:avLst>
                <a:gd name="adj1" fmla="val 54315"/>
                <a:gd name="adj2" fmla="val -14858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00" y="8728"/>
              <a:ext cx="450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我拔了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46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根萝卜。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514600" y="3443605"/>
            <a:ext cx="3252788" cy="554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46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34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80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（根）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1371600" y="4071303"/>
            <a:ext cx="6691313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答：两只小兔一共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拔了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80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根萝卜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图片 4" descr="兔子1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7990" y="133985"/>
            <a:ext cx="960120" cy="1238250"/>
          </a:xfrm>
          <a:prstGeom prst="rect">
            <a:avLst/>
          </a:prstGeom>
        </p:spPr>
      </p:pic>
      <p:pic>
        <p:nvPicPr>
          <p:cNvPr id="10" name="图片 9" descr="兔子2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232410"/>
            <a:ext cx="921385" cy="1187450"/>
          </a:xfrm>
          <a:prstGeom prst="rect">
            <a:avLst/>
          </a:prstGeom>
        </p:spPr>
      </p:pic>
      <p:sp>
        <p:nvSpPr>
          <p:cNvPr id="13" name="TextBox 6"/>
          <p:cNvSpPr txBox="1"/>
          <p:nvPr/>
        </p:nvSpPr>
        <p:spPr>
          <a:xfrm>
            <a:off x="3124835" y="1275715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小小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5028565" y="1353185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乐乐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0" grpId="0" bldLvl="0" animBg="1"/>
      <p:bldP spid="18" grpId="0" bldLvl="0" animBg="1"/>
      <p:bldP spid="4" grpId="0" bldLvl="0" animBg="1"/>
      <p:bldP spid="4" grpId="1" bldLvl="0" animBg="1"/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228600" y="972185"/>
            <a:ext cx="8856980" cy="3147060"/>
            <a:chOff x="-720" y="5730"/>
            <a:chExt cx="13948" cy="4956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 cstate="print"/>
            <a:srcRect t="5706"/>
            <a:stretch>
              <a:fillRect/>
            </a:stretch>
          </p:blipFill>
          <p:spPr>
            <a:xfrm rot="5400000">
              <a:off x="3776" y="1234"/>
              <a:ext cx="4956" cy="13948"/>
            </a:xfrm>
            <a:prstGeom prst="rect">
              <a:avLst/>
            </a:prstGeom>
          </p:spPr>
        </p:pic>
        <p:sp>
          <p:nvSpPr>
            <p:cNvPr id="22" name="椭圆 21"/>
            <p:cNvSpPr/>
            <p:nvPr/>
          </p:nvSpPr>
          <p:spPr>
            <a:xfrm>
              <a:off x="-240" y="6570"/>
              <a:ext cx="480" cy="480"/>
            </a:xfrm>
            <a:prstGeom prst="ellipse">
              <a:avLst/>
            </a:prstGeom>
            <a:solidFill>
              <a:srgbClr val="EAF2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71513" y="650875"/>
            <a:ext cx="27654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猴子捞月亮。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06248" y="2115185"/>
            <a:ext cx="54229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87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7980" y="2115185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55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91000" y="2155825"/>
            <a:ext cx="542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3998" y="2218055"/>
            <a:ext cx="3635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3683" y="2115185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22235" y="3357245"/>
            <a:ext cx="3635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29325" y="3302635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87265" y="3432810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65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37218" y="3409950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96733" y="3394075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97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15374" name="图片 2"/>
          <p:cNvPicPr>
            <a:picLocks noChangeAspect="1"/>
          </p:cNvPicPr>
          <p:nvPr/>
        </p:nvPicPr>
        <p:blipFill>
          <a:blip r:embed="rId3" cstate="print">
            <a:lum bright="70001" contrast="-70000"/>
          </a:blip>
          <a:stretch>
            <a:fillRect/>
          </a:stretch>
        </p:blipFill>
        <p:spPr>
          <a:xfrm>
            <a:off x="857250" y="3771900"/>
            <a:ext cx="617538" cy="3889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6200" y="97155"/>
            <a:ext cx="2052955" cy="483870"/>
            <a:chOff x="120" y="153"/>
            <a:chExt cx="3233" cy="762"/>
          </a:xfrm>
        </p:grpSpPr>
        <p:sp>
          <p:nvSpPr>
            <p:cNvPr id="4" name="文本框 3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</a:rPr>
                <a:t>巩固练习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16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17" name="任意多边形 16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8" name="文本框 17"/>
          <p:cNvSpPr txBox="1"/>
          <p:nvPr/>
        </p:nvSpPr>
        <p:spPr>
          <a:xfrm>
            <a:off x="1182053" y="1774825"/>
            <a:ext cx="110363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90</a:t>
            </a: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54</a:t>
            </a:r>
            <a:endParaRPr kumimoji="0" lang="en-US" altLang="zh-CN" sz="2400" b="1" kern="1200" cap="none" spc="0" normalizeH="0" baseline="0" noProof="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65083" y="1906270"/>
            <a:ext cx="110363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68</a:t>
            </a: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65</a:t>
            </a:r>
            <a:endParaRPr kumimoji="0" lang="en-US" altLang="zh-CN" sz="2400" b="1" kern="1200" cap="none" spc="0" normalizeH="0" baseline="0" noProof="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62083" y="1734185"/>
            <a:ext cx="94996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48</a:t>
            </a:r>
            <a:endParaRPr kumimoji="0" lang="en-US" altLang="zh-CN" sz="2400" b="1" kern="1200" cap="none" spc="0" normalizeH="0" baseline="0" noProof="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18735" y="1757680"/>
            <a:ext cx="112458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89</a:t>
            </a: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34</a:t>
            </a:r>
            <a:endParaRPr kumimoji="0" lang="en-US" altLang="zh-CN" sz="2400" b="1" kern="1200" cap="none" spc="0" normalizeH="0" baseline="0" noProof="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88430" y="1717040"/>
            <a:ext cx="112458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58</a:t>
            </a: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29</a:t>
            </a:r>
            <a:endParaRPr kumimoji="0" lang="en-US" altLang="zh-CN" sz="2400" b="1" kern="1200" cap="none" spc="0" normalizeH="0" baseline="0" noProof="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24318" y="2896870"/>
            <a:ext cx="110363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62</a:t>
            </a: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35</a:t>
            </a:r>
            <a:endParaRPr kumimoji="0" lang="en-US" altLang="zh-CN" sz="2400" b="1" kern="1200" cap="none" spc="0" normalizeH="0" baseline="0" noProof="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86088" y="3007995"/>
            <a:ext cx="110363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17</a:t>
            </a: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79</a:t>
            </a:r>
            <a:endParaRPr kumimoji="0" lang="en-US" altLang="zh-CN" sz="2400" b="1" kern="1200" cap="none" spc="0" normalizeH="0" baseline="0" noProof="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71683" y="2896870"/>
            <a:ext cx="94996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73</a:t>
            </a: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endParaRPr kumimoji="0" lang="en-US" altLang="zh-CN" sz="2400" b="1" kern="1200" cap="none" spc="0" normalizeH="0" baseline="0" noProof="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57558" y="2814320"/>
            <a:ext cx="110363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43</a:t>
            </a: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19</a:t>
            </a:r>
            <a:endParaRPr kumimoji="0" lang="en-US" altLang="zh-CN" sz="2400" b="1" kern="1200" cap="none" spc="0" normalizeH="0" baseline="0" noProof="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67283" y="2972435"/>
            <a:ext cx="110363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91</a:t>
            </a: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83</a:t>
            </a:r>
            <a:endParaRPr kumimoji="0" lang="en-US" altLang="zh-CN" sz="2400" b="1" kern="1200" cap="none" spc="0" normalizeH="0" baseline="0" noProof="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48400" y="133350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P36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50240" y="515938"/>
            <a:ext cx="1327150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629603" y="1505268"/>
            <a:ext cx="27654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17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5116195" y="1443990"/>
            <a:ext cx="298767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43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30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690880" y="2420303"/>
            <a:ext cx="27654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50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27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5066030" y="2438400"/>
            <a:ext cx="312356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96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－（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60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651510" y="3504248"/>
            <a:ext cx="27654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73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26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30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5105400" y="3475355"/>
            <a:ext cx="343979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73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26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30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24430" y="1515428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31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28280" y="1446213"/>
            <a:ext cx="3651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04465" y="2431415"/>
            <a:ext cx="542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68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48613" y="2417128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81300" y="3495993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17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54010" y="3455988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17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21678" y="1960245"/>
            <a:ext cx="972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1258253" y="2059305"/>
            <a:ext cx="936000" cy="635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049963" y="2914333"/>
            <a:ext cx="1440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167313" y="3036570"/>
            <a:ext cx="1620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124893" y="1894840"/>
            <a:ext cx="1188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222558" y="2046923"/>
            <a:ext cx="1404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16610" y="2871470"/>
            <a:ext cx="1044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346518" y="2960053"/>
            <a:ext cx="1080000" cy="4763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29310" y="3947160"/>
            <a:ext cx="1080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235710" y="4039235"/>
            <a:ext cx="1404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132513" y="3938905"/>
            <a:ext cx="1404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241925" y="4024630"/>
            <a:ext cx="1620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248400" y="20891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P36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5"/>
          <p:cNvSpPr txBox="1"/>
          <p:nvPr/>
        </p:nvSpPr>
        <p:spPr>
          <a:xfrm>
            <a:off x="685483" y="970598"/>
            <a:ext cx="816451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在○里填上“＞”“＜”或“＝”。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1303020" y="1877060"/>
            <a:ext cx="262255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42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35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5087620" y="1877060"/>
            <a:ext cx="262255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63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66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1303020" y="2648585"/>
            <a:ext cx="262255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46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39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1" name="TextBox 5"/>
          <p:cNvSpPr txBox="1"/>
          <p:nvPr/>
        </p:nvSpPr>
        <p:spPr>
          <a:xfrm>
            <a:off x="5087620" y="2648585"/>
            <a:ext cx="30226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72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73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2" name="TextBox 5"/>
          <p:cNvSpPr txBox="1"/>
          <p:nvPr/>
        </p:nvSpPr>
        <p:spPr>
          <a:xfrm>
            <a:off x="1303020" y="3418523"/>
            <a:ext cx="294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28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34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5087620" y="3418523"/>
            <a:ext cx="3132138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54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60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72335" y="1855470"/>
            <a:ext cx="933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52173" y="1864995"/>
            <a:ext cx="933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81860" y="2640330"/>
            <a:ext cx="6556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008370" y="2649538"/>
            <a:ext cx="933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72018" y="3402330"/>
            <a:ext cx="1095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＜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39790" y="3419793"/>
            <a:ext cx="933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P36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T3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9" grpId="0"/>
      <p:bldP spid="33" grpId="0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8003" y="476250"/>
            <a:ext cx="8240713" cy="1770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一捆丝绳长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米。一班先用去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米，又用去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38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米，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一共用去了多少米？二班需要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米，剩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下的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丝绳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够吗？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4285" y="2421573"/>
            <a:ext cx="30486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38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58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（米）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9043" y="2990850"/>
            <a:ext cx="32283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58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（米）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0965" y="3550920"/>
            <a:ext cx="24987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42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＞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40    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80365" y="4248150"/>
            <a:ext cx="8326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答：一班一共用去了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米。剩下的丝绳够二班用。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P36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T4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2"/>
          <p:cNvSpPr txBox="1"/>
          <p:nvPr/>
        </p:nvSpPr>
        <p:spPr>
          <a:xfrm>
            <a:off x="228600" y="591185"/>
            <a:ext cx="84137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小亮今年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岁，爸爸比他大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岁，爸爸今年多少岁？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妈妈比爸爸小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岁，妈妈今年多少岁？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81835" y="2061210"/>
            <a:ext cx="51276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爸爸：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13＋28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（岁）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1981835" y="2643505"/>
            <a:ext cx="443071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妈妈：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41－3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（岁）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1221423" y="3303905"/>
            <a:ext cx="66865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答：爸爸今年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岁，妈妈今年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岁。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172835" y="16192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P36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T5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590550"/>
            <a:ext cx="8162925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甲楼高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38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米，乙楼比甲楼高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13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米，乙楼高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多少米？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lang="zh-CN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丙楼比乙楼还要高</a:t>
            </a:r>
            <a:r>
              <a:rPr lang="en-US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5</a:t>
            </a:r>
            <a:r>
              <a:rPr lang="zh-CN" altLang="en-US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米</a:t>
            </a:r>
            <a:r>
              <a:rPr lang="zh-CN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，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丙</a:t>
            </a:r>
            <a:r>
              <a:rPr lang="zh-CN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楼高多少米？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76400" y="2191385"/>
            <a:ext cx="41211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乙楼：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38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（米）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33855" y="2895918"/>
            <a:ext cx="39414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丙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楼：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56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（米）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342" name="文本框 11"/>
          <p:cNvSpPr txBox="1"/>
          <p:nvPr/>
        </p:nvSpPr>
        <p:spPr>
          <a:xfrm>
            <a:off x="795338" y="3505835"/>
            <a:ext cx="7693025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乙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楼高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米，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丙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楼高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米。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324600" y="13271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T6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3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"/>
          <p:cNvSpPr txBox="1"/>
          <p:nvPr/>
        </p:nvSpPr>
        <p:spPr>
          <a:xfrm>
            <a:off x="368935" y="916940"/>
            <a:ext cx="304736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看谁算得都对。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973" y="1886903"/>
            <a:ext cx="143700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41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6348" y="1886903"/>
            <a:ext cx="161671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16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80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318" y="2722563"/>
            <a:ext cx="143700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26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5243" y="2713038"/>
            <a:ext cx="161671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20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1318" y="3485833"/>
            <a:ext cx="143700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01913" y="3485198"/>
            <a:ext cx="161671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82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50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8048" y="1868488"/>
            <a:ext cx="143700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72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63398" y="1868488"/>
            <a:ext cx="143700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80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79328" y="2698115"/>
            <a:ext cx="143700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30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43078" y="2720340"/>
            <a:ext cx="143700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18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98048" y="3510915"/>
            <a:ext cx="143700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59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63398" y="3510915"/>
            <a:ext cx="161671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70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40</a:t>
            </a: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66240" y="1888808"/>
            <a:ext cx="54229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39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20185" y="1888808"/>
            <a:ext cx="54229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17980" y="2712403"/>
            <a:ext cx="5810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29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83990" y="2713038"/>
            <a:ext cx="579438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59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642745" y="3479483"/>
            <a:ext cx="54229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29075" y="3485198"/>
            <a:ext cx="54229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950903" y="1867853"/>
            <a:ext cx="54229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63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061008" y="1868488"/>
            <a:ext cx="54229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22340" y="2708275"/>
            <a:ext cx="54229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101013" y="2701290"/>
            <a:ext cx="54229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27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981383" y="3510915"/>
            <a:ext cx="54229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61668" y="3510915"/>
            <a:ext cx="54229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T7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592580" y="2282825"/>
            <a:ext cx="55556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第10课时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整理和复习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         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（练习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七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）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031365" y="1519555"/>
            <a:ext cx="6701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100以内的加法和减法（二）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1565910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7208" y="2106613"/>
            <a:ext cx="835025" cy="34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3"/>
          <p:cNvSpPr txBox="1"/>
          <p:nvPr/>
        </p:nvSpPr>
        <p:spPr>
          <a:xfrm>
            <a:off x="1145858" y="89852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7 2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589280" y="1289050"/>
            <a:ext cx="15608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3 8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60070" y="181133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7"/>
          <p:cNvSpPr txBox="1"/>
          <p:nvPr/>
        </p:nvSpPr>
        <p:spPr>
          <a:xfrm>
            <a:off x="1210945" y="560388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1483360" y="1811655"/>
            <a:ext cx="551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1147445" y="181133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TextBox 12"/>
          <p:cNvSpPr txBox="1"/>
          <p:nvPr/>
        </p:nvSpPr>
        <p:spPr>
          <a:xfrm>
            <a:off x="3504883" y="89852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6 3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2776538" y="1289050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3 6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919095" y="181133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6"/>
          <p:cNvSpPr txBox="1"/>
          <p:nvPr/>
        </p:nvSpPr>
        <p:spPr>
          <a:xfrm>
            <a:off x="3510915" y="1827848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9 9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5461953" y="89852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3 5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TextBox 21"/>
          <p:cNvSpPr txBox="1"/>
          <p:nvPr/>
        </p:nvSpPr>
        <p:spPr>
          <a:xfrm>
            <a:off x="4744720" y="1279525"/>
            <a:ext cx="15246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5 8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876165" y="181133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23"/>
          <p:cNvSpPr txBox="1"/>
          <p:nvPr/>
        </p:nvSpPr>
        <p:spPr>
          <a:xfrm>
            <a:off x="5626735" y="1498600"/>
            <a:ext cx="3524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5848985" y="181133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TextBox 28"/>
          <p:cNvSpPr txBox="1"/>
          <p:nvPr/>
        </p:nvSpPr>
        <p:spPr>
          <a:xfrm>
            <a:off x="7689850" y="89852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5 6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TextBox 29"/>
          <p:cNvSpPr txBox="1"/>
          <p:nvPr/>
        </p:nvSpPr>
        <p:spPr>
          <a:xfrm>
            <a:off x="6966585" y="1279525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1 7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104063" y="181133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32"/>
          <p:cNvSpPr txBox="1"/>
          <p:nvPr/>
        </p:nvSpPr>
        <p:spPr>
          <a:xfrm>
            <a:off x="8086408" y="180181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TextBox 33"/>
          <p:cNvSpPr txBox="1"/>
          <p:nvPr/>
        </p:nvSpPr>
        <p:spPr>
          <a:xfrm>
            <a:off x="7710488" y="181133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5455603" y="181133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7737475" y="565150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82" name="TextBox 1"/>
          <p:cNvSpPr txBox="1"/>
          <p:nvPr/>
        </p:nvSpPr>
        <p:spPr>
          <a:xfrm>
            <a:off x="397510" y="742633"/>
            <a:ext cx="1584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8.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3078" y="3896043"/>
            <a:ext cx="835025" cy="34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3"/>
          <p:cNvSpPr txBox="1"/>
          <p:nvPr/>
        </p:nvSpPr>
        <p:spPr>
          <a:xfrm>
            <a:off x="1121728" y="268795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8 8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65150" y="3078480"/>
            <a:ext cx="15608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6 9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35940" y="360076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7"/>
          <p:cNvSpPr txBox="1"/>
          <p:nvPr/>
        </p:nvSpPr>
        <p:spPr>
          <a:xfrm>
            <a:off x="1186815" y="2349818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1459230" y="3601085"/>
            <a:ext cx="551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1123315" y="360076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3480753" y="268795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6 9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2752408" y="3078480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2 7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894965" y="360076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6"/>
          <p:cNvSpPr txBox="1"/>
          <p:nvPr/>
        </p:nvSpPr>
        <p:spPr>
          <a:xfrm>
            <a:off x="3510915" y="3600768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20"/>
          <p:cNvSpPr txBox="1"/>
          <p:nvPr/>
        </p:nvSpPr>
        <p:spPr>
          <a:xfrm>
            <a:off x="7772083" y="264795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4 4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21"/>
          <p:cNvSpPr txBox="1"/>
          <p:nvPr/>
        </p:nvSpPr>
        <p:spPr>
          <a:xfrm>
            <a:off x="7054850" y="3028950"/>
            <a:ext cx="15246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5 4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186295" y="3560763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4"/>
          <p:cNvSpPr txBox="1"/>
          <p:nvPr/>
        </p:nvSpPr>
        <p:spPr>
          <a:xfrm>
            <a:off x="8159115" y="3560763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28"/>
          <p:cNvSpPr txBox="1"/>
          <p:nvPr/>
        </p:nvSpPr>
        <p:spPr>
          <a:xfrm>
            <a:off x="5620385" y="264795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4 3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TextBox 29"/>
          <p:cNvSpPr txBox="1"/>
          <p:nvPr/>
        </p:nvSpPr>
        <p:spPr>
          <a:xfrm>
            <a:off x="4903470" y="3028950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2 5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040948" y="3560763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32"/>
          <p:cNvSpPr txBox="1"/>
          <p:nvPr/>
        </p:nvSpPr>
        <p:spPr>
          <a:xfrm>
            <a:off x="6002973" y="355123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" name="TextBox 33"/>
          <p:cNvSpPr txBox="1"/>
          <p:nvPr/>
        </p:nvSpPr>
        <p:spPr>
          <a:xfrm>
            <a:off x="5647373" y="356076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7765733" y="356076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TextBox 23"/>
          <p:cNvSpPr txBox="1"/>
          <p:nvPr/>
        </p:nvSpPr>
        <p:spPr>
          <a:xfrm>
            <a:off x="5674360" y="2314575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3662045" y="3282315"/>
            <a:ext cx="3524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829050" y="3627120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T8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  <p:bldP spid="32" grpId="0"/>
      <p:bldP spid="38" grpId="0"/>
      <p:bldP spid="39" grpId="0"/>
      <p:bldP spid="45" grpId="0"/>
      <p:bldP spid="46" grpId="0"/>
      <p:bldP spid="48" grpId="0"/>
      <p:bldP spid="49" grpId="0"/>
      <p:bldP spid="6" grpId="0"/>
      <p:bldP spid="7" grpId="0"/>
      <p:bldP spid="8" grpId="0"/>
      <p:bldP spid="14" grpId="0"/>
      <p:bldP spid="22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8"/>
          <p:cNvSpPr txBox="1"/>
          <p:nvPr/>
        </p:nvSpPr>
        <p:spPr>
          <a:xfrm>
            <a:off x="306705" y="362585"/>
            <a:ext cx="5138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9.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商场店庆，满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50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元减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元。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37465" y="1015365"/>
            <a:ext cx="68243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）买一辆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和一盒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，能减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元吗？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7465" y="3123883"/>
            <a:ext cx="7569200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）买一个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和一个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kumimoji="0" 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要花多少钱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？</a:t>
            </a:r>
            <a:endParaRPr kumimoji="0" lang="zh-CN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9461" name="矩形 2"/>
          <p:cNvSpPr>
            <a:spLocks noChangeArrowheads="1"/>
          </p:cNvSpPr>
          <p:nvPr/>
        </p:nvSpPr>
        <p:spPr bwMode="auto">
          <a:xfrm>
            <a:off x="956310" y="1613535"/>
            <a:ext cx="30486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26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50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（元）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3135" y="3649345"/>
            <a:ext cx="30486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28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35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63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（元）</a:t>
            </a:r>
            <a:endParaRPr kumimoji="0" lang="zh-CN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T9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373" name="文本框 7"/>
          <p:cNvSpPr txBox="1"/>
          <p:nvPr/>
        </p:nvSpPr>
        <p:spPr>
          <a:xfrm>
            <a:off x="1016635" y="2242820"/>
            <a:ext cx="2605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</a:t>
            </a:r>
            <a:r>
              <a:rPr 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能减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10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元。</a:t>
            </a:r>
            <a:endParaRPr lang="zh-CN" altLang="en-US" sz="28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5372" name="TextBox 4"/>
          <p:cNvSpPr txBox="1"/>
          <p:nvPr/>
        </p:nvSpPr>
        <p:spPr>
          <a:xfrm>
            <a:off x="779145" y="4248150"/>
            <a:ext cx="2598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</a:t>
            </a:r>
            <a:r>
              <a:rPr 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要花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53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元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86600" y="972185"/>
            <a:ext cx="1722120" cy="36747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6925" y="1106805"/>
            <a:ext cx="504190" cy="2520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rcRect r="9706"/>
          <a:stretch>
            <a:fillRect/>
          </a:stretch>
        </p:blipFill>
        <p:spPr>
          <a:xfrm>
            <a:off x="3657600" y="981075"/>
            <a:ext cx="448945" cy="5467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7400" y="3155950"/>
            <a:ext cx="394335" cy="4057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2040" y="3067050"/>
            <a:ext cx="394335" cy="505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037330" y="3677920"/>
            <a:ext cx="30486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63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53</a:t>
            </a:r>
            <a:r>
              <a:rPr kumimoji="0" lang="zh-CN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（元）</a:t>
            </a:r>
            <a:endParaRPr kumimoji="0" lang="zh-CN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6" grpId="0"/>
      <p:bldP spid="15373" grpId="0"/>
      <p:bldP spid="15372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0200" y="999490"/>
            <a:ext cx="5541963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）你还能提出其他数学问题并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解答吗？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9461" name="矩形 2"/>
          <p:cNvSpPr>
            <a:spLocks noChangeArrowheads="1"/>
          </p:cNvSpPr>
          <p:nvPr/>
        </p:nvSpPr>
        <p:spPr bwMode="auto">
          <a:xfrm>
            <a:off x="1038225" y="3104515"/>
            <a:ext cx="28689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35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28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（元）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1295400" y="4476750"/>
            <a:ext cx="26854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（答案不唯一）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P37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T9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86600" y="972185"/>
            <a:ext cx="1722120" cy="367474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143000" y="2269490"/>
            <a:ext cx="3572510" cy="544195"/>
            <a:chOff x="1800" y="4050"/>
            <a:chExt cx="5626" cy="857"/>
          </a:xfrm>
        </p:grpSpPr>
        <p:sp>
          <p:nvSpPr>
            <p:cNvPr id="29704" name="文本框 1"/>
            <p:cNvSpPr txBox="1"/>
            <p:nvPr/>
          </p:nvSpPr>
          <p:spPr>
            <a:xfrm>
              <a:off x="2348" y="4085"/>
              <a:ext cx="507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比  </a:t>
              </a:r>
              <a:r>
                <a:rPr lang="en-US" altLang="zh-CN" sz="28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便宜多少钱？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00" y="4170"/>
              <a:ext cx="621" cy="63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FFF">
                    <a:alpha val="100000"/>
                  </a:srgbClr>
                </a:clrFrom>
                <a:clrTo>
                  <a:srgbClr val="FE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9" y="4050"/>
              <a:ext cx="621" cy="796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887095" y="3819525"/>
            <a:ext cx="3699510" cy="567690"/>
            <a:chOff x="88" y="6610"/>
            <a:chExt cx="5826" cy="894"/>
          </a:xfrm>
        </p:grpSpPr>
        <p:sp>
          <p:nvSpPr>
            <p:cNvPr id="9" name="文本框 8"/>
            <p:cNvSpPr txBox="1"/>
            <p:nvPr/>
          </p:nvSpPr>
          <p:spPr>
            <a:xfrm>
              <a:off x="88" y="6682"/>
              <a:ext cx="1414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答：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10" name="文本框 1"/>
            <p:cNvSpPr txBox="1"/>
            <p:nvPr/>
          </p:nvSpPr>
          <p:spPr>
            <a:xfrm>
              <a:off x="1680" y="6645"/>
              <a:ext cx="423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比  </a:t>
              </a:r>
              <a:r>
                <a:rPr lang="en-US" altLang="zh-CN" sz="28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便宜</a:t>
              </a:r>
              <a:r>
                <a:rPr lang="en-US" altLang="zh-CN" sz="28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7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元。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2" y="6730"/>
              <a:ext cx="621" cy="63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FFF">
                    <a:alpha val="100000"/>
                  </a:srgbClr>
                </a:clrFrom>
                <a:clrTo>
                  <a:srgbClr val="FE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1" y="6610"/>
              <a:ext cx="621" cy="796"/>
            </a:xfrm>
            <a:prstGeom prst="rect">
              <a:avLst/>
            </a:prstGeom>
          </p:spPr>
        </p:pic>
      </p:grpSp>
      <p:sp>
        <p:nvSpPr>
          <p:cNvPr id="27650" name="文本框 8"/>
          <p:cNvSpPr txBox="1"/>
          <p:nvPr/>
        </p:nvSpPr>
        <p:spPr>
          <a:xfrm>
            <a:off x="306705" y="362585"/>
            <a:ext cx="5138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9.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商场店庆，满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50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元减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元。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4" name="文本框 3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</a:rPr>
                <a:t>知识回顾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2" name="任意多边形 1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6" name="流程图: 可选过程 5"/>
          <p:cNvSpPr/>
          <p:nvPr/>
        </p:nvSpPr>
        <p:spPr>
          <a:xfrm>
            <a:off x="359410" y="1662430"/>
            <a:ext cx="1831340" cy="1633220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100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以内的加法和减法（二）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2466975" y="603885"/>
            <a:ext cx="2769235" cy="62484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两位数加两位数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2442210" y="1864995"/>
            <a:ext cx="2769235" cy="654685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两位数减两位数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2453242" y="2972112"/>
            <a:ext cx="3982844" cy="56409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连加、连减和加减混合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流程图: 可选过程 15"/>
          <p:cNvSpPr/>
          <p:nvPr/>
        </p:nvSpPr>
        <p:spPr>
          <a:xfrm>
            <a:off x="2453242" y="3952877"/>
            <a:ext cx="1050569" cy="837876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解决问题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190824" y="862587"/>
            <a:ext cx="272600" cy="3577528"/>
            <a:chOff x="2190824" y="862587"/>
            <a:chExt cx="272600" cy="3577528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2299228" y="862587"/>
              <a:ext cx="5896" cy="357752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299228" y="862587"/>
              <a:ext cx="158334" cy="1109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305090" y="2182363"/>
              <a:ext cx="15833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299228" y="3266752"/>
              <a:ext cx="15833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294908" y="4438404"/>
              <a:ext cx="15833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190824" y="2722067"/>
              <a:ext cx="10840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流程图: 可选过程 24"/>
          <p:cNvSpPr/>
          <p:nvPr/>
        </p:nvSpPr>
        <p:spPr>
          <a:xfrm>
            <a:off x="5463742" y="339116"/>
            <a:ext cx="1663100" cy="41498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不进位加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流程图: 可选过程 25"/>
          <p:cNvSpPr/>
          <p:nvPr/>
        </p:nvSpPr>
        <p:spPr>
          <a:xfrm>
            <a:off x="5463742" y="988130"/>
            <a:ext cx="1337785" cy="44080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进位加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流程图: 可选过程 26"/>
          <p:cNvSpPr/>
          <p:nvPr/>
        </p:nvSpPr>
        <p:spPr>
          <a:xfrm>
            <a:off x="5482716" y="1628552"/>
            <a:ext cx="1707063" cy="48178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不退位减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流程图: 可选过程 27"/>
          <p:cNvSpPr/>
          <p:nvPr/>
        </p:nvSpPr>
        <p:spPr>
          <a:xfrm>
            <a:off x="5502630" y="2309948"/>
            <a:ext cx="1452086" cy="44392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退位减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流程图: 可选过程 28"/>
          <p:cNvSpPr/>
          <p:nvPr/>
        </p:nvSpPr>
        <p:spPr>
          <a:xfrm>
            <a:off x="3766232" y="3797587"/>
            <a:ext cx="4542502" cy="49278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求比一个数多几或少几的数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流程图: 可选过程 30"/>
          <p:cNvSpPr/>
          <p:nvPr/>
        </p:nvSpPr>
        <p:spPr>
          <a:xfrm>
            <a:off x="3783818" y="4398190"/>
            <a:ext cx="1737755" cy="49912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连续两问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5274747" y="548409"/>
            <a:ext cx="188995" cy="735267"/>
          </a:xfrm>
          <a:prstGeom prst="leftBrac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5293721" y="1824192"/>
            <a:ext cx="188995" cy="735267"/>
          </a:xfrm>
          <a:prstGeom prst="leftBrac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3582345" y="4004181"/>
            <a:ext cx="188995" cy="735267"/>
          </a:xfrm>
          <a:prstGeom prst="leftBrac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762275" y="1807619"/>
            <a:ext cx="2649121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相同数位对齐。</a:t>
            </a:r>
            <a:endParaRPr lang="zh-CN" altLang="en-US" sz="2800" b="1" dirty="0"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2275" y="2478179"/>
            <a:ext cx="315650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从个位加起。</a:t>
            </a:r>
            <a:endParaRPr lang="zh-CN" altLang="en-US" sz="2800" b="1" dirty="0"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2275" y="3026819"/>
            <a:ext cx="4302846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ea typeface="楷体" panose="02010609060101010101" charset="-122"/>
                <a:sym typeface="+mn-lt"/>
              </a:rPr>
              <a:t>结果</a:t>
            </a:r>
            <a:r>
              <a:rPr lang="zh-CN" altLang="en-US" sz="2800" b="1" dirty="0">
                <a:ea typeface="楷体" panose="02010609060101010101" charset="-122"/>
                <a:sym typeface="+mn-lt"/>
              </a:rPr>
              <a:t>写</a:t>
            </a:r>
            <a:r>
              <a:rPr lang="zh-CN" altLang="en-US" sz="2800" b="1" dirty="0" smtClean="0">
                <a:ea typeface="楷体" panose="02010609060101010101" charset="-122"/>
                <a:sym typeface="+mn-lt"/>
              </a:rPr>
              <a:t>在对应的数位上。</a:t>
            </a:r>
            <a:endParaRPr lang="en-US" altLang="zh-CN" sz="2800" b="1" dirty="0">
              <a:solidFill>
                <a:srgbClr val="FF0000"/>
              </a:solidFill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9" name="文本框 20"/>
          <p:cNvSpPr txBox="1"/>
          <p:nvPr/>
        </p:nvSpPr>
        <p:spPr>
          <a:xfrm>
            <a:off x="6391533" y="3263131"/>
            <a:ext cx="413979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9</a:t>
            </a:r>
            <a:endParaRPr 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lt"/>
            </a:endParaRPr>
          </a:p>
        </p:txBody>
      </p:sp>
      <p:sp>
        <p:nvSpPr>
          <p:cNvPr id="60" name="文本框 20"/>
          <p:cNvSpPr txBox="1"/>
          <p:nvPr/>
        </p:nvSpPr>
        <p:spPr>
          <a:xfrm>
            <a:off x="6946120" y="3258051"/>
            <a:ext cx="413979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8</a:t>
            </a:r>
            <a:endParaRPr 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lt"/>
            </a:endParaRPr>
          </a:p>
        </p:txBody>
      </p:sp>
      <p:sp>
        <p:nvSpPr>
          <p:cNvPr id="61" name="文本框 20"/>
          <p:cNvSpPr txBox="1"/>
          <p:nvPr/>
        </p:nvSpPr>
        <p:spPr>
          <a:xfrm>
            <a:off x="7376363" y="1672253"/>
            <a:ext cx="702656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98</a:t>
            </a: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  <a:sym typeface="+mn-lt"/>
            </a:endParaRPr>
          </a:p>
        </p:txBody>
      </p:sp>
      <p:sp>
        <p:nvSpPr>
          <p:cNvPr id="62" name="文本框 20"/>
          <p:cNvSpPr txBox="1"/>
          <p:nvPr/>
        </p:nvSpPr>
        <p:spPr>
          <a:xfrm>
            <a:off x="5943600" y="1671955"/>
            <a:ext cx="17399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43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＋</a:t>
            </a: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55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＝</a:t>
            </a:r>
            <a:endParaRPr lang="zh-CN" altLang="en-US" sz="2800" b="1" dirty="0" smtClean="0">
              <a:latin typeface="黑体" panose="02010609060101010101" pitchFamily="2" charset="-122"/>
              <a:ea typeface="黑体" panose="02010609060101010101" pitchFamily="2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4800" y="480695"/>
            <a:ext cx="6777990" cy="6076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charset="0"/>
            </a:pPr>
            <a:r>
              <a:rPr lang="zh-CN" altLang="en-US" sz="2800" b="1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两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位数加两</a:t>
            </a:r>
            <a:r>
              <a:rPr lang="zh-CN" altLang="en-US" sz="2800" b="1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位数（不进位）的笔算方法：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楷体" panose="02010609060101010101" charset="-122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38800" y="2279650"/>
            <a:ext cx="1950720" cy="1210945"/>
            <a:chOff x="8880" y="3590"/>
            <a:chExt cx="3072" cy="1907"/>
          </a:xfrm>
        </p:grpSpPr>
        <p:sp>
          <p:nvSpPr>
            <p:cNvPr id="57" name="文本框 18"/>
            <p:cNvSpPr txBox="1">
              <a:spLocks noChangeArrowheads="1"/>
            </p:cNvSpPr>
            <p:nvPr/>
          </p:nvSpPr>
          <p:spPr bwMode="auto">
            <a:xfrm>
              <a:off x="8880" y="3590"/>
              <a:ext cx="3072" cy="190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   4   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  <a:p>
              <a:pPr marL="0" marR="0" lvl="0" indent="0" algn="l" defTabSz="4572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  </a:t>
              </a:r>
              <a:endParaRPr kumimoji="0" lang="zh-CN" altLang="en-US" sz="28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cxnSp>
          <p:nvCxnSpPr>
            <p:cNvPr id="58" name="直接连接符 21"/>
            <p:cNvCxnSpPr/>
            <p:nvPr/>
          </p:nvCxnSpPr>
          <p:spPr>
            <a:xfrm>
              <a:off x="9075" y="5221"/>
              <a:ext cx="260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" name="文本框 1"/>
            <p:cNvSpPr txBox="1"/>
            <p:nvPr/>
          </p:nvSpPr>
          <p:spPr>
            <a:xfrm>
              <a:off x="8971" y="4470"/>
              <a:ext cx="262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b="1" spc="60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＋</a:t>
              </a:r>
              <a:r>
                <a:rPr lang="en-US" altLang="zh-CN" sz="2800" b="1" spc="60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5</a:t>
              </a:r>
              <a:r>
                <a:rPr lang="en-US" altLang="zh-CN" sz="2800" b="1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 5</a:t>
              </a:r>
              <a:endParaRPr kumimoji="0" lang="zh-CN" altLang="en-US" sz="28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997" y="3735"/>
              <a:ext cx="571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800" b="1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3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59" grpId="0"/>
      <p:bldP spid="60" grpId="0"/>
      <p:bldP spid="61" grpId="0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44805" y="1739734"/>
            <a:ext cx="515707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相同数位</a:t>
            </a:r>
            <a:r>
              <a:rPr lang="zh-CN" altLang="en-US" sz="2800" b="1" dirty="0" smtClean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对齐，从个位加起。</a:t>
            </a:r>
            <a:endParaRPr lang="zh-CN" altLang="en-US" sz="2800" b="1" dirty="0"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6230" y="2470619"/>
            <a:ext cx="5229452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个位相加满十，向十位进</a:t>
            </a:r>
            <a:r>
              <a:rPr lang="en-US" altLang="zh-CN" sz="2800" b="1" dirty="0" smtClean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1</a:t>
            </a:r>
            <a:r>
              <a:rPr lang="zh-CN" altLang="en-US" sz="2800" b="1" dirty="0" smtClean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。</a:t>
            </a:r>
            <a:endParaRPr lang="zh-CN" altLang="en-US" sz="2800" b="1" dirty="0"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6705" y="3071964"/>
            <a:ext cx="782510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ea typeface="楷体" panose="02010609060101010101" charset="-122"/>
                <a:sym typeface="+mn-lt"/>
              </a:rPr>
              <a:t>十位上相加时，要记得加上进位的“</a:t>
            </a:r>
            <a:r>
              <a:rPr lang="en-US" altLang="zh-CN" sz="2800" b="1" dirty="0" smtClean="0">
                <a:ea typeface="楷体" panose="02010609060101010101" charset="-122"/>
                <a:sym typeface="+mn-lt"/>
              </a:rPr>
              <a:t>1</a:t>
            </a:r>
            <a:r>
              <a:rPr lang="zh-CN" altLang="en-US" sz="2800" b="1" dirty="0" smtClean="0">
                <a:ea typeface="楷体" panose="02010609060101010101" charset="-122"/>
                <a:sym typeface="+mn-lt"/>
              </a:rPr>
              <a:t>”。</a:t>
            </a:r>
            <a:endParaRPr lang="en-US" altLang="zh-CN" sz="2800" b="1" dirty="0">
              <a:solidFill>
                <a:srgbClr val="FF0000"/>
              </a:solidFill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4800" y="480695"/>
            <a:ext cx="6777990" cy="6076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charset="0"/>
            </a:pPr>
            <a:r>
              <a:rPr lang="zh-CN" altLang="en-US" sz="2800" b="1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两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位数加两</a:t>
            </a:r>
            <a:r>
              <a:rPr lang="zh-CN" altLang="en-US" sz="2800" b="1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位数（进位）的笔算方法：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楷体" panose="02010609060101010101" charset="-122"/>
              <a:sym typeface="+mn-lt"/>
            </a:endParaRPr>
          </a:p>
        </p:txBody>
      </p:sp>
      <p:sp>
        <p:nvSpPr>
          <p:cNvPr id="61" name="文本框 20"/>
          <p:cNvSpPr txBox="1"/>
          <p:nvPr/>
        </p:nvSpPr>
        <p:spPr>
          <a:xfrm>
            <a:off x="8144312" y="1267050"/>
            <a:ext cx="702656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86</a:t>
            </a: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  <a:sym typeface="+mn-lt"/>
            </a:endParaRPr>
          </a:p>
        </p:txBody>
      </p:sp>
      <p:sp>
        <p:nvSpPr>
          <p:cNvPr id="62" name="文本框 20"/>
          <p:cNvSpPr txBox="1"/>
          <p:nvPr/>
        </p:nvSpPr>
        <p:spPr>
          <a:xfrm>
            <a:off x="6660543" y="1276552"/>
            <a:ext cx="18570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27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＋</a:t>
            </a:r>
            <a:r>
              <a:rPr 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59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＝</a:t>
            </a:r>
            <a:endParaRPr lang="zh-CN" altLang="en-US" sz="2800" b="1" dirty="0" smtClean="0">
              <a:latin typeface="黑体" panose="02010609060101010101" pitchFamily="2" charset="-122"/>
              <a:ea typeface="黑体" panose="02010609060101010101" pitchFamily="2" charset="-122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73766" y="2032993"/>
            <a:ext cx="1481554" cy="1147643"/>
            <a:chOff x="6915134" y="2318840"/>
            <a:chExt cx="1482835" cy="1148635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7025734" y="3439615"/>
              <a:ext cx="13722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6915134" y="2318840"/>
              <a:ext cx="1452990" cy="1148635"/>
              <a:chOff x="6915134" y="2318840"/>
              <a:chExt cx="1452990" cy="1148635"/>
            </a:xfrm>
          </p:grpSpPr>
          <p:sp>
            <p:nvSpPr>
              <p:cNvPr id="64" name="TextBox 19"/>
              <p:cNvSpPr txBox="1"/>
              <p:nvPr/>
            </p:nvSpPr>
            <p:spPr>
              <a:xfrm>
                <a:off x="7430864" y="2329635"/>
                <a:ext cx="457200" cy="608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  <a:sym typeface="+mn-lt"/>
                  </a:rPr>
                  <a:t>2</a:t>
                </a:r>
                <a:r>
                  <a:rPr lang="en-US" altLang="zh-CN" b="1" dirty="0">
                    <a:solidFill>
                      <a:srgbClr val="FF0000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  <a:sym typeface="+mn-lt"/>
                  </a:rPr>
                  <a:t> </a:t>
                </a: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endParaRPr>
              </a:p>
            </p:txBody>
          </p:sp>
          <p:sp>
            <p:nvSpPr>
              <p:cNvPr id="65" name="TextBox 19"/>
              <p:cNvSpPr txBox="1"/>
              <p:nvPr/>
            </p:nvSpPr>
            <p:spPr>
              <a:xfrm>
                <a:off x="7906479" y="2318840"/>
                <a:ext cx="457200" cy="608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  <a:sym typeface="+mn-lt"/>
                  </a:rPr>
                  <a:t>7</a:t>
                </a:r>
                <a:r>
                  <a:rPr lang="en-US" altLang="zh-CN" b="1">
                    <a:solidFill>
                      <a:srgbClr val="FF0000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  <a:sym typeface="+mn-lt"/>
                  </a:rPr>
                  <a:t> </a:t>
                </a: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endParaRPr>
              </a:p>
            </p:txBody>
          </p:sp>
          <p:sp>
            <p:nvSpPr>
              <p:cNvPr id="68" name="TextBox 19"/>
              <p:cNvSpPr txBox="1"/>
              <p:nvPr/>
            </p:nvSpPr>
            <p:spPr>
              <a:xfrm>
                <a:off x="7910924" y="2859225"/>
                <a:ext cx="457200" cy="608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  <a:sym typeface="+mn-lt"/>
                  </a:rPr>
                  <a:t>9</a:t>
                </a:r>
                <a:r>
                  <a:rPr lang="en-US" altLang="zh-CN" b="1">
                    <a:solidFill>
                      <a:srgbClr val="FF0000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  <a:sym typeface="+mn-lt"/>
                  </a:rPr>
                  <a:t> </a:t>
                </a: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endParaRPr>
              </a:p>
            </p:txBody>
          </p:sp>
          <p:sp>
            <p:nvSpPr>
              <p:cNvPr id="69" name="TextBox 19"/>
              <p:cNvSpPr txBox="1"/>
              <p:nvPr/>
            </p:nvSpPr>
            <p:spPr>
              <a:xfrm>
                <a:off x="6915134" y="2859255"/>
                <a:ext cx="457200" cy="608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  <a:sym typeface="+mn-lt"/>
                  </a:rPr>
                  <a:t>＋</a:t>
                </a:r>
                <a:r>
                  <a:rPr lang="en-US" altLang="zh-CN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  <a:sym typeface="+mn-lt"/>
                  </a:rPr>
                  <a:t> </a:t>
                </a:r>
                <a:endParaRPr lang="en-US" altLang="zh-CN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lt"/>
                </a:endParaRPr>
              </a:p>
            </p:txBody>
          </p:sp>
          <p:sp>
            <p:nvSpPr>
              <p:cNvPr id="71" name="TextBox 19"/>
              <p:cNvSpPr txBox="1"/>
              <p:nvPr/>
            </p:nvSpPr>
            <p:spPr>
              <a:xfrm>
                <a:off x="7434674" y="2854780"/>
                <a:ext cx="457200" cy="608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  <a:sym typeface="+mn-lt"/>
                  </a:rPr>
                  <a:t>5</a:t>
                </a:r>
                <a:r>
                  <a:rPr lang="en-US" altLang="zh-CN" b="1">
                    <a:solidFill>
                      <a:srgbClr val="FF0000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  <a:sym typeface="+mn-lt"/>
                  </a:rPr>
                  <a:t> </a:t>
                </a: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endParaRPr>
              </a:p>
            </p:txBody>
          </p:sp>
        </p:grpSp>
      </p:grpSp>
      <p:sp>
        <p:nvSpPr>
          <p:cNvPr id="74" name="TextBox 19"/>
          <p:cNvSpPr txBox="1"/>
          <p:nvPr/>
        </p:nvSpPr>
        <p:spPr>
          <a:xfrm>
            <a:off x="8072081" y="3124894"/>
            <a:ext cx="45680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6 </a:t>
            </a:r>
            <a:endParaRPr lang="en-US" altLang="zh-CN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75" name="文本框 20"/>
          <p:cNvSpPr txBox="1"/>
          <p:nvPr/>
        </p:nvSpPr>
        <p:spPr>
          <a:xfrm>
            <a:off x="7772400" y="2792730"/>
            <a:ext cx="438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lt"/>
            </a:endParaRPr>
          </a:p>
        </p:txBody>
      </p:sp>
      <p:sp>
        <p:nvSpPr>
          <p:cNvPr id="78" name="TextBox 19"/>
          <p:cNvSpPr txBox="1"/>
          <p:nvPr/>
        </p:nvSpPr>
        <p:spPr>
          <a:xfrm>
            <a:off x="7606377" y="3122337"/>
            <a:ext cx="45680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8 </a:t>
            </a:r>
            <a:endParaRPr lang="en-US" altLang="zh-CN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61" grpId="0"/>
      <p:bldP spid="62" grpId="0"/>
      <p:bldP spid="74" grpId="0"/>
      <p:bldP spid="75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833395" y="1655854"/>
            <a:ext cx="2649121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相同数位对齐。</a:t>
            </a:r>
            <a:endParaRPr lang="zh-CN" altLang="en-US" sz="2800" b="1" dirty="0"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3395" y="2417854"/>
            <a:ext cx="315650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从</a:t>
            </a:r>
            <a:r>
              <a:rPr lang="zh-CN" altLang="en-US" sz="2800" b="1" dirty="0" smtClean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个位减起</a:t>
            </a:r>
            <a:r>
              <a:rPr lang="zh-CN" altLang="en-US" sz="2800" b="1" dirty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。</a:t>
            </a:r>
            <a:endParaRPr lang="zh-CN" altLang="en-US" sz="2800" b="1" dirty="0"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7205" y="2960144"/>
            <a:ext cx="4302846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ea typeface="楷体" panose="02010609060101010101" charset="-122"/>
                <a:sym typeface="+mn-lt"/>
              </a:rPr>
              <a:t>结果</a:t>
            </a:r>
            <a:r>
              <a:rPr lang="zh-CN" altLang="en-US" sz="2800" b="1" dirty="0">
                <a:ea typeface="楷体" panose="02010609060101010101" charset="-122"/>
                <a:sym typeface="+mn-lt"/>
              </a:rPr>
              <a:t>写</a:t>
            </a:r>
            <a:r>
              <a:rPr lang="zh-CN" altLang="en-US" sz="2800" b="1" dirty="0" smtClean="0">
                <a:ea typeface="楷体" panose="02010609060101010101" charset="-122"/>
                <a:sym typeface="+mn-lt"/>
              </a:rPr>
              <a:t>在对应的数位上。</a:t>
            </a:r>
            <a:endParaRPr lang="en-US" altLang="zh-CN" sz="2800" b="1" dirty="0">
              <a:solidFill>
                <a:srgbClr val="FF0000"/>
              </a:solidFill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7" name="文本框 18"/>
          <p:cNvSpPr txBox="1">
            <a:spLocks noChangeArrowheads="1"/>
          </p:cNvSpPr>
          <p:nvPr/>
        </p:nvSpPr>
        <p:spPr bwMode="auto">
          <a:xfrm>
            <a:off x="5701030" y="1991995"/>
            <a:ext cx="2721610" cy="1210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   7  9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lt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   </a:t>
            </a: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lt"/>
            </a:endParaRPr>
          </a:p>
        </p:txBody>
      </p:sp>
      <p:cxnSp>
        <p:nvCxnSpPr>
          <p:cNvPr id="58" name="直接连接符 21"/>
          <p:cNvCxnSpPr/>
          <p:nvPr/>
        </p:nvCxnSpPr>
        <p:spPr>
          <a:xfrm>
            <a:off x="6172316" y="3105016"/>
            <a:ext cx="19440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9" name="文本框 20"/>
          <p:cNvSpPr txBox="1"/>
          <p:nvPr/>
        </p:nvSpPr>
        <p:spPr>
          <a:xfrm>
            <a:off x="7006213" y="3005956"/>
            <a:ext cx="413979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5</a:t>
            </a:r>
            <a:endParaRPr 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lt"/>
            </a:endParaRPr>
          </a:p>
        </p:txBody>
      </p:sp>
      <p:sp>
        <p:nvSpPr>
          <p:cNvPr id="60" name="文本框 20"/>
          <p:cNvSpPr txBox="1"/>
          <p:nvPr/>
        </p:nvSpPr>
        <p:spPr>
          <a:xfrm>
            <a:off x="7451535" y="3010401"/>
            <a:ext cx="413979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5</a:t>
            </a:r>
            <a:endParaRPr 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lt"/>
            </a:endParaRPr>
          </a:p>
        </p:txBody>
      </p:sp>
      <p:sp>
        <p:nvSpPr>
          <p:cNvPr id="61" name="文本框 20"/>
          <p:cNvSpPr txBox="1"/>
          <p:nvPr/>
        </p:nvSpPr>
        <p:spPr>
          <a:xfrm>
            <a:off x="7796536" y="1309044"/>
            <a:ext cx="702656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lt"/>
              </a:rPr>
              <a:t>55</a:t>
            </a:r>
            <a:endParaRPr lang="en-US" sz="2800" b="1" dirty="0" smtClean="0">
              <a:latin typeface="黑体" panose="02010609060101010101" pitchFamily="2" charset="-122"/>
              <a:ea typeface="黑体" panose="02010609060101010101" pitchFamily="2" charset="-122"/>
              <a:sym typeface="+mn-lt"/>
            </a:endParaRPr>
          </a:p>
        </p:txBody>
      </p:sp>
      <p:sp>
        <p:nvSpPr>
          <p:cNvPr id="62" name="文本框 20"/>
          <p:cNvSpPr txBox="1"/>
          <p:nvPr/>
        </p:nvSpPr>
        <p:spPr>
          <a:xfrm>
            <a:off x="6290865" y="1309044"/>
            <a:ext cx="18570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79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－</a:t>
            </a: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24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＝</a:t>
            </a:r>
            <a:endParaRPr lang="zh-CN" altLang="en-US" sz="2800" b="1" dirty="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4800" y="480695"/>
            <a:ext cx="6777990" cy="6076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charset="0"/>
            </a:pPr>
            <a:r>
              <a:rPr lang="zh-CN" altLang="en-US" sz="2800" b="1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两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位数减两</a:t>
            </a:r>
            <a:r>
              <a:rPr lang="zh-CN" altLang="en-US" sz="2800" b="1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位数（不退位）的笔算方法：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楷体" panose="02010609060101010101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61965" y="2525395"/>
            <a:ext cx="23590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   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－</a:t>
            </a:r>
            <a:r>
              <a:rPr lang="en-US" altLang="zh-CN" sz="2800" b="1" spc="60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  2 4</a:t>
            </a: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57" grpId="0"/>
      <p:bldP spid="59" grpId="0"/>
      <p:bldP spid="60" grpId="0"/>
      <p:bldP spid="61" grpId="0"/>
      <p:bldP spid="6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457423" y="1558759"/>
            <a:ext cx="515707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相同数位</a:t>
            </a:r>
            <a:r>
              <a:rPr lang="zh-CN" altLang="en-US" sz="2800" b="1" dirty="0" smtClean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对齐，从个位减起。</a:t>
            </a:r>
            <a:endParaRPr lang="zh-CN" altLang="en-US" sz="2800" b="1" dirty="0"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7423" y="2450934"/>
            <a:ext cx="5557412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个位不够减，从十位退</a:t>
            </a:r>
            <a:r>
              <a:rPr lang="en-US" altLang="zh-CN" sz="2800" b="1" dirty="0" smtClean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1</a:t>
            </a:r>
            <a:r>
              <a:rPr lang="zh-CN" altLang="en-US" sz="2800" b="1" dirty="0" smtClean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当</a:t>
            </a:r>
            <a:r>
              <a:rPr lang="en-US" altLang="zh-CN" sz="2800" b="1" dirty="0" smtClean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10</a:t>
            </a:r>
            <a:r>
              <a:rPr lang="zh-CN" altLang="en-US" sz="2800" b="1" dirty="0" smtClean="0">
                <a:ea typeface="楷体" panose="02010609060101010101" charset="-122"/>
                <a:cs typeface="Times New Roman" panose="02020603050405020304" pitchFamily="18" charset="0"/>
                <a:sym typeface="+mn-lt"/>
              </a:rPr>
              <a:t>。</a:t>
            </a:r>
            <a:endParaRPr lang="zh-CN" altLang="en-US" sz="2800" b="1" dirty="0"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7423" y="3106254"/>
            <a:ext cx="622046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ea typeface="楷体" panose="02010609060101010101" charset="-122"/>
                <a:sym typeface="+mn-lt"/>
              </a:rPr>
              <a:t>十位相减时，要记得减去退位的“</a:t>
            </a:r>
            <a:r>
              <a:rPr lang="en-US" altLang="zh-CN" sz="2800" b="1" dirty="0" smtClean="0">
                <a:ea typeface="楷体" panose="02010609060101010101" charset="-122"/>
                <a:sym typeface="+mn-lt"/>
              </a:rPr>
              <a:t>1</a:t>
            </a:r>
            <a:r>
              <a:rPr lang="zh-CN" altLang="en-US" sz="2800" b="1" dirty="0" smtClean="0">
                <a:ea typeface="楷体" panose="02010609060101010101" charset="-122"/>
                <a:sym typeface="+mn-lt"/>
              </a:rPr>
              <a:t>”。</a:t>
            </a:r>
            <a:endParaRPr lang="en-US" altLang="zh-CN" sz="2800" b="1" dirty="0">
              <a:solidFill>
                <a:srgbClr val="FF0000"/>
              </a:solidFill>
              <a:ea typeface="楷体" panose="02010609060101010101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8" name="TextBox 19"/>
          <p:cNvSpPr txBox="1"/>
          <p:nvPr/>
        </p:nvSpPr>
        <p:spPr>
          <a:xfrm>
            <a:off x="6679156" y="1473197"/>
            <a:ext cx="2589832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80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－</a:t>
            </a:r>
            <a:r>
              <a:rPr lang="en-US" altLang="zh-CN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44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＝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9" name="TextBox 19"/>
          <p:cNvSpPr txBox="1"/>
          <p:nvPr/>
        </p:nvSpPr>
        <p:spPr>
          <a:xfrm>
            <a:off x="8130127" y="1473821"/>
            <a:ext cx="54229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36</a:t>
            </a:r>
            <a:endParaRPr lang="en-US" altLang="zh-CN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73933" y="2289102"/>
            <a:ext cx="1397063" cy="1249760"/>
            <a:chOff x="6875922" y="2291080"/>
            <a:chExt cx="1398270" cy="1250840"/>
          </a:xfrm>
        </p:grpSpPr>
        <p:sp>
          <p:nvSpPr>
            <p:cNvPr id="63" name="TextBox 19"/>
            <p:cNvSpPr txBox="1"/>
            <p:nvPr/>
          </p:nvSpPr>
          <p:spPr>
            <a:xfrm>
              <a:off x="7336932" y="2305685"/>
              <a:ext cx="457200" cy="608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8</a:t>
              </a:r>
              <a:r>
                <a:rPr lang="en-US" altLang="zh-CN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66" name="TextBox 19"/>
            <p:cNvSpPr txBox="1"/>
            <p:nvPr/>
          </p:nvSpPr>
          <p:spPr>
            <a:xfrm>
              <a:off x="7789687" y="2291080"/>
              <a:ext cx="457200" cy="608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0</a:t>
              </a:r>
              <a:r>
                <a:rPr lang="en-US" altLang="zh-CN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67" name="TextBox 19"/>
            <p:cNvSpPr txBox="1"/>
            <p:nvPr/>
          </p:nvSpPr>
          <p:spPr>
            <a:xfrm>
              <a:off x="7787147" y="2897505"/>
              <a:ext cx="457200" cy="608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4</a:t>
              </a:r>
              <a:r>
                <a:rPr lang="en-US" altLang="zh-CN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72" name="TextBox 19"/>
            <p:cNvSpPr txBox="1"/>
            <p:nvPr/>
          </p:nvSpPr>
          <p:spPr>
            <a:xfrm>
              <a:off x="6875922" y="2933700"/>
              <a:ext cx="457200" cy="608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lt"/>
                </a:rPr>
                <a:t>－ </a:t>
              </a:r>
              <a:endParaRPr lang="en-US" altLang="zh-CN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6901957" y="3477895"/>
              <a:ext cx="13722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19"/>
            <p:cNvSpPr txBox="1"/>
            <p:nvPr/>
          </p:nvSpPr>
          <p:spPr>
            <a:xfrm>
              <a:off x="7355982" y="2902585"/>
              <a:ext cx="457200" cy="608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4</a:t>
              </a:r>
              <a:r>
                <a:rPr lang="en-US" altLang="zh-CN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sp>
        <p:nvSpPr>
          <p:cNvPr id="77" name="TextBox 19"/>
          <p:cNvSpPr txBox="1"/>
          <p:nvPr/>
        </p:nvSpPr>
        <p:spPr>
          <a:xfrm>
            <a:off x="7788812" y="3479968"/>
            <a:ext cx="45680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6 </a:t>
            </a:r>
            <a:endParaRPr lang="en-US" altLang="zh-CN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79" name="TextBox 19"/>
          <p:cNvSpPr txBox="1"/>
          <p:nvPr/>
        </p:nvSpPr>
        <p:spPr>
          <a:xfrm>
            <a:off x="7373246" y="3483140"/>
            <a:ext cx="45680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3 </a:t>
            </a:r>
            <a:endParaRPr lang="en-US" altLang="zh-CN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80" name="TextBox 19"/>
          <p:cNvSpPr txBox="1"/>
          <p:nvPr/>
        </p:nvSpPr>
        <p:spPr>
          <a:xfrm>
            <a:off x="7239298" y="2039248"/>
            <a:ext cx="45680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· </a:t>
            </a:r>
            <a:endParaRPr lang="en-US" altLang="zh-CN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4800" y="480695"/>
            <a:ext cx="6777990" cy="6076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charset="0"/>
            </a:pPr>
            <a:r>
              <a:rPr lang="zh-CN" altLang="en-US" sz="2800" b="1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两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位数减两</a:t>
            </a:r>
            <a:r>
              <a:rPr lang="zh-CN" altLang="en-US" sz="2800" b="1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位数（退位）的笔算方法：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58" grpId="0"/>
      <p:bldP spid="59" grpId="0"/>
      <p:bldP spid="77" grpId="0"/>
      <p:bldP spid="79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2495054"/>
            <a:ext cx="7275882" cy="1188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一个数连续减两个数，先减第一个数，用差再减第二个数。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1143000"/>
            <a:ext cx="7625080" cy="1188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三个数连加，可以用前两个数的和与第三个数相加，也可以三个数一同相加。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9120" y="285750"/>
            <a:ext cx="3324860" cy="6076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charset="0"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连加、连减：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2297" name="文本框 4"/>
          <p:cNvSpPr txBox="1"/>
          <p:nvPr/>
        </p:nvSpPr>
        <p:spPr>
          <a:xfrm>
            <a:off x="459105" y="4015105"/>
            <a:ext cx="3642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45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18     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0" y="4092575"/>
            <a:ext cx="3976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      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068705" y="4471988"/>
            <a:ext cx="1116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602105" y="4545965"/>
            <a:ext cx="1266825" cy="1905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00650" y="4546283"/>
            <a:ext cx="1116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734050" y="4620260"/>
            <a:ext cx="1116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895600" y="4015105"/>
            <a:ext cx="10795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82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58000" y="4092575"/>
            <a:ext cx="8997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12297" grpId="0"/>
      <p:bldP spid="5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8965" y="1049020"/>
            <a:ext cx="7466330" cy="1188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一个算式里既有加法，又有减法，要按照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从左往右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的顺序进行运算。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3725" y="2381885"/>
            <a:ext cx="7496175" cy="1188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n w="0"/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n w="0"/>
                <a:latin typeface="楷体" panose="02010609060101010101" charset="-122"/>
                <a:ea typeface="楷体" panose="02010609060101010101" charset="-122"/>
              </a:rPr>
              <a:t>在计算含有小括号的加减混合运算时，要先算小括号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里面</a:t>
            </a:r>
            <a:r>
              <a:rPr lang="zh-CN" altLang="en-US" sz="2800" b="1" dirty="0">
                <a:ln w="0"/>
                <a:latin typeface="楷体" panose="02010609060101010101" charset="-122"/>
                <a:ea typeface="楷体" panose="02010609060101010101" charset="-122"/>
              </a:rPr>
              <a:t>的，再算小括号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外面</a:t>
            </a:r>
            <a:r>
              <a:rPr lang="zh-CN" altLang="en-US" sz="2800" b="1" dirty="0">
                <a:ln w="0"/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9120" y="285750"/>
            <a:ext cx="2913380" cy="6076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charset="0"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加减混合：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2297" name="文本框 4"/>
          <p:cNvSpPr txBox="1"/>
          <p:nvPr/>
        </p:nvSpPr>
        <p:spPr>
          <a:xfrm>
            <a:off x="533400" y="3865880"/>
            <a:ext cx="3476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47     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4"/>
          <p:cNvSpPr txBox="1"/>
          <p:nvPr/>
        </p:nvSpPr>
        <p:spPr>
          <a:xfrm>
            <a:off x="4343400" y="3883025"/>
            <a:ext cx="4785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184275" y="4342448"/>
            <a:ext cx="1116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774825" y="4416425"/>
            <a:ext cx="1116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038850" y="4331018"/>
            <a:ext cx="1116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029200" y="4424680"/>
            <a:ext cx="1512000" cy="0"/>
          </a:xfrm>
          <a:prstGeom prst="line">
            <a:avLst/>
          </a:prstGeom>
          <a:ln w="38100">
            <a:solidFill>
              <a:srgbClr val="3A3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890520" y="3865880"/>
            <a:ext cx="10795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40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39000" y="3894455"/>
            <a:ext cx="12592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40 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297" grpId="0"/>
      <p:bldP spid="2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9384,&quot;width&quot;:3144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1993</Words>
  <Application>WPS 演示</Application>
  <PresentationFormat>全屏显示(16:9)</PresentationFormat>
  <Paragraphs>527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495</cp:revision>
  <dcterms:created xsi:type="dcterms:W3CDTF">2015-05-29T07:51:00Z</dcterms:created>
  <dcterms:modified xsi:type="dcterms:W3CDTF">2023-09-28T13:24:16Z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