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29"/>
  </p:notesMasterIdLst>
  <p:handoutMasterIdLst>
    <p:handoutMasterId r:id="rId30"/>
  </p:handoutMasterIdLst>
  <p:sldIdLst>
    <p:sldId id="256" r:id="rId4"/>
    <p:sldId id="358" r:id="rId5"/>
    <p:sldId id="370" r:id="rId6"/>
    <p:sldId id="267" r:id="rId7"/>
    <p:sldId id="374" r:id="rId8"/>
    <p:sldId id="353" r:id="rId9"/>
    <p:sldId id="354" r:id="rId10"/>
    <p:sldId id="355" r:id="rId11"/>
    <p:sldId id="356" r:id="rId12"/>
    <p:sldId id="357" r:id="rId13"/>
    <p:sldId id="371" r:id="rId14"/>
    <p:sldId id="359" r:id="rId15"/>
    <p:sldId id="372" r:id="rId16"/>
    <p:sldId id="364" r:id="rId17"/>
    <p:sldId id="365" r:id="rId18"/>
    <p:sldId id="366" r:id="rId19"/>
    <p:sldId id="360" r:id="rId20"/>
    <p:sldId id="361" r:id="rId21"/>
    <p:sldId id="362" r:id="rId22"/>
    <p:sldId id="375" r:id="rId23"/>
    <p:sldId id="369" r:id="rId24"/>
    <p:sldId id="368" r:id="rId25"/>
    <p:sldId id="373" r:id="rId26"/>
    <p:sldId id="363" r:id="rId27"/>
    <p:sldId id="394" r:id="rId28"/>
  </p:sldIdLst>
  <p:sldSz cx="9144000" cy="5143500"/>
  <p:notesSz cx="6858000" cy="9144000"/>
  <p:custDataLst>
    <p:tags r:id="rId35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菡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8" autoAdjust="0"/>
    <p:restoredTop sz="96256" autoAdjust="0"/>
  </p:normalViewPr>
  <p:slideViewPr>
    <p:cSldViewPr>
      <p:cViewPr varScale="1">
        <p:scale>
          <a:sx n="145" d="100"/>
          <a:sy n="145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1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3075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A805841-FB97-4B57-8095-0C1FE66B4E6F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3076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3077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056319A-22F1-4114-9509-0F5EF5877B84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3373C99-E255-40DD-9F75-4B9AE9F1A321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97F1700-EB2C-466B-824B-3D6DF3B6E21F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4"/>
          <p:cNvPicPr>
            <a:picLocks noChangeAspect="1"/>
          </p:cNvPicPr>
          <p:nvPr/>
        </p:nvPicPr>
        <p:blipFill>
          <a:blip r:embed="rId3"/>
          <a:srcRect r="13765"/>
          <a:stretch>
            <a:fillRect/>
          </a:stretch>
        </p:blipFill>
        <p:spPr>
          <a:xfrm>
            <a:off x="1588" y="0"/>
            <a:ext cx="9142412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23.xml"/><Relationship Id="rId2" Type="http://schemas.openxmlformats.org/officeDocument/2006/relationships/slide" Target="slide20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slide" Target="slide19.xml"/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hyperlink" Target="&#36213;&#19968;&#26364;&#32473;&#23425;&#20799;&#30340;&#20449;.mp4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9" name="椭圆 7"/>
          <p:cNvSpPr/>
          <p:nvPr/>
        </p:nvSpPr>
        <p:spPr>
          <a:xfrm>
            <a:off x="1162050" y="1797050"/>
            <a:ext cx="712788" cy="720725"/>
          </a:xfrm>
          <a:prstGeom prst="ellipse">
            <a:avLst/>
          </a:prstGeom>
          <a:gradFill rotWithShape="1">
            <a:gsLst>
              <a:gs pos="0">
                <a:srgbClr val="FFBE86"/>
              </a:gs>
              <a:gs pos="35001">
                <a:srgbClr val="FFD0AA"/>
              </a:gs>
              <a:gs pos="100000">
                <a:srgbClr val="FFEBDB"/>
              </a:gs>
            </a:gsLst>
            <a:lin ang="16200000" scaled="1"/>
          </a:gradFill>
          <a:ln>
            <a:solidFill>
              <a:srgbClr val="F69240"/>
            </a:solidFill>
            <a:miter lim="800000"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100" name="文本框 1"/>
          <p:cNvSpPr txBox="1"/>
          <p:nvPr/>
        </p:nvSpPr>
        <p:spPr>
          <a:xfrm>
            <a:off x="690563" y="1741488"/>
            <a:ext cx="5575300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27 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一个粗瓷大碗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1" name="文本框 1"/>
          <p:cNvSpPr txBox="1"/>
          <p:nvPr/>
        </p:nvSpPr>
        <p:spPr>
          <a:xfrm>
            <a:off x="1562100" y="1552575"/>
            <a:ext cx="792163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3600" b="1">
                <a:latin typeface="宋体" panose="02010600030101010101" pitchFamily="2" charset="-122"/>
              </a:rPr>
              <a:t>*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pic>
        <p:nvPicPr>
          <p:cNvPr id="4102" name="图片 3"/>
          <p:cNvPicPr>
            <a:picLocks noChangeAspect="1"/>
          </p:cNvPicPr>
          <p:nvPr/>
        </p:nvPicPr>
        <p:blipFill>
          <a:blip r:embed="rId3"/>
          <a:srcRect l="53292" r="7507"/>
          <a:stretch>
            <a:fillRect/>
          </a:stretch>
        </p:blipFill>
        <p:spPr>
          <a:xfrm>
            <a:off x="138113" y="50800"/>
            <a:ext cx="2257425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2"/>
          <p:cNvSpPr txBox="1">
            <a:spLocks noChangeArrowheads="1"/>
          </p:cNvSpPr>
          <p:nvPr/>
        </p:nvSpPr>
        <p:spPr bwMode="auto">
          <a:xfrm>
            <a:off x="395288" y="219075"/>
            <a:ext cx="1944687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200" b="1" spc="0">
                <a:solidFill>
                  <a:srgbClr val="9848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品读课文</a:t>
            </a:r>
            <a:endParaRPr lang="zh-CN" altLang="en-US" sz="3200" b="1">
              <a:solidFill>
                <a:srgbClr val="98480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文本框 5"/>
          <p:cNvSpPr txBox="1"/>
          <p:nvPr/>
        </p:nvSpPr>
        <p:spPr>
          <a:xfrm>
            <a:off x="539750" y="987425"/>
            <a:ext cx="8135938" cy="709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宋体" panose="02010600030101010101" pitchFamily="2" charset="-122"/>
              </a:rPr>
              <a:t>读课文第</a:t>
            </a:r>
            <a:r>
              <a:rPr lang="en-US" altLang="zh-CN" sz="3200" b="1"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</a:rPr>
              <a:t>自然段，你心中有什么疑问？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3316" name="文本框 5"/>
          <p:cNvSpPr txBox="1"/>
          <p:nvPr/>
        </p:nvSpPr>
        <p:spPr>
          <a:xfrm>
            <a:off x="971550" y="1852613"/>
            <a:ext cx="7343775" cy="2586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spcBef>
                <a:spcPts val="6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这样一个普通的碗为什么要放到军事博物馆里？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20000"/>
              </a:lnSpc>
              <a:spcBef>
                <a:spcPts val="6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这个碗赵一曼仅仅用过一次，感人之处在哪里呢？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5"/>
          <p:cNvSpPr txBox="1"/>
          <p:nvPr/>
        </p:nvSpPr>
        <p:spPr>
          <a:xfrm>
            <a:off x="673100" y="788988"/>
            <a:ext cx="7667625" cy="167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1800"/>
              </a:spcBef>
              <a:buFont typeface="Wingdings" panose="05000000000000000000" pitchFamily="2" charset="2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赵一曼吃饭用的搪瓷缸子早就送给一个新战士了，通讯员一直想给她另找一个碗，好不容易在这次战斗中找到了，就连忙给她送来。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文本框 5"/>
          <p:cNvSpPr txBox="1"/>
          <p:nvPr/>
        </p:nvSpPr>
        <p:spPr>
          <a:xfrm>
            <a:off x="673100" y="3130550"/>
            <a:ext cx="7667625" cy="630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读一读上面的句子，说说你知道了什么。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4340" name="椭圆 3"/>
          <p:cNvSpPr/>
          <p:nvPr/>
        </p:nvSpPr>
        <p:spPr>
          <a:xfrm>
            <a:off x="5392738" y="884238"/>
            <a:ext cx="360362" cy="431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1" name="椭圆 4"/>
          <p:cNvSpPr/>
          <p:nvPr/>
        </p:nvSpPr>
        <p:spPr>
          <a:xfrm>
            <a:off x="2843213" y="1436688"/>
            <a:ext cx="792162" cy="431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2" name="椭圆 5"/>
          <p:cNvSpPr/>
          <p:nvPr/>
        </p:nvSpPr>
        <p:spPr>
          <a:xfrm>
            <a:off x="6792913" y="1436688"/>
            <a:ext cx="1439862" cy="431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3" name="椭圆 6"/>
          <p:cNvSpPr/>
          <p:nvPr/>
        </p:nvSpPr>
        <p:spPr>
          <a:xfrm>
            <a:off x="4667250" y="2000250"/>
            <a:ext cx="720725" cy="431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4" name="文本框 5"/>
          <p:cNvSpPr txBox="1"/>
          <p:nvPr/>
        </p:nvSpPr>
        <p:spPr>
          <a:xfrm>
            <a:off x="1116013" y="3867150"/>
            <a:ext cx="6408737" cy="587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赵一曼在很长一段时间里都没有碗用。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4345" name="文本框 5"/>
          <p:cNvSpPr txBox="1"/>
          <p:nvPr/>
        </p:nvSpPr>
        <p:spPr>
          <a:xfrm>
            <a:off x="3624263" y="2487613"/>
            <a:ext cx="4608512" cy="587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通讯员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送碗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的急切心情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1" grpId="0" animBg="1"/>
      <p:bldP spid="14342" grpId="0" animBg="1"/>
      <p:bldP spid="14343" grpId="0" animBg="1"/>
      <p:bldP spid="14344" grpId="0" build="p"/>
      <p:bldP spid="1434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5"/>
          <p:cNvSpPr txBox="1"/>
          <p:nvPr/>
        </p:nvSpPr>
        <p:spPr>
          <a:xfrm>
            <a:off x="539750" y="411163"/>
            <a:ext cx="7669213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赵一曼为什么要求通讯员把碗还回去？她心里可能在想什么呢？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5363" name="文本框 5"/>
          <p:cNvSpPr txBox="1"/>
          <p:nvPr/>
        </p:nvSpPr>
        <p:spPr>
          <a:xfrm>
            <a:off x="1008063" y="1635125"/>
            <a:ext cx="7993062" cy="3179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    赵一曼以为通讯员找来的碗是从别的同志那里拿来的，所以要求他送回去。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    赵一曼可能在想：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这个碗一定是通讯员从别的同志那里拿来的，如今生活条件这么艰苦，有的同志连吃饭的碗都没有，我怎么能拿别人的碗来吃饭呢？一定要把碗还给战友。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”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5"/>
          <p:cNvSpPr txBox="1"/>
          <p:nvPr/>
        </p:nvSpPr>
        <p:spPr>
          <a:xfrm>
            <a:off x="673100" y="987425"/>
            <a:ext cx="8075613" cy="1109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1800"/>
              </a:spcBef>
              <a:buFont typeface="Wingdings" panose="05000000000000000000" pitchFamily="2" charset="2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通讯员用这个大碗给赵一曼盛了满满一碗高粱米饭，他想：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这回我们政委该吃顿饱饭了。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文本框 5"/>
          <p:cNvSpPr txBox="1"/>
          <p:nvPr/>
        </p:nvSpPr>
        <p:spPr>
          <a:xfrm>
            <a:off x="673100" y="192088"/>
            <a:ext cx="7667625" cy="628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读句子，说说你知道了什么。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6388" name="椭圆 3"/>
          <p:cNvSpPr/>
          <p:nvPr/>
        </p:nvSpPr>
        <p:spPr>
          <a:xfrm>
            <a:off x="5391150" y="1658938"/>
            <a:ext cx="360363" cy="431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89" name="文本框 5"/>
          <p:cNvSpPr txBox="1"/>
          <p:nvPr/>
        </p:nvSpPr>
        <p:spPr>
          <a:xfrm>
            <a:off x="2484438" y="2205038"/>
            <a:ext cx="5759450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赵一曼已经多日未曾吃过饱饭了。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6390" name="文本框 5"/>
          <p:cNvSpPr txBox="1"/>
          <p:nvPr/>
        </p:nvSpPr>
        <p:spPr>
          <a:xfrm>
            <a:off x="673100" y="2932113"/>
            <a:ext cx="8075613" cy="1109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1800"/>
              </a:spcBef>
              <a:buFont typeface="Wingdings" panose="05000000000000000000" pitchFamily="2" charset="2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团长、政委和战士们一样，嘴边有几个月没沾过粮食了。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椭圆 6"/>
          <p:cNvSpPr/>
          <p:nvPr/>
        </p:nvSpPr>
        <p:spPr>
          <a:xfrm>
            <a:off x="8278813" y="3048000"/>
            <a:ext cx="360362" cy="431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2" name="文本框 5"/>
          <p:cNvSpPr txBox="1"/>
          <p:nvPr/>
        </p:nvSpPr>
        <p:spPr>
          <a:xfrm>
            <a:off x="1627188" y="4067175"/>
            <a:ext cx="43846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当时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日子非常艰苦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。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16389" grpId="0" build="p"/>
      <p:bldP spid="16391" grpId="0" animBg="1"/>
      <p:bldP spid="1639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5"/>
          <p:cNvSpPr txBox="1"/>
          <p:nvPr/>
        </p:nvSpPr>
        <p:spPr>
          <a:xfrm>
            <a:off x="468313" y="484188"/>
            <a:ext cx="8135937" cy="110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zh-CN" altLang="en-US" sz="2600" b="1">
                <a:latin typeface="宋体" panose="02010600030101010101" pitchFamily="2" charset="-122"/>
              </a:rPr>
              <a:t>赵一曼为什么趁人不注意时把饭倒进锅里，只盛了半碗野菜粥呢？</a:t>
            </a:r>
            <a:endParaRPr lang="en-US" altLang="zh-CN" sz="2600" b="1">
              <a:latin typeface="宋体" panose="02010600030101010101" pitchFamily="2" charset="-122"/>
            </a:endParaRPr>
          </a:p>
        </p:txBody>
      </p:sp>
      <p:sp>
        <p:nvSpPr>
          <p:cNvPr id="17411" name="文本框 5"/>
          <p:cNvSpPr txBox="1"/>
          <p:nvPr/>
        </p:nvSpPr>
        <p:spPr>
          <a:xfrm>
            <a:off x="900113" y="1519238"/>
            <a:ext cx="7920037" cy="3430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600" b="1">
                <a:solidFill>
                  <a:srgbClr val="0033CC"/>
                </a:solidFill>
                <a:latin typeface="宋体" panose="02010600030101010101" pitchFamily="2" charset="-122"/>
              </a:rPr>
              <a:t>    赵一曼明白：粮食都是乡亲们冒着生命危险送到部队里来的，能送来一点儿粮食不容易。运来的粮食不够吃，所以部队的日子非常艰苦，因为同志们都是靠野菜、草根、橡子面充饥，把粮食留给伤病员吃，他们更需要营养。所以，赵一曼把高粱米饭倒进了锅里，只盛了半碗野菜粥，这个事例生动地表现了赵一曼关心同志，与战士们同甘共苦的高尚品质。</a:t>
            </a:r>
            <a:endParaRPr lang="en-US" altLang="zh-CN" sz="26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5"/>
          <p:cNvSpPr txBox="1"/>
          <p:nvPr/>
        </p:nvSpPr>
        <p:spPr>
          <a:xfrm>
            <a:off x="468313" y="541338"/>
            <a:ext cx="7920037" cy="1189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赵一曼用的粗瓷大碗是真的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丢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了吗？什么时候她的碗才不会再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丢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呢？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8435" name="文本框 5"/>
          <p:cNvSpPr txBox="1"/>
          <p:nvPr/>
        </p:nvSpPr>
        <p:spPr>
          <a:xfrm>
            <a:off x="900113" y="1995488"/>
            <a:ext cx="7632700" cy="2663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    赵一曼的碗并不是真的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丢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了，而是送给了七班的战士们，成了七班的菜盆了。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    只有部队里人人都有了碗，赵一曼的碗才不会再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丢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，因为她心里只装着他人，只想着他人。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5"/>
          <p:cNvSpPr txBox="1"/>
          <p:nvPr/>
        </p:nvSpPr>
        <p:spPr>
          <a:xfrm>
            <a:off x="468313" y="411163"/>
            <a:ext cx="81359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zh-CN" altLang="en-US" sz="3000" b="1">
                <a:latin typeface="宋体" panose="02010600030101010101" pitchFamily="2" charset="-122"/>
              </a:rPr>
              <a:t>课文的哪些情节让你感动？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19459" name="文本框 5"/>
          <p:cNvSpPr txBox="1"/>
          <p:nvPr/>
        </p:nvSpPr>
        <p:spPr>
          <a:xfrm>
            <a:off x="900113" y="1120775"/>
            <a:ext cx="7920037" cy="3394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solidFill>
                  <a:srgbClr val="0033CC"/>
                </a:solidFill>
                <a:latin typeface="宋体" panose="02010600030101010101" pitchFamily="2" charset="-122"/>
              </a:rPr>
              <a:t>    赵一曼把自己吃饭的搪瓷缸子送给了一个新战士；通讯员找来一个粗瓷大碗，赵一曼却要求他送回去；吃饭时，通讯员给她盛了一碗高粱米饭，她却悄悄换成半碗野菜粥，把米饭留给战士们吃；后来，赵一曼又把粗瓷大碗送给了七班当菜盆。这些情节都让我感动。</a:t>
            </a:r>
            <a:endParaRPr lang="en-US" altLang="zh-CN" sz="30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"/>
          <p:cNvSpPr txBox="1">
            <a:spLocks noChangeArrowheads="1"/>
          </p:cNvSpPr>
          <p:nvPr/>
        </p:nvSpPr>
        <p:spPr bwMode="auto">
          <a:xfrm>
            <a:off x="395288" y="219075"/>
            <a:ext cx="1944687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200" b="1" spc="0">
                <a:solidFill>
                  <a:srgbClr val="9848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200" b="1">
              <a:solidFill>
                <a:srgbClr val="98480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3" name="文本框 3"/>
          <p:cNvSpPr txBox="1"/>
          <p:nvPr/>
        </p:nvSpPr>
        <p:spPr>
          <a:xfrm>
            <a:off x="179388" y="2159000"/>
            <a:ext cx="1873250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一个粗瓷大碗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4" name="文本框 4"/>
          <p:cNvSpPr txBox="1"/>
          <p:nvPr/>
        </p:nvSpPr>
        <p:spPr>
          <a:xfrm>
            <a:off x="2368550" y="1077913"/>
            <a:ext cx="1123950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来历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5" name="文本框 5"/>
          <p:cNvSpPr txBox="1"/>
          <p:nvPr/>
        </p:nvSpPr>
        <p:spPr>
          <a:xfrm>
            <a:off x="2368550" y="2454275"/>
            <a:ext cx="112395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用碗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6" name="文本框 6"/>
          <p:cNvSpPr txBox="1"/>
          <p:nvPr/>
        </p:nvSpPr>
        <p:spPr>
          <a:xfrm>
            <a:off x="2368550" y="3886200"/>
            <a:ext cx="112395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丢碗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7" name="文本框 7"/>
          <p:cNvSpPr txBox="1"/>
          <p:nvPr/>
        </p:nvSpPr>
        <p:spPr>
          <a:xfrm>
            <a:off x="3635375" y="782638"/>
            <a:ext cx="3097213" cy="1273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通讯员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送碗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赵一曼还碗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8" name="文本框 8"/>
          <p:cNvSpPr txBox="1"/>
          <p:nvPr/>
        </p:nvSpPr>
        <p:spPr>
          <a:xfrm>
            <a:off x="3635375" y="2159000"/>
            <a:ext cx="3097213" cy="1274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通讯员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盛饭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赵一曼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倒饭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9" name="文本框 9"/>
          <p:cNvSpPr txBox="1"/>
          <p:nvPr/>
        </p:nvSpPr>
        <p:spPr>
          <a:xfrm>
            <a:off x="3635375" y="3551238"/>
            <a:ext cx="3097213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通讯员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急叫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赵一曼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笑说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0" name="文本框 10"/>
          <p:cNvSpPr txBox="1"/>
          <p:nvPr/>
        </p:nvSpPr>
        <p:spPr>
          <a:xfrm>
            <a:off x="7019925" y="2159000"/>
            <a:ext cx="1873250" cy="1274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爱同志胜过爱自己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1" name="左大括号 12"/>
          <p:cNvSpPr/>
          <p:nvPr/>
        </p:nvSpPr>
        <p:spPr>
          <a:xfrm>
            <a:off x="2085975" y="1419225"/>
            <a:ext cx="287338" cy="2827338"/>
          </a:xfrm>
          <a:prstGeom prst="leftBrace">
            <a:avLst>
              <a:gd name="adj1" fmla="val 67922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20492" name="左大括号 13"/>
          <p:cNvSpPr/>
          <p:nvPr/>
        </p:nvSpPr>
        <p:spPr>
          <a:xfrm>
            <a:off x="3376613" y="1009650"/>
            <a:ext cx="144462" cy="750888"/>
          </a:xfrm>
          <a:prstGeom prst="leftBrace">
            <a:avLst>
              <a:gd name="adj1" fmla="val 67909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20493" name="左大括号 14"/>
          <p:cNvSpPr/>
          <p:nvPr/>
        </p:nvSpPr>
        <p:spPr>
          <a:xfrm>
            <a:off x="3376613" y="2420938"/>
            <a:ext cx="144462" cy="750887"/>
          </a:xfrm>
          <a:prstGeom prst="leftBrace">
            <a:avLst>
              <a:gd name="adj1" fmla="val 67909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20494" name="左大括号 16"/>
          <p:cNvSpPr/>
          <p:nvPr/>
        </p:nvSpPr>
        <p:spPr>
          <a:xfrm>
            <a:off x="3376613" y="3816350"/>
            <a:ext cx="144462" cy="750888"/>
          </a:xfrm>
          <a:prstGeom prst="leftBrace">
            <a:avLst>
              <a:gd name="adj1" fmla="val 67909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20495" name="左大括号 17"/>
          <p:cNvSpPr/>
          <p:nvPr/>
        </p:nvSpPr>
        <p:spPr>
          <a:xfrm flipH="1">
            <a:off x="6737350" y="1098550"/>
            <a:ext cx="288925" cy="3468688"/>
          </a:xfrm>
          <a:prstGeom prst="leftBrace">
            <a:avLst>
              <a:gd name="adj1" fmla="val 67920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4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0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04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  <p:bldP spid="20486" grpId="0"/>
      <p:bldP spid="20487" grpId="0" uiExpand="1" build="p"/>
      <p:bldP spid="20488" grpId="0" uiExpand="1" build="p"/>
      <p:bldP spid="20489" grpId="0" uiExpand="1" build="p"/>
      <p:bldP spid="20490" grpId="0"/>
      <p:bldP spid="20491" grpId="0" animBg="1"/>
      <p:bldP spid="20492" grpId="0" animBg="1"/>
      <p:bldP spid="20493" grpId="0" animBg="1"/>
      <p:bldP spid="20494" grpId="0" animBg="1"/>
      <p:bldP spid="2049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"/>
          <p:cNvSpPr txBox="1">
            <a:spLocks noChangeArrowheads="1"/>
          </p:cNvSpPr>
          <p:nvPr/>
        </p:nvSpPr>
        <p:spPr bwMode="auto">
          <a:xfrm>
            <a:off x="395288" y="219075"/>
            <a:ext cx="1944687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200" b="1" spc="0">
                <a:solidFill>
                  <a:srgbClr val="9848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200" b="1">
              <a:solidFill>
                <a:srgbClr val="98480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7" name="文本框 2"/>
          <p:cNvSpPr txBox="1"/>
          <p:nvPr/>
        </p:nvSpPr>
        <p:spPr>
          <a:xfrm>
            <a:off x="900113" y="1492250"/>
            <a:ext cx="7200900" cy="2455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这篇课文以一个粗瓷大碗为线索，记叙了抗日女英雄赵一曼同志用碗的前后经过，赞美她关心同志胜过关心自己的高尚品质。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"/>
          <p:cNvPicPr>
            <a:picLocks noChangeAspect="1"/>
          </p:cNvPicPr>
          <p:nvPr/>
        </p:nvPicPr>
        <p:blipFill>
          <a:blip r:embed="rId1"/>
          <a:srcRect r="3584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1" name="文本框 2"/>
          <p:cNvSpPr txBox="1">
            <a:spLocks noChangeArrowheads="1"/>
          </p:cNvSpPr>
          <p:nvPr/>
        </p:nvSpPr>
        <p:spPr bwMode="auto">
          <a:xfrm>
            <a:off x="395288" y="219075"/>
            <a:ext cx="1944687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200" b="1" spc="0">
                <a:solidFill>
                  <a:srgbClr val="9848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200" b="1">
              <a:solidFill>
                <a:srgbClr val="98480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2" name="圆角矩形 24">
            <a:hlinkClick r:id="rId2" action="ppaction://hlinksldjump"/>
          </p:cNvPr>
          <p:cNvSpPr/>
          <p:nvPr/>
        </p:nvSpPr>
        <p:spPr>
          <a:xfrm>
            <a:off x="1609725" y="1563688"/>
            <a:ext cx="1733550" cy="7461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>
            <a:solidFill>
              <a:srgbClr val="98B954"/>
            </a:solidFill>
            <a:miter lim="800000"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拓展一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3" name="圆角矩形 25">
            <a:hlinkClick r:id="rId3" action="ppaction://hlinksldjump"/>
          </p:cNvPr>
          <p:cNvSpPr/>
          <p:nvPr/>
        </p:nvSpPr>
        <p:spPr>
          <a:xfrm>
            <a:off x="5435600" y="1563688"/>
            <a:ext cx="1733550" cy="7461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>
            <a:solidFill>
              <a:srgbClr val="46AAC5"/>
            </a:solidFill>
            <a:miter lim="800000"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拓展二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"/>
          <p:cNvPicPr>
            <a:picLocks noChangeAspect="1"/>
          </p:cNvPicPr>
          <p:nvPr/>
        </p:nvPicPr>
        <p:blipFill>
          <a:blip r:embed="rId1"/>
          <a:srcRect l="17214" r="19667" b="28002"/>
          <a:stretch>
            <a:fillRect/>
          </a:stretch>
        </p:blipFill>
        <p:spPr>
          <a:xfrm>
            <a:off x="2987675" y="803275"/>
            <a:ext cx="3168650" cy="2016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5123" name="文本框 2"/>
          <p:cNvSpPr txBox="1"/>
          <p:nvPr/>
        </p:nvSpPr>
        <p:spPr>
          <a:xfrm>
            <a:off x="971550" y="3003550"/>
            <a:ext cx="7343775" cy="186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中国人民革命军事博物馆里，陈列着一个粗瓷大碗。一个普通的粗瓷大碗，其中会有怎样感人的革命故事呢？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4" name="文本框 2"/>
          <p:cNvSpPr txBox="1">
            <a:spLocks noChangeArrowheads="1"/>
          </p:cNvSpPr>
          <p:nvPr/>
        </p:nvSpPr>
        <p:spPr bwMode="auto">
          <a:xfrm>
            <a:off x="395288" y="219075"/>
            <a:ext cx="1944687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200" b="1" spc="0">
                <a:solidFill>
                  <a:srgbClr val="9848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200" b="1">
              <a:solidFill>
                <a:srgbClr val="98480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3554" name="文本框 2"/>
          <p:cNvSpPr txBox="1"/>
          <p:nvPr/>
        </p:nvSpPr>
        <p:spPr>
          <a:xfrm>
            <a:off x="1042988" y="627063"/>
            <a:ext cx="72009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赵一曼的故事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文本框 3"/>
          <p:cNvSpPr txBox="1"/>
          <p:nvPr/>
        </p:nvSpPr>
        <p:spPr>
          <a:xfrm>
            <a:off x="719138" y="1244600"/>
            <a:ext cx="8101012" cy="3711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1935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月，东北抗日联军第三军第二团被日伪军包围，团政委赵一曼指挥部队与敌人进行激战，击毙古谷清一大尉等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余名敌人。为掩护部队突围，赵一曼身负重伤，只好在一农舍养伤。几天后，赵一曼被敌人发现，在战斗中，她不幸再次负伤，被敌人逮捕。面对敌人的酷刑，赵一曼宁死不屈。为了得到口供，敌人把她送到医院治疗。在医院里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圆角矩形 16"/>
          <p:cNvSpPr/>
          <p:nvPr/>
        </p:nvSpPr>
        <p:spPr>
          <a:xfrm>
            <a:off x="395288" y="268288"/>
            <a:ext cx="1511300" cy="557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>
            <a:solidFill>
              <a:srgbClr val="98B954"/>
            </a:solidFill>
            <a:miter lim="800000"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拓展一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4578" name="文本框 3"/>
          <p:cNvSpPr txBox="1"/>
          <p:nvPr/>
        </p:nvSpPr>
        <p:spPr>
          <a:xfrm>
            <a:off x="719138" y="700088"/>
            <a:ext cx="8101012" cy="4227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她积极宣传抗日救国道理。女护士韩勇义和看守董宪勋深受感动，帮她出逃。但途中又一次不幸被捕，赵一曼受到更为残酷的刑讯，但始终坚贞不屈。敌人恼羞成怒，决定杀害她。敌人的一份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报告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曾有如下记载，从中我们可以看到赵一曼视死如归、从容就义的感人情景：在押送的途中，她虽然感觉到死亡迫近，但丝毫没有表现出惊慌的神态，反而表露出为抗日战争虽死犹荣的英雄气节。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1116013" y="1203325"/>
            <a:ext cx="7200900" cy="2609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1936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日，赵一曼在给孩子写下要替代母亲继续斗争的遗言后，高唱着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国际歌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红旗歌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，高呼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打倒帝国主义！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中国共产党万岁！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等口号，走上刑场，英勇就义。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圆角矩形 17">
            <a:hlinkClick r:id="rId1" action="ppaction://hlinksldjump"/>
          </p:cNvPr>
          <p:cNvSpPr/>
          <p:nvPr/>
        </p:nvSpPr>
        <p:spPr>
          <a:xfrm>
            <a:off x="7380288" y="4227513"/>
            <a:ext cx="1177925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>
            <a:solidFill>
              <a:srgbClr val="98B954"/>
            </a:solidFill>
            <a:miter lim="800000"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返回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6626" name="文本框 2"/>
          <p:cNvSpPr txBox="1"/>
          <p:nvPr/>
        </p:nvSpPr>
        <p:spPr>
          <a:xfrm>
            <a:off x="971550" y="411163"/>
            <a:ext cx="72009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赵一曼给宁儿的信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27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rcRect t="2335"/>
          <a:stretch>
            <a:fillRect/>
          </a:stretch>
        </p:blipFill>
        <p:spPr>
          <a:xfrm>
            <a:off x="1908175" y="1203325"/>
            <a:ext cx="5162550" cy="2601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28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250" y="4011613"/>
            <a:ext cx="2438400" cy="623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29" name="圆角矩形 14">
            <a:hlinkClick r:id="rId4" action="ppaction://hlinksldjump"/>
          </p:cNvPr>
          <p:cNvSpPr/>
          <p:nvPr/>
        </p:nvSpPr>
        <p:spPr>
          <a:xfrm>
            <a:off x="7712075" y="4364038"/>
            <a:ext cx="1177925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>
            <a:solidFill>
              <a:srgbClr val="46AAC5"/>
            </a:solidFill>
            <a:miter lim="800000"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返回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0" name="圆角矩形 6"/>
          <p:cNvSpPr/>
          <p:nvPr/>
        </p:nvSpPr>
        <p:spPr>
          <a:xfrm>
            <a:off x="395288" y="153988"/>
            <a:ext cx="1568450" cy="5159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>
            <a:solidFill>
              <a:srgbClr val="46AAC5"/>
            </a:solidFill>
            <a:miter lim="800000"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拓展二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"/>
          <p:cNvSpPr txBox="1">
            <a:spLocks noChangeArrowheads="1"/>
          </p:cNvSpPr>
          <p:nvPr/>
        </p:nvSpPr>
        <p:spPr bwMode="auto">
          <a:xfrm>
            <a:off x="395288" y="219075"/>
            <a:ext cx="1944687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200" b="1" spc="0">
                <a:solidFill>
                  <a:srgbClr val="9848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200" b="1">
              <a:solidFill>
                <a:srgbClr val="98480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1" name="文本框 2"/>
          <p:cNvSpPr txBox="1"/>
          <p:nvPr/>
        </p:nvSpPr>
        <p:spPr>
          <a:xfrm>
            <a:off x="971550" y="1924050"/>
            <a:ext cx="6913563" cy="1273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你还知道哪些抗日英雄的故事？课后搜集相关资料与同学们分享。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2"/>
          <p:cNvSpPr txBox="1">
            <a:spLocks noChangeArrowheads="1"/>
          </p:cNvSpPr>
          <p:nvPr/>
        </p:nvSpPr>
        <p:spPr bwMode="auto">
          <a:xfrm>
            <a:off x="395288" y="219075"/>
            <a:ext cx="244792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0">
                <a:solidFill>
                  <a:srgbClr val="9848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语文百宝箱</a:t>
            </a:r>
            <a:endParaRPr lang="zh-CN" altLang="en-US" sz="3200" b="1">
              <a:solidFill>
                <a:srgbClr val="98480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7" name="文本框 2"/>
          <p:cNvSpPr txBox="1"/>
          <p:nvPr/>
        </p:nvSpPr>
        <p:spPr>
          <a:xfrm>
            <a:off x="611188" y="987425"/>
            <a:ext cx="8064500" cy="3638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赵一曼（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1905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1936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  四川宜宾人，原名李坤泰，又名李一超。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1926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年加入中国共产党。同年入武汉中央军事政治学校学习。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1927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年去莫斯科中山大学学习。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1928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年回国。九一八事变后到东北，任满洲省总工会组织部部长、哈尔滨总工会代理书记、中共珠河中心县委委员兼铁北区委书记、东北人民革命军第三军第一师第二团政委。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1935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月在与日伪军作战时受伤被俘，在狱中坚贞不屈，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1936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日在珠河（今黑龙江尚志市）被杀害。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5"/>
          <p:cNvSpPr txBox="1"/>
          <p:nvPr/>
        </p:nvSpPr>
        <p:spPr>
          <a:xfrm>
            <a:off x="755650" y="1635125"/>
            <a:ext cx="7632700" cy="1989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宋体" panose="02010600030101010101" pitchFamily="2" charset="-122"/>
              </a:rPr>
              <a:t>自由朗读课文，读准字音，读通句子。边读边思考：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这个粗瓷大碗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有什么感人的故事？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7171" name="文本框 2"/>
          <p:cNvSpPr txBox="1">
            <a:spLocks noChangeArrowheads="1"/>
          </p:cNvSpPr>
          <p:nvPr/>
        </p:nvSpPr>
        <p:spPr bwMode="auto">
          <a:xfrm>
            <a:off x="395288" y="219075"/>
            <a:ext cx="1944687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200" b="1" spc="0">
                <a:solidFill>
                  <a:srgbClr val="9848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>
              <a:solidFill>
                <a:srgbClr val="98480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"/>
          <p:cNvPicPr>
            <a:picLocks noChangeAspect="1"/>
          </p:cNvPicPr>
          <p:nvPr/>
        </p:nvPicPr>
        <p:blipFill>
          <a:blip r:embed="rId1"/>
          <a:srcRect t="1518"/>
          <a:stretch>
            <a:fillRect/>
          </a:stretch>
        </p:blipFill>
        <p:spPr>
          <a:xfrm>
            <a:off x="1030288" y="268288"/>
            <a:ext cx="3541712" cy="4670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68288"/>
            <a:ext cx="3203575" cy="46275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6" name="圆角矩形 4"/>
          <p:cNvSpPr/>
          <p:nvPr/>
        </p:nvSpPr>
        <p:spPr>
          <a:xfrm>
            <a:off x="1128713" y="2571750"/>
            <a:ext cx="3313112" cy="2016125"/>
          </a:xfrm>
          <a:prstGeom prst="roundRect">
            <a:avLst>
              <a:gd name="adj" fmla="val 853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197" name="矩形 5"/>
          <p:cNvSpPr/>
          <p:nvPr/>
        </p:nvSpPr>
        <p:spPr>
          <a:xfrm>
            <a:off x="1704975" y="3317875"/>
            <a:ext cx="2074863" cy="523875"/>
          </a:xfrm>
          <a:prstGeom prst="rect">
            <a:avLst/>
          </a:prstGeom>
          <a:solidFill>
            <a:srgbClr val="FFF4D4"/>
          </a:solidFill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2800" b="1" spc="0">
                <a:solidFill>
                  <a:srgbClr val="0033CC"/>
                </a:solidFill>
                <a:latin typeface="宋体" panose="02010600030101010101" pitchFamily="2" charset="-122"/>
              </a:rPr>
              <a:t>送碗、还碗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8198" name="圆角矩形 6"/>
          <p:cNvSpPr/>
          <p:nvPr/>
        </p:nvSpPr>
        <p:spPr>
          <a:xfrm>
            <a:off x="1144588" y="4587875"/>
            <a:ext cx="3313112" cy="215900"/>
          </a:xfrm>
          <a:prstGeom prst="roundRect">
            <a:avLst>
              <a:gd name="adj" fmla="val 8535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199" name="圆角矩形 7"/>
          <p:cNvSpPr/>
          <p:nvPr/>
        </p:nvSpPr>
        <p:spPr>
          <a:xfrm>
            <a:off x="4702175" y="484188"/>
            <a:ext cx="3073400" cy="2447925"/>
          </a:xfrm>
          <a:prstGeom prst="roundRect">
            <a:avLst>
              <a:gd name="adj" fmla="val 8535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200" name="矩形 8"/>
          <p:cNvSpPr/>
          <p:nvPr/>
        </p:nvSpPr>
        <p:spPr>
          <a:xfrm>
            <a:off x="5202238" y="1347788"/>
            <a:ext cx="2074862" cy="522287"/>
          </a:xfrm>
          <a:prstGeom prst="rect">
            <a:avLst/>
          </a:prstGeom>
          <a:solidFill>
            <a:srgbClr val="FFF4D4"/>
          </a:solidFill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2800" b="1" spc="0">
                <a:solidFill>
                  <a:srgbClr val="0033CC"/>
                </a:solidFill>
                <a:latin typeface="宋体" panose="02010600030101010101" pitchFamily="2" charset="-122"/>
              </a:rPr>
              <a:t>盛饭、倒饭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8201" name="圆角矩形 10"/>
          <p:cNvSpPr/>
          <p:nvPr/>
        </p:nvSpPr>
        <p:spPr>
          <a:xfrm>
            <a:off x="4702175" y="2932113"/>
            <a:ext cx="3073400" cy="1079500"/>
          </a:xfrm>
          <a:prstGeom prst="roundRect">
            <a:avLst>
              <a:gd name="adj" fmla="val 853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202" name="矩形 11"/>
          <p:cNvSpPr/>
          <p:nvPr/>
        </p:nvSpPr>
        <p:spPr>
          <a:xfrm>
            <a:off x="5202238" y="3200400"/>
            <a:ext cx="2074862" cy="523875"/>
          </a:xfrm>
          <a:prstGeom prst="rect">
            <a:avLst/>
          </a:prstGeom>
          <a:solidFill>
            <a:srgbClr val="FFF4D4"/>
          </a:solidFill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800" b="1" spc="0">
                <a:solidFill>
                  <a:srgbClr val="0033CC"/>
                </a:solidFill>
                <a:latin typeface="宋体" panose="02010600030101010101" pitchFamily="2" charset="-122"/>
              </a:rPr>
              <a:t>丢碗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 animBg="1"/>
      <p:bldP spid="8198" grpId="0" animBg="1"/>
      <p:bldP spid="8199" grpId="0" animBg="1"/>
      <p:bldP spid="8200" grpId="0" animBg="1"/>
      <p:bldP spid="8201" grpId="0" animBg="1"/>
      <p:bldP spid="820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1"/>
          <p:cNvSpPr txBox="1"/>
          <p:nvPr/>
        </p:nvSpPr>
        <p:spPr>
          <a:xfrm>
            <a:off x="1047750" y="1343025"/>
            <a:ext cx="7127875" cy="2862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陈列    赵一曼    抗日联军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缸子    归还    高粱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一顿饭    侦察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TextBox 1"/>
          <p:cNvSpPr txBox="1"/>
          <p:nvPr/>
        </p:nvSpPr>
        <p:spPr>
          <a:xfrm>
            <a:off x="1042988" y="1347788"/>
            <a:ext cx="7129462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50000"/>
              </a:lnSpc>
            </a:pPr>
            <a:r>
              <a:rPr lang="zh-CN" altLang="en-US" sz="4000" b="1" spc="0">
                <a:solidFill>
                  <a:srgbClr val="9848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</a:t>
            </a: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列    赵一</a:t>
            </a:r>
            <a:r>
              <a:rPr lang="zh-CN" altLang="en-US" sz="4000" b="1" spc="0">
                <a:solidFill>
                  <a:srgbClr val="9848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曼</a:t>
            </a: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    抗日</a:t>
            </a:r>
            <a:r>
              <a:rPr lang="zh-CN" altLang="en-US" sz="4000" b="1" spc="0">
                <a:solidFill>
                  <a:srgbClr val="9848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</a:t>
            </a: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军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50000"/>
              </a:lnSpc>
            </a:pPr>
            <a:r>
              <a:rPr lang="zh-CN" altLang="en-US" sz="4000" b="1" spc="0">
                <a:solidFill>
                  <a:srgbClr val="9848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缸</a:t>
            </a: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子    归</a:t>
            </a:r>
            <a:r>
              <a:rPr lang="zh-CN" altLang="en-US" sz="4000" b="1" spc="0">
                <a:solidFill>
                  <a:srgbClr val="9848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    高</a:t>
            </a:r>
            <a:r>
              <a:rPr lang="zh-CN" altLang="en-US" sz="4000" b="1" spc="0">
                <a:solidFill>
                  <a:srgbClr val="9848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粱</a:t>
            </a:r>
            <a:endParaRPr lang="en-US" altLang="zh-CN" sz="4000" b="1">
              <a:solidFill>
                <a:srgbClr val="98480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50000"/>
              </a:lnSpc>
            </a:pP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000" b="1" spc="0">
                <a:solidFill>
                  <a:srgbClr val="9848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顿</a:t>
            </a: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饭    </a:t>
            </a:r>
            <a:r>
              <a:rPr lang="zh-CN" altLang="en-US" sz="4000" b="1" spc="0">
                <a:solidFill>
                  <a:srgbClr val="9848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侦</a:t>
            </a: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察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0" name="文本框 2"/>
          <p:cNvSpPr txBox="1"/>
          <p:nvPr/>
        </p:nvSpPr>
        <p:spPr>
          <a:xfrm>
            <a:off x="3708400" y="484188"/>
            <a:ext cx="16271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我会读 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9221" name="矩形 5"/>
          <p:cNvSpPr/>
          <p:nvPr/>
        </p:nvSpPr>
        <p:spPr>
          <a:xfrm>
            <a:off x="900113" y="1120775"/>
            <a:ext cx="1079500" cy="5238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0033CC"/>
                </a:solidFill>
                <a:latin typeface="宋体" panose="02010600030101010101" pitchFamily="2" charset="-122"/>
              </a:rPr>
              <a:t>ch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é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n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9222" name="矩形 7"/>
          <p:cNvSpPr/>
          <p:nvPr/>
        </p:nvSpPr>
        <p:spPr>
          <a:xfrm>
            <a:off x="4067175" y="1120775"/>
            <a:ext cx="1081088" cy="5238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0033CC"/>
                </a:solidFill>
                <a:latin typeface="宋体" panose="02010600030101010101" pitchFamily="2" charset="-122"/>
              </a:rPr>
              <a:t>m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n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9223" name="矩形 8"/>
          <p:cNvSpPr/>
          <p:nvPr/>
        </p:nvSpPr>
        <p:spPr>
          <a:xfrm>
            <a:off x="6570663" y="1120775"/>
            <a:ext cx="1079500" cy="5238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0033CC"/>
                </a:solidFill>
                <a:latin typeface="宋体" panose="02010600030101010101" pitchFamily="2" charset="-122"/>
              </a:rPr>
              <a:t>li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n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9224" name="矩形 9"/>
          <p:cNvSpPr/>
          <p:nvPr/>
        </p:nvSpPr>
        <p:spPr>
          <a:xfrm>
            <a:off x="900113" y="2066925"/>
            <a:ext cx="1081087" cy="5238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0033CC"/>
                </a:solidFill>
                <a:latin typeface="宋体" panose="02010600030101010101" pitchFamily="2" charset="-122"/>
              </a:rPr>
              <a:t>ɡānɡ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9225" name="矩形 10"/>
          <p:cNvSpPr/>
          <p:nvPr/>
        </p:nvSpPr>
        <p:spPr>
          <a:xfrm>
            <a:off x="3521075" y="2066925"/>
            <a:ext cx="1079500" cy="5238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0033CC"/>
                </a:solidFill>
                <a:latin typeface="宋体" panose="02010600030101010101" pitchFamily="2" charset="-122"/>
              </a:rPr>
              <a:t>hu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n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9226" name="矩形 11"/>
          <p:cNvSpPr/>
          <p:nvPr/>
        </p:nvSpPr>
        <p:spPr>
          <a:xfrm>
            <a:off x="5489575" y="2066925"/>
            <a:ext cx="1081088" cy="5238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0033CC"/>
                </a:solidFill>
                <a:latin typeface="宋体" panose="02010600030101010101" pitchFamily="2" charset="-122"/>
              </a:rPr>
              <a:t>li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nɡ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9227" name="矩形 12"/>
          <p:cNvSpPr/>
          <p:nvPr/>
        </p:nvSpPr>
        <p:spPr>
          <a:xfrm>
            <a:off x="1550988" y="2992438"/>
            <a:ext cx="857250" cy="5238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0033CC"/>
                </a:solidFill>
                <a:latin typeface="宋体" panose="02010600030101010101" pitchFamily="2" charset="-122"/>
              </a:rPr>
              <a:t>d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ù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n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9228" name="矩形 13"/>
          <p:cNvSpPr/>
          <p:nvPr/>
        </p:nvSpPr>
        <p:spPr>
          <a:xfrm>
            <a:off x="3506788" y="2992438"/>
            <a:ext cx="1054100" cy="5238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0033CC"/>
                </a:solidFill>
                <a:latin typeface="宋体" panose="02010600030101010101" pitchFamily="2" charset="-122"/>
              </a:rPr>
              <a:t>zhēn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1" grpId="0"/>
      <p:bldP spid="9221" grpId="1"/>
      <p:bldP spid="9222" grpId="0"/>
      <p:bldP spid="9222" grpId="1"/>
      <p:bldP spid="9223" grpId="0"/>
      <p:bldP spid="9223" grpId="1"/>
      <p:bldP spid="9224" grpId="0"/>
      <p:bldP spid="9224" grpId="1"/>
      <p:bldP spid="9225" grpId="0"/>
      <p:bldP spid="9225" grpId="1"/>
      <p:bldP spid="9226" grpId="0"/>
      <p:bldP spid="9226" grpId="1"/>
      <p:bldP spid="9227" grpId="0"/>
      <p:bldP spid="9227" grpId="1"/>
      <p:bldP spid="9228" grpId="0"/>
      <p:bldP spid="922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2" name="组合 3"/>
          <p:cNvGrpSpPr/>
          <p:nvPr/>
        </p:nvGrpSpPr>
        <p:grpSpPr>
          <a:xfrm>
            <a:off x="971550" y="627063"/>
            <a:ext cx="1871663" cy="1547812"/>
            <a:chOff x="971600" y="627534"/>
            <a:chExt cx="1872208" cy="1547062"/>
          </a:xfrm>
        </p:grpSpPr>
        <p:pic>
          <p:nvPicPr>
            <p:cNvPr id="10264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1600" y="627534"/>
              <a:ext cx="1872208" cy="154706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65" name="TextBox 1"/>
            <p:cNvSpPr txBox="1"/>
            <p:nvPr/>
          </p:nvSpPr>
          <p:spPr>
            <a:xfrm>
              <a:off x="1619672" y="713998"/>
              <a:ext cx="648072" cy="8309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5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陈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243" name="组合 19"/>
          <p:cNvGrpSpPr/>
          <p:nvPr/>
        </p:nvGrpSpPr>
        <p:grpSpPr>
          <a:xfrm>
            <a:off x="3348038" y="627063"/>
            <a:ext cx="1871662" cy="1547812"/>
            <a:chOff x="971600" y="627534"/>
            <a:chExt cx="1872208" cy="1547062"/>
          </a:xfrm>
        </p:grpSpPr>
        <p:pic>
          <p:nvPicPr>
            <p:cNvPr id="10262" name="图片 2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1600" y="627534"/>
              <a:ext cx="1872208" cy="154706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63" name="TextBox 1"/>
            <p:cNvSpPr txBox="1"/>
            <p:nvPr/>
          </p:nvSpPr>
          <p:spPr>
            <a:xfrm>
              <a:off x="1619672" y="713998"/>
              <a:ext cx="648072" cy="7155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5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曼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244" name="组合 22"/>
          <p:cNvGrpSpPr/>
          <p:nvPr/>
        </p:nvGrpSpPr>
        <p:grpSpPr>
          <a:xfrm>
            <a:off x="5724525" y="627063"/>
            <a:ext cx="1871663" cy="1547812"/>
            <a:chOff x="971600" y="627534"/>
            <a:chExt cx="1872208" cy="1547062"/>
          </a:xfrm>
        </p:grpSpPr>
        <p:pic>
          <p:nvPicPr>
            <p:cNvPr id="10260" name="图片 2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1600" y="627534"/>
              <a:ext cx="1872208" cy="154706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61" name="TextBox 1"/>
            <p:cNvSpPr txBox="1"/>
            <p:nvPr/>
          </p:nvSpPr>
          <p:spPr>
            <a:xfrm>
              <a:off x="1619672" y="713998"/>
              <a:ext cx="648072" cy="7155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5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联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245" name="组合 25"/>
          <p:cNvGrpSpPr/>
          <p:nvPr/>
        </p:nvGrpSpPr>
        <p:grpSpPr>
          <a:xfrm>
            <a:off x="1008063" y="2066925"/>
            <a:ext cx="1871662" cy="1547813"/>
            <a:chOff x="971600" y="627534"/>
            <a:chExt cx="1872208" cy="1547062"/>
          </a:xfrm>
        </p:grpSpPr>
        <p:pic>
          <p:nvPicPr>
            <p:cNvPr id="10258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1600" y="627534"/>
              <a:ext cx="1872208" cy="154706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59" name="TextBox 1"/>
            <p:cNvSpPr txBox="1"/>
            <p:nvPr/>
          </p:nvSpPr>
          <p:spPr>
            <a:xfrm>
              <a:off x="1619672" y="713998"/>
              <a:ext cx="648072" cy="7155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5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缸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246" name="组合 28"/>
          <p:cNvGrpSpPr/>
          <p:nvPr/>
        </p:nvGrpSpPr>
        <p:grpSpPr>
          <a:xfrm>
            <a:off x="3384550" y="2066925"/>
            <a:ext cx="1871663" cy="1547813"/>
            <a:chOff x="971600" y="627534"/>
            <a:chExt cx="1872208" cy="1547062"/>
          </a:xfrm>
        </p:grpSpPr>
        <p:pic>
          <p:nvPicPr>
            <p:cNvPr id="10256" name="图片 2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1600" y="627534"/>
              <a:ext cx="1872208" cy="154706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57" name="TextBox 1"/>
            <p:cNvSpPr txBox="1"/>
            <p:nvPr/>
          </p:nvSpPr>
          <p:spPr>
            <a:xfrm>
              <a:off x="1619672" y="713998"/>
              <a:ext cx="648072" cy="7155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5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还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247" name="组合 31"/>
          <p:cNvGrpSpPr/>
          <p:nvPr/>
        </p:nvGrpSpPr>
        <p:grpSpPr>
          <a:xfrm>
            <a:off x="5759450" y="2066925"/>
            <a:ext cx="1873250" cy="1547813"/>
            <a:chOff x="971600" y="627534"/>
            <a:chExt cx="1872208" cy="1547062"/>
          </a:xfrm>
        </p:grpSpPr>
        <p:pic>
          <p:nvPicPr>
            <p:cNvPr id="10254" name="图片 3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1600" y="627534"/>
              <a:ext cx="1872208" cy="154706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55" name="TextBox 1"/>
            <p:cNvSpPr txBox="1"/>
            <p:nvPr/>
          </p:nvSpPr>
          <p:spPr>
            <a:xfrm>
              <a:off x="1619672" y="713998"/>
              <a:ext cx="648072" cy="7155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5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梁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248" name="组合 34"/>
          <p:cNvGrpSpPr/>
          <p:nvPr/>
        </p:nvGrpSpPr>
        <p:grpSpPr>
          <a:xfrm>
            <a:off x="1008063" y="3508375"/>
            <a:ext cx="1871662" cy="1546225"/>
            <a:chOff x="971600" y="627534"/>
            <a:chExt cx="1872208" cy="1547062"/>
          </a:xfrm>
        </p:grpSpPr>
        <p:pic>
          <p:nvPicPr>
            <p:cNvPr id="10252" name="图片 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1600" y="627534"/>
              <a:ext cx="1872208" cy="154706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53" name="TextBox 1"/>
            <p:cNvSpPr txBox="1"/>
            <p:nvPr/>
          </p:nvSpPr>
          <p:spPr>
            <a:xfrm>
              <a:off x="1619672" y="713998"/>
              <a:ext cx="648072" cy="7155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5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顿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249" name="组合 37"/>
          <p:cNvGrpSpPr/>
          <p:nvPr/>
        </p:nvGrpSpPr>
        <p:grpSpPr>
          <a:xfrm>
            <a:off x="3384550" y="3508375"/>
            <a:ext cx="1871663" cy="1546225"/>
            <a:chOff x="971600" y="627534"/>
            <a:chExt cx="1872208" cy="1547062"/>
          </a:xfrm>
        </p:grpSpPr>
        <p:pic>
          <p:nvPicPr>
            <p:cNvPr id="10250" name="图片 3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1600" y="627534"/>
              <a:ext cx="1872208" cy="154706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51" name="TextBox 1"/>
            <p:cNvSpPr txBox="1"/>
            <p:nvPr/>
          </p:nvSpPr>
          <p:spPr>
            <a:xfrm>
              <a:off x="1619672" y="713998"/>
              <a:ext cx="648072" cy="7155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5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侦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06 -2.22222E-06 L 0.70885 0.61976" ptsTypes="">
                                      <p:cBhvr>
                                        <p:cTn id="6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06 -2.22222E-06 L 0.44896 0.61976" ptsTypes="">
                                      <p:cBhvr>
                                        <p:cTn id="11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06 -2.22222E-06 L 0.18906 0.61976" ptsTypes="">
                                      <p:cBhvr>
                                        <p:cTn id="16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4.93827E-07 L 0.70486 0.33982" ptsTypes="">
                                      <p:cBhvr>
                                        <p:cTn id="21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06 -4.93827E-07 L 0.44496 0.33982" ptsTypes="">
                                      <p:cBhvr>
                                        <p:cTn id="26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06 -4.93827E-07 L 0.18507 0.33982" ptsTypes="">
                                      <p:cBhvr>
                                        <p:cTn id="31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2.59259E-06 L 0.70486 0.05957" ptsTypes="">
                                      <p:cBhvr>
                                        <p:cTn id="36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06 2.59259E-06 L 0.44496 0.05957" ptsTypes="">
                                      <p:cBhvr>
                                        <p:cTn id="41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"/>
          <p:cNvSpPr/>
          <p:nvPr/>
        </p:nvSpPr>
        <p:spPr>
          <a:xfrm>
            <a:off x="403225" y="1600200"/>
            <a:ext cx="57150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左大括号 6"/>
          <p:cNvSpPr/>
          <p:nvPr/>
        </p:nvSpPr>
        <p:spPr>
          <a:xfrm>
            <a:off x="952500" y="1412875"/>
            <a:ext cx="298450" cy="935038"/>
          </a:xfrm>
          <a:prstGeom prst="leftBrace">
            <a:avLst>
              <a:gd name="adj1" fmla="val 32142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3200"/>
          </a:p>
        </p:txBody>
      </p:sp>
      <p:sp>
        <p:nvSpPr>
          <p:cNvPr id="11268" name="矩形 7"/>
          <p:cNvSpPr>
            <a:spLocks noChangeArrowheads="1"/>
          </p:cNvSpPr>
          <p:nvPr/>
        </p:nvSpPr>
        <p:spPr bwMode="auto">
          <a:xfrm>
            <a:off x="1187450" y="1147763"/>
            <a:ext cx="1150938" cy="5857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en-US" altLang="zh-CN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hu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n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269" name="矩形 8"/>
          <p:cNvSpPr>
            <a:spLocks noChangeArrowheads="1"/>
          </p:cNvSpPr>
          <p:nvPr/>
        </p:nvSpPr>
        <p:spPr bwMode="auto">
          <a:xfrm>
            <a:off x="1317625" y="1762125"/>
            <a:ext cx="849313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en-US" altLang="zh-CN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h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i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270" name="矩形 5"/>
          <p:cNvSpPr/>
          <p:nvPr/>
        </p:nvSpPr>
        <p:spPr>
          <a:xfrm>
            <a:off x="2124075" y="1250950"/>
            <a:ext cx="11715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还击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1" name="矩形 6"/>
          <p:cNvSpPr/>
          <p:nvPr/>
        </p:nvSpPr>
        <p:spPr>
          <a:xfrm>
            <a:off x="2106613" y="1851025"/>
            <a:ext cx="11731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还有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2" name="矩形 11"/>
          <p:cNvSpPr>
            <a:spLocks noChangeArrowheads="1"/>
          </p:cNvSpPr>
          <p:nvPr/>
        </p:nvSpPr>
        <p:spPr bwMode="auto">
          <a:xfrm>
            <a:off x="630238" y="3219450"/>
            <a:ext cx="7821612" cy="1708150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sysDot"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5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    面对敌人的挑衅，我军战士进行了强有力的</a:t>
            </a:r>
            <a:r>
              <a:rPr lang="zh-CN" altLang="en-US" sz="2800" b="1" spc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2800" b="1" spc="0">
                <a:solidFill>
                  <a:srgbClr val="00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spc="0">
                <a:solidFill>
                  <a:srgbClr val="0000FF"/>
                </a:solidFill>
                <a:latin typeface="宋体" panose="02010600030101010101" pitchFamily="2" charset="-122"/>
              </a:rPr>
              <a:t>hu</a:t>
            </a:r>
            <a:r>
              <a:rPr lang="en-US" altLang="zh-CN" sz="2800" b="1" spc="0">
                <a:solidFill>
                  <a:srgbClr val="00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800" b="1" spc="0">
                <a:solidFill>
                  <a:srgbClr val="0000FF"/>
                </a:solidFill>
                <a:latin typeface="宋体" panose="02010600030101010101" pitchFamily="2" charset="-122"/>
              </a:rPr>
              <a:t>n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击。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25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    这件事情</a:t>
            </a:r>
            <a:r>
              <a:rPr lang="zh-CN" altLang="en-US" sz="2800" b="1" spc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2800" b="1" spc="0">
                <a:solidFill>
                  <a:srgbClr val="00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spc="0">
                <a:solidFill>
                  <a:srgbClr val="0000FF"/>
                </a:solidFill>
                <a:latin typeface="宋体" panose="02010600030101010101" pitchFamily="2" charset="-122"/>
              </a:rPr>
              <a:t>h</a:t>
            </a:r>
            <a:r>
              <a:rPr lang="en-US" altLang="zh-CN" sz="2800" b="1" spc="0">
                <a:solidFill>
                  <a:srgbClr val="00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800" b="1" spc="0">
                <a:solidFill>
                  <a:srgbClr val="0000FF"/>
                </a:solidFill>
                <a:latin typeface="宋体" panose="02010600030101010101" pitchFamily="2" charset="-122"/>
              </a:rPr>
              <a:t>i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没有做完。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3" name="文本框 8"/>
          <p:cNvSpPr txBox="1"/>
          <p:nvPr/>
        </p:nvSpPr>
        <p:spPr>
          <a:xfrm>
            <a:off x="3683000" y="755650"/>
            <a:ext cx="4768850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hu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n </a:t>
            </a:r>
            <a:r>
              <a:rPr lang="zh-CN" altLang="en-US" sz="2400" b="1">
                <a:latin typeface="宋体" panose="02010600030101010101" pitchFamily="2" charset="-122"/>
              </a:rPr>
              <a:t>①回，归；②回报；③归还；④姓。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1274" name="文本框 9"/>
          <p:cNvSpPr txBox="1"/>
          <p:nvPr/>
        </p:nvSpPr>
        <p:spPr>
          <a:xfrm>
            <a:off x="3683000" y="1774825"/>
            <a:ext cx="4776788" cy="1465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h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i</a:t>
            </a:r>
            <a:r>
              <a:rPr lang="en-US" altLang="zh-CN" sz="2400" b="1">
                <a:solidFill>
                  <a:srgbClr val="00B0F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400" b="1">
                <a:latin typeface="宋体" panose="02010600030101010101" pitchFamily="2" charset="-122"/>
              </a:rPr>
              <a:t>①仍旧，依然；②更；③再，又；④尚，勉强过得去；⑤尚且；⑥表示没想到如此，而居然如此。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cxnSp>
        <p:nvCxnSpPr>
          <p:cNvPr id="11275" name="直接连接符 16"/>
          <p:cNvCxnSpPr/>
          <p:nvPr/>
        </p:nvCxnSpPr>
        <p:spPr>
          <a:xfrm>
            <a:off x="1339850" y="1749425"/>
            <a:ext cx="827088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</p:spPr>
      </p:cxnSp>
      <p:cxnSp>
        <p:nvCxnSpPr>
          <p:cNvPr id="11276" name="直接连接符 17"/>
          <p:cNvCxnSpPr/>
          <p:nvPr/>
        </p:nvCxnSpPr>
        <p:spPr>
          <a:xfrm>
            <a:off x="1339850" y="2389188"/>
            <a:ext cx="827088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</p:spPr>
      </p:cxnSp>
      <p:sp>
        <p:nvSpPr>
          <p:cNvPr id="11277" name="文本框 18"/>
          <p:cNvSpPr txBox="1"/>
          <p:nvPr/>
        </p:nvSpPr>
        <p:spPr>
          <a:xfrm>
            <a:off x="3708400" y="125413"/>
            <a:ext cx="1420813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多音字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127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1"/>
          <p:cNvSpPr txBox="1"/>
          <p:nvPr/>
        </p:nvSpPr>
        <p:spPr>
          <a:xfrm>
            <a:off x="395288" y="1276350"/>
            <a:ext cx="8424862" cy="3030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10000"/>
              </a:lnSpc>
              <a:spcBef>
                <a:spcPts val="6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军事上指出其不意地打击。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  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10000"/>
              </a:lnSpc>
              <a:spcBef>
                <a:spcPts val="6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使消灭；除掉（敌对的或有害的人或事物）。                      （      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10000"/>
              </a:lnSpc>
              <a:spcBef>
                <a:spcPts val="600"/>
              </a:spcBef>
              <a:buFont typeface="Calibri" panose="020F0502020204030204" pitchFamily="34" charset="0"/>
              <a:buAutoNum type="arabicPeriod" startAt="3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感到难以应付。              （      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10000"/>
              </a:lnSpc>
              <a:spcBef>
                <a:spcPts val="600"/>
              </a:spcBef>
              <a:buFont typeface="Calibri" panose="020F0502020204030204" pitchFamily="34" charset="0"/>
              <a:buAutoNum type="arabicPeriod" startAt="3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出声；说话（多用于否定式）。（      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TextBox 3"/>
          <p:cNvSpPr txBox="1"/>
          <p:nvPr/>
        </p:nvSpPr>
        <p:spPr>
          <a:xfrm>
            <a:off x="7112000" y="1244600"/>
            <a:ext cx="120967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r>
              <a:rPr lang="zh-CN" altLang="en-US" sz="3200" b="1" spc="0">
                <a:solidFill>
                  <a:srgbClr val="9848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袭击</a:t>
            </a:r>
            <a:endParaRPr lang="zh-CN" altLang="en-US" sz="3200" b="1">
              <a:solidFill>
                <a:srgbClr val="98480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TextBox 4"/>
          <p:cNvSpPr txBox="1"/>
          <p:nvPr/>
        </p:nvSpPr>
        <p:spPr>
          <a:xfrm>
            <a:off x="7135813" y="2386013"/>
            <a:ext cx="12096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9848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消灭</a:t>
            </a:r>
            <a:endParaRPr lang="zh-CN" altLang="en-US" sz="3200" b="1">
              <a:solidFill>
                <a:srgbClr val="98480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TextBox 7"/>
          <p:cNvSpPr txBox="1"/>
          <p:nvPr/>
        </p:nvSpPr>
        <p:spPr>
          <a:xfrm>
            <a:off x="7142163" y="2994025"/>
            <a:ext cx="117951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9848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为难</a:t>
            </a:r>
            <a:endParaRPr lang="zh-CN" altLang="en-US" sz="3200" b="1">
              <a:solidFill>
                <a:srgbClr val="98480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TextBox 11"/>
          <p:cNvSpPr txBox="1"/>
          <p:nvPr/>
        </p:nvSpPr>
        <p:spPr>
          <a:xfrm>
            <a:off x="3656013" y="512763"/>
            <a:ext cx="18510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宋体" panose="02010600030101010101" pitchFamily="2" charset="-122"/>
              </a:rPr>
              <a:t>词语解释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2295" name="TextBox 7"/>
          <p:cNvSpPr txBox="1"/>
          <p:nvPr/>
        </p:nvSpPr>
        <p:spPr>
          <a:xfrm>
            <a:off x="7142163" y="3630613"/>
            <a:ext cx="1179512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9848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吭声</a:t>
            </a:r>
            <a:endParaRPr lang="zh-CN" altLang="en-US" sz="3200" b="1">
              <a:solidFill>
                <a:srgbClr val="98480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2" grpId="0"/>
      <p:bldP spid="12293" grpId="0"/>
      <p:bldP spid="12295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2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2274</Words>
  <Application>WPS 演示</Application>
  <PresentationFormat>全屏显示(16:9)</PresentationFormat>
  <Paragraphs>198</Paragraphs>
  <Slides>25</Slides>
  <Notes>0</Notes>
  <HiddenSlides>4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2_Office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2016-03-25T01:23:00Z</dcterms:created>
  <dcterms:modified xsi:type="dcterms:W3CDTF">2023-09-25T16:55:05Z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490DF419A5914FEABAF31463543A6565_12</vt:lpwstr>
  </property>
  <property fmtid="{D5CDD505-2E9C-101B-9397-08002B2CF9AE}" pid="3" name="KSOProductBuildVer">
    <vt:lpwstr>2052-12.1.0.15374</vt:lpwstr>
  </property>
</Properties>
</file>