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5" r:id="rId5"/>
    <p:sldId id="698" r:id="rId6"/>
    <p:sldId id="818" r:id="rId8"/>
    <p:sldId id="819" r:id="rId9"/>
    <p:sldId id="820" r:id="rId10"/>
    <p:sldId id="829" r:id="rId11"/>
    <p:sldId id="830" r:id="rId12"/>
    <p:sldId id="825" r:id="rId13"/>
    <p:sldId id="826" r:id="rId14"/>
    <p:sldId id="831" r:id="rId15"/>
    <p:sldId id="735" r:id="rId16"/>
    <p:sldId id="832" r:id="rId17"/>
    <p:sldId id="847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9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39"/>
        <p:guide pos="3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3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6.GIF"/><Relationship Id="rId3" Type="http://schemas.openxmlformats.org/officeDocument/2006/relationships/image" Target="../media/image27.GIF"/><Relationship Id="rId2" Type="http://schemas.openxmlformats.org/officeDocument/2006/relationships/tags" Target="../tags/tag2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GIF"/><Relationship Id="rId3" Type="http://schemas.openxmlformats.org/officeDocument/2006/relationships/image" Target="../media/image26.GIF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GIF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png"/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GIF"/><Relationship Id="rId2" Type="http://schemas.openxmlformats.org/officeDocument/2006/relationships/image" Target="../media/image27.GIF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4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42925" y="625902"/>
            <a:ext cx="734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把下面的钝角分成一个直角和一个锐角。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13301" y="1959748"/>
            <a:ext cx="1" cy="12772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248040" y="2104528"/>
            <a:ext cx="2520280" cy="1124814"/>
            <a:chOff x="2915816" y="2139702"/>
            <a:chExt cx="2520280" cy="1124814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3981077" y="3264516"/>
              <a:ext cx="1455019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915816" y="2139702"/>
              <a:ext cx="1065260" cy="11248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305300" y="3068955"/>
            <a:ext cx="167640" cy="167640"/>
            <a:chOff x="8886" y="4360"/>
            <a:chExt cx="264" cy="264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9132" y="4360"/>
              <a:ext cx="1" cy="26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6200000" flipH="1">
              <a:off x="9018" y="4228"/>
              <a:ext cx="1" cy="26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弧形 22"/>
          <p:cNvSpPr/>
          <p:nvPr/>
        </p:nvSpPr>
        <p:spPr>
          <a:xfrm rot="19582485">
            <a:off x="4102100" y="2990850"/>
            <a:ext cx="208915" cy="186690"/>
          </a:xfrm>
          <a:prstGeom prst="arc">
            <a:avLst>
              <a:gd name="adj1" fmla="val 15004787"/>
              <a:gd name="adj2" fmla="val 512487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0083" y="3867150"/>
            <a:ext cx="2507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方法不唯一）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866775" y="521018"/>
            <a:ext cx="75901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86130" y="1310967"/>
          <a:ext cx="8258888" cy="21035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319646"/>
                <a:gridCol w="1939242"/>
              </a:tblGrid>
              <a:tr h="525013"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是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钝角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不是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钝角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578543"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4095245" y="2120996"/>
            <a:ext cx="1520171" cy="1486872"/>
            <a:chOff x="690353" y="2643820"/>
            <a:chExt cx="1520171" cy="1486872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 rot="16200000">
              <a:off x="1146073" y="2744581"/>
              <a:ext cx="1163030" cy="965873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18056">
              <a:off x="725489" y="2643820"/>
              <a:ext cx="1376039" cy="101999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690353" y="3277520"/>
              <a:ext cx="1284820" cy="853172"/>
              <a:chOff x="690353" y="3277520"/>
              <a:chExt cx="1284820" cy="85317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690353" y="3277520"/>
                <a:ext cx="1284820" cy="547529"/>
                <a:chOff x="3661289" y="2242556"/>
                <a:chExt cx="1719816" cy="732904"/>
              </a:xfrm>
            </p:grpSpPr>
            <p:sp>
              <p:nvSpPr>
                <p:cNvPr id="70" name="Line 65"/>
                <p:cNvSpPr>
                  <a:spLocks noChangeShapeType="1"/>
                </p:cNvSpPr>
                <p:nvPr/>
              </p:nvSpPr>
              <p:spPr bwMode="auto">
                <a:xfrm>
                  <a:off x="4381212" y="2975460"/>
                  <a:ext cx="999893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71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3661289" y="2242556"/>
                  <a:ext cx="735636" cy="72719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94" name="弧形 93"/>
              <p:cNvSpPr/>
              <p:nvPr/>
            </p:nvSpPr>
            <p:spPr>
              <a:xfrm rot="21082485">
                <a:off x="1020685" y="3644137"/>
                <a:ext cx="505711" cy="486555"/>
              </a:xfrm>
              <a:prstGeom prst="arc">
                <a:avLst>
                  <a:gd name="adj1" fmla="val 14453429"/>
                  <a:gd name="adj2" fmla="val 21502489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006678" y="1918725"/>
            <a:ext cx="1622335" cy="1558585"/>
            <a:chOff x="1928300" y="2506564"/>
            <a:chExt cx="1622335" cy="155858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8300" y="2811139"/>
              <a:ext cx="1376039" cy="101999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 rot="7164569">
              <a:off x="2486183" y="2605142"/>
              <a:ext cx="1163030" cy="965873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2734687" y="2966399"/>
              <a:ext cx="662506" cy="1098750"/>
              <a:chOff x="2734687" y="2966399"/>
              <a:chExt cx="662506" cy="1098750"/>
            </a:xfrm>
          </p:grpSpPr>
          <p:grpSp>
            <p:nvGrpSpPr>
              <p:cNvPr id="17" name="组合 16"/>
              <p:cNvGrpSpPr/>
              <p:nvPr/>
            </p:nvGrpSpPr>
            <p:grpSpPr>
              <a:xfrm rot="18095557">
                <a:off x="2497246" y="3203840"/>
                <a:ext cx="1098750" cy="623868"/>
                <a:chOff x="3890399" y="2140371"/>
                <a:chExt cx="1470749" cy="835089"/>
              </a:xfrm>
            </p:grpSpPr>
            <p:sp>
              <p:nvSpPr>
                <p:cNvPr id="25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4381211" y="2929178"/>
                  <a:ext cx="979937" cy="46282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8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3890399" y="2140371"/>
                  <a:ext cx="506526" cy="829375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9" name="弧形 28"/>
              <p:cNvSpPr/>
              <p:nvPr/>
            </p:nvSpPr>
            <p:spPr>
              <a:xfrm rot="17174464">
                <a:off x="3062267" y="3634325"/>
                <a:ext cx="341392" cy="328461"/>
              </a:xfrm>
              <a:prstGeom prst="arc">
                <a:avLst>
                  <a:gd name="adj1" fmla="val 15004787"/>
                  <a:gd name="adj2" fmla="val 512487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05777" y="2191454"/>
            <a:ext cx="2065099" cy="1703956"/>
            <a:chOff x="5796164" y="889601"/>
            <a:chExt cx="2065099" cy="1703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5796164" y="889601"/>
              <a:ext cx="2065099" cy="1703956"/>
              <a:chOff x="4850930" y="2538286"/>
              <a:chExt cx="2065099" cy="1703956"/>
            </a:xfrm>
          </p:grpSpPr>
          <p:grpSp>
            <p:nvGrpSpPr>
              <p:cNvPr id="52" name="组合 51"/>
              <p:cNvGrpSpPr/>
              <p:nvPr/>
            </p:nvGrpSpPr>
            <p:grpSpPr>
              <a:xfrm rot="8980164">
                <a:off x="5246459" y="3006676"/>
                <a:ext cx="1277816" cy="612923"/>
                <a:chOff x="1716420" y="5120048"/>
                <a:chExt cx="1685620" cy="808531"/>
              </a:xfrm>
            </p:grpSpPr>
            <p:sp>
              <p:nvSpPr>
                <p:cNvPr id="53" name="Line 65"/>
                <p:cNvSpPr>
                  <a:spLocks noChangeShapeType="1"/>
                </p:cNvSpPr>
                <p:nvPr/>
              </p:nvSpPr>
              <p:spPr bwMode="auto">
                <a:xfrm>
                  <a:off x="2532570" y="5120048"/>
                  <a:ext cx="869470" cy="498663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4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1716420" y="5129166"/>
                  <a:ext cx="821993" cy="799413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850930" y="2538286"/>
                <a:ext cx="2065099" cy="1703956"/>
                <a:chOff x="4881112" y="2453319"/>
                <a:chExt cx="2065099" cy="1703956"/>
              </a:xfrm>
            </p:grpSpPr>
            <p:pic>
              <p:nvPicPr>
                <p:cNvPr id="101" name="图片 100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prstClr val="black"/>
                    <a:srgbClr val="93F9F9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3497093">
                  <a:off x="4881112" y="3137285"/>
                  <a:ext cx="1376039" cy="1019990"/>
                </a:xfrm>
                <a:prstGeom prst="rect">
                  <a:avLst/>
                </a:prstGeom>
              </p:spPr>
            </p:pic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duotone>
                    <a:prstClr val="black"/>
                    <a:srgbClr val="93F8F8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58" t="4544" r="8442"/>
                <a:stretch>
                  <a:fillRect/>
                </a:stretch>
              </p:blipFill>
              <p:spPr>
                <a:xfrm rot="18923203">
                  <a:off x="5783181" y="2453319"/>
                  <a:ext cx="1163030" cy="965873"/>
                </a:xfrm>
                <a:prstGeom prst="rect">
                  <a:avLst/>
                </a:prstGeom>
              </p:spPr>
            </p:pic>
          </p:grpSp>
        </p:grpSp>
        <p:sp>
          <p:nvSpPr>
            <p:cNvPr id="92" name="弧形 91"/>
            <p:cNvSpPr/>
            <p:nvPr/>
          </p:nvSpPr>
          <p:spPr>
            <a:xfrm rot="18715522">
              <a:off x="6707173" y="1752173"/>
              <a:ext cx="438902" cy="422277"/>
            </a:xfrm>
            <a:prstGeom prst="arc">
              <a:avLst>
                <a:gd name="adj1" fmla="val 14453429"/>
                <a:gd name="adj2" fmla="val 2115267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86718" y="2245193"/>
            <a:ext cx="2432047" cy="1324322"/>
            <a:chOff x="3176743" y="2805059"/>
            <a:chExt cx="2432047" cy="132432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>
              <a:off x="4445760" y="3134405"/>
              <a:ext cx="1163030" cy="96587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6743" y="2805059"/>
              <a:ext cx="1376039" cy="1019990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3730245" y="3452563"/>
              <a:ext cx="1261039" cy="676818"/>
              <a:chOff x="3730245" y="3452563"/>
              <a:chExt cx="1261039" cy="67681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3730245" y="3452563"/>
                <a:ext cx="1261039" cy="372639"/>
                <a:chOff x="3314338" y="2469250"/>
                <a:chExt cx="1687984" cy="498799"/>
              </a:xfrm>
            </p:grpSpPr>
            <p:sp>
              <p:nvSpPr>
                <p:cNvPr id="39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4252374" y="2469250"/>
                  <a:ext cx="749948" cy="4933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0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3314338" y="2956860"/>
                  <a:ext cx="927980" cy="1118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1" name="弧形 40"/>
              <p:cNvSpPr/>
              <p:nvPr/>
            </p:nvSpPr>
            <p:spPr>
              <a:xfrm rot="19158799">
                <a:off x="4198831" y="3645447"/>
                <a:ext cx="502986" cy="483934"/>
              </a:xfrm>
              <a:prstGeom prst="arc">
                <a:avLst>
                  <a:gd name="adj1" fmla="val 14453429"/>
                  <a:gd name="adj2" fmla="val 21152677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262231" y="2223398"/>
            <a:ext cx="1376039" cy="1725490"/>
            <a:chOff x="5924490" y="935593"/>
            <a:chExt cx="1376039" cy="1725490"/>
          </a:xfrm>
        </p:grpSpPr>
        <p:grpSp>
          <p:nvGrpSpPr>
            <p:cNvPr id="110" name="组合 109"/>
            <p:cNvGrpSpPr/>
            <p:nvPr/>
          </p:nvGrpSpPr>
          <p:grpSpPr>
            <a:xfrm rot="8980164">
              <a:off x="6276526" y="1265049"/>
              <a:ext cx="900866" cy="887349"/>
              <a:chOff x="2213670" y="5120048"/>
              <a:chExt cx="1188370" cy="1170537"/>
            </a:xfrm>
          </p:grpSpPr>
          <p:sp>
            <p:nvSpPr>
              <p:cNvPr id="114" name="Line 65"/>
              <p:cNvSpPr>
                <a:spLocks noChangeShapeType="1"/>
              </p:cNvSpPr>
              <p:nvPr/>
            </p:nvSpPr>
            <p:spPr bwMode="auto">
              <a:xfrm>
                <a:off x="2532570" y="5120048"/>
                <a:ext cx="869470" cy="498663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eaLnBrk="1" hangingPunct="1">
                  <a:defRPr/>
                </a:pPr>
                <a:endParaRPr lang="zh-CN" altLang="en-US" sz="2800" b="1">
                  <a:latin typeface="+mj-lt"/>
                  <a:ea typeface="黑体" panose="02010609060101010101" pitchFamily="2" charset="-122"/>
                </a:endParaRPr>
              </a:p>
            </p:txBody>
          </p:sp>
          <p:sp>
            <p:nvSpPr>
              <p:cNvPr id="115" name="Line 66"/>
              <p:cNvSpPr>
                <a:spLocks noChangeShapeType="1"/>
              </p:cNvSpPr>
              <p:nvPr/>
            </p:nvSpPr>
            <p:spPr bwMode="auto">
              <a:xfrm flipH="1">
                <a:off x="2213670" y="5129166"/>
                <a:ext cx="324742" cy="116141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eaLnBrk="1" hangingPunct="1">
                  <a:defRPr/>
                </a:pPr>
                <a:endParaRPr lang="zh-CN" altLang="en-US" sz="2800" b="1">
                  <a:latin typeface="+mj-lt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924490" y="935593"/>
              <a:ext cx="1376039" cy="1725490"/>
              <a:chOff x="4881112" y="2431785"/>
              <a:chExt cx="1376039" cy="1725490"/>
            </a:xfrm>
          </p:grpSpPr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93F9F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97093">
                <a:off x="4881112" y="3137285"/>
                <a:ext cx="1376039" cy="1019990"/>
              </a:xfrm>
              <a:prstGeom prst="rect">
                <a:avLst/>
              </a:prstGeom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prstClr val="black"/>
                  <a:srgbClr val="93F8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58" t="4544" r="8442"/>
              <a:stretch>
                <a:fillRect/>
              </a:stretch>
            </p:blipFill>
            <p:spPr>
              <a:xfrm rot="4513073">
                <a:off x="4862034" y="2530363"/>
                <a:ext cx="1163030" cy="965873"/>
              </a:xfrm>
              <a:prstGeom prst="rect">
                <a:avLst/>
              </a:prstGeom>
            </p:spPr>
          </p:pic>
        </p:grpSp>
        <p:sp>
          <p:nvSpPr>
            <p:cNvPr id="109" name="弧形 108"/>
            <p:cNvSpPr/>
            <p:nvPr/>
          </p:nvSpPr>
          <p:spPr>
            <a:xfrm rot="15745746">
              <a:off x="6974052" y="1685431"/>
              <a:ext cx="248006" cy="391976"/>
            </a:xfrm>
            <a:prstGeom prst="arc">
              <a:avLst>
                <a:gd name="adj1" fmla="val 14453429"/>
                <a:gd name="adj2" fmla="val 2115267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流程图: 可选过程 47"/>
          <p:cNvSpPr/>
          <p:nvPr/>
        </p:nvSpPr>
        <p:spPr>
          <a:xfrm>
            <a:off x="1163955" y="3569335"/>
            <a:ext cx="7226935" cy="1223645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用一个直角和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一个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锐角拼成的角肯定是钝角，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用两个锐角拼成的角不一定是钝角。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7820000">
            <a:off x="1919129" y="1131094"/>
            <a:ext cx="1003300" cy="992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019300" y="2343785"/>
            <a:ext cx="4646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第4课时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拼角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91535" y="151955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角的初步认识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/>
          <p:nvPr/>
        </p:nvSpPr>
        <p:spPr>
          <a:xfrm>
            <a:off x="457518" y="666750"/>
            <a:ext cx="31003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带小动物回家。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rot="19980000">
            <a:off x="912813" y="3789363"/>
            <a:ext cx="1066800" cy="904875"/>
          </a:xfrm>
          <a:prstGeom prst="rtTriangl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流程图: 合并 11"/>
          <p:cNvSpPr/>
          <p:nvPr/>
        </p:nvSpPr>
        <p:spPr>
          <a:xfrm>
            <a:off x="3381375" y="4233863"/>
            <a:ext cx="2112963" cy="584200"/>
          </a:xfrm>
          <a:prstGeom prst="flowChartMerg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等腰三角形 12"/>
          <p:cNvSpPr/>
          <p:nvPr/>
        </p:nvSpPr>
        <p:spPr>
          <a:xfrm>
            <a:off x="6940550" y="3943350"/>
            <a:ext cx="1060450" cy="914400"/>
          </a:xfrm>
          <a:prstGeom prst="triangl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448435" y="2952750"/>
            <a:ext cx="5866765" cy="1143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16330" y="2932430"/>
            <a:ext cx="3455670" cy="12395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6" idx="2"/>
          </p:cNvCxnSpPr>
          <p:nvPr/>
        </p:nvCxnSpPr>
        <p:spPr>
          <a:xfrm>
            <a:off x="4605020" y="3150870"/>
            <a:ext cx="2633980" cy="10210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书本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90740" y="2086610"/>
            <a:ext cx="810260" cy="1020445"/>
          </a:xfrm>
          <a:prstGeom prst="rect">
            <a:avLst/>
          </a:prstGeom>
        </p:spPr>
      </p:pic>
      <p:pic>
        <p:nvPicPr>
          <p:cNvPr id="5" name="图片 4" descr="兔子1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235" y="2332355"/>
            <a:ext cx="770255" cy="992505"/>
          </a:xfrm>
          <a:prstGeom prst="rect">
            <a:avLst/>
          </a:prstGeom>
        </p:spPr>
      </p:pic>
      <p:pic>
        <p:nvPicPr>
          <p:cNvPr id="6" name="图片 5" descr="熊01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0530" y="2233295"/>
            <a:ext cx="728980" cy="9175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8" name="文本框 7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复习导入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9" name="任意多边形 8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760095" y="1276350"/>
            <a:ext cx="2494915" cy="1056257"/>
          </a:xfrm>
          <a:prstGeom prst="wedgeRoundRectCallout">
            <a:avLst>
              <a:gd name="adj1" fmla="val -35212"/>
              <a:gd name="adj2" fmla="val 7083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我家有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个钝角和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个锐角。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AutoShape 34"/>
          <p:cNvSpPr>
            <a:spLocks noChangeArrowheads="1"/>
          </p:cNvSpPr>
          <p:nvPr/>
        </p:nvSpPr>
        <p:spPr bwMode="auto">
          <a:xfrm>
            <a:off x="4038600" y="948690"/>
            <a:ext cx="1700530" cy="1056209"/>
          </a:xfrm>
          <a:prstGeom prst="wedgeRoundRectCallout">
            <a:avLst>
              <a:gd name="adj1" fmla="val -23599"/>
              <a:gd name="adj2" fmla="val 6613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我家有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个锐角。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AutoShape 34"/>
          <p:cNvSpPr>
            <a:spLocks noChangeArrowheads="1"/>
          </p:cNvSpPr>
          <p:nvPr/>
        </p:nvSpPr>
        <p:spPr bwMode="auto">
          <a:xfrm>
            <a:off x="6324600" y="895350"/>
            <a:ext cx="2494915" cy="1056251"/>
          </a:xfrm>
          <a:prstGeom prst="wedgeRoundRectCallout">
            <a:avLst>
              <a:gd name="adj1" fmla="val -394"/>
              <a:gd name="adj2" fmla="val 7179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我家有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个直角和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个锐角。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1802130" y="3491230"/>
            <a:ext cx="4999355" cy="1056691"/>
          </a:xfrm>
          <a:prstGeom prst="wedgeRoundRectCallout">
            <a:avLst>
              <a:gd name="adj1" fmla="val -55639"/>
              <a:gd name="adj2" fmla="val 549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这两个三角尺都有一个直角和两个锐角，我们试着拼拼看。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9" name="Picture 61" descr="F:\新画人物图\男0114 拷贝.png男0114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 flipH="1">
            <a:off x="765175" y="3560445"/>
            <a:ext cx="821055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3"/>
          <p:cNvSpPr txBox="1"/>
          <p:nvPr/>
        </p:nvSpPr>
        <p:spPr>
          <a:xfrm>
            <a:off x="1219835" y="807085"/>
            <a:ext cx="4985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用一副三角尺拼出一个钝角。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8" name="文本框 7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3" name="任意多边形 2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458014" y="819385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6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73" y="1123813"/>
            <a:ext cx="2749397" cy="20379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442"/>
          <a:stretch>
            <a:fillRect/>
          </a:stretch>
        </p:blipFill>
        <p:spPr>
          <a:xfrm>
            <a:off x="4877009" y="1809476"/>
            <a:ext cx="2342476" cy="19453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442"/>
          <a:stretch>
            <a:fillRect/>
          </a:stretch>
        </p:blipFill>
        <p:spPr>
          <a:xfrm rot="7194681">
            <a:off x="241510" y="2162599"/>
            <a:ext cx="2342476" cy="19453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442"/>
          <a:stretch>
            <a:fillRect/>
          </a:stretch>
        </p:blipFill>
        <p:spPr>
          <a:xfrm>
            <a:off x="4096594" y="3349986"/>
            <a:ext cx="2342476" cy="1945379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 flipV="1">
            <a:off x="4107364" y="3897153"/>
            <a:ext cx="1349404" cy="78852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62000" y="176530"/>
            <a:ext cx="6303645" cy="1060450"/>
            <a:chOff x="1205" y="468"/>
            <a:chExt cx="9927" cy="1670"/>
          </a:xfrm>
        </p:grpSpPr>
        <p:sp>
          <p:nvSpPr>
            <p:cNvPr id="3" name="AutoShape 28"/>
            <p:cNvSpPr>
              <a:spLocks noChangeArrowheads="1"/>
            </p:cNvSpPr>
            <p:nvPr/>
          </p:nvSpPr>
          <p:spPr bwMode="auto">
            <a:xfrm>
              <a:off x="3001" y="468"/>
              <a:ext cx="8131" cy="1670"/>
            </a:xfrm>
            <a:prstGeom prst="wedgeRoundRectCallout">
              <a:avLst>
                <a:gd name="adj1" fmla="val -56025"/>
                <a:gd name="adj2" fmla="val 1847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钝角比直角大，用一个直角和一个锐角拼在一起，是钝角。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2291" name="Picture 27" descr="F:\新画人物图\女022拷贝.png女022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205" y="537"/>
              <a:ext cx="1215" cy="153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8027" y="2607468"/>
            <a:ext cx="2749397" cy="2037991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V="1">
            <a:off x="1695839" y="3211943"/>
            <a:ext cx="819975" cy="138461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88779" y="4586013"/>
            <a:ext cx="153450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878" y="2693533"/>
            <a:ext cx="2749397" cy="2037991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2585824" y="4681228"/>
            <a:ext cx="153450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442"/>
          <a:stretch>
            <a:fillRect/>
          </a:stretch>
        </p:blipFill>
        <p:spPr>
          <a:xfrm rot="16200000">
            <a:off x="7127070" y="2737421"/>
            <a:ext cx="2342476" cy="1945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8056">
            <a:off x="6297888" y="2551657"/>
            <a:ext cx="2749397" cy="203799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230324" y="3823444"/>
            <a:ext cx="1110284" cy="10731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33113" y="4889108"/>
            <a:ext cx="153450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6565" y="1308100"/>
            <a:ext cx="5908040" cy="695960"/>
            <a:chOff x="600" y="1941"/>
            <a:chExt cx="9304" cy="1096"/>
          </a:xfrm>
        </p:grpSpPr>
        <p:sp>
          <p:nvSpPr>
            <p:cNvPr id="8" name="文本框 7"/>
            <p:cNvSpPr txBox="1"/>
            <p:nvPr/>
          </p:nvSpPr>
          <p:spPr>
            <a:xfrm>
              <a:off x="600" y="2070"/>
              <a:ext cx="9305" cy="89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再用</a:t>
              </a:r>
              <a:r>
                <a:rPr lang="en-US" altLang="zh-CN" sz="2800" b="1" kern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  </a:t>
              </a:r>
              <a:r>
                <a:rPr lang="zh-CN" altLang="en-US" sz="2800" b="1" kern="0" noProof="0" dirty="0">
                  <a:solidFill>
                    <a:srgbClr val="FFC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上的直角</a:t>
              </a:r>
              <a:r>
                <a:rPr lang="zh-CN" altLang="en-US" sz="2800" b="1" kern="0" noProof="0" dirty="0" smtClean="0">
                  <a:solidFill>
                    <a:srgbClr val="FFC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和</a:t>
              </a:r>
              <a:r>
                <a:rPr lang="en-US" altLang="zh-CN" sz="2800" b="1" kern="0" noProof="0" dirty="0" smtClean="0">
                  <a:solidFill>
                    <a:srgbClr val="FFC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2800" b="1" kern="0" dirty="0" smtClean="0">
                  <a:solidFill>
                    <a:srgbClr val="FFC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上的</a:t>
              </a:r>
              <a:r>
                <a:rPr lang="zh-CN" altLang="en-US" sz="2800" b="1" kern="0" noProof="0" dirty="0" smtClean="0">
                  <a:solidFill>
                    <a:srgbClr val="FFC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锐角</a:t>
              </a:r>
              <a:r>
                <a:rPr lang="zh-CN" altLang="en-US" sz="2800" b="1" kern="0" noProof="0" dirty="0">
                  <a:solidFill>
                    <a:srgbClr val="FFC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拼。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 rot="7194681">
              <a:off x="1314" y="2081"/>
              <a:ext cx="1045" cy="86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6" y="1941"/>
              <a:ext cx="1122" cy="97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92455" y="1216025"/>
            <a:ext cx="5908040" cy="756285"/>
            <a:chOff x="840" y="9090"/>
            <a:chExt cx="9304" cy="1191"/>
          </a:xfrm>
        </p:grpSpPr>
        <p:sp>
          <p:nvSpPr>
            <p:cNvPr id="2" name="文本框 1"/>
            <p:cNvSpPr txBox="1"/>
            <p:nvPr/>
          </p:nvSpPr>
          <p:spPr>
            <a:xfrm>
              <a:off x="840" y="9305"/>
              <a:ext cx="9305" cy="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先用</a:t>
              </a:r>
              <a:r>
                <a:rPr lang="en-US" altLang="zh-CN" sz="2800" b="1" kern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2800" b="1" kern="0" noProof="0" dirty="0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上的直角</a:t>
              </a:r>
              <a:r>
                <a:rPr lang="zh-CN" altLang="en-US" sz="2800" b="1" kern="0" noProof="0" dirty="0" smtClean="0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和</a:t>
              </a:r>
              <a:r>
                <a:rPr lang="en-US" altLang="zh-CN" sz="2800" b="1" kern="0" noProof="0" dirty="0" smtClean="0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2800" b="1" kern="0" noProof="0" dirty="0" smtClean="0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上的</a:t>
              </a:r>
              <a:r>
                <a:rPr lang="zh-CN" altLang="en-US" sz="2800" b="1" kern="0" noProof="0" dirty="0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  <a:sym typeface="+mn-ea"/>
                </a:rPr>
                <a:t>锐角拼。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" y="9090"/>
              <a:ext cx="1122" cy="97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 rot="7194681">
              <a:off x="5394" y="9325"/>
              <a:ext cx="1045" cy="86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9600" y="362585"/>
            <a:ext cx="5187950" cy="565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</a:rPr>
              <a:t>用两个三角尺上的锐角拼一拼。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3400" y="104838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拼出的是钝角吗？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38800" y="286385"/>
            <a:ext cx="2900045" cy="1797050"/>
            <a:chOff x="8880" y="451"/>
            <a:chExt cx="4567" cy="2830"/>
          </a:xfrm>
        </p:grpSpPr>
        <p:sp>
          <p:nvSpPr>
            <p:cNvPr id="26" name="圆角矩形标注 26"/>
            <p:cNvSpPr/>
            <p:nvPr/>
          </p:nvSpPr>
          <p:spPr bwMode="auto">
            <a:xfrm>
              <a:off x="8880" y="451"/>
              <a:ext cx="3759" cy="1410"/>
            </a:xfrm>
            <a:prstGeom prst="wedgeRoundRectCallout">
              <a:avLst>
                <a:gd name="adj1" fmla="val 46169"/>
                <a:gd name="adj2" fmla="val 63687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4C2DD1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l" defTabSz="914400" rtl="0" eaLnBrk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noProof="0" dirty="0">
                  <a:effectLst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用三角尺的直角比一比。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9" name="Picture 3" descr="F:\新画人物图\书本 拷贝.png书本 拷贝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2248" y="1771"/>
              <a:ext cx="1199" cy="1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93354">
            <a:off x="861695" y="3603625"/>
            <a:ext cx="2749550" cy="20377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442"/>
          <a:stretch>
            <a:fillRect/>
          </a:stretch>
        </p:blipFill>
        <p:spPr>
          <a:xfrm rot="18913503">
            <a:off x="2665095" y="2219325"/>
            <a:ext cx="2342515" cy="194564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1755775" y="2868295"/>
            <a:ext cx="1908175" cy="1428115"/>
            <a:chOff x="2765" y="4517"/>
            <a:chExt cx="3005" cy="2249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5152" y="4517"/>
              <a:ext cx="619" cy="2248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765" y="6766"/>
              <a:ext cx="2417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7" t="52800" r="23863" b="9401"/>
          <a:stretch>
            <a:fillRect/>
          </a:stretch>
        </p:blipFill>
        <p:spPr>
          <a:xfrm rot="16200000" flipV="1">
            <a:off x="1188510" y="2190292"/>
            <a:ext cx="2631072" cy="153450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93354">
            <a:off x="4914348" y="3632564"/>
            <a:ext cx="2749397" cy="203799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442"/>
          <a:stretch>
            <a:fillRect/>
          </a:stretch>
        </p:blipFill>
        <p:spPr>
          <a:xfrm rot="4510684">
            <a:off x="4930259" y="2491304"/>
            <a:ext cx="2342476" cy="19453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7" t="52800" r="23863" b="9401"/>
          <a:stretch>
            <a:fillRect/>
          </a:stretch>
        </p:blipFill>
        <p:spPr>
          <a:xfrm rot="16200000" flipV="1">
            <a:off x="5258106" y="2220399"/>
            <a:ext cx="2631072" cy="153450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5808345" y="2785110"/>
            <a:ext cx="1534160" cy="1549400"/>
            <a:chOff x="9147" y="4386"/>
            <a:chExt cx="2416" cy="244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9147" y="6811"/>
              <a:ext cx="2417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10917" y="4386"/>
              <a:ext cx="622" cy="2441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流程图: 过程 33"/>
          <p:cNvSpPr/>
          <p:nvPr/>
        </p:nvSpPr>
        <p:spPr>
          <a:xfrm>
            <a:off x="1564641" y="4358291"/>
            <a:ext cx="1343482" cy="50629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钝角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流程图: 过程 38"/>
          <p:cNvSpPr/>
          <p:nvPr/>
        </p:nvSpPr>
        <p:spPr>
          <a:xfrm>
            <a:off x="5782258" y="4352247"/>
            <a:ext cx="1272443" cy="50629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锐角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4" grpId="0" bldLvl="0" animBg="1"/>
      <p:bldP spid="3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5000" y="1159837"/>
          <a:ext cx="8258888" cy="21036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319646"/>
                <a:gridCol w="1939242"/>
              </a:tblGrid>
              <a:tr h="525145"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是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钝角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不是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钝角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578543"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73007" marR="73007" marT="36503" marB="365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3539620" y="1969866"/>
            <a:ext cx="1520172" cy="1464012"/>
            <a:chOff x="690353" y="2643820"/>
            <a:chExt cx="1520172" cy="1464012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 rot="16200000">
              <a:off x="1146073" y="2744581"/>
              <a:ext cx="1163030" cy="965873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18056">
              <a:off x="725489" y="2643820"/>
              <a:ext cx="1376039" cy="101999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690353" y="3277520"/>
              <a:ext cx="1284820" cy="830312"/>
              <a:chOff x="690353" y="3277520"/>
              <a:chExt cx="1284820" cy="83031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690353" y="3277520"/>
                <a:ext cx="1284820" cy="543260"/>
                <a:chOff x="3661289" y="2242556"/>
                <a:chExt cx="1719816" cy="727190"/>
              </a:xfrm>
            </p:grpSpPr>
            <p:sp>
              <p:nvSpPr>
                <p:cNvPr id="70" name="Line 65"/>
                <p:cNvSpPr>
                  <a:spLocks noChangeShapeType="1"/>
                </p:cNvSpPr>
                <p:nvPr/>
              </p:nvSpPr>
              <p:spPr bwMode="auto">
                <a:xfrm>
                  <a:off x="4381212" y="2955140"/>
                  <a:ext cx="999893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71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3661289" y="2242556"/>
                  <a:ext cx="735636" cy="72719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94" name="弧形 93"/>
              <p:cNvSpPr/>
              <p:nvPr/>
            </p:nvSpPr>
            <p:spPr>
              <a:xfrm rot="21082485">
                <a:off x="1020685" y="3621277"/>
                <a:ext cx="505711" cy="486555"/>
              </a:xfrm>
              <a:prstGeom prst="arc">
                <a:avLst>
                  <a:gd name="adj1" fmla="val 14150332"/>
                  <a:gd name="adj2" fmla="val 21502489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0498" y="1819665"/>
            <a:ext cx="1622335" cy="1557315"/>
            <a:chOff x="1928300" y="2507834"/>
            <a:chExt cx="1622335" cy="155731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8300" y="2811139"/>
              <a:ext cx="1376039" cy="101999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 rot="7164569">
              <a:off x="2486183" y="2606412"/>
              <a:ext cx="1163030" cy="965873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2734687" y="2966399"/>
              <a:ext cx="662506" cy="1098750"/>
              <a:chOff x="2734687" y="2966399"/>
              <a:chExt cx="662506" cy="1098750"/>
            </a:xfrm>
          </p:grpSpPr>
          <p:grpSp>
            <p:nvGrpSpPr>
              <p:cNvPr id="17" name="组合 16"/>
              <p:cNvGrpSpPr/>
              <p:nvPr/>
            </p:nvGrpSpPr>
            <p:grpSpPr>
              <a:xfrm rot="18095557">
                <a:off x="2497246" y="3203840"/>
                <a:ext cx="1098750" cy="623868"/>
                <a:chOff x="3890399" y="2140371"/>
                <a:chExt cx="1470749" cy="835089"/>
              </a:xfrm>
            </p:grpSpPr>
            <p:sp>
              <p:nvSpPr>
                <p:cNvPr id="25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4381211" y="2929178"/>
                  <a:ext cx="979937" cy="46282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8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3890399" y="2140371"/>
                  <a:ext cx="506526" cy="829375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9" name="弧形 28"/>
              <p:cNvSpPr/>
              <p:nvPr/>
            </p:nvSpPr>
            <p:spPr>
              <a:xfrm rot="17174464">
                <a:off x="3062267" y="3634325"/>
                <a:ext cx="341392" cy="328461"/>
              </a:xfrm>
              <a:prstGeom prst="arc">
                <a:avLst>
                  <a:gd name="adj1" fmla="val 15004787"/>
                  <a:gd name="adj2" fmla="val 512487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048872" y="2073979"/>
            <a:ext cx="2065099" cy="1703956"/>
            <a:chOff x="5796164" y="889601"/>
            <a:chExt cx="2065099" cy="1703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5796164" y="889601"/>
              <a:ext cx="2065099" cy="1703956"/>
              <a:chOff x="4850930" y="2538286"/>
              <a:chExt cx="2065099" cy="1703956"/>
            </a:xfrm>
          </p:grpSpPr>
          <p:grpSp>
            <p:nvGrpSpPr>
              <p:cNvPr id="52" name="组合 51"/>
              <p:cNvGrpSpPr/>
              <p:nvPr/>
            </p:nvGrpSpPr>
            <p:grpSpPr>
              <a:xfrm rot="8980164">
                <a:off x="5246459" y="3006676"/>
                <a:ext cx="1277816" cy="612923"/>
                <a:chOff x="1716420" y="5120048"/>
                <a:chExt cx="1685620" cy="808531"/>
              </a:xfrm>
            </p:grpSpPr>
            <p:sp>
              <p:nvSpPr>
                <p:cNvPr id="53" name="Line 65"/>
                <p:cNvSpPr>
                  <a:spLocks noChangeShapeType="1"/>
                </p:cNvSpPr>
                <p:nvPr/>
              </p:nvSpPr>
              <p:spPr bwMode="auto">
                <a:xfrm>
                  <a:off x="2532570" y="5120048"/>
                  <a:ext cx="869470" cy="498663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4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1716420" y="5129166"/>
                  <a:ext cx="821993" cy="799413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850930" y="2538286"/>
                <a:ext cx="2065099" cy="1703956"/>
                <a:chOff x="4881112" y="2453319"/>
                <a:chExt cx="2065099" cy="1703956"/>
              </a:xfrm>
            </p:grpSpPr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duotone>
                    <a:prstClr val="black"/>
                    <a:srgbClr val="93F8F8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58" t="4544" r="8442"/>
                <a:stretch>
                  <a:fillRect/>
                </a:stretch>
              </p:blipFill>
              <p:spPr>
                <a:xfrm rot="18923203">
                  <a:off x="5783181" y="2453319"/>
                  <a:ext cx="1163030" cy="965873"/>
                </a:xfrm>
                <a:prstGeom prst="rect">
                  <a:avLst/>
                </a:prstGeom>
              </p:spPr>
            </p:pic>
            <p:pic>
              <p:nvPicPr>
                <p:cNvPr id="101" name="图片 100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prstClr val="black"/>
                    <a:srgbClr val="93F9F9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3497093">
                  <a:off x="4881112" y="3137285"/>
                  <a:ext cx="1376039" cy="1019990"/>
                </a:xfrm>
                <a:prstGeom prst="rect">
                  <a:avLst/>
                </a:prstGeom>
              </p:spPr>
            </p:pic>
          </p:grpSp>
        </p:grpSp>
        <p:sp>
          <p:nvSpPr>
            <p:cNvPr id="92" name="弧形 91"/>
            <p:cNvSpPr/>
            <p:nvPr/>
          </p:nvSpPr>
          <p:spPr>
            <a:xfrm rot="18715522">
              <a:off x="6707173" y="1752173"/>
              <a:ext cx="438902" cy="422277"/>
            </a:xfrm>
            <a:prstGeom prst="arc">
              <a:avLst>
                <a:gd name="adj1" fmla="val 14453429"/>
                <a:gd name="adj2" fmla="val 2115267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61268" y="2105493"/>
            <a:ext cx="2432047" cy="1312892"/>
            <a:chOff x="3176743" y="2816489"/>
            <a:chExt cx="2432047" cy="131289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93F8F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" t="4544" r="8442"/>
            <a:stretch>
              <a:fillRect/>
            </a:stretch>
          </p:blipFill>
          <p:spPr>
            <a:xfrm>
              <a:off x="4445760" y="3138215"/>
              <a:ext cx="1163030" cy="96587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93F9F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6743" y="2816489"/>
              <a:ext cx="1376039" cy="1019990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3730245" y="3452563"/>
              <a:ext cx="1261039" cy="676818"/>
              <a:chOff x="3730245" y="3452563"/>
              <a:chExt cx="1261039" cy="67681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3730245" y="3452563"/>
                <a:ext cx="1261039" cy="372639"/>
                <a:chOff x="3314338" y="2469250"/>
                <a:chExt cx="1687984" cy="498799"/>
              </a:xfrm>
            </p:grpSpPr>
            <p:sp>
              <p:nvSpPr>
                <p:cNvPr id="39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4252374" y="2469250"/>
                  <a:ext cx="749948" cy="4933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0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3314338" y="2956860"/>
                  <a:ext cx="927980" cy="1118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zh-CN" altLang="en-US" sz="2800" b="1">
                    <a:latin typeface="+mj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1" name="弧形 40"/>
              <p:cNvSpPr/>
              <p:nvPr/>
            </p:nvSpPr>
            <p:spPr>
              <a:xfrm rot="19158799">
                <a:off x="4198831" y="3645447"/>
                <a:ext cx="502986" cy="483934"/>
              </a:xfrm>
              <a:prstGeom prst="arc">
                <a:avLst>
                  <a:gd name="adj1" fmla="val 14453429"/>
                  <a:gd name="adj2" fmla="val 21152677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111101" y="2072268"/>
            <a:ext cx="1376039" cy="1725490"/>
            <a:chOff x="5924490" y="935593"/>
            <a:chExt cx="1376039" cy="1725490"/>
          </a:xfrm>
        </p:grpSpPr>
        <p:grpSp>
          <p:nvGrpSpPr>
            <p:cNvPr id="110" name="组合 109"/>
            <p:cNvGrpSpPr/>
            <p:nvPr/>
          </p:nvGrpSpPr>
          <p:grpSpPr>
            <a:xfrm rot="8980164">
              <a:off x="6276526" y="1265049"/>
              <a:ext cx="900866" cy="887349"/>
              <a:chOff x="2213670" y="5120048"/>
              <a:chExt cx="1188370" cy="1170537"/>
            </a:xfrm>
          </p:grpSpPr>
          <p:sp>
            <p:nvSpPr>
              <p:cNvPr id="114" name="Line 65"/>
              <p:cNvSpPr>
                <a:spLocks noChangeShapeType="1"/>
              </p:cNvSpPr>
              <p:nvPr/>
            </p:nvSpPr>
            <p:spPr bwMode="auto">
              <a:xfrm>
                <a:off x="2532570" y="5120048"/>
                <a:ext cx="869470" cy="498663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eaLnBrk="1" hangingPunct="1">
                  <a:defRPr/>
                </a:pPr>
                <a:endParaRPr lang="zh-CN" altLang="en-US" sz="2800" b="1">
                  <a:latin typeface="+mj-lt"/>
                  <a:ea typeface="黑体" panose="02010609060101010101" pitchFamily="2" charset="-122"/>
                </a:endParaRPr>
              </a:p>
            </p:txBody>
          </p:sp>
          <p:sp>
            <p:nvSpPr>
              <p:cNvPr id="115" name="Line 66"/>
              <p:cNvSpPr>
                <a:spLocks noChangeShapeType="1"/>
              </p:cNvSpPr>
              <p:nvPr/>
            </p:nvSpPr>
            <p:spPr bwMode="auto">
              <a:xfrm flipH="1">
                <a:off x="2213670" y="5129166"/>
                <a:ext cx="324742" cy="116141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eaLnBrk="1" hangingPunct="1">
                  <a:defRPr/>
                </a:pPr>
                <a:endParaRPr lang="zh-CN" altLang="en-US" sz="2800" b="1">
                  <a:latin typeface="+mj-lt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924490" y="935593"/>
              <a:ext cx="1376039" cy="1725490"/>
              <a:chOff x="4881112" y="2431785"/>
              <a:chExt cx="1376039" cy="1725490"/>
            </a:xfrm>
          </p:grpSpPr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93F9F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97093">
                <a:off x="4881112" y="3137285"/>
                <a:ext cx="1376039" cy="1019990"/>
              </a:xfrm>
              <a:prstGeom prst="rect">
                <a:avLst/>
              </a:prstGeom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rgbClr val="93F8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58" t="4544" r="8442"/>
              <a:stretch>
                <a:fillRect/>
              </a:stretch>
            </p:blipFill>
            <p:spPr>
              <a:xfrm rot="4513073">
                <a:off x="4862034" y="2530363"/>
                <a:ext cx="1163030" cy="965873"/>
              </a:xfrm>
              <a:prstGeom prst="rect">
                <a:avLst/>
              </a:prstGeom>
            </p:spPr>
          </p:pic>
        </p:grpSp>
        <p:sp>
          <p:nvSpPr>
            <p:cNvPr id="109" name="弧形 108"/>
            <p:cNvSpPr/>
            <p:nvPr/>
          </p:nvSpPr>
          <p:spPr>
            <a:xfrm rot="15745746">
              <a:off x="6974052" y="1685431"/>
              <a:ext cx="248006" cy="391976"/>
            </a:xfrm>
            <a:prstGeom prst="arc">
              <a:avLst>
                <a:gd name="adj1" fmla="val 14453429"/>
                <a:gd name="adj2" fmla="val 2115267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流程图: 可选过程 47"/>
          <p:cNvSpPr/>
          <p:nvPr/>
        </p:nvSpPr>
        <p:spPr>
          <a:xfrm>
            <a:off x="320040" y="3486150"/>
            <a:ext cx="8642350" cy="1223645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总结：用一个直角和一个锐角拼成的角肯定是钝角，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用两个锐角拼成的角不一定是钝角。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34035" y="372745"/>
            <a:ext cx="3042920" cy="565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</a:rPr>
              <a:t>拼出的是钝角吗？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0"/>
          <p:cNvSpPr/>
          <p:nvPr/>
        </p:nvSpPr>
        <p:spPr>
          <a:xfrm>
            <a:off x="77470" y="591185"/>
            <a:ext cx="88004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从两副三角尺中选出两个，分别拼出锐角、直角和钝角。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1430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P42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4748">
            <a:off x="-749077" y="2100257"/>
            <a:ext cx="2749397" cy="203799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597"/>
          <a:stretch>
            <a:fillRect/>
          </a:stretch>
        </p:blipFill>
        <p:spPr>
          <a:xfrm rot="10800000">
            <a:off x="663102" y="2263033"/>
            <a:ext cx="2338252" cy="19453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011" y="2199607"/>
            <a:ext cx="2749397" cy="203799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8714"/>
          <a:stretch>
            <a:fillRect/>
          </a:stretch>
        </p:blipFill>
        <p:spPr>
          <a:xfrm rot="1857887">
            <a:off x="6317338" y="3520456"/>
            <a:ext cx="2335034" cy="1945379"/>
          </a:xfrm>
          <a:prstGeom prst="rect">
            <a:avLst/>
          </a:prstGeom>
        </p:spPr>
      </p:pic>
      <p:cxnSp>
        <p:nvCxnSpPr>
          <p:cNvPr id="50" name="直接连接符 49"/>
          <p:cNvCxnSpPr/>
          <p:nvPr/>
        </p:nvCxnSpPr>
        <p:spPr>
          <a:xfrm flipV="1">
            <a:off x="663102" y="2585849"/>
            <a:ext cx="413897" cy="163031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43646" y="4216157"/>
            <a:ext cx="153450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2887">
            <a:off x="2158378" y="2120549"/>
            <a:ext cx="2749397" cy="2037991"/>
          </a:xfrm>
          <a:prstGeom prst="rect">
            <a:avLst/>
          </a:prstGeom>
        </p:spPr>
      </p:pic>
      <p:cxnSp>
        <p:nvCxnSpPr>
          <p:cNvPr id="53" name="直接连接符 52"/>
          <p:cNvCxnSpPr/>
          <p:nvPr/>
        </p:nvCxnSpPr>
        <p:spPr>
          <a:xfrm>
            <a:off x="3833840" y="4211117"/>
            <a:ext cx="153450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3850602" y="2585849"/>
            <a:ext cx="0" cy="163680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9" t="4544" r="7550"/>
          <a:stretch>
            <a:fillRect/>
          </a:stretch>
        </p:blipFill>
        <p:spPr>
          <a:xfrm rot="19865947">
            <a:off x="5962767" y="2351711"/>
            <a:ext cx="2367007" cy="1945379"/>
          </a:xfrm>
          <a:prstGeom prst="rect">
            <a:avLst/>
          </a:prstGeom>
        </p:spPr>
      </p:pic>
      <p:cxnSp>
        <p:nvCxnSpPr>
          <p:cNvPr id="57" name="直接连接符 56"/>
          <p:cNvCxnSpPr/>
          <p:nvPr/>
        </p:nvCxnSpPr>
        <p:spPr>
          <a:xfrm flipH="1" flipV="1">
            <a:off x="5653457" y="3039023"/>
            <a:ext cx="639404" cy="118706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273405" y="4226088"/>
            <a:ext cx="153450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31"/>
          <p:cNvSpPr txBox="1">
            <a:spLocks noChangeArrowheads="1"/>
          </p:cNvSpPr>
          <p:nvPr/>
        </p:nvSpPr>
        <p:spPr bwMode="auto">
          <a:xfrm>
            <a:off x="1389857" y="1571925"/>
            <a:ext cx="1008609" cy="60478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锐角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31"/>
          <p:cNvSpPr txBox="1">
            <a:spLocks noChangeArrowheads="1"/>
          </p:cNvSpPr>
          <p:nvPr/>
        </p:nvSpPr>
        <p:spPr bwMode="auto">
          <a:xfrm>
            <a:off x="4189336" y="1585180"/>
            <a:ext cx="1008609" cy="60478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直角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31"/>
          <p:cNvSpPr txBox="1">
            <a:spLocks noChangeArrowheads="1"/>
          </p:cNvSpPr>
          <p:nvPr/>
        </p:nvSpPr>
        <p:spPr bwMode="auto">
          <a:xfrm>
            <a:off x="6512584" y="1571924"/>
            <a:ext cx="1008609" cy="60478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钝角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31"/>
          <p:cNvSpPr txBox="1">
            <a:spLocks noChangeArrowheads="1"/>
          </p:cNvSpPr>
          <p:nvPr/>
        </p:nvSpPr>
        <p:spPr bwMode="auto">
          <a:xfrm>
            <a:off x="3607459" y="4400849"/>
            <a:ext cx="3042920" cy="6076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（拼法均不唯一）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0"/>
          <p:cNvSpPr/>
          <p:nvPr/>
        </p:nvSpPr>
        <p:spPr>
          <a:xfrm>
            <a:off x="571500" y="702945"/>
            <a:ext cx="8001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用一副三角尺拼出的角分别是什么角？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8" name="矩形 1"/>
          <p:cNvSpPr/>
          <p:nvPr/>
        </p:nvSpPr>
        <p:spPr>
          <a:xfrm>
            <a:off x="1236345" y="3843655"/>
            <a:ext cx="814832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     )    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     )    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     )</a:t>
            </a:r>
            <a:endParaRPr lang="zh-CN" altLang="en-US" sz="3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8439" name="Picture 1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3338" y="1779270"/>
            <a:ext cx="132715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2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453" y="1889760"/>
            <a:ext cx="2308225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0193" y="1668145"/>
            <a:ext cx="2143125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矩形 33"/>
          <p:cNvSpPr/>
          <p:nvPr/>
        </p:nvSpPr>
        <p:spPr>
          <a:xfrm>
            <a:off x="7312978" y="40386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钝角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25588" y="403828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锐角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62780" y="403987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钝角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7" name="任意多边形 6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KSO_WM_UNIT_TABLE_BEAUTIFY" val="smartTable{41a0b0b6-2e41-4373-b8d0-3571a8626806}"/>
</p:tagLst>
</file>

<file path=ppt/tags/tag2.xml><?xml version="1.0" encoding="utf-8"?>
<p:tagLst xmlns:p="http://schemas.openxmlformats.org/presentationml/2006/main">
  <p:tag name="KSO_WM_UNIT_TABLE_BEAUTIFY" val="smartTable{d0f80444-ac99-4bbc-a325-cb9c7aab88c9}"/>
</p:tagLst>
</file>

<file path=ppt/tags/tag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</Words>
  <Application>WPS 演示</Application>
  <PresentationFormat>全屏显示(16:9)</PresentationFormat>
  <Paragraphs>108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503</cp:revision>
  <dcterms:created xsi:type="dcterms:W3CDTF">2015-05-29T07:51:00Z</dcterms:created>
  <dcterms:modified xsi:type="dcterms:W3CDTF">2023-09-28T13:20:32Z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