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6"/>
  </p:notesMasterIdLst>
  <p:handoutMasterIdLst>
    <p:handoutMasterId r:id="rId24"/>
  </p:handoutMasterIdLst>
  <p:sldIdLst>
    <p:sldId id="428" r:id="rId4"/>
    <p:sldId id="256" r:id="rId5"/>
    <p:sldId id="499" r:id="rId7"/>
    <p:sldId id="461" r:id="rId8"/>
    <p:sldId id="491" r:id="rId9"/>
    <p:sldId id="492" r:id="rId10"/>
    <p:sldId id="460" r:id="rId11"/>
    <p:sldId id="468" r:id="rId12"/>
    <p:sldId id="493" r:id="rId13"/>
    <p:sldId id="494" r:id="rId14"/>
    <p:sldId id="495" r:id="rId15"/>
    <p:sldId id="467" r:id="rId16"/>
    <p:sldId id="496" r:id="rId17"/>
    <p:sldId id="502" r:id="rId18"/>
    <p:sldId id="500" r:id="rId19"/>
    <p:sldId id="490" r:id="rId20"/>
    <p:sldId id="501" r:id="rId21"/>
    <p:sldId id="457" r:id="rId22"/>
    <p:sldId id="515" r:id="rId23"/>
  </p:sldIdLst>
  <p:sldSz cx="9144000" cy="5143500"/>
  <p:notesSz cx="6858000" cy="9144000"/>
  <p:custDataLst>
    <p:tags r:id="rId28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3" autoAdjust="0"/>
    <p:restoredTop sz="96256" autoAdjust="0"/>
  </p:normalViewPr>
  <p:slideViewPr>
    <p:cSldViewPr>
      <p:cViewPr varScale="1">
        <p:scale>
          <a:sx n="143" d="100"/>
          <a:sy n="143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17ACD628-A5C4-4822-AA3D-4FD9184B7522}" type="datetime1">
              <a:rPr lang="zh-CN" altLang="en-US" sz="1200"/>
            </a:fld>
            <a:endParaRPr lang="zh-CN" altLang="en-US" sz="1200"/>
          </a:p>
        </p:txBody>
      </p:sp>
      <p:sp>
        <p:nvSpPr>
          <p:cNvPr id="7172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7173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639D153C-3C0D-4312-906C-A287E6556AF5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7EC98779-67BC-4F8D-AE31-23627571A48A}" type="datetime1">
              <a:rPr lang="zh-CN" altLang="en-US" sz="1200"/>
            </a:fld>
            <a:endParaRPr lang="zh-CN" altLang="en-US" sz="1200"/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/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DFB0C57-353D-4227-9D23-D19A6A65CE72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126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1267" name="页脚占位符 1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页眉占位符 2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8675" name="页脚占位符 1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页眉占位符 2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250" y="4300538"/>
            <a:ext cx="915988" cy="91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2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300538"/>
            <a:ext cx="1152525" cy="1150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4550" y="-668337"/>
            <a:ext cx="2374900" cy="23764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250" y="4300538"/>
            <a:ext cx="915988" cy="91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300538"/>
            <a:ext cx="1152525" cy="1150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/>
        </p:nvPicPr>
        <p:blipFill>
          <a:blip r:embed="rId3"/>
          <a:srcRect t="10246"/>
          <a:stretch>
            <a:fillRect/>
          </a:stretch>
        </p:blipFill>
        <p:spPr>
          <a:xfrm>
            <a:off x="-1836737" y="50800"/>
            <a:ext cx="12025312" cy="5691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0575" y="4279900"/>
            <a:ext cx="915988" cy="914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1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3" y="4587875"/>
            <a:ext cx="908050" cy="681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rcRect b="15322"/>
          <a:stretch>
            <a:fillRect/>
          </a:stretch>
        </p:blipFill>
        <p:spPr>
          <a:xfrm>
            <a:off x="4763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3" name="图片 2"/>
          <p:cNvPicPr>
            <a:picLocks noChangeAspect="1"/>
          </p:cNvPicPr>
          <p:nvPr/>
        </p:nvPicPr>
        <p:blipFill>
          <a:blip r:embed="rId3"/>
          <a:srcRect l="18534" t="41360" r="12239"/>
          <a:stretch>
            <a:fillRect/>
          </a:stretch>
        </p:blipFill>
        <p:spPr>
          <a:xfrm>
            <a:off x="4763" y="0"/>
            <a:ext cx="9144000" cy="4076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0" dist="38100" dir="6780020" algn="tl">
              <a:srgbClr val="000000">
                <a:alpha val="39998"/>
              </a:srgbClr>
            </a:outerShdw>
          </a:effectLst>
        </p:spPr>
      </p:pic>
      <p:pic>
        <p:nvPicPr>
          <p:cNvPr id="5124" name="图片 7"/>
          <p:cNvPicPr>
            <a:picLocks noChangeAspect="1"/>
          </p:cNvPicPr>
          <p:nvPr/>
        </p:nvPicPr>
        <p:blipFill>
          <a:blip r:embed="rId4"/>
          <a:srcRect t="48316"/>
          <a:stretch>
            <a:fillRect/>
          </a:stretch>
        </p:blipFill>
        <p:spPr>
          <a:xfrm>
            <a:off x="3348038" y="0"/>
            <a:ext cx="1335087" cy="387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audio" Target="NULL" TargetMode="Externa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347788"/>
            <a:ext cx="2738438" cy="194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1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347788"/>
            <a:ext cx="2736850" cy="194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19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450" y="1347788"/>
            <a:ext cx="2738438" cy="194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0" name="过雪山草地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5"/>
          <a:stretch>
            <a:fillRect/>
          </a:stretch>
        </p:blipFill>
        <p:spPr>
          <a:xfrm>
            <a:off x="3997325" y="3614738"/>
            <a:ext cx="604838" cy="604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1" name="文本框 11"/>
          <p:cNvSpPr txBox="1"/>
          <p:nvPr/>
        </p:nvSpPr>
        <p:spPr>
          <a:xfrm>
            <a:off x="3708400" y="-25400"/>
            <a:ext cx="1871663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951" fill="hold"/>
                                        <p:tgtEl>
                                          <p:spTgt spid="92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1"/>
          <p:cNvSpPr txBox="1"/>
          <p:nvPr/>
        </p:nvSpPr>
        <p:spPr>
          <a:xfrm>
            <a:off x="468313" y="720725"/>
            <a:ext cx="77755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找出让你感动的地方，作批注，再读一读。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9458" name="文本框 11"/>
          <p:cNvSpPr txBox="1"/>
          <p:nvPr/>
        </p:nvSpPr>
        <p:spPr>
          <a:xfrm>
            <a:off x="468313" y="1368425"/>
            <a:ext cx="8207375" cy="2932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有一次，我禁不住问他：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老班长，你怎么不吃鱼啊？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他摸了摸嘴，好像回味似的说：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吃过了。我一起锅就吃，比你们还先吃呢。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1"/>
          <p:cNvSpPr txBox="1"/>
          <p:nvPr/>
        </p:nvSpPr>
        <p:spPr>
          <a:xfrm>
            <a:off x="358775" y="792163"/>
            <a:ext cx="8426450" cy="355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我不信，等他收拾完碗筷走了，就悄悄地跟着他。走近一看，啊！我不由得呆住了。他坐在那里捧着搪瓷碗，嚼着几根草根和我们吃剩下的鱼骨头，嚼了一会儿，就皱紧眉头硬咽下去。我觉得好像有万根钢针扎着喉管，失声喊起来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老班长，你怎么</a:t>
            </a:r>
            <a:r>
              <a:rPr lang="en-US" altLang="zh-CN" sz="3200" b="1">
                <a:latin typeface="宋体" panose="02010600030101010101" pitchFamily="2" charset="-122"/>
              </a:rPr>
              <a:t>……”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1"/>
          <p:cNvSpPr txBox="1"/>
          <p:nvPr/>
        </p:nvSpPr>
        <p:spPr>
          <a:xfrm>
            <a:off x="684213" y="915988"/>
            <a:ext cx="792162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这些句子主要运用了哪些描写？从这些细节描写中你体会到了什么？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" name="矩形 1"/>
          <p:cNvSpPr/>
          <p:nvPr/>
        </p:nvSpPr>
        <p:spPr>
          <a:xfrm>
            <a:off x="1620838" y="2628900"/>
            <a:ext cx="59515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语言描写、动作描写、心理描写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矩形 5"/>
          <p:cNvSpPr/>
          <p:nvPr/>
        </p:nvSpPr>
        <p:spPr>
          <a:xfrm>
            <a:off x="1668463" y="3473450"/>
            <a:ext cx="50641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体会：老班长的可贵精神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1"/>
          <p:cNvSpPr txBox="1"/>
          <p:nvPr/>
        </p:nvSpPr>
        <p:spPr>
          <a:xfrm>
            <a:off x="336550" y="573088"/>
            <a:ext cx="818356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3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学习第三部分，感悟老班长的高尚品质。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矩形 1"/>
          <p:cNvSpPr/>
          <p:nvPr/>
        </p:nvSpPr>
        <p:spPr>
          <a:xfrm>
            <a:off x="623888" y="1449388"/>
            <a:ext cx="8183562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）快要走出草地时，老班长怎么样了？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5"/>
          <p:cNvSpPr/>
          <p:nvPr/>
        </p:nvSpPr>
        <p:spPr>
          <a:xfrm>
            <a:off x="1655763" y="2500313"/>
            <a:ext cx="554513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在一个水塘旁边昏迷不醒了。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1"/>
          <p:cNvSpPr/>
          <p:nvPr/>
        </p:nvSpPr>
        <p:spPr>
          <a:xfrm>
            <a:off x="755650" y="627063"/>
            <a:ext cx="7777163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他微微地睁开眼睛，看见我端着的鱼汤，头一句话就说：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小梁，别浪费东西了。我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我不行啦。你们吃吧！还有二十多里路，吃完了，一定要走出去！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4" name="矩形 2"/>
          <p:cNvSpPr/>
          <p:nvPr/>
        </p:nvSpPr>
        <p:spPr>
          <a:xfrm>
            <a:off x="827088" y="3738563"/>
            <a:ext cx="763270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舍己为人，忠于革命，为别人想得多,为自己想得少。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4"/>
          <p:cNvSpPr/>
          <p:nvPr/>
        </p:nvSpPr>
        <p:spPr>
          <a:xfrm>
            <a:off x="539750" y="3003550"/>
            <a:ext cx="8064500" cy="71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）老班长奄奄一息为什么不喝鱼汤呢？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1"/>
          <p:cNvSpPr txBox="1"/>
          <p:nvPr/>
        </p:nvSpPr>
        <p:spPr>
          <a:xfrm>
            <a:off x="323850" y="627063"/>
            <a:ext cx="727233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4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学习第四部分，传承革命精神。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4578" name="文本框 13"/>
          <p:cNvSpPr txBox="1"/>
          <p:nvPr/>
        </p:nvSpPr>
        <p:spPr>
          <a:xfrm>
            <a:off x="755650" y="1419225"/>
            <a:ext cx="7993063" cy="355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擦干了眼泪，我把老班长留下的鱼钩小心地包起来，放在贴身的衣兜里。我想：等革命胜利以后，一定要把它送到革命烈士纪念馆去，让我们的子子孙孙都来瞻仰它。在这个长满了红锈的鱼钩上，闪烁着灿烂的金色的光芒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11"/>
          <p:cNvSpPr txBox="1"/>
          <p:nvPr/>
        </p:nvSpPr>
        <p:spPr>
          <a:xfrm>
            <a:off x="503238" y="627063"/>
            <a:ext cx="8172450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为什么说这个鱼钩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闪烁着灿烂的金色的光芒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文本框 13"/>
          <p:cNvSpPr txBox="1"/>
          <p:nvPr/>
        </p:nvSpPr>
        <p:spPr>
          <a:xfrm>
            <a:off x="592138" y="2208213"/>
            <a:ext cx="7993062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这句话表面是在写鱼钩，实际上是写老班长，他亲手做的鱼钩挽救了三个战士的生命，他那舍己为人的精神永放光芒！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1"/>
          <p:cNvSpPr txBox="1"/>
          <p:nvPr/>
        </p:nvSpPr>
        <p:spPr>
          <a:xfrm>
            <a:off x="395288" y="771525"/>
            <a:ext cx="8569325" cy="1941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课后查找有关红军的故事。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写写你想说的话。写下你想对老班长或是其他人说的话吧。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6626" name="矩形 2"/>
          <p:cNvSpPr/>
          <p:nvPr/>
        </p:nvSpPr>
        <p:spPr>
          <a:xfrm>
            <a:off x="900113" y="2635250"/>
            <a:ext cx="8064500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老班长，我想对您说：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______________________________________________________________________________________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”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6627" name="文本框 11"/>
          <p:cNvSpPr txBox="1"/>
          <p:nvPr/>
        </p:nvSpPr>
        <p:spPr>
          <a:xfrm>
            <a:off x="3708400" y="-20637"/>
            <a:ext cx="2592388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文本框 4"/>
          <p:cNvSpPr txBox="1"/>
          <p:nvPr/>
        </p:nvSpPr>
        <p:spPr>
          <a:xfrm>
            <a:off x="971550" y="2571750"/>
            <a:ext cx="7993063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老班长，您真伟大！您是一位真正的革命战士，你的革命精神将流芳百世，永远激励着我们前进。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左大括号 16"/>
          <p:cNvSpPr/>
          <p:nvPr/>
        </p:nvSpPr>
        <p:spPr>
          <a:xfrm>
            <a:off x="1258888" y="1147763"/>
            <a:ext cx="133350" cy="3209925"/>
          </a:xfrm>
          <a:prstGeom prst="leftBrace">
            <a:avLst>
              <a:gd name="adj1" fmla="val 253642"/>
              <a:gd name="adj2" fmla="val 50000"/>
            </a:avLst>
          </a:prstGeom>
          <a:noFill/>
          <a:ln w="28575">
            <a:solidFill>
              <a:srgbClr val="00B0F0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0" name="左大括号 17"/>
          <p:cNvSpPr/>
          <p:nvPr/>
        </p:nvSpPr>
        <p:spPr>
          <a:xfrm rot="10800000">
            <a:off x="7380288" y="1108075"/>
            <a:ext cx="144462" cy="3249613"/>
          </a:xfrm>
          <a:prstGeom prst="leftBrace">
            <a:avLst>
              <a:gd name="adj1" fmla="val 252648"/>
              <a:gd name="adj2" fmla="val 50000"/>
            </a:avLst>
          </a:prstGeom>
          <a:noFill/>
          <a:ln w="28575">
            <a:solidFill>
              <a:srgbClr val="00B0F0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19"/>
          <p:cNvSpPr txBox="1"/>
          <p:nvPr/>
        </p:nvSpPr>
        <p:spPr>
          <a:xfrm>
            <a:off x="466725" y="1697038"/>
            <a:ext cx="676275" cy="2111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金色的鱼钩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文本框 11"/>
          <p:cNvSpPr txBox="1"/>
          <p:nvPr/>
        </p:nvSpPr>
        <p:spPr>
          <a:xfrm>
            <a:off x="3730625" y="0"/>
            <a:ext cx="2592388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3" name="Text Box 3"/>
          <p:cNvSpPr txBox="1">
            <a:spLocks noChangeArrowheads="1"/>
          </p:cNvSpPr>
          <p:nvPr/>
        </p:nvSpPr>
        <p:spPr bwMode="auto">
          <a:xfrm>
            <a:off x="1487488" y="1108075"/>
            <a:ext cx="6165850" cy="5842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接受任务：进入草地，照顾病号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4" name="Text Box 3"/>
          <p:cNvSpPr txBox="1">
            <a:spLocks noChangeArrowheads="1"/>
          </p:cNvSpPr>
          <p:nvPr/>
        </p:nvSpPr>
        <p:spPr bwMode="auto">
          <a:xfrm>
            <a:off x="1487488" y="1995488"/>
            <a:ext cx="6165850" cy="5857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艰难前进：弯钩钓鱼，自己不吃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Text Box 3"/>
          <p:cNvSpPr txBox="1">
            <a:spLocks noChangeArrowheads="1"/>
          </p:cNvSpPr>
          <p:nvPr/>
        </p:nvSpPr>
        <p:spPr bwMode="auto">
          <a:xfrm>
            <a:off x="1487488" y="2884488"/>
            <a:ext cx="6165850" cy="5842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壮烈牺牲：鼓励病号，牺牲自己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6" name="Text Box 3"/>
          <p:cNvSpPr txBox="1">
            <a:spLocks noChangeArrowheads="1"/>
          </p:cNvSpPr>
          <p:nvPr/>
        </p:nvSpPr>
        <p:spPr bwMode="auto">
          <a:xfrm>
            <a:off x="1487488" y="3771900"/>
            <a:ext cx="6165850" cy="5857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永远怀念：保存鱼钩，后代瞻仰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7" name="文本框 13"/>
          <p:cNvSpPr txBox="1"/>
          <p:nvPr/>
        </p:nvSpPr>
        <p:spPr>
          <a:xfrm>
            <a:off x="7640638" y="1878013"/>
            <a:ext cx="1168400" cy="170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忠于革命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舍己为人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 animBg="1"/>
      <p:bldP spid="27650" grpId="0" animBg="1"/>
      <p:bldP spid="27651" grpId="0"/>
      <p:bldP spid="27653" grpId="0" animBg="1"/>
      <p:bldP spid="27654" grpId="0" animBg="1"/>
      <p:bldP spid="27655" grpId="0" animBg="1"/>
      <p:bldP spid="27656" grpId="0" animBg="1"/>
      <p:bldP spid="276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椭圆 6"/>
          <p:cNvSpPr/>
          <p:nvPr/>
        </p:nvSpPr>
        <p:spPr bwMode="auto">
          <a:xfrm>
            <a:off x="2430463" y="1560513"/>
            <a:ext cx="792163" cy="777875"/>
          </a:xfrm>
          <a:prstGeom prst="ellipse">
            <a:avLst/>
          </a:prstGeom>
          <a:solidFill>
            <a:srgbClr val="EB078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43" name="标题 1"/>
          <p:cNvSpPr txBox="1"/>
          <p:nvPr/>
        </p:nvSpPr>
        <p:spPr>
          <a:xfrm>
            <a:off x="2160588" y="1550988"/>
            <a:ext cx="4822825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15 </a:t>
            </a:r>
            <a:r>
              <a:rPr lang="zh-CN" altLang="en-US" sz="4400" b="1" baseline="30000"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en-US" altLang="zh-CN" sz="4400" b="1">
                <a:latin typeface="宋体" panose="02010600030101010101" pitchFamily="2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金色的鱼钩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4"/>
          <p:cNvPicPr>
            <a:picLocks noChangeAspect="1"/>
          </p:cNvPicPr>
          <p:nvPr/>
        </p:nvPicPr>
        <p:blipFill>
          <a:blip r:embed="rId2"/>
          <a:srcRect l="34687"/>
          <a:stretch>
            <a:fillRect/>
          </a:stretch>
        </p:blipFill>
        <p:spPr>
          <a:xfrm>
            <a:off x="179388" y="57150"/>
            <a:ext cx="23971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1"/>
          <p:cNvSpPr txBox="1"/>
          <p:nvPr/>
        </p:nvSpPr>
        <p:spPr>
          <a:xfrm>
            <a:off x="576263" y="700088"/>
            <a:ext cx="799147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自由朗读课文，借助查字典等方法读准字音，理解不懂的词语。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文本框 11"/>
          <p:cNvSpPr txBox="1"/>
          <p:nvPr/>
        </p:nvSpPr>
        <p:spPr>
          <a:xfrm>
            <a:off x="3708400" y="-20637"/>
            <a:ext cx="2592388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矩形 8"/>
          <p:cNvSpPr/>
          <p:nvPr/>
        </p:nvSpPr>
        <p:spPr>
          <a:xfrm>
            <a:off x="1476375" y="2019300"/>
            <a:ext cx="7343775" cy="1627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7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颧骨    威胁    喜出望外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收敛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7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弥漫    衰弱    瞻仰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奄奄一息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矩形 8"/>
          <p:cNvSpPr/>
          <p:nvPr/>
        </p:nvSpPr>
        <p:spPr>
          <a:xfrm>
            <a:off x="1258888" y="1836738"/>
            <a:ext cx="18716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qu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3" name="文本框 11"/>
          <p:cNvSpPr txBox="1"/>
          <p:nvPr/>
        </p:nvSpPr>
        <p:spPr>
          <a:xfrm>
            <a:off x="650875" y="3676650"/>
            <a:ext cx="7993063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通过查阅资料和联系上下文的方法，互相交流理解词语。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1"/>
          <p:cNvSpPr txBox="1"/>
          <p:nvPr/>
        </p:nvSpPr>
        <p:spPr>
          <a:xfrm>
            <a:off x="454025" y="1058863"/>
            <a:ext cx="799306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快速浏览课文，概括文章主要内容。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矩形 8"/>
          <p:cNvSpPr/>
          <p:nvPr/>
        </p:nvSpPr>
        <p:spPr>
          <a:xfrm>
            <a:off x="447675" y="1851025"/>
            <a:ext cx="8434388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课文叙述了在长征途中，一位炊事班班长接受并完成党组织交给自己的任务，照顾三个生病的小战士过草地而牺牲了自己的故事。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1"/>
          <p:cNvSpPr txBox="1"/>
          <p:nvPr/>
        </p:nvSpPr>
        <p:spPr>
          <a:xfrm>
            <a:off x="574675" y="307975"/>
            <a:ext cx="35290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小组合作学习：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8" name="文本框 11"/>
          <p:cNvSpPr txBox="1"/>
          <p:nvPr/>
        </p:nvSpPr>
        <p:spPr>
          <a:xfrm>
            <a:off x="588963" y="996950"/>
            <a:ext cx="7993062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按照故事的发展试着用小标题概括每个部分的内容。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339" name="组合 1"/>
          <p:cNvGrpSpPr/>
          <p:nvPr/>
        </p:nvGrpSpPr>
        <p:grpSpPr>
          <a:xfrm>
            <a:off x="1835150" y="2425700"/>
            <a:ext cx="2520950" cy="914400"/>
            <a:chOff x="1559278" y="2484875"/>
            <a:chExt cx="2520987" cy="914400"/>
          </a:xfrm>
        </p:grpSpPr>
        <p:sp>
          <p:nvSpPr>
            <p:cNvPr id="14340" name="矩形 5"/>
            <p:cNvSpPr/>
            <p:nvPr/>
          </p:nvSpPr>
          <p:spPr>
            <a:xfrm>
              <a:off x="2254124" y="2658625"/>
              <a:ext cx="1826141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接受任务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341" name="图形 10" descr="困惑的人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59278" y="2484875"/>
              <a:ext cx="914413" cy="9144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4342" name="组合 2"/>
          <p:cNvGrpSpPr/>
          <p:nvPr/>
        </p:nvGrpSpPr>
        <p:grpSpPr>
          <a:xfrm>
            <a:off x="4835525" y="2403475"/>
            <a:ext cx="2478088" cy="914400"/>
            <a:chOff x="4606537" y="2471318"/>
            <a:chExt cx="2476968" cy="914400"/>
          </a:xfrm>
        </p:grpSpPr>
        <p:sp>
          <p:nvSpPr>
            <p:cNvPr id="14343" name="矩形 15"/>
            <p:cNvSpPr/>
            <p:nvPr/>
          </p:nvSpPr>
          <p:spPr>
            <a:xfrm>
              <a:off x="5257364" y="2658625"/>
              <a:ext cx="1826141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护送病号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344" name="图形 22" descr="困惑的人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6537" y="2471318"/>
              <a:ext cx="913987" cy="9144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4345" name="组合 9"/>
          <p:cNvGrpSpPr/>
          <p:nvPr/>
        </p:nvGrpSpPr>
        <p:grpSpPr>
          <a:xfrm>
            <a:off x="4908550" y="3530600"/>
            <a:ext cx="2489200" cy="914400"/>
            <a:chOff x="4607456" y="3505196"/>
            <a:chExt cx="2490349" cy="914400"/>
          </a:xfrm>
        </p:grpSpPr>
        <p:sp>
          <p:nvSpPr>
            <p:cNvPr id="14346" name="矩形 21"/>
            <p:cNvSpPr/>
            <p:nvPr/>
          </p:nvSpPr>
          <p:spPr>
            <a:xfrm>
              <a:off x="5271664" y="3670009"/>
              <a:ext cx="1826141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永远怀念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347" name="图形 23" descr="困惑的人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7456" y="3505196"/>
              <a:ext cx="914822" cy="9144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4348" name="组合 4"/>
          <p:cNvGrpSpPr/>
          <p:nvPr/>
        </p:nvGrpSpPr>
        <p:grpSpPr>
          <a:xfrm>
            <a:off x="1816100" y="3502025"/>
            <a:ext cx="2522538" cy="914400"/>
            <a:chOff x="1577575" y="3573025"/>
            <a:chExt cx="2523402" cy="914400"/>
          </a:xfrm>
        </p:grpSpPr>
        <p:sp>
          <p:nvSpPr>
            <p:cNvPr id="14349" name="矩形 18"/>
            <p:cNvSpPr/>
            <p:nvPr/>
          </p:nvSpPr>
          <p:spPr>
            <a:xfrm>
              <a:off x="2268424" y="3670009"/>
              <a:ext cx="183255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壮烈牺牲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350" name="图形 24" descr="困惑的人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77575" y="3573025"/>
              <a:ext cx="914714" cy="9144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1"/>
          <p:cNvSpPr txBox="1"/>
          <p:nvPr/>
        </p:nvSpPr>
        <p:spPr>
          <a:xfrm>
            <a:off x="455613" y="627063"/>
            <a:ext cx="799306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学习第一部分。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文本框 11"/>
          <p:cNvSpPr txBox="1"/>
          <p:nvPr/>
        </p:nvSpPr>
        <p:spPr>
          <a:xfrm>
            <a:off x="684213" y="1924050"/>
            <a:ext cx="7948612" cy="2608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）故事发生的时间是什么时候？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）老班长的任务是什么？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）画出文中对老班长外貌描写的句子，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说说你从中感受到了什么。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827088" y="1231900"/>
            <a:ext cx="595153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快速浏览课文第一部分，思考：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文本框 11"/>
          <p:cNvSpPr txBox="1"/>
          <p:nvPr/>
        </p:nvSpPr>
        <p:spPr>
          <a:xfrm>
            <a:off x="3708400" y="-20637"/>
            <a:ext cx="2592388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课文解读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5"/>
          <p:cNvSpPr/>
          <p:nvPr/>
        </p:nvSpPr>
        <p:spPr>
          <a:xfrm>
            <a:off x="338138" y="1382713"/>
            <a:ext cx="8401050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炊事班长快四十岁了，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个子挺高，背有点儿驼，四方脸，高颧骨，脸上布满了皱纹。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全连数他岁数大，对大家又特别亲，大伙都叫他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老班长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6386" name="直接连接符 2"/>
          <p:cNvCxnSpPr/>
          <p:nvPr/>
        </p:nvCxnSpPr>
        <p:spPr>
          <a:xfrm>
            <a:off x="7346950" y="1958975"/>
            <a:ext cx="1368425" cy="0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87" name="直接连接符 8"/>
          <p:cNvCxnSpPr/>
          <p:nvPr/>
        </p:nvCxnSpPr>
        <p:spPr>
          <a:xfrm>
            <a:off x="5691188" y="2571750"/>
            <a:ext cx="2120900" cy="0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矩形 6"/>
          <p:cNvSpPr/>
          <p:nvPr/>
        </p:nvSpPr>
        <p:spPr>
          <a:xfrm>
            <a:off x="5799138" y="879475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饱经风霜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6389" name="直接连接符 14"/>
          <p:cNvCxnSpPr/>
          <p:nvPr/>
        </p:nvCxnSpPr>
        <p:spPr>
          <a:xfrm>
            <a:off x="374650" y="2571750"/>
            <a:ext cx="984250" cy="0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0" name="椭圆 17"/>
          <p:cNvSpPr/>
          <p:nvPr/>
        </p:nvSpPr>
        <p:spPr>
          <a:xfrm>
            <a:off x="2811463" y="1382713"/>
            <a:ext cx="1727200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1"/>
          <p:cNvSpPr txBox="1"/>
          <p:nvPr/>
        </p:nvSpPr>
        <p:spPr>
          <a:xfrm>
            <a:off x="395288" y="268288"/>
            <a:ext cx="5126037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学习第二部分。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0" name="文本框 11"/>
          <p:cNvSpPr txBox="1"/>
          <p:nvPr/>
        </p:nvSpPr>
        <p:spPr>
          <a:xfrm>
            <a:off x="900113" y="987425"/>
            <a:ext cx="7775575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小组合作：在护送病号的途中，老班长是怎样做的？在文中画出相关语句，写上批注。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5"/>
          <p:cNvSpPr/>
          <p:nvPr/>
        </p:nvSpPr>
        <p:spPr>
          <a:xfrm>
            <a:off x="525463" y="1239838"/>
            <a:ext cx="8093075" cy="3095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老班长看我们一天天瘦下去，他整夜整夜地合不拢眼。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他喜出望外地跑回来，取出一根缝衣针，烧红了，弯成个钓鱼钩。这天夜里，我们就吃到了新鲜的鱼汤。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4" name="文本框 11"/>
          <p:cNvSpPr txBox="1"/>
          <p:nvPr/>
        </p:nvSpPr>
        <p:spPr>
          <a:xfrm>
            <a:off x="525463" y="555625"/>
            <a:ext cx="36861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分男女生读：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435" name="矩形 1"/>
          <p:cNvSpPr/>
          <p:nvPr/>
        </p:nvSpPr>
        <p:spPr>
          <a:xfrm>
            <a:off x="3492500" y="1814513"/>
            <a:ext cx="347980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没有吃的，</a:t>
            </a:r>
            <a:r>
              <a:rPr lang="zh-CN" altLang="en-US" sz="3200" b="1">
                <a:solidFill>
                  <a:srgbClr val="D236D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忧虑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矩形 11"/>
          <p:cNvSpPr/>
          <p:nvPr/>
        </p:nvSpPr>
        <p:spPr>
          <a:xfrm>
            <a:off x="4284663" y="3751263"/>
            <a:ext cx="34798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发现了鱼，</a:t>
            </a:r>
            <a:r>
              <a:rPr lang="zh-CN" altLang="en-US" sz="3200" b="1">
                <a:solidFill>
                  <a:srgbClr val="D236D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437" name="直接连接符 13"/>
          <p:cNvCxnSpPr/>
          <p:nvPr/>
        </p:nvCxnSpPr>
        <p:spPr>
          <a:xfrm>
            <a:off x="7080250" y="1831975"/>
            <a:ext cx="1368425" cy="0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38" name="直接连接符 15"/>
          <p:cNvCxnSpPr/>
          <p:nvPr/>
        </p:nvCxnSpPr>
        <p:spPr>
          <a:xfrm>
            <a:off x="611188" y="2400300"/>
            <a:ext cx="2520950" cy="0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39" name="直接连接符 16"/>
          <p:cNvCxnSpPr/>
          <p:nvPr/>
        </p:nvCxnSpPr>
        <p:spPr>
          <a:xfrm>
            <a:off x="1908175" y="3111500"/>
            <a:ext cx="1511300" cy="0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BCBBF"/>
        </a:solidFill>
        <a:ln>
          <a:noFill/>
        </a:ln>
        <a:effectLst>
          <a:outerShdw blurRad="50800" dist="50800" dir="2700000" algn="tl" rotWithShape="0">
            <a:prstClr val="black">
              <a:alpha val="53000"/>
            </a:prstClr>
          </a:outerShdw>
        </a:effectLst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1527</Words>
  <Application>WPS 演示</Application>
  <PresentationFormat>全屏显示(16:9)</PresentationFormat>
  <Paragraphs>120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等线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2016-10-29T08:56:00Z</dcterms:created>
  <dcterms:modified xsi:type="dcterms:W3CDTF">2023-09-25T17:26:09Z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885B63C4E5B9452A8080CBE6F319771B_12</vt:lpwstr>
  </property>
</Properties>
</file>