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</p:sldMasterIdLst>
  <p:notesMasterIdLst>
    <p:notesMasterId r:id="rId52"/>
  </p:notesMasterIdLst>
  <p:sldIdLst>
    <p:sldId id="389" r:id="rId4"/>
    <p:sldId id="342" r:id="rId5"/>
    <p:sldId id="343" r:id="rId6"/>
    <p:sldId id="344" r:id="rId7"/>
    <p:sldId id="346" r:id="rId8"/>
    <p:sldId id="347" r:id="rId9"/>
    <p:sldId id="348" r:id="rId10"/>
    <p:sldId id="345" r:id="rId11"/>
    <p:sldId id="349" r:id="rId12"/>
    <p:sldId id="350" r:id="rId13"/>
    <p:sldId id="351" r:id="rId14"/>
    <p:sldId id="352" r:id="rId15"/>
    <p:sldId id="353" r:id="rId16"/>
    <p:sldId id="354" r:id="rId17"/>
    <p:sldId id="355" r:id="rId18"/>
    <p:sldId id="356" r:id="rId19"/>
    <p:sldId id="357" r:id="rId20"/>
    <p:sldId id="358" r:id="rId21"/>
    <p:sldId id="359" r:id="rId22"/>
    <p:sldId id="360" r:id="rId23"/>
    <p:sldId id="361" r:id="rId24"/>
    <p:sldId id="362" r:id="rId25"/>
    <p:sldId id="363" r:id="rId26"/>
    <p:sldId id="364" r:id="rId27"/>
    <p:sldId id="365" r:id="rId28"/>
    <p:sldId id="366" r:id="rId29"/>
    <p:sldId id="368" r:id="rId30"/>
    <p:sldId id="369" r:id="rId31"/>
    <p:sldId id="370" r:id="rId32"/>
    <p:sldId id="371" r:id="rId33"/>
    <p:sldId id="372" r:id="rId34"/>
    <p:sldId id="373" r:id="rId35"/>
    <p:sldId id="374" r:id="rId36"/>
    <p:sldId id="375" r:id="rId37"/>
    <p:sldId id="376" r:id="rId38"/>
    <p:sldId id="377" r:id="rId39"/>
    <p:sldId id="378" r:id="rId40"/>
    <p:sldId id="379" r:id="rId41"/>
    <p:sldId id="380" r:id="rId42"/>
    <p:sldId id="381" r:id="rId43"/>
    <p:sldId id="382" r:id="rId44"/>
    <p:sldId id="383" r:id="rId45"/>
    <p:sldId id="384" r:id="rId46"/>
    <p:sldId id="385" r:id="rId47"/>
    <p:sldId id="386" r:id="rId48"/>
    <p:sldId id="387" r:id="rId49"/>
    <p:sldId id="388" r:id="rId50"/>
    <p:sldId id="436" r:id="rId51"/>
  </p:sldIdLst>
  <p:sldSz cx="9144000" cy="5143500"/>
  <p:notesSz cx="6858000" cy="9144000"/>
  <p:custDataLst>
    <p:tags r:id="rId56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FF"/>
    <a:srgbClr val="308ECF"/>
    <a:srgbClr val="4F81BD"/>
    <a:srgbClr val="1CBCDC"/>
    <a:srgbClr val="8DE2EB"/>
    <a:srgbClr val="EEF7B7"/>
    <a:srgbClr val="BEF4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22309"/>
    <p:restoredTop sz="94660"/>
  </p:normalViewPr>
  <p:slideViewPr>
    <p:cSldViewPr snapToGrid="0" showGuides="1">
      <p:cViewPr varScale="1">
        <p:scale>
          <a:sx n="138" d="100"/>
          <a:sy n="138" d="100"/>
        </p:scale>
        <p:origin x="372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6" Type="http://schemas.openxmlformats.org/officeDocument/2006/relationships/tags" Target="tags/tag1.xml"/><Relationship Id="rId55" Type="http://schemas.openxmlformats.org/officeDocument/2006/relationships/tableStyles" Target="tableStyles.xml"/><Relationship Id="rId54" Type="http://schemas.openxmlformats.org/officeDocument/2006/relationships/viewProps" Target="viewProps.xml"/><Relationship Id="rId53" Type="http://schemas.openxmlformats.org/officeDocument/2006/relationships/presProps" Target="presProps.xml"/><Relationship Id="rId52" Type="http://schemas.openxmlformats.org/officeDocument/2006/relationships/notesMaster" Target="notesMasters/notesMaster1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2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A7E071-D551-4BC5-BDAA-32B95877AF4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6635FDB-7911-446B-ABA1-EFA047ECC4D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图片 3"/>
          <p:cNvPicPr>
            <a:picLocks noChangeAspect="1"/>
          </p:cNvPicPr>
          <p:nvPr userDrawn="1"/>
        </p:nvPicPr>
        <p:blipFill>
          <a:blip r:embed="rId3"/>
          <a:srcRect t="24303"/>
          <a:stretch>
            <a:fillRect/>
          </a:stretch>
        </p:blipFill>
        <p:spPr>
          <a:xfrm>
            <a:off x="0" y="-20637"/>
            <a:ext cx="9144000" cy="1346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任意多边形 4"/>
          <p:cNvSpPr/>
          <p:nvPr/>
        </p:nvSpPr>
        <p:spPr>
          <a:xfrm>
            <a:off x="117475" y="993775"/>
            <a:ext cx="8934450" cy="4030663"/>
          </a:xfrm>
          <a:custGeom>
            <a:avLst/>
            <a:gdLst>
              <a:gd name="connsiteX0" fmla="*/ 100343 w 8840546"/>
              <a:gd name="connsiteY0" fmla="*/ 22860 h 4034159"/>
              <a:gd name="connsiteX1" fmla="*/ 20333 w 8840546"/>
              <a:gd name="connsiteY1" fmla="*/ 1828800 h 4034159"/>
              <a:gd name="connsiteX2" fmla="*/ 431813 w 8840546"/>
              <a:gd name="connsiteY2" fmla="*/ 3886200 h 4034159"/>
              <a:gd name="connsiteX3" fmla="*/ 3769373 w 8840546"/>
              <a:gd name="connsiteY3" fmla="*/ 3749040 h 4034159"/>
              <a:gd name="connsiteX4" fmla="*/ 7552703 w 8840546"/>
              <a:gd name="connsiteY4" fmla="*/ 4000500 h 4034159"/>
              <a:gd name="connsiteX5" fmla="*/ 8775713 w 8840546"/>
              <a:gd name="connsiteY5" fmla="*/ 2868930 h 4034159"/>
              <a:gd name="connsiteX6" fmla="*/ 8672843 w 8840546"/>
              <a:gd name="connsiteY6" fmla="*/ 1108710 h 4034159"/>
              <a:gd name="connsiteX7" fmla="*/ 8684273 w 8840546"/>
              <a:gd name="connsiteY7" fmla="*/ 0 h 4034159"/>
              <a:gd name="connsiteX0-1" fmla="*/ 236080 w 8976283"/>
              <a:gd name="connsiteY0-2" fmla="*/ 22860 h 4084315"/>
              <a:gd name="connsiteX1-3" fmla="*/ 156070 w 8976283"/>
              <a:gd name="connsiteY1-4" fmla="*/ 1828800 h 4084315"/>
              <a:gd name="connsiteX2-5" fmla="*/ 325186 w 8976283"/>
              <a:gd name="connsiteY2-6" fmla="*/ 3985360 h 4084315"/>
              <a:gd name="connsiteX3-7" fmla="*/ 3905110 w 8976283"/>
              <a:gd name="connsiteY3-8" fmla="*/ 3749040 h 4084315"/>
              <a:gd name="connsiteX4-9" fmla="*/ 7688440 w 8976283"/>
              <a:gd name="connsiteY4-10" fmla="*/ 4000500 h 4084315"/>
              <a:gd name="connsiteX5-11" fmla="*/ 8911450 w 8976283"/>
              <a:gd name="connsiteY5-12" fmla="*/ 2868930 h 4084315"/>
              <a:gd name="connsiteX6-13" fmla="*/ 8808580 w 8976283"/>
              <a:gd name="connsiteY6-14" fmla="*/ 1108710 h 4084315"/>
              <a:gd name="connsiteX7-15" fmla="*/ 8820010 w 8976283"/>
              <a:gd name="connsiteY7-16" fmla="*/ 0 h 4084315"/>
              <a:gd name="connsiteX0-17" fmla="*/ 134153 w 8874356"/>
              <a:gd name="connsiteY0-18" fmla="*/ 22860 h 4079879"/>
              <a:gd name="connsiteX1-19" fmla="*/ 54143 w 8874356"/>
              <a:gd name="connsiteY1-20" fmla="*/ 1828800 h 4079879"/>
              <a:gd name="connsiteX2-21" fmla="*/ 223259 w 8874356"/>
              <a:gd name="connsiteY2-22" fmla="*/ 3985360 h 4079879"/>
              <a:gd name="connsiteX3-23" fmla="*/ 3803183 w 8874356"/>
              <a:gd name="connsiteY3-24" fmla="*/ 3749040 h 4079879"/>
              <a:gd name="connsiteX4-25" fmla="*/ 7586513 w 8874356"/>
              <a:gd name="connsiteY4-26" fmla="*/ 4000500 h 4079879"/>
              <a:gd name="connsiteX5-27" fmla="*/ 8809523 w 8874356"/>
              <a:gd name="connsiteY5-28" fmla="*/ 2868930 h 4079879"/>
              <a:gd name="connsiteX6-29" fmla="*/ 8706653 w 8874356"/>
              <a:gd name="connsiteY6-30" fmla="*/ 1108710 h 4079879"/>
              <a:gd name="connsiteX7-31" fmla="*/ 8718083 w 8874356"/>
              <a:gd name="connsiteY7-32" fmla="*/ 0 h 4079879"/>
              <a:gd name="connsiteX0-33" fmla="*/ 255930 w 8996133"/>
              <a:gd name="connsiteY0-34" fmla="*/ 22860 h 4150337"/>
              <a:gd name="connsiteX1-35" fmla="*/ 175920 w 8996133"/>
              <a:gd name="connsiteY1-36" fmla="*/ 1828800 h 4150337"/>
              <a:gd name="connsiteX2-37" fmla="*/ 345036 w 8996133"/>
              <a:gd name="connsiteY2-38" fmla="*/ 3985360 h 4150337"/>
              <a:gd name="connsiteX3-39" fmla="*/ 4200375 w 8996133"/>
              <a:gd name="connsiteY3-40" fmla="*/ 4002449 h 4150337"/>
              <a:gd name="connsiteX4-41" fmla="*/ 7708290 w 8996133"/>
              <a:gd name="connsiteY4-42" fmla="*/ 4000500 h 4150337"/>
              <a:gd name="connsiteX5-43" fmla="*/ 8931300 w 8996133"/>
              <a:gd name="connsiteY5-44" fmla="*/ 2868930 h 4150337"/>
              <a:gd name="connsiteX6-45" fmla="*/ 8828430 w 8996133"/>
              <a:gd name="connsiteY6-46" fmla="*/ 1108710 h 4150337"/>
              <a:gd name="connsiteX7-47" fmla="*/ 8839860 w 8996133"/>
              <a:gd name="connsiteY7-48" fmla="*/ 0 h 4150337"/>
              <a:gd name="connsiteX0-49" fmla="*/ 136068 w 8876271"/>
              <a:gd name="connsiteY0-50" fmla="*/ 22860 h 4109232"/>
              <a:gd name="connsiteX1-51" fmla="*/ 56058 w 8876271"/>
              <a:gd name="connsiteY1-52" fmla="*/ 1828800 h 4109232"/>
              <a:gd name="connsiteX2-53" fmla="*/ 412456 w 8876271"/>
              <a:gd name="connsiteY2-54" fmla="*/ 3930271 h 4109232"/>
              <a:gd name="connsiteX3-55" fmla="*/ 4080513 w 8876271"/>
              <a:gd name="connsiteY3-56" fmla="*/ 4002449 h 4109232"/>
              <a:gd name="connsiteX4-57" fmla="*/ 7588428 w 8876271"/>
              <a:gd name="connsiteY4-58" fmla="*/ 4000500 h 4109232"/>
              <a:gd name="connsiteX5-59" fmla="*/ 8811438 w 8876271"/>
              <a:gd name="connsiteY5-60" fmla="*/ 2868930 h 4109232"/>
              <a:gd name="connsiteX6-61" fmla="*/ 8708568 w 8876271"/>
              <a:gd name="connsiteY6-62" fmla="*/ 1108710 h 4109232"/>
              <a:gd name="connsiteX7-63" fmla="*/ 8719998 w 8876271"/>
              <a:gd name="connsiteY7-64" fmla="*/ 0 h 4109232"/>
              <a:gd name="connsiteX0-65" fmla="*/ 142347 w 8882550"/>
              <a:gd name="connsiteY0-66" fmla="*/ 22860 h 4093500"/>
              <a:gd name="connsiteX1-67" fmla="*/ 62337 w 8882550"/>
              <a:gd name="connsiteY1-68" fmla="*/ 1828800 h 4093500"/>
              <a:gd name="connsiteX2-69" fmla="*/ 407719 w 8882550"/>
              <a:gd name="connsiteY2-70" fmla="*/ 3908235 h 4093500"/>
              <a:gd name="connsiteX3-71" fmla="*/ 4086792 w 8882550"/>
              <a:gd name="connsiteY3-72" fmla="*/ 4002449 h 4093500"/>
              <a:gd name="connsiteX4-73" fmla="*/ 7594707 w 8882550"/>
              <a:gd name="connsiteY4-74" fmla="*/ 4000500 h 4093500"/>
              <a:gd name="connsiteX5-75" fmla="*/ 8817717 w 8882550"/>
              <a:gd name="connsiteY5-76" fmla="*/ 2868930 h 4093500"/>
              <a:gd name="connsiteX6-77" fmla="*/ 8714847 w 8882550"/>
              <a:gd name="connsiteY6-78" fmla="*/ 1108710 h 4093500"/>
              <a:gd name="connsiteX7-79" fmla="*/ 8726277 w 8882550"/>
              <a:gd name="connsiteY7-80" fmla="*/ 0 h 4093500"/>
              <a:gd name="connsiteX0-81" fmla="*/ 168100 w 8908303"/>
              <a:gd name="connsiteY0-82" fmla="*/ 22860 h 4088532"/>
              <a:gd name="connsiteX1-83" fmla="*/ 88090 w 8908303"/>
              <a:gd name="connsiteY1-84" fmla="*/ 1828800 h 4088532"/>
              <a:gd name="connsiteX2-85" fmla="*/ 433472 w 8908303"/>
              <a:gd name="connsiteY2-86" fmla="*/ 3908235 h 4088532"/>
              <a:gd name="connsiteX3-87" fmla="*/ 4112545 w 8908303"/>
              <a:gd name="connsiteY3-88" fmla="*/ 4002449 h 4088532"/>
              <a:gd name="connsiteX4-89" fmla="*/ 7620460 w 8908303"/>
              <a:gd name="connsiteY4-90" fmla="*/ 4000500 h 4088532"/>
              <a:gd name="connsiteX5-91" fmla="*/ 8843470 w 8908303"/>
              <a:gd name="connsiteY5-92" fmla="*/ 2868930 h 4088532"/>
              <a:gd name="connsiteX6-93" fmla="*/ 8740600 w 8908303"/>
              <a:gd name="connsiteY6-94" fmla="*/ 1108710 h 4088532"/>
              <a:gd name="connsiteX7-95" fmla="*/ 8752030 w 8908303"/>
              <a:gd name="connsiteY7-96" fmla="*/ 0 h 4088532"/>
              <a:gd name="connsiteX0-97" fmla="*/ 168100 w 8880137"/>
              <a:gd name="connsiteY0-98" fmla="*/ 22860 h 4049131"/>
              <a:gd name="connsiteX1-99" fmla="*/ 88090 w 8880137"/>
              <a:gd name="connsiteY1-100" fmla="*/ 1828800 h 4049131"/>
              <a:gd name="connsiteX2-101" fmla="*/ 433472 w 8880137"/>
              <a:gd name="connsiteY2-102" fmla="*/ 3908235 h 4049131"/>
              <a:gd name="connsiteX3-103" fmla="*/ 4112545 w 8880137"/>
              <a:gd name="connsiteY3-104" fmla="*/ 4002449 h 4049131"/>
              <a:gd name="connsiteX4-105" fmla="*/ 8028073 w 8880137"/>
              <a:gd name="connsiteY4-106" fmla="*/ 3945412 h 4049131"/>
              <a:gd name="connsiteX5-107" fmla="*/ 8843470 w 8880137"/>
              <a:gd name="connsiteY5-108" fmla="*/ 2868930 h 4049131"/>
              <a:gd name="connsiteX6-109" fmla="*/ 8740600 w 8880137"/>
              <a:gd name="connsiteY6-110" fmla="*/ 1108710 h 4049131"/>
              <a:gd name="connsiteX7-111" fmla="*/ 8752030 w 8880137"/>
              <a:gd name="connsiteY7-112" fmla="*/ 0 h 4049131"/>
              <a:gd name="connsiteX0-113" fmla="*/ 168100 w 8959747"/>
              <a:gd name="connsiteY0-114" fmla="*/ 22860 h 4046041"/>
              <a:gd name="connsiteX1-115" fmla="*/ 88090 w 8959747"/>
              <a:gd name="connsiteY1-116" fmla="*/ 1828800 h 4046041"/>
              <a:gd name="connsiteX2-117" fmla="*/ 433472 w 8959747"/>
              <a:gd name="connsiteY2-118" fmla="*/ 3908235 h 4046041"/>
              <a:gd name="connsiteX3-119" fmla="*/ 4112545 w 8959747"/>
              <a:gd name="connsiteY3-120" fmla="*/ 4002449 h 4046041"/>
              <a:gd name="connsiteX4-121" fmla="*/ 8028073 w 8959747"/>
              <a:gd name="connsiteY4-122" fmla="*/ 3945412 h 4046041"/>
              <a:gd name="connsiteX5-123" fmla="*/ 8931603 w 8959747"/>
              <a:gd name="connsiteY5-124" fmla="*/ 2913001 h 4046041"/>
              <a:gd name="connsiteX6-125" fmla="*/ 8740600 w 8959747"/>
              <a:gd name="connsiteY6-126" fmla="*/ 1108710 h 4046041"/>
              <a:gd name="connsiteX7-127" fmla="*/ 8752030 w 8959747"/>
              <a:gd name="connsiteY7-128" fmla="*/ 0 h 4046041"/>
              <a:gd name="connsiteX0-129" fmla="*/ 168100 w 8934697"/>
              <a:gd name="connsiteY0-130" fmla="*/ 22860 h 4046041"/>
              <a:gd name="connsiteX1-131" fmla="*/ 88090 w 8934697"/>
              <a:gd name="connsiteY1-132" fmla="*/ 1828800 h 4046041"/>
              <a:gd name="connsiteX2-133" fmla="*/ 433472 w 8934697"/>
              <a:gd name="connsiteY2-134" fmla="*/ 3908235 h 4046041"/>
              <a:gd name="connsiteX3-135" fmla="*/ 4112545 w 8934697"/>
              <a:gd name="connsiteY3-136" fmla="*/ 4002449 h 4046041"/>
              <a:gd name="connsiteX4-137" fmla="*/ 8028073 w 8934697"/>
              <a:gd name="connsiteY4-138" fmla="*/ 3945412 h 4046041"/>
              <a:gd name="connsiteX5-139" fmla="*/ 8931603 w 8934697"/>
              <a:gd name="connsiteY5-140" fmla="*/ 2913001 h 4046041"/>
              <a:gd name="connsiteX6-141" fmla="*/ 8740600 w 8934697"/>
              <a:gd name="connsiteY6-142" fmla="*/ 1108710 h 4046041"/>
              <a:gd name="connsiteX7-143" fmla="*/ 8752030 w 8934697"/>
              <a:gd name="connsiteY7-144" fmla="*/ 0 h 4046041"/>
              <a:gd name="connsiteX0-145" fmla="*/ 168100 w 8891372"/>
              <a:gd name="connsiteY0-146" fmla="*/ 22860 h 4042205"/>
              <a:gd name="connsiteX1-147" fmla="*/ 88090 w 8891372"/>
              <a:gd name="connsiteY1-148" fmla="*/ 1828800 h 4042205"/>
              <a:gd name="connsiteX2-149" fmla="*/ 433472 w 8891372"/>
              <a:gd name="connsiteY2-150" fmla="*/ 3908235 h 4042205"/>
              <a:gd name="connsiteX3-151" fmla="*/ 4112545 w 8891372"/>
              <a:gd name="connsiteY3-152" fmla="*/ 4002449 h 4042205"/>
              <a:gd name="connsiteX4-153" fmla="*/ 8028073 w 8891372"/>
              <a:gd name="connsiteY4-154" fmla="*/ 3945412 h 4042205"/>
              <a:gd name="connsiteX5-155" fmla="*/ 8887537 w 8891372"/>
              <a:gd name="connsiteY5-156" fmla="*/ 2968090 h 4042205"/>
              <a:gd name="connsiteX6-157" fmla="*/ 8740600 w 8891372"/>
              <a:gd name="connsiteY6-158" fmla="*/ 1108710 h 4042205"/>
              <a:gd name="connsiteX7-159" fmla="*/ 8752030 w 8891372"/>
              <a:gd name="connsiteY7-160" fmla="*/ 0 h 4042205"/>
              <a:gd name="connsiteX0-161" fmla="*/ 168100 w 8934333"/>
              <a:gd name="connsiteY0-162" fmla="*/ 22860 h 4042205"/>
              <a:gd name="connsiteX1-163" fmla="*/ 88090 w 8934333"/>
              <a:gd name="connsiteY1-164" fmla="*/ 1828800 h 4042205"/>
              <a:gd name="connsiteX2-165" fmla="*/ 433472 w 8934333"/>
              <a:gd name="connsiteY2-166" fmla="*/ 3908235 h 4042205"/>
              <a:gd name="connsiteX3-167" fmla="*/ 4112545 w 8934333"/>
              <a:gd name="connsiteY3-168" fmla="*/ 4002449 h 4042205"/>
              <a:gd name="connsiteX4-169" fmla="*/ 8028073 w 8934333"/>
              <a:gd name="connsiteY4-170" fmla="*/ 3945412 h 4042205"/>
              <a:gd name="connsiteX5-171" fmla="*/ 8887537 w 8934333"/>
              <a:gd name="connsiteY5-172" fmla="*/ 2968090 h 4042205"/>
              <a:gd name="connsiteX6-173" fmla="*/ 8817717 w 8934333"/>
              <a:gd name="connsiteY6-174" fmla="*/ 1108710 h 4042205"/>
              <a:gd name="connsiteX7-175" fmla="*/ 8752030 w 8934333"/>
              <a:gd name="connsiteY7-176" fmla="*/ 0 h 4042205"/>
              <a:gd name="connsiteX0-177" fmla="*/ 168100 w 8934333"/>
              <a:gd name="connsiteY0-178" fmla="*/ 11842 h 4031187"/>
              <a:gd name="connsiteX1-179" fmla="*/ 88090 w 8934333"/>
              <a:gd name="connsiteY1-180" fmla="*/ 1817782 h 4031187"/>
              <a:gd name="connsiteX2-181" fmla="*/ 433472 w 8934333"/>
              <a:gd name="connsiteY2-182" fmla="*/ 3897217 h 4031187"/>
              <a:gd name="connsiteX3-183" fmla="*/ 4112545 w 8934333"/>
              <a:gd name="connsiteY3-184" fmla="*/ 3991431 h 4031187"/>
              <a:gd name="connsiteX4-185" fmla="*/ 8028073 w 8934333"/>
              <a:gd name="connsiteY4-186" fmla="*/ 3934394 h 4031187"/>
              <a:gd name="connsiteX5-187" fmla="*/ 8887537 w 8934333"/>
              <a:gd name="connsiteY5-188" fmla="*/ 2957072 h 4031187"/>
              <a:gd name="connsiteX6-189" fmla="*/ 8817717 w 8934333"/>
              <a:gd name="connsiteY6-190" fmla="*/ 1097692 h 4031187"/>
              <a:gd name="connsiteX7-191" fmla="*/ 8840163 w 8934333"/>
              <a:gd name="connsiteY7-192" fmla="*/ 0 h 403118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8934333" h="4031187">
                <a:moveTo>
                  <a:pt x="168100" y="11842"/>
                </a:moveTo>
                <a:cubicBezTo>
                  <a:pt x="100472" y="592867"/>
                  <a:pt x="43861" y="1170220"/>
                  <a:pt x="88090" y="1817782"/>
                </a:cubicBezTo>
                <a:cubicBezTo>
                  <a:pt x="132319" y="2465344"/>
                  <a:pt x="-303369" y="3667154"/>
                  <a:pt x="433472" y="3897217"/>
                </a:cubicBezTo>
                <a:cubicBezTo>
                  <a:pt x="1170313" y="4127280"/>
                  <a:pt x="2846778" y="3985235"/>
                  <a:pt x="4112545" y="3991431"/>
                </a:cubicBezTo>
                <a:cubicBezTo>
                  <a:pt x="5378312" y="3997627"/>
                  <a:pt x="7232241" y="4106787"/>
                  <a:pt x="8028073" y="3934394"/>
                </a:cubicBezTo>
                <a:cubicBezTo>
                  <a:pt x="8823905" y="3762001"/>
                  <a:pt x="8755930" y="3429856"/>
                  <a:pt x="8887537" y="2957072"/>
                </a:cubicBezTo>
                <a:cubicBezTo>
                  <a:pt x="9019144" y="2484288"/>
                  <a:pt x="8832957" y="1575847"/>
                  <a:pt x="8817717" y="1097692"/>
                </a:cubicBezTo>
                <a:cubicBezTo>
                  <a:pt x="8802477" y="619537"/>
                  <a:pt x="8826828" y="315277"/>
                  <a:pt x="8840163" y="0"/>
                </a:cubicBezTo>
              </a:path>
            </a:pathLst>
          </a:custGeom>
          <a:noFill/>
          <a:ln w="57150">
            <a:solidFill>
              <a:srgbClr val="1CBCD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图片 3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4763" y="0"/>
            <a:ext cx="9134475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8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026" name="图片 1"/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  <p:sldLayoutId id="2147483658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9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0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0" name="文本框 1"/>
          <p:cNvSpPr txBox="1"/>
          <p:nvPr/>
        </p:nvSpPr>
        <p:spPr>
          <a:xfrm>
            <a:off x="3468688" y="1647825"/>
            <a:ext cx="2590800" cy="971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习作例文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171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54000"/>
            <a:ext cx="2500313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文本框 1"/>
          <p:cNvSpPr txBox="1"/>
          <p:nvPr/>
        </p:nvSpPr>
        <p:spPr>
          <a:xfrm>
            <a:off x="823913" y="963613"/>
            <a:ext cx="7634287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走完长廊，就来到了万寿山脚下。抬头一看，一座八角宝塔形的三层建筑耸立在半山腰上，黄色的琉璃瓦闪闪发光。那就是佛香阁。下面的一排排金碧辉煌的宫殿，就是排云殿。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文本框 1"/>
          <p:cNvSpPr txBox="1"/>
          <p:nvPr/>
        </p:nvSpPr>
        <p:spPr>
          <a:xfrm>
            <a:off x="908050" y="990600"/>
            <a:ext cx="7751763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登上万寿山，站在佛香阁的前面向下望，颐和园的景色大半收在眼底。葱郁的树丛，掩映着黄的绿的琉璃瓦屋顶和朱红的宫墙。正前面，昆明湖静得像一面镜子，绿得像一块碧玉。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文本框 1"/>
          <p:cNvSpPr txBox="1"/>
          <p:nvPr/>
        </p:nvSpPr>
        <p:spPr>
          <a:xfrm>
            <a:off x="984250" y="1017588"/>
            <a:ext cx="7412038" cy="3294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游船、画舫在湖面慢慢地滑过，几乎不留一点儿痕迹。向东远眺，隐隐约约可以望见几座古老的城楼和城里的白塔。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从万寿山下来，就是昆明湖。昆明湖围着长长的堤岸，堤上有好几座式样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文本框 1"/>
          <p:cNvSpPr txBox="1"/>
          <p:nvPr/>
        </p:nvSpPr>
        <p:spPr>
          <a:xfrm>
            <a:off x="817563" y="1230313"/>
            <a:ext cx="7551737" cy="2652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不同的石桥，两岸栽着数不清的倒垂的杨柳。湖中心有个小岛，远远望去，岛上一片葱绿，树丛中露出宫殿的一角。游人走过长长的石桥，就可以去小岛上玩。这座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1"/>
          <p:cNvSpPr txBox="1"/>
          <p:nvPr/>
        </p:nvSpPr>
        <p:spPr>
          <a:xfrm>
            <a:off x="855663" y="668338"/>
            <a:ext cx="7804150" cy="393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石桥有十七个桥洞，叫十七孔桥。桥栏杆上有上百根石柱，柱子上都雕刻着小狮子。这么多的狮子，姿态不一，没有哪两只是相同的。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颐和园到处有美丽的景色，说也说不尽，希望你有机会去细细游赏。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文本框 1"/>
          <p:cNvSpPr txBox="1"/>
          <p:nvPr/>
        </p:nvSpPr>
        <p:spPr>
          <a:xfrm>
            <a:off x="768350" y="125413"/>
            <a:ext cx="7675563" cy="45735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 eaLnBrk="1" hangingPunct="1">
              <a:lnSpc>
                <a:spcPct val="130000"/>
              </a:lnSpc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七月的天山</a:t>
            </a:r>
            <a:endParaRPr lang="en-US" altLang="zh-CN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七月的新疆，最理想的是骑马上天山。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进入天山，戈壁滩上的炎暑被远远地抛在后边，迎面送来的雪山寒气，会使你感到像秋天似的凉爽。蓝天衬着高耸的巨大的雪峰，太阳下，雪峰间的云影就像白缎上绣了几朵银灰色的花。融化的雪水，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文本框 1"/>
          <p:cNvSpPr txBox="1"/>
          <p:nvPr/>
        </p:nvSpPr>
        <p:spPr>
          <a:xfrm>
            <a:off x="893763" y="989013"/>
            <a:ext cx="7681912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从高悬的山涧、从峭壁断崖上飞泻下来，像千百条闪耀的银链，在山脚下汇成冲激的溪流，浪花往上抛，形成千万朵盛开的白莲。每到水势缓慢的洄水涡，都有鱼儿在欢快地跳跃。这个时候，饮马溪边，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文本框 1"/>
          <p:cNvSpPr txBox="1"/>
          <p:nvPr/>
        </p:nvSpPr>
        <p:spPr>
          <a:xfrm>
            <a:off x="885825" y="1284288"/>
            <a:ext cx="7543800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你骑在马上，可以俯视阳光透射到的清澈的水底，在五彩斑斓的溪水和石子之间，鱼群闪闪的鳞光映着雪水清流，给寂静的天山增添了无限生机。    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文本框 1"/>
          <p:cNvSpPr txBox="1"/>
          <p:nvPr/>
        </p:nvSpPr>
        <p:spPr>
          <a:xfrm>
            <a:off x="660400" y="788988"/>
            <a:ext cx="7986713" cy="393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再往里走，天山显得越来越美。沿着白皑皑群峰的雪线以下，是蜿蜒无尽的翠绿的原始森林，密密的塔松像撑开的巨伞，重重叠叠的枝丫，漏下斑斑点点细碎的日影。骑马穿行林中，只听见马蹄溅起漫流在岩石上的水的声音，使密林显得更加幽静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文本框 1"/>
          <p:cNvSpPr txBox="1"/>
          <p:nvPr/>
        </p:nvSpPr>
        <p:spPr>
          <a:xfrm>
            <a:off x="842963" y="949325"/>
            <a:ext cx="7612062" cy="32019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走进天山深处，山色逐渐变得柔嫩，山形也逐渐变得柔美。这里溪流缓慢，萦绕着每一个山脚。在轻轻荡漾着的溪流的两岸，满是高过马头的野花，五彩缤纷，像织不完的锦缎那么绵延，像天边的霞光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4" name="文本框 6"/>
          <p:cNvSpPr txBox="1"/>
          <p:nvPr/>
        </p:nvSpPr>
        <p:spPr>
          <a:xfrm>
            <a:off x="119063" y="-71437"/>
            <a:ext cx="2168525" cy="812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827213" y="2424113"/>
            <a:ext cx="6656387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这单元我们学习了哪几篇课文？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8196" name="文本框 13"/>
          <p:cNvSpPr txBox="1"/>
          <p:nvPr/>
        </p:nvSpPr>
        <p:spPr>
          <a:xfrm>
            <a:off x="1038225" y="1420813"/>
            <a:ext cx="19462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1CBCD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回顾课文</a:t>
            </a:r>
            <a:endParaRPr lang="zh-CN" altLang="en-US" sz="3200" b="1" dirty="0">
              <a:solidFill>
                <a:srgbClr val="1CBCDC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827213" y="3313113"/>
            <a:ext cx="6323012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海上日出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》《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记金华的双龙洞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1"/>
          <p:cNvSpPr txBox="1"/>
          <p:nvPr/>
        </p:nvSpPr>
        <p:spPr>
          <a:xfrm>
            <a:off x="811213" y="1158875"/>
            <a:ext cx="7564437" cy="2562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那么耀眼，像高空的彩虹那么绚烂。马走在花海中，显得格外矫健；人浮在花海上，显得格外精神。在马上你用不着离鞍，只要稍一伸手就可以捧到满怀心爱的鲜花。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文本框 1"/>
          <p:cNvSpPr txBox="1"/>
          <p:nvPr/>
        </p:nvSpPr>
        <p:spPr>
          <a:xfrm>
            <a:off x="1104900" y="1520825"/>
            <a:ext cx="7256463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虽然天山这时并不是春天，但是有哪一个春天的花园能比得过这时天山的无边繁花呢？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文本框 1"/>
          <p:cNvSpPr txBox="1"/>
          <p:nvPr/>
        </p:nvSpPr>
        <p:spPr>
          <a:xfrm>
            <a:off x="155575" y="-136525"/>
            <a:ext cx="2168525" cy="7096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学习例文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675" name="文本框 2"/>
          <p:cNvSpPr txBox="1"/>
          <p:nvPr/>
        </p:nvSpPr>
        <p:spPr>
          <a:xfrm>
            <a:off x="868363" y="1325563"/>
            <a:ext cx="31384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学习“颐和园”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58850" y="2052638"/>
            <a:ext cx="7737475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自由朗读课文。思考：这是怎样的颐和园？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324100" y="3576638"/>
            <a:ext cx="45577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这是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_______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的颐和园。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17888" y="3524250"/>
            <a:ext cx="10112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美丽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文本框 1"/>
          <p:cNvSpPr txBox="1"/>
          <p:nvPr/>
        </p:nvSpPr>
        <p:spPr>
          <a:xfrm>
            <a:off x="768350" y="547688"/>
            <a:ext cx="5951538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你从哪个句子中找到这个词的？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68350" y="1281113"/>
            <a:ext cx="7800975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北京的颐和园是个美丽的大公园。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颐和园到处有美丽的景色，说也说不尽，希望你有机会去细细游赏。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60450" y="3208338"/>
            <a:ext cx="7508875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    这两句是全文的中心句，运用了首尾呼应的写法。</a:t>
            </a:r>
            <a:endParaRPr lang="zh-CN" altLang="en-US" sz="3200" b="1" dirty="0">
              <a:solidFill>
                <a:srgbClr val="0000F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6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16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文本框 3"/>
          <p:cNvSpPr txBox="1"/>
          <p:nvPr/>
        </p:nvSpPr>
        <p:spPr>
          <a:xfrm>
            <a:off x="1425575" y="1384300"/>
            <a:ext cx="6462713" cy="20113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作者游览了颐和园的哪些景点呢？你是从哪些句子中发现的？快速在文中圈画出这些句子。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88988" y="620713"/>
            <a:ext cx="7696200" cy="393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进了颐和园的大门，绕过大殿，就来到有名的长廊。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走完长廊，就来到了万寿山脚下。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登上万寿山，站在佛香阁的前面向下望，颐和园的景色大半收在眼底。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从万寿山下来，就是昆明湖。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0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4" end="4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24" end="4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40" end="7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40" end="7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72" end="8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charRg st="72" end="8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文本框 1"/>
          <p:cNvSpPr txBox="1"/>
          <p:nvPr/>
        </p:nvSpPr>
        <p:spPr>
          <a:xfrm>
            <a:off x="725488" y="1554163"/>
            <a:ext cx="578485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你从这些句子中读出了什么？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25488" y="2400300"/>
            <a:ext cx="7385050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这些句子不仅介绍了作者的游览顺序，还点明了游览的地点。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881188" y="2824163"/>
            <a:ext cx="1898650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昆明湖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922463" y="1373188"/>
            <a:ext cx="1066800" cy="5857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长廊　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045075" y="1373188"/>
            <a:ext cx="2244725" cy="5857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万寿山脚下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208588" y="2898775"/>
            <a:ext cx="2244725" cy="584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登上万寿山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798" name="文本框 5"/>
          <p:cNvSpPr txBox="1"/>
          <p:nvPr/>
        </p:nvSpPr>
        <p:spPr>
          <a:xfrm>
            <a:off x="1049338" y="485775"/>
            <a:ext cx="1462087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4F81BD"/>
                </a:solidFill>
                <a:latin typeface="宋体" panose="02010600030101010101" pitchFamily="2" charset="-122"/>
              </a:rPr>
              <a:t>路线图</a:t>
            </a:r>
            <a:endParaRPr lang="zh-CN" altLang="en-US" sz="3200" b="1" dirty="0">
              <a:solidFill>
                <a:srgbClr val="4F81BD"/>
              </a:solidFill>
              <a:latin typeface="宋体" panose="02010600030101010101" pitchFamily="2" charset="-122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3397250" y="1511300"/>
            <a:ext cx="979488" cy="309563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下箭头 7"/>
          <p:cNvSpPr/>
          <p:nvPr/>
        </p:nvSpPr>
        <p:spPr>
          <a:xfrm>
            <a:off x="6167438" y="2025650"/>
            <a:ext cx="325438" cy="804863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左箭头 8"/>
          <p:cNvSpPr/>
          <p:nvPr/>
        </p:nvSpPr>
        <p:spPr>
          <a:xfrm>
            <a:off x="3800475" y="3049588"/>
            <a:ext cx="977900" cy="282575"/>
          </a:xfrm>
          <a:prstGeom prst="lef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 animBg="1"/>
      <p:bldP spid="8" grpId="0" animBg="1"/>
      <p:bldP spid="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文本框 1"/>
          <p:cNvSpPr txBox="1"/>
          <p:nvPr/>
        </p:nvSpPr>
        <p:spPr>
          <a:xfrm>
            <a:off x="1555750" y="1614488"/>
            <a:ext cx="6254750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作者抓住了景物的什么特点？又是怎样将景点写清楚的呢？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04850" y="1800225"/>
            <a:ext cx="7591425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进了颐和园的大门，绕过大殿，就来到有名的长廊。绿漆的柱子，红漆的栏杆，一眼望不到头。这条长廊有七百多米长，分成二百七十三间。每一间的横槛上都有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843" name="文本框 2"/>
          <p:cNvSpPr txBox="1"/>
          <p:nvPr/>
        </p:nvSpPr>
        <p:spPr>
          <a:xfrm>
            <a:off x="393700" y="884238"/>
            <a:ext cx="1074738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1CBCDC"/>
                </a:solidFill>
                <a:latin typeface="宋体" panose="02010600030101010101" pitchFamily="2" charset="-122"/>
              </a:rPr>
              <a:t>长廊</a:t>
            </a:r>
            <a:endParaRPr lang="zh-CN" altLang="en-US" sz="3200" b="1" dirty="0">
              <a:solidFill>
                <a:srgbClr val="1CBCDC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2"/>
          <p:cNvPicPr>
            <a:picLocks noChangeAspect="1"/>
          </p:cNvPicPr>
          <p:nvPr/>
        </p:nvPicPr>
        <p:blipFill>
          <a:blip r:embed="rId1"/>
          <a:srcRect t="13484"/>
          <a:stretch>
            <a:fillRect/>
          </a:stretch>
        </p:blipFill>
        <p:spPr>
          <a:xfrm>
            <a:off x="0" y="-6350"/>
            <a:ext cx="9144000" cy="5149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1"/>
          <p:cNvSpPr txBox="1"/>
          <p:nvPr/>
        </p:nvSpPr>
        <p:spPr>
          <a:xfrm>
            <a:off x="949325" y="1657350"/>
            <a:ext cx="7148513" cy="265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五彩的画，画着人物、花草、风景，几千幅画没有哪两幅是相同的。长廊两旁栽满了花木，这一种花还没谢，那一种花又开了。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941388" y="955675"/>
            <a:ext cx="7370762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句“来到有名的长廊”不仅点明游览的地点，还总写了长廊的“长”。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41388" y="2236788"/>
            <a:ext cx="7370762" cy="1282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通过数据具体描写了长廊“长、间数多”的特点。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41388" y="3519488"/>
            <a:ext cx="7370762" cy="1281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用横槛上的画、两旁的花木突出了长廊的“美”。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8914" name="文本框 1"/>
          <p:cNvSpPr txBox="1"/>
          <p:nvPr/>
        </p:nvSpPr>
        <p:spPr>
          <a:xfrm>
            <a:off x="287338" y="831850"/>
            <a:ext cx="23209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1CBCDC"/>
                </a:solidFill>
                <a:latin typeface="宋体" panose="02010600030101010101" pitchFamily="2" charset="-122"/>
              </a:rPr>
              <a:t>万寿山脚下</a:t>
            </a:r>
            <a:endParaRPr lang="zh-CN" altLang="en-US" sz="3200" b="1" dirty="0">
              <a:solidFill>
                <a:srgbClr val="1CBCDC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6613" y="1925638"/>
            <a:ext cx="7599362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走完长廊，就来到了万寿山脚下。抬头一看，一座八角宝塔形的三层建筑耸立在半山腰上，黄色的琉璃瓦闪闪发光。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817563" y="593725"/>
            <a:ext cx="7610475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联系旁边的批注“抬头一看”，我知道了原来观察不同位置的景物时，视角也有变化。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7563" y="2516188"/>
            <a:ext cx="7610475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作者写佛香阁，突出了它位置很“高”，从“耸立”和下文中的“颐和园的景色大半收在眼底”可以感受到。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0962" name="文本框 1"/>
          <p:cNvSpPr txBox="1"/>
          <p:nvPr/>
        </p:nvSpPr>
        <p:spPr>
          <a:xfrm>
            <a:off x="361950" y="865188"/>
            <a:ext cx="1509713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1CBCDC"/>
                </a:solidFill>
                <a:latin typeface="宋体" panose="02010600030101010101" pitchFamily="2" charset="-122"/>
              </a:rPr>
              <a:t>昆明湖</a:t>
            </a:r>
            <a:endParaRPr lang="zh-CN" altLang="en-US" sz="3200" b="1" dirty="0">
              <a:solidFill>
                <a:srgbClr val="1CBCDC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35025" y="1506538"/>
            <a:ext cx="7716838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正前面，昆明湖静得像一面镜子，绿得像一块碧玉。游船、画舫在湖面慢慢地滑过，几乎不留一点儿痕迹。向东远眺，隐隐约约可以望见几座古老的城楼和城里的白塔。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文本框 1"/>
          <p:cNvSpPr txBox="1"/>
          <p:nvPr/>
        </p:nvSpPr>
        <p:spPr>
          <a:xfrm>
            <a:off x="1325563" y="1397000"/>
            <a:ext cx="6453187" cy="13731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你认为作者抓住了昆明湖的什么特点来写？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43011" name="文本框 2"/>
          <p:cNvSpPr txBox="1"/>
          <p:nvPr/>
        </p:nvSpPr>
        <p:spPr>
          <a:xfrm>
            <a:off x="4249738" y="2770188"/>
            <a:ext cx="776287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</a:t>
            </a:r>
            <a:endParaRPr lang="zh-CN" altLang="en-US" sz="36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文本框 1"/>
          <p:cNvSpPr txBox="1"/>
          <p:nvPr/>
        </p:nvSpPr>
        <p:spPr>
          <a:xfrm>
            <a:off x="498475" y="1006475"/>
            <a:ext cx="7986713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从哪些具体的词句中读出了昆明湖的“静”？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73150" y="2022475"/>
            <a:ext cx="7280275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昆明湖静得像一面镜子。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457200" indent="-457200" eaLnBrk="1" hangingPunct="1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游船、画舫在湖面慢慢地滑过，几乎不留一点儿痕迹。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charRg st="0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charRg st="12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charRg st="12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4034" name="文本框 1"/>
          <p:cNvSpPr txBox="1"/>
          <p:nvPr/>
        </p:nvSpPr>
        <p:spPr>
          <a:xfrm>
            <a:off x="403225" y="623888"/>
            <a:ext cx="7059613" cy="733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默读旁边的批注，有什么收获？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03225" y="1370013"/>
            <a:ext cx="8437563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作者用“镜子”和“碧玉”来比喻昆明湖，既写出了湖水的静和绿，也是他游昆明湖的感受。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游船、画舫在湖面慢慢地滑过”，这是他的见闻，作者就是通过写自己的感受和见闻，将昆明湖“静”的特点写清楚的。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文本框 1"/>
          <p:cNvSpPr txBox="1"/>
          <p:nvPr/>
        </p:nvSpPr>
        <p:spPr>
          <a:xfrm>
            <a:off x="128588" y="-87312"/>
            <a:ext cx="1905000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学法总结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5059" name="文本框 2"/>
          <p:cNvSpPr txBox="1"/>
          <p:nvPr/>
        </p:nvSpPr>
        <p:spPr>
          <a:xfrm>
            <a:off x="561975" y="1408113"/>
            <a:ext cx="8078788" cy="3203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学习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颐和园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时，我们先找出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中心句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，再找出文中的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过渡句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，依据课文内容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画出游览路线图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，弄清楚作者写了哪些景点，最后联系旁边的批注和重点词句体会作者是怎样将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景物的特点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写清楚的。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文本框 1"/>
          <p:cNvSpPr txBox="1"/>
          <p:nvPr/>
        </p:nvSpPr>
        <p:spPr>
          <a:xfrm>
            <a:off x="93663" y="-44450"/>
            <a:ext cx="399732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自学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七月的天山</a:t>
            </a:r>
            <a:r>
              <a:rPr lang="en-US" altLang="zh-CN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6083" name="文本框 2"/>
          <p:cNvSpPr txBox="1"/>
          <p:nvPr/>
        </p:nvSpPr>
        <p:spPr>
          <a:xfrm>
            <a:off x="993775" y="2141538"/>
            <a:ext cx="7204075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虽然天山这时并不是春天，但是有哪一个春天的花园能比得过这时天山的无边繁花呢？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084" name="矩形 3"/>
          <p:cNvSpPr/>
          <p:nvPr/>
        </p:nvSpPr>
        <p:spPr>
          <a:xfrm>
            <a:off x="993775" y="1217613"/>
            <a:ext cx="18319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08ECF"/>
                </a:solidFill>
                <a:latin typeface="宋体" panose="02010600030101010101" pitchFamily="2" charset="-122"/>
              </a:rPr>
              <a:t>中心句</a:t>
            </a:r>
            <a:endParaRPr lang="zh-CN" altLang="en-US" sz="3200" b="1" dirty="0">
              <a:solidFill>
                <a:srgbClr val="308EC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1"/>
          <p:cNvPicPr>
            <a:picLocks noChangeAspect="1"/>
          </p:cNvPicPr>
          <p:nvPr/>
        </p:nvPicPr>
        <p:blipFill>
          <a:blip r:embed="rId1"/>
          <a:srcRect l="539" t="16176" r="888" b="606"/>
          <a:stretch>
            <a:fillRect/>
          </a:stretch>
        </p:blipFill>
        <p:spPr>
          <a:xfrm>
            <a:off x="0" y="-6350"/>
            <a:ext cx="9144000" cy="5149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文本框 1"/>
          <p:cNvSpPr txBox="1"/>
          <p:nvPr/>
        </p:nvSpPr>
        <p:spPr>
          <a:xfrm>
            <a:off x="796925" y="130175"/>
            <a:ext cx="15652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08ECF"/>
                </a:solidFill>
                <a:latin typeface="宋体" panose="02010600030101010101" pitchFamily="2" charset="-122"/>
              </a:rPr>
              <a:t>过渡句</a:t>
            </a:r>
            <a:endParaRPr lang="zh-CN" altLang="en-US" sz="3200" b="1" dirty="0">
              <a:solidFill>
                <a:srgbClr val="308ECF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6925" y="771525"/>
            <a:ext cx="7688263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3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进入天山，戈壁滩上的炎暑被远远地抛在后边，迎面送来的雪山寒气，会使你感到像秋天似的凉爽。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96925" y="2720975"/>
            <a:ext cx="6248400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30000"/>
              </a:lnSpc>
              <a:buFont typeface="Times New Roman" panose="02020603050405020304" pitchFamily="18" charset="0"/>
              <a:buAutoNum type="arabicPeriod" startAt="2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再往里走，天山显得越来越美。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6925" y="3382963"/>
            <a:ext cx="7688263" cy="13731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30000"/>
              </a:lnSpc>
              <a:buFont typeface="Times New Roman" panose="02020603050405020304" pitchFamily="18" charset="0"/>
              <a:buAutoNum type="arabicPeriod" startAt="3"/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走进天山深处，山色逐渐变得柔嫩，山形也逐渐变得柔美。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文本框 1"/>
          <p:cNvSpPr txBox="1"/>
          <p:nvPr/>
        </p:nvSpPr>
        <p:spPr>
          <a:xfrm>
            <a:off x="882650" y="674688"/>
            <a:ext cx="1544638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4F81BD"/>
                </a:solidFill>
                <a:latin typeface="宋体" panose="02010600030101010101" pitchFamily="2" charset="-122"/>
              </a:rPr>
              <a:t>路线图</a:t>
            </a:r>
            <a:endParaRPr lang="zh-CN" altLang="en-US" sz="3200" b="1" dirty="0">
              <a:solidFill>
                <a:srgbClr val="4F81BD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65275" y="1703388"/>
            <a:ext cx="1863725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进入天山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707063" y="1703388"/>
            <a:ext cx="1863725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再往里走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221163" y="2911475"/>
            <a:ext cx="2971800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走进天山深处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右箭头 5"/>
          <p:cNvSpPr/>
          <p:nvPr/>
        </p:nvSpPr>
        <p:spPr>
          <a:xfrm>
            <a:off x="3962400" y="2000250"/>
            <a:ext cx="1371600" cy="176213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右箭头 6"/>
          <p:cNvSpPr/>
          <p:nvPr/>
        </p:nvSpPr>
        <p:spPr>
          <a:xfrm>
            <a:off x="2447925" y="3232150"/>
            <a:ext cx="1371600" cy="17462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文本框 1"/>
          <p:cNvSpPr txBox="1"/>
          <p:nvPr/>
        </p:nvSpPr>
        <p:spPr>
          <a:xfrm>
            <a:off x="1100138" y="782638"/>
            <a:ext cx="34559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08ECF"/>
                </a:solidFill>
                <a:latin typeface="宋体" panose="02010600030101010101" pitchFamily="2" charset="-122"/>
              </a:rPr>
              <a:t>主要景点及特点</a:t>
            </a:r>
            <a:endParaRPr lang="zh-CN" altLang="en-US" sz="3200" b="1" dirty="0">
              <a:solidFill>
                <a:srgbClr val="308ECF"/>
              </a:solidFill>
              <a:latin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00138" y="1574800"/>
            <a:ext cx="6999287" cy="2652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30000"/>
              </a:lnSpc>
              <a:buFont typeface="Times New Roman" panose="02020603050405020304" pitchFamily="18" charset="0"/>
              <a:buAutoNum type="arabicPeriod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进入天山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：主要写了高耸的雪峰、峭壁断崖上飞泻下来的雪水、山脚下的溪流，描写这些景物时按照从高到低的顺序，非常有条理。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文本框 1"/>
          <p:cNvSpPr txBox="1"/>
          <p:nvPr/>
        </p:nvSpPr>
        <p:spPr>
          <a:xfrm>
            <a:off x="676275" y="1106488"/>
            <a:ext cx="7650163" cy="3292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30000"/>
              </a:lnSpc>
              <a:buFont typeface="Times New Roman" panose="02020603050405020304" pitchFamily="18" charset="0"/>
              <a:buAutoNum type="arabicPeriod" startAt="2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再往里走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：主要写了天山的原始森林。用“蜿蜒无尽”写森林之广大，以马蹄溅水的声音来衬托它的幽静，以林间只“漏下斑斑点点细碎的日影”来衬托它的稠密。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文本框 1"/>
          <p:cNvSpPr txBox="1"/>
          <p:nvPr/>
        </p:nvSpPr>
        <p:spPr>
          <a:xfrm>
            <a:off x="1019175" y="1541463"/>
            <a:ext cx="6859588" cy="20129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marL="514350" indent="-514350" eaLnBrk="1" hangingPunct="1">
              <a:lnSpc>
                <a:spcPct val="130000"/>
              </a:lnSpc>
              <a:buFont typeface="Times New Roman" panose="02020603050405020304" pitchFamily="18" charset="0"/>
              <a:buAutoNum type="arabicPeriod" startAt="3"/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走进天山深处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：主要写了野花。描写野花时运用比喻的修辞手法，像锦缎、像霞光、像彩虹，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多美呀！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文本框 1"/>
          <p:cNvSpPr txBox="1"/>
          <p:nvPr/>
        </p:nvSpPr>
        <p:spPr>
          <a:xfrm>
            <a:off x="119063" y="-125412"/>
            <a:ext cx="2168525" cy="7096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6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总结运用</a:t>
            </a:r>
            <a:endParaRPr lang="zh-CN" altLang="en-US" sz="36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3775" y="2335213"/>
            <a:ext cx="4219575" cy="13716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学习了两篇例文，你有什么收获？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00713" y="1900238"/>
            <a:ext cx="1606550" cy="224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2229" name="矩形 3"/>
          <p:cNvSpPr/>
          <p:nvPr/>
        </p:nvSpPr>
        <p:spPr>
          <a:xfrm>
            <a:off x="993775" y="1125538"/>
            <a:ext cx="18319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08ECF"/>
                </a:solidFill>
                <a:latin typeface="宋体" panose="02010600030101010101" pitchFamily="2" charset="-122"/>
              </a:rPr>
              <a:t>归纳写法</a:t>
            </a:r>
            <a:endParaRPr lang="zh-CN" altLang="en-US" sz="3200" b="1" dirty="0">
              <a:solidFill>
                <a:srgbClr val="308ECF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95338" y="622300"/>
            <a:ext cx="7675563" cy="39338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描写景物时：</a:t>
            </a:r>
            <a:endParaRPr kumimoji="0" lang="en-US" altLang="zh-CN" sz="3200" b="1" kern="120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7200" marR="0" indent="-457200" defTabSz="914400" eaLnBrk="1" hangingPunct="1">
              <a:lnSpc>
                <a:spcPct val="130000"/>
              </a:lnSpc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可以先画出游览路线图，帮助自己理清思路。</a:t>
            </a:r>
            <a:endParaRPr kumimoji="0" lang="en-US" altLang="zh-CN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indent="-457200" defTabSz="914400" eaLnBrk="1" hangingPunct="1">
              <a:lnSpc>
                <a:spcPct val="130000"/>
              </a:lnSpc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印象深刻的景物要作为重点来写，注意把它的特点写出来。</a:t>
            </a:r>
            <a:endParaRPr kumimoji="0" lang="en-US" altLang="zh-CN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L="457200" marR="0" indent="-457200" defTabSz="914400" eaLnBrk="1" hangingPunct="1">
              <a:lnSpc>
                <a:spcPct val="130000"/>
              </a:lnSpc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可以用过渡句，使景物的转换更自然。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7" end="2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charRg st="7" end="2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28" end="5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charRg st="28" end="5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charRg st="55" end="7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charRg st="55" end="7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文本框 1"/>
          <p:cNvSpPr txBox="1"/>
          <p:nvPr/>
        </p:nvSpPr>
        <p:spPr>
          <a:xfrm>
            <a:off x="922338" y="163513"/>
            <a:ext cx="1892300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08EC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学以致用</a:t>
            </a:r>
            <a:endParaRPr lang="zh-CN" altLang="en-US" sz="3200" b="1" dirty="0">
              <a:solidFill>
                <a:srgbClr val="308EC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2325" y="971550"/>
            <a:ext cx="7766050" cy="3294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    让我们用上今天学到的方法写一段特定环境下的景色，如早晨的校园、公园的景物、节日的夜晚等，要求能抓住景物的特征，安排明确的线索，采用合理的顺序即景抒情。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文本框 1"/>
          <p:cNvSpPr txBox="1"/>
          <p:nvPr/>
        </p:nvSpPr>
        <p:spPr>
          <a:xfrm>
            <a:off x="969963" y="911225"/>
            <a:ext cx="6421437" cy="7318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课文主要写了什么？是怎么写的？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1267" name="文本框 2"/>
          <p:cNvSpPr txBox="1"/>
          <p:nvPr/>
        </p:nvSpPr>
        <p:spPr>
          <a:xfrm>
            <a:off x="969963" y="1643063"/>
            <a:ext cx="7323137" cy="32940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海上日出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一文中作者按照日出前、日出时和日出后的时间顺序，形象生动地描写了太阳的颜色和光亮的变化，突出了“海上日出是很伟大的奇观”这一主题。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文本框 1"/>
          <p:cNvSpPr txBox="1"/>
          <p:nvPr/>
        </p:nvSpPr>
        <p:spPr>
          <a:xfrm>
            <a:off x="1014413" y="1433513"/>
            <a:ext cx="7231062" cy="2654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记金华的双龙洞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作者按照游览的先后顺序，先写了去双龙洞途中的风光，接着写双龙洞洞口和外洞，再写怎样通过孔隙来到内洞，最后写出洞。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文本框 1"/>
          <p:cNvSpPr txBox="1"/>
          <p:nvPr/>
        </p:nvSpPr>
        <p:spPr>
          <a:xfrm>
            <a:off x="125413" y="-104775"/>
            <a:ext cx="2036762" cy="6429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写作方法</a:t>
            </a:r>
            <a:endParaRPr lang="zh-CN" altLang="en-US" sz="32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315" name="文本框 2"/>
          <p:cNvSpPr txBox="1"/>
          <p:nvPr/>
        </p:nvSpPr>
        <p:spPr>
          <a:xfrm>
            <a:off x="1241425" y="1925638"/>
            <a:ext cx="6600825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宋体" panose="02010600030101010101" pitchFamily="2" charset="-122"/>
              </a:rPr>
              <a:t>两篇课文在写作上有什么共同特点？</a:t>
            </a:r>
            <a:endParaRPr lang="zh-CN" altLang="en-US" sz="3200" b="1" dirty="0">
              <a:latin typeface="宋体" panose="02010600030101010101" pitchFamily="2" charset="-122"/>
            </a:endParaRPr>
          </a:p>
        </p:txBody>
      </p:sp>
      <p:sp>
        <p:nvSpPr>
          <p:cNvPr id="13316" name="文本框 3"/>
          <p:cNvSpPr txBox="1"/>
          <p:nvPr/>
        </p:nvSpPr>
        <p:spPr>
          <a:xfrm>
            <a:off x="3141663" y="2951163"/>
            <a:ext cx="2798762" cy="7318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按一定的顺序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文本框 1"/>
          <p:cNvSpPr txBox="1"/>
          <p:nvPr/>
        </p:nvSpPr>
        <p:spPr>
          <a:xfrm>
            <a:off x="890588" y="90488"/>
            <a:ext cx="1946275" cy="6429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308EC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习作例文</a:t>
            </a:r>
            <a:endParaRPr lang="zh-CN" altLang="en-US" sz="3200" b="1" dirty="0">
              <a:solidFill>
                <a:srgbClr val="308EC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1688" y="1044575"/>
            <a:ext cx="7881938" cy="32924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+mj-ea"/>
                <a:ea typeface="+mj-ea"/>
                <a:cs typeface="+mn-cs"/>
              </a:rPr>
              <a:t>颐和园</a:t>
            </a:r>
            <a:endParaRPr kumimoji="0" lang="en-US" altLang="zh-CN" sz="3200" b="1" kern="1200" cap="none" spc="0" normalizeH="0" baseline="0" noProof="0" dirty="0">
              <a:latin typeface="+mj-ea"/>
              <a:ea typeface="+mj-ea"/>
              <a:cs typeface="+mn-cs"/>
            </a:endParaRPr>
          </a:p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北京的颐和园是个美丽的大公园。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  <a:p>
            <a:pPr marR="0" defTabSz="914400" eaLnBrk="1" hangingPunct="1">
              <a:lnSpc>
                <a:spcPct val="130000"/>
              </a:lnSpc>
              <a:buClrTx/>
              <a:buSzTx/>
              <a:buFontTx/>
              <a:buNone/>
              <a:defRPr/>
            </a:pPr>
            <a:r>
              <a:rPr kumimoji="0" lang="zh-CN" altLang="en-US" sz="32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   进了颐和园的大门，绕过大殿，就来到有名的长廊。绿漆的柱子，红漆的栏杆，一眼望不到头。这条长廊有七百多米长，</a:t>
            </a:r>
            <a:endParaRPr kumimoji="0" lang="zh-CN" altLang="en-US" sz="32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文本框 1"/>
          <p:cNvSpPr txBox="1"/>
          <p:nvPr/>
        </p:nvSpPr>
        <p:spPr>
          <a:xfrm>
            <a:off x="908050" y="673100"/>
            <a:ext cx="7535863" cy="39338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分成二百七十三间。每一间的横槛上都有五彩的画，画着人物、花草、风景，几千幅画没有哪两幅是相同的。长廊两旁栽满了花木，这一种花还没谢，那一种花又开了。微风从左边的昆明湖上吹来，使人神清气爽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3078</Words>
  <Application>WPS 演示</Application>
  <PresentationFormat/>
  <Paragraphs>188</Paragraphs>
  <Slides>48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48</vt:i4>
      </vt:variant>
    </vt:vector>
  </HeadingPairs>
  <TitlesOfParts>
    <vt:vector size="63" baseType="lpstr">
      <vt:lpstr>Arial</vt:lpstr>
      <vt:lpstr>宋体</vt:lpstr>
      <vt:lpstr>Wingdings</vt:lpstr>
      <vt:lpstr>Calibri</vt:lpstr>
      <vt:lpstr>楷体</vt:lpstr>
      <vt:lpstr>黑体</vt:lpstr>
      <vt:lpstr>微软雅黑</vt:lpstr>
      <vt:lpstr>Arial Unicode MS</vt:lpstr>
      <vt:lpstr>等线</vt:lpstr>
      <vt:lpstr>Times New Roman</vt:lpstr>
      <vt:lpstr>Cambria</vt:lpstr>
      <vt:lpstr>Arial</vt:lpstr>
      <vt:lpstr>等线</vt:lpstr>
      <vt:lpstr>2_Office 主题​​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易提分旗舰店; https://yitifen.tmall.com</dc:creator>
  <cp:lastModifiedBy>上帝掷骰子吗</cp:lastModifiedBy>
  <cp:revision>2</cp:revision>
  <dcterms:created xsi:type="dcterms:W3CDTF">2023-10-31T08:04:00Z</dcterms:created>
  <dcterms:modified xsi:type="dcterms:W3CDTF">2023-11-13T12:45:23Z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49D10D3D0E6E4B96B6B2F651EF2F1CA9_13</vt:lpwstr>
  </property>
  <property fmtid="{D5CDD505-2E9C-101B-9397-08002B2CF9AE}" pid="3" name="KSOProductBuildVer">
    <vt:lpwstr>2052-12.1.0.15374</vt:lpwstr>
  </property>
</Properties>
</file>