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57" r:id="rId5"/>
    <p:sldId id="265" r:id="rId6"/>
    <p:sldId id="266" r:id="rId7"/>
    <p:sldId id="287" r:id="rId8"/>
    <p:sldId id="260" r:id="rId9"/>
    <p:sldId id="267" r:id="rId10"/>
    <p:sldId id="268" r:id="rId11"/>
    <p:sldId id="269" r:id="rId12"/>
    <p:sldId id="270" r:id="rId13"/>
    <p:sldId id="271" r:id="rId14"/>
    <p:sldId id="272" r:id="rId15"/>
    <p:sldId id="258" r:id="rId16"/>
    <p:sldId id="275" r:id="rId17"/>
    <p:sldId id="259" r:id="rId18"/>
    <p:sldId id="261" r:id="rId19"/>
    <p:sldId id="262" r:id="rId20"/>
    <p:sldId id="300" r:id="rId21"/>
  </p:sldIdLst>
  <p:sldSz cx="9144000" cy="5143500" type="screen16x9"/>
  <p:notesSz cx="6858000" cy="9144000"/>
  <p:custDataLst>
    <p:tags r:id="rId2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7" userDrawn="1">
          <p15:clr>
            <a:srgbClr val="A4A3A4"/>
          </p15:clr>
        </p15:guide>
        <p15:guide id="2" pos="34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7B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150" d="100"/>
          <a:sy n="150" d="100"/>
        </p:scale>
        <p:origin x="154" y="187"/>
      </p:cViewPr>
      <p:guideLst>
        <p:guide orient="horz" pos="1587"/>
        <p:guide pos="34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hdphoto" Target="../media/image46.wdp"/><Relationship Id="rId1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05914" y="192286"/>
            <a:ext cx="266323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分数的初步认识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8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13" name="组合 12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7" name="组合 16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9" name="矩形: 圆角 18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0" name="矩形: 圆角 19"/>
                <p:cNvSpPr/>
                <p:nvPr userDrawn="1"/>
              </p:nvSpPr>
              <p:spPr>
                <a:xfrm>
                  <a:off x="320885" y="1625405"/>
                  <a:ext cx="376457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48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同分母分数的大小比较</a:t>
                  </a:r>
                  <a:endParaRPr lang="zh-CN" altLang="en-US" sz="4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8" name="图片 17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14" name="图片 1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557" y="900678"/>
              <a:ext cx="771906" cy="775367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 flipH="1">
            <a:off x="6012159" y="3543533"/>
            <a:ext cx="1656184" cy="707886"/>
            <a:chOff x="2558275" y="1275606"/>
            <a:chExt cx="1149628" cy="707886"/>
          </a:xfrm>
        </p:grpSpPr>
        <p:sp>
          <p:nvSpPr>
            <p:cNvPr id="26" name="线形标注 2 25"/>
            <p:cNvSpPr/>
            <p:nvPr/>
          </p:nvSpPr>
          <p:spPr>
            <a:xfrm flipH="1">
              <a:off x="2658242" y="1275606"/>
              <a:ext cx="1049661" cy="432048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-59035"/>
                <a:gd name="adj6" fmla="val -55930"/>
              </a:avLst>
            </a:prstGeom>
            <a:solidFill>
              <a:schemeClr val="bg1"/>
            </a:solidFill>
            <a:ln w="3175"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Text Box 28"/>
            <p:cNvSpPr txBox="1">
              <a:spLocks noChangeArrowheads="1"/>
            </p:cNvSpPr>
            <p:nvPr/>
          </p:nvSpPr>
          <p:spPr bwMode="auto">
            <a:xfrm>
              <a:off x="2558275" y="1275606"/>
              <a:ext cx="114134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分母相同时</a:t>
              </a:r>
              <a:endParaRPr kumimoji="1"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187624" y="3111485"/>
            <a:ext cx="2005603" cy="400110"/>
            <a:chOff x="2230071" y="1275606"/>
            <a:chExt cx="1564889" cy="400110"/>
          </a:xfrm>
        </p:grpSpPr>
        <p:sp>
          <p:nvSpPr>
            <p:cNvPr id="31" name="线形标注 2 30"/>
            <p:cNvSpPr/>
            <p:nvPr/>
          </p:nvSpPr>
          <p:spPr>
            <a:xfrm flipH="1">
              <a:off x="2230071" y="1275606"/>
              <a:ext cx="1516991" cy="360040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-77999"/>
                <a:gd name="adj6" fmla="val -44212"/>
              </a:avLst>
            </a:prstGeom>
            <a:solidFill>
              <a:schemeClr val="bg1"/>
            </a:solidFill>
            <a:ln w="3175"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Text Box 28"/>
            <p:cNvSpPr txBox="1">
              <a:spLocks noChangeArrowheads="1"/>
            </p:cNvSpPr>
            <p:nvPr/>
          </p:nvSpPr>
          <p:spPr bwMode="auto">
            <a:xfrm>
              <a:off x="2230073" y="1275606"/>
              <a:ext cx="156488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分子大的分数大</a:t>
              </a:r>
              <a:endParaRPr kumimoji="1"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36" name="椭圆 35"/>
          <p:cNvSpPr/>
          <p:nvPr/>
        </p:nvSpPr>
        <p:spPr>
          <a:xfrm>
            <a:off x="4268458" y="2887217"/>
            <a:ext cx="432048" cy="43204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38" name="TextBox 10"/>
          <p:cNvSpPr txBox="1">
            <a:spLocks noChangeArrowheads="1"/>
          </p:cNvSpPr>
          <p:nvPr/>
        </p:nvSpPr>
        <p:spPr bwMode="auto">
          <a:xfrm>
            <a:off x="4283968" y="2865844"/>
            <a:ext cx="5040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饼形 2"/>
          <p:cNvSpPr/>
          <p:nvPr/>
        </p:nvSpPr>
        <p:spPr>
          <a:xfrm>
            <a:off x="5940152" y="807229"/>
            <a:ext cx="1440160" cy="1440160"/>
          </a:xfrm>
          <a:prstGeom prst="pie">
            <a:avLst>
              <a:gd name="adj1" fmla="val 0"/>
              <a:gd name="adj2" fmla="val 18883184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1763688" y="807229"/>
            <a:ext cx="1440160" cy="144016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752893" y="807229"/>
            <a:ext cx="1440160" cy="144016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1763688" y="1494924"/>
            <a:ext cx="1440180" cy="0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973960" y="1018136"/>
            <a:ext cx="1018540" cy="1018540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973960" y="952537"/>
            <a:ext cx="1018540" cy="1018540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1763688" y="807229"/>
            <a:ext cx="1440160" cy="144016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5940152" y="1527309"/>
            <a:ext cx="1440160" cy="0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stCxn id="10" idx="0"/>
          </p:cNvCxnSpPr>
          <p:nvPr/>
        </p:nvCxnSpPr>
        <p:spPr>
          <a:xfrm>
            <a:off x="2483768" y="807229"/>
            <a:ext cx="0" cy="1440160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151059" y="1018136"/>
            <a:ext cx="1018346" cy="1018346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660232" y="807229"/>
            <a:ext cx="0" cy="1440160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6151059" y="1018136"/>
            <a:ext cx="1018346" cy="1018346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74295" y="4122420"/>
            <a:ext cx="8453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用自己的话说一说，怎么比较分母相同的分数的大小。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289495" y="2695922"/>
            <a:ext cx="883779" cy="815673"/>
            <a:chOff x="-28578" y="3102787"/>
            <a:chExt cx="883779" cy="815673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4" name="TextBox 9"/>
                <p:cNvSpPr txBox="1"/>
                <p:nvPr/>
              </p:nvSpPr>
              <p:spPr>
                <a:xfrm>
                  <a:off x="475894" y="3102787"/>
                  <a:ext cx="379307" cy="8156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400" b="1" dirty="0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6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400" b="1" dirty="0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6</m:t>
                            </m:r>
                          </m:den>
                        </m:f>
                      </m:oMath>
                    </m:oMathPara>
                  </a14:m>
                  <a:endParaRPr lang="zh-CN" altLang="en-US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34" name="TextBox 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5894" y="3102787"/>
                  <a:ext cx="379307" cy="815673"/>
                </a:xfrm>
                <a:prstGeom prst="rect">
                  <a:avLst/>
                </a:prstGeom>
                <a:blipFill rotWithShape="1">
                  <a:blip r:embed="rId1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5" name="TextBox 10"/>
            <p:cNvSpPr txBox="1"/>
            <p:nvPr/>
          </p:nvSpPr>
          <p:spPr>
            <a:xfrm>
              <a:off x="-28578" y="3303037"/>
              <a:ext cx="3793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447124" y="2693268"/>
            <a:ext cx="831352" cy="792653"/>
            <a:chOff x="189329" y="3112280"/>
            <a:chExt cx="831352" cy="792653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7" name="TextBox 9"/>
                <p:cNvSpPr txBox="1"/>
                <p:nvPr/>
              </p:nvSpPr>
              <p:spPr>
                <a:xfrm>
                  <a:off x="641374" y="3112280"/>
                  <a:ext cx="379307" cy="7926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400" b="1" dirty="0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5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400" b="1" dirty="0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6</m:t>
                            </m:r>
                          </m:den>
                        </m:f>
                        <m:r>
                          <a:rPr lang="en-US" altLang="zh-CN" sz="24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 </m:t>
                        </m:r>
                      </m:oMath>
                    </m:oMathPara>
                  </a14:m>
                  <a:endParaRPr lang="zh-CN" altLang="en-US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47" name="TextBox 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1374" y="3112280"/>
                  <a:ext cx="379307" cy="792653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8" name="TextBox 10"/>
            <p:cNvSpPr txBox="1"/>
            <p:nvPr/>
          </p:nvSpPr>
          <p:spPr>
            <a:xfrm>
              <a:off x="189329" y="3283522"/>
              <a:ext cx="3793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76" name="文本框 2"/>
          <p:cNvSpPr txBox="1"/>
          <p:nvPr/>
        </p:nvSpPr>
        <p:spPr>
          <a:xfrm>
            <a:off x="895985" y="958803"/>
            <a:ext cx="6904990" cy="584835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pPr>
              <a:buFont typeface="Wingdings" panose="05000000000000000000" charset="0"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比较分母相同的分数的大小方法：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90" name="文本框 22"/>
          <p:cNvSpPr txBox="1"/>
          <p:nvPr/>
        </p:nvSpPr>
        <p:spPr>
          <a:xfrm>
            <a:off x="1119505" y="2055559"/>
            <a:ext cx="6904990" cy="18732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比较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分母相同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的分数的大小，要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看分子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，分子小的分数就小，分子大的分数就大。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691680" y="1419622"/>
            <a:ext cx="2644775" cy="2644775"/>
            <a:chOff x="395536" y="1131590"/>
            <a:chExt cx="2644775" cy="2644775"/>
          </a:xfrm>
        </p:grpSpPr>
        <p:sp>
          <p:nvSpPr>
            <p:cNvPr id="41" name="Rectangle 19"/>
            <p:cNvSpPr>
              <a:spLocks noChangeArrowheads="1"/>
            </p:cNvSpPr>
            <p:nvPr/>
          </p:nvSpPr>
          <p:spPr bwMode="auto">
            <a:xfrm>
              <a:off x="395536" y="1131590"/>
              <a:ext cx="2644775" cy="2644775"/>
            </a:xfrm>
            <a:prstGeom prst="rect">
              <a:avLst/>
            </a:prstGeom>
            <a:solidFill>
              <a:srgbClr val="66CCFF"/>
            </a:soli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0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cxnSp>
          <p:nvCxnSpPr>
            <p:cNvPr id="42" name="直接连接符 41"/>
            <p:cNvCxnSpPr>
              <a:stCxn id="41" idx="1"/>
              <a:endCxn id="41" idx="3"/>
            </p:cNvCxnSpPr>
            <p:nvPr/>
          </p:nvCxnSpPr>
          <p:spPr>
            <a:xfrm>
              <a:off x="395536" y="2453978"/>
              <a:ext cx="2644775" cy="0"/>
            </a:xfrm>
            <a:prstGeom prst="line">
              <a:avLst/>
            </a:prstGeom>
            <a:ln w="38100"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>
              <a:stCxn id="41" idx="0"/>
              <a:endCxn id="41" idx="2"/>
            </p:cNvCxnSpPr>
            <p:nvPr/>
          </p:nvCxnSpPr>
          <p:spPr>
            <a:xfrm>
              <a:off x="1717924" y="1131590"/>
              <a:ext cx="0" cy="2644775"/>
            </a:xfrm>
            <a:prstGeom prst="line">
              <a:avLst/>
            </a:prstGeom>
            <a:ln w="38100"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矩形 43"/>
          <p:cNvSpPr/>
          <p:nvPr/>
        </p:nvSpPr>
        <p:spPr>
          <a:xfrm>
            <a:off x="1691680" y="1419621"/>
            <a:ext cx="1305673" cy="130231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2987824" y="1419622"/>
            <a:ext cx="1368152" cy="130231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 bwMode="auto">
          <a:xfrm>
            <a:off x="2051720" y="1491630"/>
            <a:ext cx="587375" cy="1076325"/>
            <a:chOff x="7945800" y="880717"/>
            <a:chExt cx="482030" cy="1077240"/>
          </a:xfrm>
        </p:grpSpPr>
        <p:sp>
          <p:nvSpPr>
            <p:cNvPr id="47" name="矩形 17"/>
            <p:cNvSpPr>
              <a:spLocks noChangeArrowheads="1"/>
            </p:cNvSpPr>
            <p:nvPr/>
          </p:nvSpPr>
          <p:spPr bwMode="auto">
            <a:xfrm>
              <a:off x="7945800" y="880717"/>
              <a:ext cx="482030" cy="1077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</a:pPr>
              <a:r>
                <a:rPr lang="en-US" altLang="zh-CN" sz="3200" b="0" dirty="0">
                  <a:ea typeface="宋体" panose="02010600030101010101" pitchFamily="2" charset="-122"/>
                </a:rPr>
                <a:t>1</a:t>
              </a:r>
              <a:endParaRPr lang="en-US" altLang="zh-CN" sz="3200" b="0" dirty="0">
                <a:ea typeface="宋体" panose="02010600030101010101" pitchFamily="2" charset="-122"/>
              </a:endParaRPr>
            </a:p>
            <a:p>
              <a:pPr algn="ctr" eaLnBrk="1" hangingPunct="1">
                <a:spcBef>
                  <a:spcPct val="0"/>
                </a:spcBef>
              </a:pPr>
              <a:r>
                <a:rPr lang="en-US" altLang="zh-CN" sz="3200" b="0" dirty="0">
                  <a:ea typeface="宋体" panose="02010600030101010101" pitchFamily="2" charset="-122"/>
                </a:rPr>
                <a:t>4</a:t>
              </a:r>
              <a:endParaRPr lang="zh-CN" altLang="en-US" sz="3200" b="0" baseline="30000" dirty="0">
                <a:ea typeface="宋体" panose="02010600030101010101" pitchFamily="2" charset="-122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8022664" y="1401860"/>
              <a:ext cx="310063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 bwMode="auto">
          <a:xfrm>
            <a:off x="3408561" y="1491630"/>
            <a:ext cx="587375" cy="1076325"/>
            <a:chOff x="7945800" y="880717"/>
            <a:chExt cx="482030" cy="1077240"/>
          </a:xfrm>
        </p:grpSpPr>
        <p:sp>
          <p:nvSpPr>
            <p:cNvPr id="50" name="矩形 17"/>
            <p:cNvSpPr>
              <a:spLocks noChangeArrowheads="1"/>
            </p:cNvSpPr>
            <p:nvPr/>
          </p:nvSpPr>
          <p:spPr bwMode="auto">
            <a:xfrm>
              <a:off x="7945800" y="880717"/>
              <a:ext cx="482030" cy="1077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</a:pPr>
              <a:r>
                <a:rPr lang="en-US" altLang="zh-CN" sz="3200" b="0" dirty="0">
                  <a:ea typeface="宋体" panose="02010600030101010101" pitchFamily="2" charset="-122"/>
                </a:rPr>
                <a:t>1</a:t>
              </a:r>
              <a:endParaRPr lang="en-US" altLang="zh-CN" sz="3200" b="0" dirty="0">
                <a:ea typeface="宋体" panose="02010600030101010101" pitchFamily="2" charset="-122"/>
              </a:endParaRPr>
            </a:p>
            <a:p>
              <a:pPr algn="ctr" eaLnBrk="1" hangingPunct="1">
                <a:spcBef>
                  <a:spcPct val="0"/>
                </a:spcBef>
              </a:pPr>
              <a:r>
                <a:rPr lang="en-US" altLang="zh-CN" sz="3200" b="0" dirty="0">
                  <a:ea typeface="宋体" panose="02010600030101010101" pitchFamily="2" charset="-122"/>
                </a:rPr>
                <a:t>4</a:t>
              </a:r>
              <a:endParaRPr lang="zh-CN" altLang="en-US" sz="3200" b="0" baseline="30000" dirty="0">
                <a:ea typeface="宋体" panose="02010600030101010101" pitchFamily="2" charset="-122"/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8022664" y="1401860"/>
              <a:ext cx="310063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矩形 51"/>
          <p:cNvSpPr/>
          <p:nvPr/>
        </p:nvSpPr>
        <p:spPr>
          <a:xfrm>
            <a:off x="1702991" y="2715766"/>
            <a:ext cx="1284833" cy="136815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 bwMode="auto">
          <a:xfrm>
            <a:off x="2123728" y="2787774"/>
            <a:ext cx="587375" cy="1076325"/>
            <a:chOff x="7945800" y="880717"/>
            <a:chExt cx="482030" cy="1077240"/>
          </a:xfrm>
        </p:grpSpPr>
        <p:sp>
          <p:nvSpPr>
            <p:cNvPr id="54" name="矩形 17"/>
            <p:cNvSpPr>
              <a:spLocks noChangeArrowheads="1"/>
            </p:cNvSpPr>
            <p:nvPr/>
          </p:nvSpPr>
          <p:spPr bwMode="auto">
            <a:xfrm>
              <a:off x="7945800" y="880717"/>
              <a:ext cx="482030" cy="1077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</a:pPr>
              <a:r>
                <a:rPr lang="en-US" altLang="zh-CN" sz="3200" b="0" dirty="0">
                  <a:ea typeface="宋体" panose="02010600030101010101" pitchFamily="2" charset="-122"/>
                </a:rPr>
                <a:t>1</a:t>
              </a:r>
              <a:endParaRPr lang="en-US" altLang="zh-CN" sz="3200" b="0" dirty="0">
                <a:ea typeface="宋体" panose="02010600030101010101" pitchFamily="2" charset="-122"/>
              </a:endParaRPr>
            </a:p>
            <a:p>
              <a:pPr algn="ctr" eaLnBrk="1" hangingPunct="1">
                <a:spcBef>
                  <a:spcPct val="0"/>
                </a:spcBef>
              </a:pPr>
              <a:r>
                <a:rPr lang="en-US" altLang="zh-CN" sz="3200" b="0" dirty="0">
                  <a:ea typeface="宋体" panose="02010600030101010101" pitchFamily="2" charset="-122"/>
                </a:rPr>
                <a:t>4</a:t>
              </a:r>
              <a:endParaRPr lang="zh-CN" altLang="en-US" sz="3200" b="0" baseline="30000" dirty="0">
                <a:ea typeface="宋体" panose="02010600030101010101" pitchFamily="2" charset="-122"/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8022664" y="1401860"/>
              <a:ext cx="310063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2669607" y="1947542"/>
            <a:ext cx="2334441" cy="1476142"/>
            <a:chOff x="2669607" y="1947542"/>
            <a:chExt cx="2680459" cy="1476142"/>
          </a:xfrm>
        </p:grpSpPr>
        <p:sp>
          <p:nvSpPr>
            <p:cNvPr id="2" name="任意多边形 1"/>
            <p:cNvSpPr/>
            <p:nvPr/>
          </p:nvSpPr>
          <p:spPr>
            <a:xfrm>
              <a:off x="2669607" y="2041451"/>
              <a:ext cx="2508449" cy="1382233"/>
            </a:xfrm>
            <a:custGeom>
              <a:avLst/>
              <a:gdLst>
                <a:gd name="connsiteX0" fmla="*/ 169286 w 2508449"/>
                <a:gd name="connsiteY0" fmla="*/ 1382233 h 1382233"/>
                <a:gd name="connsiteX1" fmla="*/ 243714 w 2508449"/>
                <a:gd name="connsiteY1" fmla="*/ 808075 h 1382233"/>
                <a:gd name="connsiteX2" fmla="*/ 2508449 w 2508449"/>
                <a:gd name="connsiteY2" fmla="*/ 0 h 1382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08449" h="1382233">
                  <a:moveTo>
                    <a:pt x="169286" y="1382233"/>
                  </a:moveTo>
                  <a:cubicBezTo>
                    <a:pt x="11569" y="1210340"/>
                    <a:pt x="-146147" y="1038447"/>
                    <a:pt x="243714" y="808075"/>
                  </a:cubicBezTo>
                  <a:cubicBezTo>
                    <a:pt x="633575" y="577703"/>
                    <a:pt x="2508449" y="0"/>
                    <a:pt x="2508449" y="0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等腰三角形 2"/>
            <p:cNvSpPr/>
            <p:nvPr/>
          </p:nvSpPr>
          <p:spPr>
            <a:xfrm rot="4312812">
              <a:off x="5175767" y="1941539"/>
              <a:ext cx="168295" cy="180302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6398170" y="1635646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虚尾箭头 60"/>
          <p:cNvSpPr/>
          <p:nvPr/>
        </p:nvSpPr>
        <p:spPr>
          <a:xfrm rot="5400000">
            <a:off x="6023471" y="2322627"/>
            <a:ext cx="504056" cy="504056"/>
          </a:xfrm>
          <a:prstGeom prst="stripedRightArrow">
            <a:avLst/>
          </a:prstGeom>
          <a:solidFill>
            <a:srgbClr val="FF0000">
              <a:alpha val="45000"/>
            </a:srgb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/>
          </a:p>
        </p:txBody>
      </p:sp>
      <p:sp>
        <p:nvSpPr>
          <p:cNvPr id="68" name="椭圆 67"/>
          <p:cNvSpPr/>
          <p:nvPr/>
        </p:nvSpPr>
        <p:spPr>
          <a:xfrm>
            <a:off x="6156176" y="3283586"/>
            <a:ext cx="432048" cy="43204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73" name="TextBox 10"/>
          <p:cNvSpPr txBox="1">
            <a:spLocks noChangeArrowheads="1"/>
          </p:cNvSpPr>
          <p:nvPr/>
        </p:nvSpPr>
        <p:spPr bwMode="auto">
          <a:xfrm>
            <a:off x="6118121" y="3238000"/>
            <a:ext cx="5040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5172460" y="1505771"/>
                <a:ext cx="2696387" cy="7927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份是（ ）个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2460" y="1505771"/>
                <a:ext cx="2696387" cy="792718"/>
              </a:xfrm>
              <a:prstGeom prst="rect">
                <a:avLst/>
              </a:prstGeom>
              <a:blipFill rotWithShape="1">
                <a:blip r:embed="rId1"/>
                <a:stretch>
                  <a:fillRect l="-14" t="-23" r="21" b="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4" name="组合 33"/>
          <p:cNvGrpSpPr/>
          <p:nvPr/>
        </p:nvGrpSpPr>
        <p:grpSpPr>
          <a:xfrm>
            <a:off x="5993566" y="3014846"/>
            <a:ext cx="1014706" cy="909352"/>
            <a:chOff x="528320" y="3179305"/>
            <a:chExt cx="1014706" cy="909352"/>
          </a:xfrm>
          <a:noFill/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5" name="TextBox 9"/>
                <p:cNvSpPr txBox="1"/>
                <p:nvPr/>
              </p:nvSpPr>
              <p:spPr>
                <a:xfrm>
                  <a:off x="1163719" y="3179305"/>
                  <a:ext cx="379307" cy="909352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8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800" b="1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800" b="1" dirty="0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4</m:t>
                            </m:r>
                          </m:den>
                        </m:f>
                      </m:oMath>
                    </m:oMathPara>
                  </a14:m>
                  <a:endPara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35" name="TextBox 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63719" y="3179305"/>
                  <a:ext cx="379307" cy="909352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6" name="TextBox 10"/>
            <p:cNvSpPr txBox="1"/>
            <p:nvPr/>
          </p:nvSpPr>
          <p:spPr>
            <a:xfrm>
              <a:off x="528320" y="3417158"/>
              <a:ext cx="379307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648429" y="2627941"/>
            <a:ext cx="759402" cy="1296257"/>
            <a:chOff x="168545" y="3068320"/>
            <a:chExt cx="759402" cy="1296257"/>
          </a:xfrm>
          <a:noFill/>
        </p:grpSpPr>
        <p:sp>
          <p:nvSpPr>
            <p:cNvPr id="39" name="TextBox 9"/>
            <p:cNvSpPr txBox="1"/>
            <p:nvPr/>
          </p:nvSpPr>
          <p:spPr>
            <a:xfrm>
              <a:off x="548640" y="3068320"/>
              <a:ext cx="379307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6" name="TextBox 10"/>
                <p:cNvSpPr txBox="1"/>
                <p:nvPr/>
              </p:nvSpPr>
              <p:spPr>
                <a:xfrm>
                  <a:off x="168545" y="3428423"/>
                  <a:ext cx="379307" cy="936154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8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800" b="1" dirty="0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3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800" b="1" dirty="0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4</m:t>
                            </m:r>
                          </m:den>
                        </m:f>
                      </m:oMath>
                    </m:oMathPara>
                  </a14:m>
                  <a:endPara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56" name="TextBox 1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8545" y="3428423"/>
                  <a:ext cx="379307" cy="936154"/>
                </a:xfrm>
                <a:prstGeom prst="rect">
                  <a:avLst/>
                </a:prstGeom>
                <a:blipFill rotWithShape="1">
                  <a:blip r:embed="rId3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11" grpId="0"/>
      <p:bldP spid="61" grpId="0" animBg="1"/>
      <p:bldP spid="68" grpId="0" animBg="1"/>
      <p:bldP spid="7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978" b="91592" l="17112" r="81872">
                        <a14:foregroundMark x1="18503" y1="54933" x2="18128" y2="60874"/>
                        <a14:foregroundMark x1="18128" y1="89910" x2="20963" y2="89910"/>
                        <a14:foregroundMark x1="26471" y1="91704" x2="29465" y2="91480"/>
                        <a14:foregroundMark x1="32567" y1="90135" x2="32299" y2="90919"/>
                        <a14:foregroundMark x1="17861" y1="86996" x2="17754" y2="90695"/>
                        <a14:foregroundMark x1="17112" y1="57511" x2="17380" y2="61211"/>
                        <a14:foregroundMark x1="49733" y1="67937" x2="34278" y2="76009"/>
                        <a14:foregroundMark x1="34278" y1="76009" x2="34278" y2="76009"/>
                        <a14:foregroundMark x1="47005" y1="74776" x2="55294" y2="76009"/>
                        <a14:foregroundMark x1="55294" y1="76009" x2="62193" y2="73430"/>
                        <a14:foregroundMark x1="62193" y1="73430" x2="62460" y2="72982"/>
                        <a14:foregroundMark x1="51230" y1="76794" x2="45882" y2="812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084" r="10084"/>
          <a:stretch>
            <a:fillRect/>
          </a:stretch>
        </p:blipFill>
        <p:spPr bwMode="auto">
          <a:xfrm>
            <a:off x="863588" y="205817"/>
            <a:ext cx="7416824" cy="4431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701811" y="1563638"/>
            <a:ext cx="1463041" cy="707886"/>
            <a:chOff x="33889" y="1148080"/>
            <a:chExt cx="1463041" cy="707886"/>
          </a:xfrm>
        </p:grpSpPr>
        <p:sp>
          <p:nvSpPr>
            <p:cNvPr id="6" name="对话气泡: 圆角矩形 5"/>
            <p:cNvSpPr/>
            <p:nvPr/>
          </p:nvSpPr>
          <p:spPr>
            <a:xfrm>
              <a:off x="33889" y="1148080"/>
              <a:ext cx="1463041" cy="707886"/>
            </a:xfrm>
            <a:prstGeom prst="wedgeRoundRectCallout">
              <a:avLst/>
            </a:prstGeom>
            <a:solidFill>
              <a:schemeClr val="bg1"/>
            </a:solidFill>
            <a:ln>
              <a:solidFill>
                <a:srgbClr val="357B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>
                  <a:solidFill>
                    <a:schemeClr val="tx1"/>
                  </a:solidFill>
                </a:rPr>
                <a:t>我吃 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887568" y="1526054"/>
              <a:ext cx="50395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组合 74"/>
          <p:cNvGrpSpPr/>
          <p:nvPr/>
        </p:nvGrpSpPr>
        <p:grpSpPr>
          <a:xfrm>
            <a:off x="755576" y="3795886"/>
            <a:ext cx="2005603" cy="400110"/>
            <a:chOff x="2230071" y="1275606"/>
            <a:chExt cx="1564889" cy="400110"/>
          </a:xfrm>
        </p:grpSpPr>
        <p:sp>
          <p:nvSpPr>
            <p:cNvPr id="76" name="线形标注 2 75"/>
            <p:cNvSpPr/>
            <p:nvPr/>
          </p:nvSpPr>
          <p:spPr>
            <a:xfrm flipH="1">
              <a:off x="2230071" y="1275606"/>
              <a:ext cx="1516991" cy="360040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-110484"/>
                <a:gd name="adj6" fmla="val -101635"/>
              </a:avLst>
            </a:prstGeom>
            <a:solidFill>
              <a:schemeClr val="bg1"/>
            </a:solidFill>
            <a:ln w="3175">
              <a:solidFill>
                <a:srgbClr val="357B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7" name="Text Box 28"/>
            <p:cNvSpPr txBox="1">
              <a:spLocks noChangeArrowheads="1"/>
            </p:cNvSpPr>
            <p:nvPr/>
          </p:nvSpPr>
          <p:spPr bwMode="auto">
            <a:xfrm>
              <a:off x="2230073" y="1275606"/>
              <a:ext cx="156488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平均分成了</a:t>
              </a:r>
              <a:r>
                <a:rPr kumimoji="1"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8</a:t>
              </a:r>
              <a:r>
                <a:rPr kumimoji="1"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份</a:t>
              </a:r>
              <a:endParaRPr kumimoji="1"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78" name="矩形 17"/>
          <p:cNvSpPr>
            <a:spLocks noChangeArrowheads="1"/>
          </p:cNvSpPr>
          <p:nvPr/>
        </p:nvSpPr>
        <p:spPr bwMode="auto">
          <a:xfrm>
            <a:off x="3275856" y="2787774"/>
            <a:ext cx="587375" cy="646331"/>
          </a:xfrm>
          <a:prstGeom prst="rect">
            <a:avLst/>
          </a:prstGeom>
          <a:solidFill>
            <a:srgbClr val="357B69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defRPr/>
            </a:pPr>
            <a:r>
              <a:rPr lang="en-US" altLang="zh-CN" sz="3600" b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600" b="0" baseline="30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矩形 17"/>
          <p:cNvSpPr>
            <a:spLocks noChangeArrowheads="1"/>
          </p:cNvSpPr>
          <p:nvPr/>
        </p:nvSpPr>
        <p:spPr bwMode="auto">
          <a:xfrm>
            <a:off x="5004048" y="1779662"/>
            <a:ext cx="587375" cy="646331"/>
          </a:xfrm>
          <a:prstGeom prst="rect">
            <a:avLst/>
          </a:prstGeom>
          <a:solidFill>
            <a:srgbClr val="357B69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defRPr/>
            </a:pPr>
            <a:r>
              <a:rPr lang="en-US" altLang="zh-CN" sz="3600" b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3600" b="0" baseline="30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矩形 17"/>
          <p:cNvSpPr>
            <a:spLocks noChangeArrowheads="1"/>
          </p:cNvSpPr>
          <p:nvPr/>
        </p:nvSpPr>
        <p:spPr bwMode="auto">
          <a:xfrm>
            <a:off x="5508104" y="2355726"/>
            <a:ext cx="587375" cy="646331"/>
          </a:xfrm>
          <a:prstGeom prst="rect">
            <a:avLst/>
          </a:prstGeom>
          <a:solidFill>
            <a:srgbClr val="357B69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defRPr/>
            </a:pPr>
            <a:r>
              <a:rPr lang="en-US" altLang="zh-CN" sz="3600" b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600" b="0" baseline="30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矩形 17"/>
          <p:cNvSpPr>
            <a:spLocks noChangeArrowheads="1"/>
          </p:cNvSpPr>
          <p:nvPr/>
        </p:nvSpPr>
        <p:spPr bwMode="auto">
          <a:xfrm>
            <a:off x="3247578" y="4160403"/>
            <a:ext cx="5873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defRPr/>
            </a:pPr>
            <a:r>
              <a:rPr lang="en-US" alt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spcBef>
                <a:spcPct val="0"/>
              </a:spcBef>
              <a:defRPr/>
            </a:pPr>
            <a:r>
              <a:rPr lang="en-US" alt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b="0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矩形 17"/>
          <p:cNvSpPr>
            <a:spLocks noChangeArrowheads="1"/>
          </p:cNvSpPr>
          <p:nvPr/>
        </p:nvSpPr>
        <p:spPr bwMode="auto">
          <a:xfrm>
            <a:off x="4255690" y="4160403"/>
            <a:ext cx="5873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defRPr/>
            </a:pPr>
            <a:r>
              <a:rPr lang="en-US" alt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spcBef>
                <a:spcPct val="0"/>
              </a:spcBef>
              <a:defRPr/>
            </a:pPr>
            <a:r>
              <a:rPr lang="en-US" alt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b="0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矩形 17"/>
          <p:cNvSpPr>
            <a:spLocks noChangeArrowheads="1"/>
          </p:cNvSpPr>
          <p:nvPr/>
        </p:nvSpPr>
        <p:spPr bwMode="auto">
          <a:xfrm>
            <a:off x="5263802" y="4160403"/>
            <a:ext cx="5873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defRPr/>
            </a:pPr>
            <a:r>
              <a:rPr lang="en-US" alt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spcBef>
                <a:spcPct val="0"/>
              </a:spcBef>
              <a:defRPr/>
            </a:pPr>
            <a:r>
              <a:rPr lang="en-US" alt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b="0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6216873" y="3232016"/>
            <a:ext cx="5873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defRPr/>
            </a:pPr>
            <a:r>
              <a:rPr lang="en-US" altLang="zh-CN" sz="20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0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spcBef>
                <a:spcPct val="0"/>
              </a:spcBef>
              <a:defRPr/>
            </a:pPr>
            <a:r>
              <a:rPr lang="en-US" altLang="zh-CN" sz="20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000" b="0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7"/>
          <p:cNvSpPr>
            <a:spLocks noChangeArrowheads="1"/>
          </p:cNvSpPr>
          <p:nvPr/>
        </p:nvSpPr>
        <p:spPr bwMode="auto">
          <a:xfrm>
            <a:off x="4843065" y="2931790"/>
            <a:ext cx="587375" cy="646331"/>
          </a:xfrm>
          <a:prstGeom prst="rect">
            <a:avLst/>
          </a:prstGeom>
          <a:solidFill>
            <a:srgbClr val="357B69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defRPr/>
            </a:pPr>
            <a:r>
              <a:rPr lang="en-US" altLang="zh-CN" sz="3600" b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600" b="0" baseline="30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对话气泡: 圆角矩形 1"/>
          <p:cNvSpPr/>
          <p:nvPr/>
        </p:nvSpPr>
        <p:spPr>
          <a:xfrm>
            <a:off x="3454399" y="690880"/>
            <a:ext cx="1463041" cy="707886"/>
          </a:xfrm>
          <a:prstGeom prst="wedgeRoundRectCallout">
            <a:avLst/>
          </a:prstGeom>
          <a:solidFill>
            <a:schemeClr val="bg1"/>
          </a:solidFill>
          <a:ln>
            <a:solidFill>
              <a:srgbClr val="357B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</a:rPr>
              <a:t>我吃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1" name="矩形 17"/>
          <p:cNvSpPr>
            <a:spLocks noChangeArrowheads="1"/>
          </p:cNvSpPr>
          <p:nvPr/>
        </p:nvSpPr>
        <p:spPr bwMode="auto">
          <a:xfrm>
            <a:off x="4285218" y="690880"/>
            <a:ext cx="5873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defRPr/>
            </a:pPr>
            <a:r>
              <a:rPr lang="en-US" altLang="zh-CN" sz="20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0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spcBef>
                <a:spcPct val="0"/>
              </a:spcBef>
              <a:defRPr/>
            </a:pPr>
            <a:r>
              <a:rPr lang="en-US" altLang="zh-CN" sz="20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000" b="0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308078" y="1068854"/>
            <a:ext cx="50395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矩形 17"/>
          <p:cNvSpPr>
            <a:spLocks noChangeArrowheads="1"/>
          </p:cNvSpPr>
          <p:nvPr/>
        </p:nvSpPr>
        <p:spPr bwMode="auto">
          <a:xfrm>
            <a:off x="1536353" y="1563638"/>
            <a:ext cx="5873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defRPr/>
            </a:pPr>
            <a:r>
              <a:rPr lang="en-US" altLang="zh-CN" sz="20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0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spcBef>
                <a:spcPct val="0"/>
              </a:spcBef>
              <a:defRPr/>
            </a:pPr>
            <a:r>
              <a:rPr lang="en-US" altLang="zh-CN" sz="20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000" b="0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771575" y="1011031"/>
            <a:ext cx="1463041" cy="707886"/>
            <a:chOff x="33889" y="1148080"/>
            <a:chExt cx="1463041" cy="707886"/>
          </a:xfrm>
        </p:grpSpPr>
        <p:sp>
          <p:nvSpPr>
            <p:cNvPr id="10" name="对话气泡: 圆角矩形 9"/>
            <p:cNvSpPr/>
            <p:nvPr/>
          </p:nvSpPr>
          <p:spPr>
            <a:xfrm>
              <a:off x="33889" y="1148080"/>
              <a:ext cx="1463041" cy="707886"/>
            </a:xfrm>
            <a:prstGeom prst="wedgeRoundRectCallout">
              <a:avLst/>
            </a:prstGeom>
            <a:solidFill>
              <a:schemeClr val="bg1"/>
            </a:solidFill>
            <a:ln>
              <a:solidFill>
                <a:srgbClr val="357B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>
                  <a:solidFill>
                    <a:schemeClr val="tx1"/>
                  </a:solidFill>
                </a:rPr>
                <a:t>我吃 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887568" y="1526054"/>
              <a:ext cx="50395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矩形 17"/>
          <p:cNvSpPr>
            <a:spLocks noChangeArrowheads="1"/>
          </p:cNvSpPr>
          <p:nvPr/>
        </p:nvSpPr>
        <p:spPr bwMode="auto">
          <a:xfrm>
            <a:off x="7524328" y="987574"/>
            <a:ext cx="5873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defRPr/>
            </a:pPr>
            <a:r>
              <a:rPr lang="en-US" altLang="zh-CN" sz="20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0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spcBef>
                <a:spcPct val="0"/>
              </a:spcBef>
              <a:defRPr/>
            </a:pPr>
            <a:r>
              <a:rPr lang="en-US" altLang="zh-CN" sz="20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000" b="0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196306" y="4421433"/>
            <a:ext cx="2654871" cy="432048"/>
            <a:chOff x="3196306" y="4421433"/>
            <a:chExt cx="2654871" cy="432048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3196306" y="4612751"/>
              <a:ext cx="55099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255690" y="4594952"/>
              <a:ext cx="5563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5263802" y="4594952"/>
              <a:ext cx="58737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/>
          </p:nvSpPr>
          <p:spPr>
            <a:xfrm>
              <a:off x="4872593" y="4421433"/>
              <a:ext cx="432048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808878" y="4421433"/>
              <a:ext cx="432048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/>
                </a:solidFill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4826794" y="4375847"/>
            <a:ext cx="326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＞</a:t>
            </a:r>
            <a:endParaRPr lang="zh-CN" altLang="en-US" sz="2800" dirty="0"/>
          </a:p>
        </p:txBody>
      </p:sp>
      <p:sp>
        <p:nvSpPr>
          <p:cNvPr id="29" name="文本框 28"/>
          <p:cNvSpPr txBox="1"/>
          <p:nvPr/>
        </p:nvSpPr>
        <p:spPr>
          <a:xfrm>
            <a:off x="3767410" y="4375847"/>
            <a:ext cx="326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＞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80" grpId="0" animBg="1"/>
      <p:bldP spid="82" grpId="0" animBg="1"/>
      <p:bldP spid="84" grpId="0"/>
      <p:bldP spid="85" grpId="0"/>
      <p:bldP spid="86" grpId="0"/>
      <p:bldP spid="18" grpId="0"/>
      <p:bldP spid="19" grpId="0" animBg="1"/>
      <p:bldP spid="81" grpId="0"/>
      <p:bldP spid="79" grpId="0"/>
      <p:bldP spid="83" grpId="0"/>
      <p:bldP spid="26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28"/>
          <p:cNvSpPr txBox="1">
            <a:spLocks noChangeArrowheads="1"/>
          </p:cNvSpPr>
          <p:nvPr/>
        </p:nvSpPr>
        <p:spPr bwMode="auto">
          <a:xfrm>
            <a:off x="611560" y="758716"/>
            <a:ext cx="7200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    里填上“</a:t>
            </a:r>
            <a:r>
              <a:rPr kumimoji="1"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&gt;”</a:t>
            </a:r>
            <a:r>
              <a:rPr kumimoji="1"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、“＜”或“</a:t>
            </a:r>
            <a:r>
              <a:rPr kumimoji="1"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=”</a:t>
            </a:r>
            <a:r>
              <a:rPr kumimoji="1"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kumimoji="1"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259632" y="840306"/>
            <a:ext cx="360040" cy="36004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28" name="Oval 43"/>
          <p:cNvSpPr>
            <a:spLocks noChangeArrowheads="1"/>
          </p:cNvSpPr>
          <p:nvPr/>
        </p:nvSpPr>
        <p:spPr bwMode="auto">
          <a:xfrm>
            <a:off x="2715163" y="1981481"/>
            <a:ext cx="552817" cy="552396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6" name="Oval 43"/>
          <p:cNvSpPr>
            <a:spLocks noChangeArrowheads="1"/>
          </p:cNvSpPr>
          <p:nvPr/>
        </p:nvSpPr>
        <p:spPr bwMode="auto">
          <a:xfrm>
            <a:off x="6001288" y="1973969"/>
            <a:ext cx="552817" cy="55321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4" name="Oval 43"/>
          <p:cNvSpPr>
            <a:spLocks noChangeArrowheads="1"/>
          </p:cNvSpPr>
          <p:nvPr/>
        </p:nvSpPr>
        <p:spPr bwMode="auto">
          <a:xfrm>
            <a:off x="2715163" y="3443786"/>
            <a:ext cx="552817" cy="552396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2" name="Oval 43"/>
          <p:cNvSpPr>
            <a:spLocks noChangeArrowheads="1"/>
          </p:cNvSpPr>
          <p:nvPr/>
        </p:nvSpPr>
        <p:spPr bwMode="auto">
          <a:xfrm>
            <a:off x="6001288" y="3436274"/>
            <a:ext cx="552817" cy="55321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4" name="矩形 17"/>
          <p:cNvSpPr>
            <a:spLocks noChangeArrowheads="1"/>
          </p:cNvSpPr>
          <p:nvPr/>
        </p:nvSpPr>
        <p:spPr bwMode="auto">
          <a:xfrm>
            <a:off x="5401655" y="3432433"/>
            <a:ext cx="587225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45"/>
          <p:cNvSpPr txBox="1">
            <a:spLocks noChangeArrowheads="1"/>
          </p:cNvSpPr>
          <p:nvPr/>
        </p:nvSpPr>
        <p:spPr bwMode="auto">
          <a:xfrm>
            <a:off x="2699792" y="1952209"/>
            <a:ext cx="7048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&lt;</a:t>
            </a:r>
            <a:endParaRPr lang="zh-CN" altLang="en-US" sz="3200" dirty="0">
              <a:solidFill>
                <a:srgbClr val="FF0000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58" name="Text Box 45"/>
          <p:cNvSpPr txBox="1">
            <a:spLocks noChangeArrowheads="1"/>
          </p:cNvSpPr>
          <p:nvPr/>
        </p:nvSpPr>
        <p:spPr bwMode="auto">
          <a:xfrm>
            <a:off x="2728367" y="3427214"/>
            <a:ext cx="7048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&gt;</a:t>
            </a:r>
            <a:endParaRPr lang="zh-CN" altLang="en-US" sz="3200" dirty="0">
              <a:solidFill>
                <a:srgbClr val="FF0000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59" name="Text Box 45"/>
          <p:cNvSpPr txBox="1">
            <a:spLocks noChangeArrowheads="1"/>
          </p:cNvSpPr>
          <p:nvPr/>
        </p:nvSpPr>
        <p:spPr bwMode="auto">
          <a:xfrm>
            <a:off x="5998815" y="1952209"/>
            <a:ext cx="70485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&lt;</a:t>
            </a:r>
            <a:endParaRPr lang="zh-CN" altLang="en-US" sz="3200" dirty="0">
              <a:solidFill>
                <a:srgbClr val="FF0000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61" name="Text Box 45"/>
          <p:cNvSpPr txBox="1">
            <a:spLocks noChangeArrowheads="1"/>
          </p:cNvSpPr>
          <p:nvPr/>
        </p:nvSpPr>
        <p:spPr bwMode="auto">
          <a:xfrm>
            <a:off x="6027390" y="3414514"/>
            <a:ext cx="7048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240686" y="1770553"/>
            <a:ext cx="379308" cy="974251"/>
            <a:chOff x="548639" y="3068320"/>
            <a:chExt cx="379308" cy="974251"/>
          </a:xfrm>
          <a:noFill/>
        </p:grpSpPr>
        <p:sp>
          <p:nvSpPr>
            <p:cNvPr id="14" name="TextBox 9"/>
            <p:cNvSpPr txBox="1"/>
            <p:nvPr/>
          </p:nvSpPr>
          <p:spPr>
            <a:xfrm>
              <a:off x="548640" y="3068320"/>
              <a:ext cx="379307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TextBox 10"/>
            <p:cNvSpPr txBox="1"/>
            <p:nvPr/>
          </p:nvSpPr>
          <p:spPr>
            <a:xfrm>
              <a:off x="548639" y="3457796"/>
              <a:ext cx="379307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605170" y="3582085"/>
              <a:ext cx="250614" cy="0"/>
            </a:xfrm>
            <a:prstGeom prst="line">
              <a:avLst/>
            </a:prstGeom>
            <a:grpFill/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3316203" y="1770553"/>
            <a:ext cx="379308" cy="974251"/>
            <a:chOff x="548639" y="3068320"/>
            <a:chExt cx="379308" cy="974251"/>
          </a:xfrm>
          <a:noFill/>
        </p:grpSpPr>
        <p:sp>
          <p:nvSpPr>
            <p:cNvPr id="18" name="TextBox 9"/>
            <p:cNvSpPr txBox="1"/>
            <p:nvPr/>
          </p:nvSpPr>
          <p:spPr>
            <a:xfrm>
              <a:off x="548640" y="3068320"/>
              <a:ext cx="379307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TextBox 10"/>
            <p:cNvSpPr txBox="1"/>
            <p:nvPr/>
          </p:nvSpPr>
          <p:spPr>
            <a:xfrm>
              <a:off x="548639" y="3457796"/>
              <a:ext cx="379307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605170" y="3575312"/>
              <a:ext cx="250614" cy="0"/>
            </a:xfrm>
            <a:prstGeom prst="line">
              <a:avLst/>
            </a:prstGeom>
            <a:grpFill/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5545635" y="1757183"/>
            <a:ext cx="379308" cy="974251"/>
            <a:chOff x="548639" y="3068320"/>
            <a:chExt cx="379308" cy="974251"/>
          </a:xfrm>
          <a:noFill/>
        </p:grpSpPr>
        <p:sp>
          <p:nvSpPr>
            <p:cNvPr id="24" name="TextBox 9"/>
            <p:cNvSpPr txBox="1"/>
            <p:nvPr/>
          </p:nvSpPr>
          <p:spPr>
            <a:xfrm>
              <a:off x="548640" y="3068320"/>
              <a:ext cx="379307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TextBox 10"/>
            <p:cNvSpPr txBox="1"/>
            <p:nvPr/>
          </p:nvSpPr>
          <p:spPr>
            <a:xfrm>
              <a:off x="548639" y="3457796"/>
              <a:ext cx="379307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605170" y="3582085"/>
              <a:ext cx="250614" cy="0"/>
            </a:xfrm>
            <a:prstGeom prst="line">
              <a:avLst/>
            </a:prstGeom>
            <a:grpFill/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6621152" y="1757183"/>
            <a:ext cx="379308" cy="974251"/>
            <a:chOff x="548639" y="3068320"/>
            <a:chExt cx="379308" cy="974251"/>
          </a:xfrm>
          <a:noFill/>
        </p:grpSpPr>
        <p:sp>
          <p:nvSpPr>
            <p:cNvPr id="29" name="TextBox 9"/>
            <p:cNvSpPr txBox="1"/>
            <p:nvPr/>
          </p:nvSpPr>
          <p:spPr>
            <a:xfrm>
              <a:off x="548640" y="3068320"/>
              <a:ext cx="379307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TextBox 10"/>
            <p:cNvSpPr txBox="1"/>
            <p:nvPr/>
          </p:nvSpPr>
          <p:spPr>
            <a:xfrm>
              <a:off x="548639" y="3457796"/>
              <a:ext cx="379307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605170" y="3575312"/>
              <a:ext cx="250614" cy="0"/>
            </a:xfrm>
            <a:prstGeom prst="line">
              <a:avLst/>
            </a:prstGeom>
            <a:grpFill/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>
            <a:off x="2240687" y="3220281"/>
            <a:ext cx="379308" cy="974251"/>
            <a:chOff x="548639" y="3068320"/>
            <a:chExt cx="379308" cy="974251"/>
          </a:xfrm>
          <a:noFill/>
        </p:grpSpPr>
        <p:sp>
          <p:nvSpPr>
            <p:cNvPr id="42" name="TextBox 9"/>
            <p:cNvSpPr txBox="1"/>
            <p:nvPr/>
          </p:nvSpPr>
          <p:spPr>
            <a:xfrm>
              <a:off x="548640" y="3068320"/>
              <a:ext cx="379307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TextBox 10"/>
            <p:cNvSpPr txBox="1"/>
            <p:nvPr/>
          </p:nvSpPr>
          <p:spPr>
            <a:xfrm>
              <a:off x="548639" y="3457796"/>
              <a:ext cx="379307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605170" y="3582085"/>
              <a:ext cx="250614" cy="0"/>
            </a:xfrm>
            <a:prstGeom prst="line">
              <a:avLst/>
            </a:prstGeom>
            <a:grpFill/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3316204" y="3220281"/>
            <a:ext cx="379308" cy="974251"/>
            <a:chOff x="548639" y="3068320"/>
            <a:chExt cx="379308" cy="974251"/>
          </a:xfrm>
          <a:noFill/>
        </p:grpSpPr>
        <p:sp>
          <p:nvSpPr>
            <p:cNvPr id="47" name="TextBox 9"/>
            <p:cNvSpPr txBox="1"/>
            <p:nvPr/>
          </p:nvSpPr>
          <p:spPr>
            <a:xfrm>
              <a:off x="548640" y="3068320"/>
              <a:ext cx="379307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TextBox 10"/>
            <p:cNvSpPr txBox="1"/>
            <p:nvPr/>
          </p:nvSpPr>
          <p:spPr>
            <a:xfrm>
              <a:off x="548639" y="3457796"/>
              <a:ext cx="379307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605170" y="3575312"/>
              <a:ext cx="250614" cy="0"/>
            </a:xfrm>
            <a:prstGeom prst="line">
              <a:avLst/>
            </a:prstGeom>
            <a:grpFill/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>
            <a:off x="6621152" y="3220281"/>
            <a:ext cx="379308" cy="974251"/>
            <a:chOff x="548639" y="3068320"/>
            <a:chExt cx="379308" cy="974251"/>
          </a:xfrm>
          <a:noFill/>
        </p:grpSpPr>
        <p:sp>
          <p:nvSpPr>
            <p:cNvPr id="51" name="TextBox 9"/>
            <p:cNvSpPr txBox="1"/>
            <p:nvPr/>
          </p:nvSpPr>
          <p:spPr>
            <a:xfrm>
              <a:off x="548640" y="3068320"/>
              <a:ext cx="379307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TextBox 10"/>
            <p:cNvSpPr txBox="1"/>
            <p:nvPr/>
          </p:nvSpPr>
          <p:spPr>
            <a:xfrm>
              <a:off x="548639" y="3457796"/>
              <a:ext cx="379307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605170" y="3575312"/>
              <a:ext cx="250614" cy="0"/>
            </a:xfrm>
            <a:prstGeom prst="line">
              <a:avLst/>
            </a:prstGeom>
            <a:grpFill/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bldLvl="0" animBg="1"/>
      <p:bldP spid="58" grpId="0" bldLvl="0" animBg="1"/>
      <p:bldP spid="59" grpId="0" bldLvl="0" animBg="1"/>
      <p:bldP spid="6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xt Box 28"/>
          <p:cNvSpPr txBox="1">
            <a:spLocks noChangeArrowheads="1"/>
          </p:cNvSpPr>
          <p:nvPr/>
        </p:nvSpPr>
        <p:spPr bwMode="auto">
          <a:xfrm flipH="1">
            <a:off x="1728923" y="1489995"/>
            <a:ext cx="6015173" cy="1284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同分母</a:t>
            </a:r>
            <a:r>
              <a:rPr kumimoji="1"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分数，分子越大，分数越大；分子越小，分数越小。</a:t>
            </a:r>
            <a:endParaRPr kumimoji="1"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448246" y="812702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flipH="1">
            <a:off x="6012159" y="4083918"/>
            <a:ext cx="1656184" cy="707886"/>
            <a:chOff x="2558275" y="1275606"/>
            <a:chExt cx="1149628" cy="707886"/>
          </a:xfrm>
        </p:grpSpPr>
        <p:sp>
          <p:nvSpPr>
            <p:cNvPr id="7" name="线形标注 2 97"/>
            <p:cNvSpPr/>
            <p:nvPr/>
          </p:nvSpPr>
          <p:spPr>
            <a:xfrm flipH="1">
              <a:off x="2658242" y="1275606"/>
              <a:ext cx="1049661" cy="432048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-59035"/>
                <a:gd name="adj6" fmla="val -55930"/>
              </a:avLst>
            </a:prstGeom>
            <a:solidFill>
              <a:schemeClr val="bg1"/>
            </a:solidFill>
            <a:ln w="3175"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Text Box 28"/>
            <p:cNvSpPr txBox="1">
              <a:spLocks noChangeArrowheads="1"/>
            </p:cNvSpPr>
            <p:nvPr/>
          </p:nvSpPr>
          <p:spPr bwMode="auto">
            <a:xfrm>
              <a:off x="2558275" y="1275606"/>
              <a:ext cx="114134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分母相同时</a:t>
              </a:r>
              <a:endParaRPr kumimoji="1"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87624" y="3611800"/>
            <a:ext cx="2030861" cy="400110"/>
            <a:chOff x="2230071" y="1235536"/>
            <a:chExt cx="1584597" cy="400110"/>
          </a:xfrm>
        </p:grpSpPr>
        <p:sp>
          <p:nvSpPr>
            <p:cNvPr id="10" name="线形标注 2 100"/>
            <p:cNvSpPr/>
            <p:nvPr/>
          </p:nvSpPr>
          <p:spPr>
            <a:xfrm flipH="1">
              <a:off x="2230071" y="1275606"/>
              <a:ext cx="1516991" cy="360040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-77999"/>
                <a:gd name="adj6" fmla="val -44212"/>
              </a:avLst>
            </a:prstGeom>
            <a:solidFill>
              <a:schemeClr val="bg1"/>
            </a:solidFill>
            <a:ln w="3175"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Text Box 28"/>
            <p:cNvSpPr txBox="1">
              <a:spLocks noChangeArrowheads="1"/>
            </p:cNvSpPr>
            <p:nvPr/>
          </p:nvSpPr>
          <p:spPr bwMode="auto">
            <a:xfrm>
              <a:off x="2249781" y="1235536"/>
              <a:ext cx="156488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分子小的分数小</a:t>
              </a:r>
              <a:endParaRPr kumimoji="1"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255940" y="3233135"/>
            <a:ext cx="1988981" cy="818327"/>
            <a:chOff x="3255940" y="3233135"/>
            <a:chExt cx="1988981" cy="818327"/>
          </a:xfrm>
        </p:grpSpPr>
        <p:sp>
          <p:nvSpPr>
            <p:cNvPr id="12" name="TextBox 10"/>
            <p:cNvSpPr txBox="1">
              <a:spLocks noChangeArrowheads="1"/>
            </p:cNvSpPr>
            <p:nvPr/>
          </p:nvSpPr>
          <p:spPr bwMode="auto">
            <a:xfrm>
              <a:off x="4232454" y="3406229"/>
              <a:ext cx="50405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＜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4268458" y="3427602"/>
              <a:ext cx="432048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/>
                </a:solidFill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255940" y="3235789"/>
              <a:ext cx="883779" cy="815673"/>
              <a:chOff x="-28578" y="3102787"/>
              <a:chExt cx="883779" cy="815673"/>
            </a:xfrm>
          </p:grpSpPr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5" name="TextBox 9"/>
                  <p:cNvSpPr txBox="1"/>
                  <p:nvPr/>
                </p:nvSpPr>
                <p:spPr>
                  <a:xfrm>
                    <a:off x="475894" y="3102787"/>
                    <a:ext cx="379307" cy="81567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en-US"/>
                    </a:defPPr>
                    <a:lvl1pPr marL="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3429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6858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0287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3716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17145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0574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24003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27432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f>
                            <m:fPr>
                              <m:ctrlPr>
                                <a:rPr lang="en-US" altLang="zh-CN" sz="24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n-US" altLang="zh-CN" sz="2400" b="1" dirty="0">
                                  <a:solidFill>
                                    <a:schemeClr val="tx1"/>
                                  </a:solidFill>
                                  <a:latin typeface="楷体" panose="02010609060101010101" pitchFamily="49" charset="-122"/>
                                  <a:ea typeface="楷体" panose="02010609060101010101" pitchFamily="49" charset="-122"/>
                                </a:rPr>
                                <m:t>2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n-US" altLang="zh-CN" sz="2400" b="1" dirty="0">
                                  <a:solidFill>
                                    <a:schemeClr val="tx1"/>
                                  </a:solidFill>
                                  <a:latin typeface="楷体" panose="02010609060101010101" pitchFamily="49" charset="-122"/>
                                  <a:ea typeface="楷体" panose="02010609060101010101" pitchFamily="49" charset="-122"/>
                                </a:rPr>
                                <m:t>5</m:t>
                              </m:r>
                            </m:den>
                          </m:f>
                        </m:oMath>
                      </m:oMathPara>
                    </a14:m>
                    <a:endParaRPr lang="zh-CN" altLang="en-US" sz="24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mc:Choice>
            <mc:Fallback>
              <p:sp>
                <p:nvSpPr>
                  <p:cNvPr id="15" name="TextBox 9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75894" y="3102787"/>
                    <a:ext cx="379307" cy="815673"/>
                  </a:xfrm>
                  <a:prstGeom prst="rect">
                    <a:avLst/>
                  </a:prstGeom>
                  <a:blipFill rotWithShape="1">
                    <a:blip r:embed="rId1"/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6" name="TextBox 10"/>
              <p:cNvSpPr txBox="1"/>
              <p:nvPr/>
            </p:nvSpPr>
            <p:spPr>
              <a:xfrm>
                <a:off x="-28578" y="3303037"/>
                <a:ext cx="37930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4413569" y="3233135"/>
              <a:ext cx="831352" cy="792653"/>
              <a:chOff x="189329" y="3112280"/>
              <a:chExt cx="831352" cy="792653"/>
            </a:xfrm>
          </p:grpSpPr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8" name="TextBox 9"/>
                  <p:cNvSpPr txBox="1"/>
                  <p:nvPr/>
                </p:nvSpPr>
                <p:spPr>
                  <a:xfrm>
                    <a:off x="641374" y="3112280"/>
                    <a:ext cx="379307" cy="79265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en-US"/>
                    </a:defPPr>
                    <a:lvl1pPr marL="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3429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6858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0287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3716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17145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0574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24003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2743200" algn="l" defTabSz="685800" rtl="0" eaLnBrk="1" latinLnBrk="0" hangingPunct="1"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f>
                            <m:fPr>
                              <m:ctrlPr>
                                <a:rPr lang="en-US" altLang="zh-CN" sz="24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n-US" altLang="zh-CN" sz="2400" b="1" dirty="0">
                                  <a:solidFill>
                                    <a:schemeClr val="tx1"/>
                                  </a:solidFill>
                                  <a:latin typeface="楷体" panose="02010609060101010101" pitchFamily="49" charset="-122"/>
                                  <a:ea typeface="楷体" panose="02010609060101010101" pitchFamily="49" charset="-122"/>
                                </a:rPr>
                                <m:t>3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n-US" altLang="zh-CN" sz="2400" b="1" dirty="0">
                                  <a:solidFill>
                                    <a:schemeClr val="tx1"/>
                                  </a:solidFill>
                                  <a:latin typeface="楷体" panose="02010609060101010101" pitchFamily="49" charset="-122"/>
                                  <a:ea typeface="楷体" panose="02010609060101010101" pitchFamily="49" charset="-122"/>
                                </a:rPr>
                                <m:t>5</m:t>
                              </m:r>
                            </m:den>
                          </m:f>
                          <m:r>
                            <a:rPr lang="en-US" altLang="zh-CN" sz="2400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 </m:t>
                          </m:r>
                        </m:oMath>
                      </m:oMathPara>
                    </a14:m>
                    <a:endParaRPr lang="zh-CN" altLang="en-US" sz="24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mc:Choice>
            <mc:Fallback>
              <p:sp>
                <p:nvSpPr>
                  <p:cNvPr id="18" name="TextBox 9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41374" y="3112280"/>
                    <a:ext cx="379307" cy="792653"/>
                  </a:xfrm>
                  <a:prstGeom prst="rect">
                    <a:avLst/>
                  </a:prstGeom>
                  <a:blipFill rotWithShape="1">
                    <a:blip r:embed="rId2"/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9" name="TextBox 10"/>
              <p:cNvSpPr txBox="1"/>
              <p:nvPr/>
            </p:nvSpPr>
            <p:spPr>
              <a:xfrm>
                <a:off x="189329" y="3283522"/>
                <a:ext cx="37930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3381" y="893573"/>
            <a:ext cx="6905600" cy="3884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3" name="组合 12"/>
          <p:cNvGrpSpPr/>
          <p:nvPr/>
        </p:nvGrpSpPr>
        <p:grpSpPr>
          <a:xfrm flipH="1">
            <a:off x="5737148" y="1058247"/>
            <a:ext cx="1872208" cy="720080"/>
            <a:chOff x="2134728" y="1275606"/>
            <a:chExt cx="1573176" cy="720080"/>
          </a:xfrm>
        </p:grpSpPr>
        <p:sp>
          <p:nvSpPr>
            <p:cNvPr id="20" name="线形标注 2 19"/>
            <p:cNvSpPr/>
            <p:nvPr/>
          </p:nvSpPr>
          <p:spPr>
            <a:xfrm flipH="1">
              <a:off x="2230072" y="1275606"/>
              <a:ext cx="1477832" cy="720080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140303"/>
                <a:gd name="adj6" fmla="val -39054"/>
              </a:avLst>
            </a:prstGeom>
            <a:solidFill>
              <a:schemeClr val="bg1"/>
            </a:solidFill>
            <a:ln w="3175">
              <a:solidFill>
                <a:srgbClr val="357B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Text Box 28"/>
            <p:cNvSpPr txBox="1">
              <a:spLocks noChangeArrowheads="1"/>
            </p:cNvSpPr>
            <p:nvPr/>
          </p:nvSpPr>
          <p:spPr bwMode="auto">
            <a:xfrm>
              <a:off x="2134728" y="1275606"/>
              <a:ext cx="156488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谁能比较这两个分数的大小</a:t>
              </a:r>
              <a:endParaRPr kumimoji="1"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18" name="椭圆 17"/>
          <p:cNvSpPr/>
          <p:nvPr/>
        </p:nvSpPr>
        <p:spPr>
          <a:xfrm>
            <a:off x="3207479" y="2271481"/>
            <a:ext cx="432048" cy="43204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bg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343697" y="1926708"/>
            <a:ext cx="1295830" cy="1290077"/>
            <a:chOff x="475894" y="3102789"/>
            <a:chExt cx="452052" cy="816673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8" name="TextBox 9"/>
                <p:cNvSpPr txBox="1"/>
                <p:nvPr/>
              </p:nvSpPr>
              <p:spPr>
                <a:xfrm>
                  <a:off x="475894" y="3102789"/>
                  <a:ext cx="379307" cy="64957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32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>
                                <a:solidFill>
                                  <a:schemeClr val="bg1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solidFill>
                                  <a:schemeClr val="bg1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4</m:t>
                            </m:r>
                          </m:den>
                        </m:f>
                      </m:oMath>
                    </m:oMathPara>
                  </a14:m>
                  <a:endParaRPr lang="zh-CN" altLang="en-US" sz="32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8" name="TextBox 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5894" y="3102789"/>
                  <a:ext cx="379307" cy="649574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" name="TextBox 10"/>
            <p:cNvSpPr txBox="1"/>
            <p:nvPr/>
          </p:nvSpPr>
          <p:spPr>
            <a:xfrm>
              <a:off x="548639" y="3457797"/>
              <a:ext cx="3793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197104" y="1868358"/>
            <a:ext cx="912407" cy="1142813"/>
            <a:chOff x="-519623" y="2826594"/>
            <a:chExt cx="821797" cy="1142813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2" name="TextBox 9"/>
                <p:cNvSpPr txBox="1"/>
                <p:nvPr/>
              </p:nvSpPr>
              <p:spPr>
                <a:xfrm>
                  <a:off x="-77133" y="2826594"/>
                  <a:ext cx="379307" cy="11428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36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600" b="1">
                                <a:solidFill>
                                  <a:schemeClr val="bg1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600" b="1" dirty="0">
                                <a:solidFill>
                                  <a:schemeClr val="bg1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3600" b="1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 </m:t>
                        </m:r>
                      </m:oMath>
                    </m:oMathPara>
                  </a14:m>
                  <a:endParaRPr lang="zh-CN" altLang="en-US" sz="36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12" name="TextBox 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77133" y="2826594"/>
                  <a:ext cx="379307" cy="1142813"/>
                </a:xfrm>
                <a:prstGeom prst="rect">
                  <a:avLst/>
                </a:prstGeom>
                <a:blipFill rotWithShape="1">
                  <a:blip r:embed="rId3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TextBox 10"/>
            <p:cNvSpPr txBox="1"/>
            <p:nvPr/>
          </p:nvSpPr>
          <p:spPr>
            <a:xfrm>
              <a:off x="-519623" y="3206820"/>
              <a:ext cx="3793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5868144" y="1851670"/>
            <a:ext cx="648072" cy="12961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283968" y="2301721"/>
            <a:ext cx="432048" cy="43204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18" name="TextBox 10"/>
          <p:cNvSpPr txBox="1">
            <a:spLocks noChangeArrowheads="1"/>
          </p:cNvSpPr>
          <p:nvPr/>
        </p:nvSpPr>
        <p:spPr bwMode="auto">
          <a:xfrm>
            <a:off x="4238442" y="2272104"/>
            <a:ext cx="5040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63688" y="1851670"/>
            <a:ext cx="1296144" cy="1296144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763688" y="1851670"/>
            <a:ext cx="1296144" cy="1296144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>
            <a:stCxn id="4" idx="1"/>
            <a:endCxn id="4" idx="3"/>
          </p:cNvCxnSpPr>
          <p:nvPr/>
        </p:nvCxnSpPr>
        <p:spPr>
          <a:xfrm>
            <a:off x="1763688" y="2499742"/>
            <a:ext cx="1296144" cy="0"/>
          </a:xfrm>
          <a:prstGeom prst="line">
            <a:avLst/>
          </a:prstGeom>
          <a:ln w="31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24" idx="0"/>
            <a:endCxn id="4" idx="2"/>
          </p:cNvCxnSpPr>
          <p:nvPr/>
        </p:nvCxnSpPr>
        <p:spPr>
          <a:xfrm>
            <a:off x="2411760" y="1851670"/>
            <a:ext cx="0" cy="1296035"/>
          </a:xfrm>
          <a:prstGeom prst="line">
            <a:avLst/>
          </a:prstGeom>
          <a:ln w="31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1763688" y="1851670"/>
            <a:ext cx="648072" cy="64807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1" name="直接连接符 30"/>
          <p:cNvCxnSpPr/>
          <p:nvPr/>
        </p:nvCxnSpPr>
        <p:spPr>
          <a:xfrm>
            <a:off x="6516216" y="1851670"/>
            <a:ext cx="0" cy="1296144"/>
          </a:xfrm>
          <a:prstGeom prst="line">
            <a:avLst/>
          </a:prstGeom>
          <a:ln w="31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 flipH="1">
            <a:off x="4860032" y="1203598"/>
            <a:ext cx="1368151" cy="432048"/>
            <a:chOff x="2558275" y="1275606"/>
            <a:chExt cx="1149628" cy="432048"/>
          </a:xfrm>
        </p:grpSpPr>
        <p:sp>
          <p:nvSpPr>
            <p:cNvPr id="35" name="线形标注 2 34"/>
            <p:cNvSpPr/>
            <p:nvPr/>
          </p:nvSpPr>
          <p:spPr>
            <a:xfrm flipH="1">
              <a:off x="2618781" y="1275606"/>
              <a:ext cx="1089122" cy="432048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221515"/>
                <a:gd name="adj6" fmla="val -68586"/>
              </a:avLst>
            </a:prstGeom>
            <a:solidFill>
              <a:schemeClr val="bg1"/>
            </a:solidFill>
            <a:ln w="3175"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Text Box 28"/>
            <p:cNvSpPr txBox="1">
              <a:spLocks noChangeArrowheads="1"/>
            </p:cNvSpPr>
            <p:nvPr/>
          </p:nvSpPr>
          <p:spPr bwMode="auto">
            <a:xfrm>
              <a:off x="2558275" y="1275606"/>
              <a:ext cx="114134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分母是</a:t>
              </a:r>
              <a:r>
                <a:rPr kumimoji="1"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1</a:t>
              </a:r>
              <a:r>
                <a:rPr kumimoji="1"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时</a:t>
              </a:r>
              <a:endParaRPr kumimoji="1"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547662" y="3435846"/>
            <a:ext cx="2005603" cy="400110"/>
            <a:chOff x="2230071" y="1275606"/>
            <a:chExt cx="1564889" cy="400110"/>
          </a:xfrm>
        </p:grpSpPr>
        <p:sp>
          <p:nvSpPr>
            <p:cNvPr id="38" name="线形标注 2 37"/>
            <p:cNvSpPr/>
            <p:nvPr/>
          </p:nvSpPr>
          <p:spPr>
            <a:xfrm flipH="1">
              <a:off x="2230071" y="1275606"/>
              <a:ext cx="1516991" cy="360040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-157734"/>
                <a:gd name="adj6" fmla="val -76478"/>
              </a:avLst>
            </a:prstGeom>
            <a:solidFill>
              <a:schemeClr val="bg1"/>
            </a:solidFill>
            <a:ln w="3175"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Text Box 28"/>
            <p:cNvSpPr txBox="1">
              <a:spLocks noChangeArrowheads="1"/>
            </p:cNvSpPr>
            <p:nvPr/>
          </p:nvSpPr>
          <p:spPr bwMode="auto">
            <a:xfrm>
              <a:off x="2230073" y="1275606"/>
              <a:ext cx="156488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分母小的分数大</a:t>
              </a:r>
              <a:endParaRPr kumimoji="1"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805868" y="2165930"/>
            <a:ext cx="452052" cy="816674"/>
            <a:chOff x="475894" y="3102787"/>
            <a:chExt cx="452052" cy="816674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0" name="TextBox 9"/>
                <p:cNvSpPr txBox="1"/>
                <p:nvPr/>
              </p:nvSpPr>
              <p:spPr>
                <a:xfrm>
                  <a:off x="475894" y="3102787"/>
                  <a:ext cx="379307" cy="7926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400" b="1">
                                <a:solidFill>
                                  <a:schemeClr val="tx1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400" b="1" dirty="0">
                                <a:solidFill>
                                  <a:schemeClr val="tx1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4</m:t>
                            </m:r>
                          </m:den>
                        </m:f>
                      </m:oMath>
                    </m:oMathPara>
                  </a14:m>
                  <a:endParaRPr lang="zh-CN" altLang="en-US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30" name="TextBox 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5894" y="3102787"/>
                  <a:ext cx="379307" cy="792653"/>
                </a:xfrm>
                <a:prstGeom prst="rect">
                  <a:avLst/>
                </a:prstGeom>
                <a:blipFill rotWithShape="1">
                  <a:blip r:embed="rId1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2" name="TextBox 10"/>
            <p:cNvSpPr txBox="1"/>
            <p:nvPr/>
          </p:nvSpPr>
          <p:spPr>
            <a:xfrm>
              <a:off x="548639" y="3457796"/>
              <a:ext cx="3793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310340" y="2175423"/>
            <a:ext cx="831352" cy="792653"/>
            <a:chOff x="189329" y="3112280"/>
            <a:chExt cx="831352" cy="792653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1" name="TextBox 9"/>
                <p:cNvSpPr txBox="1"/>
                <p:nvPr/>
              </p:nvSpPr>
              <p:spPr>
                <a:xfrm>
                  <a:off x="641374" y="3112280"/>
                  <a:ext cx="379307" cy="7926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400" b="1">
                                <a:solidFill>
                                  <a:schemeClr val="tx1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400" b="1" dirty="0">
                                <a:solidFill>
                                  <a:schemeClr val="tx1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 </m:t>
                        </m:r>
                      </m:oMath>
                    </m:oMathPara>
                  </a14:m>
                  <a:endParaRPr lang="zh-CN" altLang="en-US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41" name="TextBox 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1374" y="3112280"/>
                  <a:ext cx="379307" cy="792653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2" name="TextBox 10"/>
            <p:cNvSpPr txBox="1"/>
            <p:nvPr/>
          </p:nvSpPr>
          <p:spPr>
            <a:xfrm>
              <a:off x="189329" y="3283522"/>
              <a:ext cx="3793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46914E-6 L 0.44895 -2.46914E-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4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18" grpId="0"/>
      <p:bldP spid="4" grpId="0" bldLvl="0" animBg="1"/>
      <p:bldP spid="24" grpId="0" bldLvl="0" animBg="1"/>
      <p:bldP spid="24" grpId="1" bldLvl="0" animBg="1"/>
      <p:bldP spid="2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3577" y="851439"/>
            <a:ext cx="6905600" cy="3884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57" name="组合 56"/>
          <p:cNvGrpSpPr/>
          <p:nvPr/>
        </p:nvGrpSpPr>
        <p:grpSpPr>
          <a:xfrm flipH="1">
            <a:off x="4788024" y="1347614"/>
            <a:ext cx="1872208" cy="720080"/>
            <a:chOff x="2134728" y="1275606"/>
            <a:chExt cx="1573176" cy="720080"/>
          </a:xfrm>
        </p:grpSpPr>
        <p:sp>
          <p:nvSpPr>
            <p:cNvPr id="58" name="线形标注 2 57"/>
            <p:cNvSpPr/>
            <p:nvPr/>
          </p:nvSpPr>
          <p:spPr>
            <a:xfrm flipH="1">
              <a:off x="2230072" y="1275606"/>
              <a:ext cx="1477832" cy="720080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140303"/>
                <a:gd name="adj6" fmla="val -39054"/>
              </a:avLst>
            </a:prstGeom>
            <a:solidFill>
              <a:schemeClr val="bg1"/>
            </a:solidFill>
            <a:ln w="3175"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Text Box 28"/>
            <p:cNvSpPr txBox="1">
              <a:spLocks noChangeArrowheads="1"/>
            </p:cNvSpPr>
            <p:nvPr/>
          </p:nvSpPr>
          <p:spPr bwMode="auto">
            <a:xfrm>
              <a:off x="2134728" y="1275606"/>
              <a:ext cx="156488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这两个分数谁大谁小呢？</a:t>
              </a:r>
              <a:endParaRPr kumimoji="1"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16" name="椭圆 15"/>
          <p:cNvSpPr/>
          <p:nvPr/>
        </p:nvSpPr>
        <p:spPr>
          <a:xfrm>
            <a:off x="3328159" y="2361591"/>
            <a:ext cx="432048" cy="43204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bg1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280660" y="1947058"/>
            <a:ext cx="883779" cy="1144609"/>
            <a:chOff x="-28578" y="3102787"/>
            <a:chExt cx="883779" cy="1144609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8" name="TextBox 9"/>
                <p:cNvSpPr txBox="1"/>
                <p:nvPr/>
              </p:nvSpPr>
              <p:spPr>
                <a:xfrm>
                  <a:off x="475894" y="3102787"/>
                  <a:ext cx="379307" cy="114460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36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600" b="1" dirty="0">
                                <a:solidFill>
                                  <a:schemeClr val="bg1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2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600" b="1" dirty="0">
                                <a:solidFill>
                                  <a:schemeClr val="bg1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5</m:t>
                            </m:r>
                          </m:den>
                        </m:f>
                      </m:oMath>
                    </m:oMathPara>
                  </a14:m>
                  <a:endParaRPr lang="zh-CN" altLang="en-US" sz="36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18" name="TextBox 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5894" y="3102787"/>
                  <a:ext cx="379307" cy="1144609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9" name="TextBox 10"/>
            <p:cNvSpPr txBox="1"/>
            <p:nvPr/>
          </p:nvSpPr>
          <p:spPr>
            <a:xfrm>
              <a:off x="-28578" y="3303037"/>
              <a:ext cx="3793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405025" y="1964720"/>
            <a:ext cx="831352" cy="1144609"/>
            <a:chOff x="189329" y="3112280"/>
            <a:chExt cx="831352" cy="1144609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1" name="TextBox 9"/>
                <p:cNvSpPr txBox="1"/>
                <p:nvPr/>
              </p:nvSpPr>
              <p:spPr>
                <a:xfrm>
                  <a:off x="641374" y="3112280"/>
                  <a:ext cx="379307" cy="114460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36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600" b="1" dirty="0">
                                <a:solidFill>
                                  <a:schemeClr val="bg1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3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600" b="1" dirty="0">
                                <a:solidFill>
                                  <a:schemeClr val="bg1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5</m:t>
                            </m:r>
                          </m:den>
                        </m:f>
                        <m:r>
                          <a:rPr lang="en-US" altLang="zh-CN" sz="3600" b="1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 </m:t>
                        </m:r>
                      </m:oMath>
                    </m:oMathPara>
                  </a14:m>
                  <a:endParaRPr lang="zh-CN" altLang="en-US" sz="36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21" name="TextBox 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1374" y="3112280"/>
                  <a:ext cx="379307" cy="1144609"/>
                </a:xfrm>
                <a:prstGeom prst="rect">
                  <a:avLst/>
                </a:prstGeom>
                <a:blipFill rotWithShape="1">
                  <a:blip r:embed="rId3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2" name="TextBox 10"/>
            <p:cNvSpPr txBox="1"/>
            <p:nvPr/>
          </p:nvSpPr>
          <p:spPr>
            <a:xfrm>
              <a:off x="189329" y="3283522"/>
              <a:ext cx="3793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4038" y="953938"/>
            <a:ext cx="6906932" cy="388514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3" name="组合 2"/>
          <p:cNvGrpSpPr/>
          <p:nvPr/>
        </p:nvGrpSpPr>
        <p:grpSpPr>
          <a:xfrm flipH="1">
            <a:off x="6228184" y="1419622"/>
            <a:ext cx="2376265" cy="720080"/>
            <a:chOff x="2134728" y="1275606"/>
            <a:chExt cx="1573176" cy="720080"/>
          </a:xfrm>
        </p:grpSpPr>
        <p:sp>
          <p:nvSpPr>
            <p:cNvPr id="20" name="线形标注 2 19"/>
            <p:cNvSpPr/>
            <p:nvPr/>
          </p:nvSpPr>
          <p:spPr>
            <a:xfrm flipH="1">
              <a:off x="2230072" y="1275606"/>
              <a:ext cx="1477832" cy="720080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140303"/>
                <a:gd name="adj6" fmla="val -39054"/>
              </a:avLst>
            </a:prstGeom>
            <a:solidFill>
              <a:schemeClr val="bg1"/>
            </a:solidFill>
            <a:ln w="3175">
              <a:solidFill>
                <a:srgbClr val="357B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Text Box 28"/>
            <p:cNvSpPr txBox="1">
              <a:spLocks noChangeArrowheads="1"/>
            </p:cNvSpPr>
            <p:nvPr/>
          </p:nvSpPr>
          <p:spPr bwMode="auto">
            <a:xfrm>
              <a:off x="2134728" y="1275606"/>
              <a:ext cx="156488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这就是我们今天要学习的新知识</a:t>
              </a:r>
              <a:endParaRPr kumimoji="1"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2819000" y="2211710"/>
            <a:ext cx="2600713" cy="1054135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同分母分数的</a:t>
            </a:r>
            <a:endParaRPr lang="en-US" altLang="zh-CN" sz="3200" b="1" dirty="0">
              <a:solidFill>
                <a:schemeClr val="bg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大小比较</a:t>
            </a:r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508104" y="1419622"/>
            <a:ext cx="2160240" cy="1296144"/>
            <a:chOff x="5660504" y="1572022"/>
            <a:chExt cx="2160240" cy="1296144"/>
          </a:xfrm>
        </p:grpSpPr>
        <p:sp>
          <p:nvSpPr>
            <p:cNvPr id="74" name="矩形 73"/>
            <p:cNvSpPr/>
            <p:nvPr/>
          </p:nvSpPr>
          <p:spPr>
            <a:xfrm>
              <a:off x="6524600" y="1572022"/>
              <a:ext cx="432048" cy="1296144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/>
          </p:nvSpPr>
          <p:spPr>
            <a:xfrm>
              <a:off x="6092552" y="1572022"/>
              <a:ext cx="432048" cy="1296144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 75"/>
            <p:cNvSpPr/>
            <p:nvPr/>
          </p:nvSpPr>
          <p:spPr>
            <a:xfrm>
              <a:off x="5660504" y="1572022"/>
              <a:ext cx="432048" cy="1296144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 76"/>
            <p:cNvSpPr/>
            <p:nvPr/>
          </p:nvSpPr>
          <p:spPr>
            <a:xfrm>
              <a:off x="5660504" y="1572022"/>
              <a:ext cx="2160240" cy="1296144"/>
            </a:xfrm>
            <a:prstGeom prst="rect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直接连接符 77"/>
            <p:cNvCxnSpPr/>
            <p:nvPr/>
          </p:nvCxnSpPr>
          <p:spPr>
            <a:xfrm>
              <a:off x="6092552" y="1572022"/>
              <a:ext cx="0" cy="1296144"/>
            </a:xfrm>
            <a:prstGeom prst="line">
              <a:avLst/>
            </a:prstGeom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>
              <a:off x="6524600" y="1572022"/>
              <a:ext cx="0" cy="1296144"/>
            </a:xfrm>
            <a:prstGeom prst="line">
              <a:avLst/>
            </a:prstGeom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>
              <a:off x="6956648" y="1572022"/>
              <a:ext cx="0" cy="1296144"/>
            </a:xfrm>
            <a:prstGeom prst="line">
              <a:avLst/>
            </a:prstGeom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7388696" y="1572022"/>
              <a:ext cx="0" cy="1296144"/>
            </a:xfrm>
            <a:prstGeom prst="line">
              <a:avLst/>
            </a:prstGeom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矩形 71"/>
          <p:cNvSpPr/>
          <p:nvPr/>
        </p:nvSpPr>
        <p:spPr>
          <a:xfrm>
            <a:off x="6372200" y="1419622"/>
            <a:ext cx="432048" cy="12961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5940152" y="1419622"/>
            <a:ext cx="432048" cy="12961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1835696" y="1419622"/>
            <a:ext cx="432048" cy="12961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5508104" y="1419622"/>
            <a:ext cx="432048" cy="12961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1403648" y="1419622"/>
            <a:ext cx="2160240" cy="1296144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403648" y="1419622"/>
            <a:ext cx="432048" cy="12961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1403648" y="1419622"/>
            <a:ext cx="2160240" cy="1296144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835696" y="1419622"/>
            <a:ext cx="0" cy="1296144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2267744" y="1419622"/>
            <a:ext cx="0" cy="1296144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2699792" y="1419622"/>
            <a:ext cx="0" cy="1296144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3131840" y="1419622"/>
            <a:ext cx="0" cy="1296144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5940152" y="1419622"/>
            <a:ext cx="0" cy="1296144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6372200" y="1419622"/>
            <a:ext cx="0" cy="1296144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6804248" y="1419622"/>
            <a:ext cx="0" cy="1296144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7236296" y="1419622"/>
            <a:ext cx="0" cy="1296144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10"/>
          <p:cNvSpPr txBox="1">
            <a:spLocks noChangeArrowheads="1"/>
          </p:cNvSpPr>
          <p:nvPr/>
        </p:nvSpPr>
        <p:spPr bwMode="auto">
          <a:xfrm>
            <a:off x="4232454" y="3398630"/>
            <a:ext cx="5040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4268458" y="3427602"/>
            <a:ext cx="432048" cy="43204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tx1"/>
              </a:solidFill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255940" y="3235789"/>
            <a:ext cx="883779" cy="815673"/>
            <a:chOff x="-28578" y="3102787"/>
            <a:chExt cx="883779" cy="815673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0" name="TextBox 9"/>
                <p:cNvSpPr txBox="1"/>
                <p:nvPr/>
              </p:nvSpPr>
              <p:spPr>
                <a:xfrm>
                  <a:off x="475894" y="3102787"/>
                  <a:ext cx="379307" cy="8156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400" b="1" dirty="0">
                                <a:solidFill>
                                  <a:schemeClr val="tx1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2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400" b="1" dirty="0">
                                <a:solidFill>
                                  <a:schemeClr val="tx1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5</m:t>
                            </m:r>
                          </m:den>
                        </m:f>
                      </m:oMath>
                    </m:oMathPara>
                  </a14:m>
                  <a:endParaRPr lang="zh-CN" altLang="en-US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40" name="TextBox 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5894" y="3102787"/>
                  <a:ext cx="379307" cy="815673"/>
                </a:xfrm>
                <a:prstGeom prst="rect">
                  <a:avLst/>
                </a:prstGeom>
                <a:blipFill rotWithShape="1">
                  <a:blip r:embed="rId1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1" name="TextBox 10"/>
            <p:cNvSpPr txBox="1"/>
            <p:nvPr/>
          </p:nvSpPr>
          <p:spPr>
            <a:xfrm>
              <a:off x="-28578" y="3303037"/>
              <a:ext cx="3793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413569" y="3233135"/>
            <a:ext cx="831352" cy="792653"/>
            <a:chOff x="189329" y="3112280"/>
            <a:chExt cx="831352" cy="792653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3" name="TextBox 9"/>
                <p:cNvSpPr txBox="1"/>
                <p:nvPr/>
              </p:nvSpPr>
              <p:spPr>
                <a:xfrm>
                  <a:off x="641374" y="3112280"/>
                  <a:ext cx="379307" cy="7926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400" b="1" dirty="0">
                                <a:solidFill>
                                  <a:schemeClr val="tx1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3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400" b="1" dirty="0">
                                <a:solidFill>
                                  <a:schemeClr val="tx1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5</m:t>
                            </m:r>
                          </m:den>
                        </m:f>
                        <m:r>
                          <a:rPr lang="en-US" altLang="zh-CN" sz="24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 </m:t>
                        </m:r>
                      </m:oMath>
                    </m:oMathPara>
                  </a14:m>
                  <a:endParaRPr lang="zh-CN" altLang="en-US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43" name="TextBox 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1374" y="3112280"/>
                  <a:ext cx="379307" cy="792653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4" name="TextBox 10"/>
            <p:cNvSpPr txBox="1"/>
            <p:nvPr/>
          </p:nvSpPr>
          <p:spPr>
            <a:xfrm>
              <a:off x="189329" y="3283522"/>
              <a:ext cx="3793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-1.85185E-6 L 0.44913 -1.85185E-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4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85185E-6 L -0.44879 0.28025 " pathEditMode="relative" rAng="0" ptsTypes="AA">
                                      <p:cBhvr>
                                        <p:cTn id="7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48" y="140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bldLvl="0" animBg="1"/>
      <p:bldP spid="73" grpId="0" bldLvl="0" animBg="1"/>
      <p:bldP spid="70" grpId="0" bldLvl="0" animBg="1"/>
      <p:bldP spid="71" grpId="0" bldLvl="0" animBg="1"/>
      <p:bldP spid="56" grpId="0" bldLvl="0" animBg="1"/>
      <p:bldP spid="56" grpId="1" bldLvl="0" animBg="1"/>
      <p:bldP spid="2" grpId="0" bldLvl="0" animBg="1"/>
      <p:bldP spid="61" grpId="0" bldLvl="0" animBg="1"/>
      <p:bldP spid="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5508104" y="1419622"/>
            <a:ext cx="2160240" cy="1296144"/>
            <a:chOff x="5660504" y="1572022"/>
            <a:chExt cx="2160240" cy="1296144"/>
          </a:xfrm>
        </p:grpSpPr>
        <p:sp>
          <p:nvSpPr>
            <p:cNvPr id="36" name="矩形 35"/>
            <p:cNvSpPr/>
            <p:nvPr/>
          </p:nvSpPr>
          <p:spPr>
            <a:xfrm>
              <a:off x="6524600" y="1572022"/>
              <a:ext cx="432048" cy="1296144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6092552" y="1572022"/>
              <a:ext cx="432048" cy="1296144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5660504" y="1572022"/>
              <a:ext cx="432048" cy="1296144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5660504" y="1572022"/>
              <a:ext cx="2160240" cy="1296144"/>
            </a:xfrm>
            <a:prstGeom prst="rect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9" name="直接连接符 68"/>
            <p:cNvCxnSpPr/>
            <p:nvPr/>
          </p:nvCxnSpPr>
          <p:spPr>
            <a:xfrm>
              <a:off x="6092552" y="1572022"/>
              <a:ext cx="0" cy="1296144"/>
            </a:xfrm>
            <a:prstGeom prst="line">
              <a:avLst/>
            </a:prstGeom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6524600" y="1572022"/>
              <a:ext cx="0" cy="1296144"/>
            </a:xfrm>
            <a:prstGeom prst="line">
              <a:avLst/>
            </a:prstGeom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6956648" y="1572022"/>
              <a:ext cx="0" cy="1296144"/>
            </a:xfrm>
            <a:prstGeom prst="line">
              <a:avLst/>
            </a:prstGeom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7388696" y="1572022"/>
              <a:ext cx="0" cy="1296144"/>
            </a:xfrm>
            <a:prstGeom prst="line">
              <a:avLst/>
            </a:prstGeom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矩形 72"/>
          <p:cNvSpPr/>
          <p:nvPr/>
        </p:nvSpPr>
        <p:spPr>
          <a:xfrm>
            <a:off x="6372200" y="1419622"/>
            <a:ext cx="432048" cy="12961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5940152" y="1419622"/>
            <a:ext cx="432048" cy="12961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835696" y="1419622"/>
            <a:ext cx="432048" cy="12961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5508104" y="1419622"/>
            <a:ext cx="432048" cy="12961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矩形 84"/>
          <p:cNvSpPr/>
          <p:nvPr/>
        </p:nvSpPr>
        <p:spPr>
          <a:xfrm>
            <a:off x="1403648" y="1419622"/>
            <a:ext cx="2160240" cy="1296144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/>
        </p:nvSpPr>
        <p:spPr>
          <a:xfrm>
            <a:off x="1403648" y="1419622"/>
            <a:ext cx="432048" cy="12961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>
            <a:off x="1403648" y="1419622"/>
            <a:ext cx="2160240" cy="1296144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8" name="直接连接符 87"/>
          <p:cNvCxnSpPr/>
          <p:nvPr/>
        </p:nvCxnSpPr>
        <p:spPr>
          <a:xfrm>
            <a:off x="1835696" y="1419622"/>
            <a:ext cx="0" cy="1296144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2267744" y="1419622"/>
            <a:ext cx="0" cy="1296144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2699792" y="1419622"/>
            <a:ext cx="0" cy="1296144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>
            <a:off x="3131840" y="1419622"/>
            <a:ext cx="0" cy="1296144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5940152" y="1419622"/>
            <a:ext cx="0" cy="1296144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6372200" y="1419622"/>
            <a:ext cx="0" cy="1296144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>
            <a:off x="6804248" y="1419622"/>
            <a:ext cx="0" cy="1296144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7236296" y="1419622"/>
            <a:ext cx="0" cy="1296144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96"/>
          <p:cNvGrpSpPr/>
          <p:nvPr/>
        </p:nvGrpSpPr>
        <p:grpSpPr>
          <a:xfrm flipH="1">
            <a:off x="6012159" y="4083918"/>
            <a:ext cx="1656184" cy="707886"/>
            <a:chOff x="2558275" y="1275606"/>
            <a:chExt cx="1149628" cy="707886"/>
          </a:xfrm>
        </p:grpSpPr>
        <p:sp>
          <p:nvSpPr>
            <p:cNvPr id="98" name="线形标注 2 97"/>
            <p:cNvSpPr/>
            <p:nvPr/>
          </p:nvSpPr>
          <p:spPr>
            <a:xfrm flipH="1">
              <a:off x="2658242" y="1275606"/>
              <a:ext cx="1049661" cy="432048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-59035"/>
                <a:gd name="adj6" fmla="val -55930"/>
              </a:avLst>
            </a:prstGeom>
            <a:solidFill>
              <a:schemeClr val="bg1"/>
            </a:solidFill>
            <a:ln w="3175"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9" name="Text Box 28"/>
            <p:cNvSpPr txBox="1">
              <a:spLocks noChangeArrowheads="1"/>
            </p:cNvSpPr>
            <p:nvPr/>
          </p:nvSpPr>
          <p:spPr bwMode="auto">
            <a:xfrm>
              <a:off x="2558275" y="1275606"/>
              <a:ext cx="114134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分母相同时</a:t>
              </a:r>
              <a:endParaRPr kumimoji="1"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1187624" y="3611800"/>
            <a:ext cx="2030861" cy="400110"/>
            <a:chOff x="2230071" y="1235536"/>
            <a:chExt cx="1584597" cy="400110"/>
          </a:xfrm>
        </p:grpSpPr>
        <p:sp>
          <p:nvSpPr>
            <p:cNvPr id="101" name="线形标注 2 100"/>
            <p:cNvSpPr/>
            <p:nvPr/>
          </p:nvSpPr>
          <p:spPr>
            <a:xfrm flipH="1">
              <a:off x="2230071" y="1275606"/>
              <a:ext cx="1516991" cy="360040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-77999"/>
                <a:gd name="adj6" fmla="val -44212"/>
              </a:avLst>
            </a:prstGeom>
            <a:solidFill>
              <a:schemeClr val="bg1"/>
            </a:solidFill>
            <a:ln w="3175"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2" name="Text Box 28"/>
            <p:cNvSpPr txBox="1">
              <a:spLocks noChangeArrowheads="1"/>
            </p:cNvSpPr>
            <p:nvPr/>
          </p:nvSpPr>
          <p:spPr bwMode="auto">
            <a:xfrm>
              <a:off x="2249781" y="1235536"/>
              <a:ext cx="156488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分子小的分数小</a:t>
              </a:r>
              <a:endParaRPr kumimoji="1"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41" name="TextBox 10"/>
          <p:cNvSpPr txBox="1">
            <a:spLocks noChangeArrowheads="1"/>
          </p:cNvSpPr>
          <p:nvPr/>
        </p:nvSpPr>
        <p:spPr bwMode="auto">
          <a:xfrm>
            <a:off x="4232454" y="3406229"/>
            <a:ext cx="5040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4268458" y="3427602"/>
            <a:ext cx="432048" cy="43204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tx1"/>
              </a:solidFill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3255940" y="3235789"/>
            <a:ext cx="883779" cy="815673"/>
            <a:chOff x="-28578" y="3102787"/>
            <a:chExt cx="883779" cy="815673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0" name="TextBox 9"/>
                <p:cNvSpPr txBox="1"/>
                <p:nvPr/>
              </p:nvSpPr>
              <p:spPr>
                <a:xfrm>
                  <a:off x="475894" y="3102787"/>
                  <a:ext cx="379307" cy="8156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400" b="1" dirty="0">
                                <a:solidFill>
                                  <a:schemeClr val="tx1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2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400" b="1" dirty="0">
                                <a:solidFill>
                                  <a:schemeClr val="tx1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5</m:t>
                            </m:r>
                          </m:den>
                        </m:f>
                      </m:oMath>
                    </m:oMathPara>
                  </a14:m>
                  <a:endParaRPr lang="zh-CN" altLang="en-US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50" name="TextBox 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5894" y="3102787"/>
                  <a:ext cx="379307" cy="815673"/>
                </a:xfrm>
                <a:prstGeom prst="rect">
                  <a:avLst/>
                </a:prstGeom>
                <a:blipFill rotWithShape="1">
                  <a:blip r:embed="rId1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1" name="TextBox 10"/>
            <p:cNvSpPr txBox="1"/>
            <p:nvPr/>
          </p:nvSpPr>
          <p:spPr>
            <a:xfrm>
              <a:off x="-28578" y="3303037"/>
              <a:ext cx="3793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413569" y="3233135"/>
            <a:ext cx="831352" cy="792653"/>
            <a:chOff x="189329" y="3112280"/>
            <a:chExt cx="831352" cy="792653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3" name="TextBox 9"/>
                <p:cNvSpPr txBox="1"/>
                <p:nvPr/>
              </p:nvSpPr>
              <p:spPr>
                <a:xfrm>
                  <a:off x="641374" y="3112280"/>
                  <a:ext cx="379307" cy="7926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400" b="1" dirty="0">
                                <a:solidFill>
                                  <a:schemeClr val="tx1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3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400" b="1" dirty="0">
                                <a:solidFill>
                                  <a:schemeClr val="tx1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5</m:t>
                            </m:r>
                          </m:den>
                        </m:f>
                        <m:r>
                          <a:rPr lang="en-US" altLang="zh-CN" sz="24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 </m:t>
                        </m:r>
                      </m:oMath>
                    </m:oMathPara>
                  </a14:m>
                  <a:endParaRPr lang="zh-CN" altLang="en-US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53" name="TextBox 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1374" y="3112280"/>
                  <a:ext cx="379307" cy="792653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4" name="TextBox 10"/>
            <p:cNvSpPr txBox="1"/>
            <p:nvPr/>
          </p:nvSpPr>
          <p:spPr>
            <a:xfrm>
              <a:off x="189329" y="3283522"/>
              <a:ext cx="3793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饼形 40"/>
          <p:cNvSpPr/>
          <p:nvPr/>
        </p:nvSpPr>
        <p:spPr>
          <a:xfrm>
            <a:off x="5940152" y="1347614"/>
            <a:ext cx="1440160" cy="1440160"/>
          </a:xfrm>
          <a:prstGeom prst="pie">
            <a:avLst>
              <a:gd name="adj1" fmla="val 0"/>
              <a:gd name="adj2" fmla="val 18883184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1763688" y="1347614"/>
            <a:ext cx="1440160" cy="144016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763688" y="1347614"/>
            <a:ext cx="1440160" cy="144016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1763688" y="2035309"/>
            <a:ext cx="1440180" cy="0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973960" y="1558521"/>
            <a:ext cx="1018540" cy="1018540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1973960" y="1492922"/>
            <a:ext cx="1018540" cy="1018540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1763688" y="1347614"/>
            <a:ext cx="1440160" cy="144016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>
            <a:off x="5940152" y="2067694"/>
            <a:ext cx="1440160" cy="0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2" idx="0"/>
          </p:cNvCxnSpPr>
          <p:nvPr/>
        </p:nvCxnSpPr>
        <p:spPr>
          <a:xfrm>
            <a:off x="2483768" y="1347614"/>
            <a:ext cx="0" cy="1440160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6151059" y="1558521"/>
            <a:ext cx="1018346" cy="1018346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6660232" y="1347614"/>
            <a:ext cx="0" cy="1440160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6151059" y="1558521"/>
            <a:ext cx="1018346" cy="1018346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4268458" y="3427602"/>
            <a:ext cx="432048" cy="43204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28" name="TextBox 10"/>
          <p:cNvSpPr txBox="1">
            <a:spLocks noChangeArrowheads="1"/>
          </p:cNvSpPr>
          <p:nvPr/>
        </p:nvSpPr>
        <p:spPr bwMode="auto">
          <a:xfrm>
            <a:off x="4283968" y="3406360"/>
            <a:ext cx="5040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255940" y="3235789"/>
            <a:ext cx="883779" cy="815673"/>
            <a:chOff x="-28578" y="3102787"/>
            <a:chExt cx="883779" cy="815673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4" name="TextBox 9"/>
                <p:cNvSpPr txBox="1"/>
                <p:nvPr/>
              </p:nvSpPr>
              <p:spPr>
                <a:xfrm>
                  <a:off x="475894" y="3102787"/>
                  <a:ext cx="379307" cy="8156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400" b="1" dirty="0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6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400" b="1" dirty="0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6</m:t>
                            </m:r>
                          </m:den>
                        </m:f>
                      </m:oMath>
                    </m:oMathPara>
                  </a14:m>
                  <a:endParaRPr lang="zh-CN" altLang="en-US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34" name="TextBox 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5894" y="3102787"/>
                  <a:ext cx="379307" cy="815673"/>
                </a:xfrm>
                <a:prstGeom prst="rect">
                  <a:avLst/>
                </a:prstGeom>
                <a:blipFill rotWithShape="1">
                  <a:blip r:embed="rId1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5" name="TextBox 10"/>
            <p:cNvSpPr txBox="1"/>
            <p:nvPr/>
          </p:nvSpPr>
          <p:spPr>
            <a:xfrm>
              <a:off x="-28578" y="3303037"/>
              <a:ext cx="3793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413569" y="3233135"/>
            <a:ext cx="831352" cy="792653"/>
            <a:chOff x="189329" y="3112280"/>
            <a:chExt cx="831352" cy="792653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8" name="TextBox 9"/>
                <p:cNvSpPr txBox="1"/>
                <p:nvPr/>
              </p:nvSpPr>
              <p:spPr>
                <a:xfrm>
                  <a:off x="641374" y="3112280"/>
                  <a:ext cx="379307" cy="7926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400" b="1" dirty="0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5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400" b="1" dirty="0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6</m:t>
                            </m:r>
                          </m:den>
                        </m:f>
                        <m:r>
                          <a:rPr lang="en-US" altLang="zh-CN" sz="24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 </m:t>
                        </m:r>
                      </m:oMath>
                    </m:oMathPara>
                  </a14:m>
                  <a:endParaRPr lang="zh-CN" altLang="en-US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38" name="TextBox 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1374" y="3112280"/>
                  <a:ext cx="379307" cy="792653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9" name="TextBox 10"/>
            <p:cNvSpPr txBox="1"/>
            <p:nvPr/>
          </p:nvSpPr>
          <p:spPr>
            <a:xfrm>
              <a:off x="189329" y="3283522"/>
              <a:ext cx="3793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85185E-6 L 0.45677 0.00031 " pathEditMode="relative" rAng="0" ptsTypes="AA">
                                      <p:cBhvr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3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3" grpId="0" bldLvl="0" animBg="1"/>
      <p:bldP spid="17" grpId="0" bldLvl="0" animBg="1"/>
      <p:bldP spid="17" grpId="1" bldLvl="0" animBg="1"/>
      <p:bldP spid="2" grpId="0" bldLvl="0" animBg="1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饼形 26"/>
          <p:cNvSpPr/>
          <p:nvPr/>
        </p:nvSpPr>
        <p:spPr>
          <a:xfrm>
            <a:off x="5940152" y="1347614"/>
            <a:ext cx="1440160" cy="1440160"/>
          </a:xfrm>
          <a:prstGeom prst="pie">
            <a:avLst>
              <a:gd name="adj1" fmla="val 0"/>
              <a:gd name="adj2" fmla="val 18883184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907704" y="1347614"/>
            <a:ext cx="1440160" cy="144016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10"/>
          <p:cNvSpPr txBox="1">
            <a:spLocks noChangeArrowheads="1"/>
          </p:cNvSpPr>
          <p:nvPr/>
        </p:nvSpPr>
        <p:spPr bwMode="auto">
          <a:xfrm>
            <a:off x="2195736" y="2859782"/>
            <a:ext cx="72008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10"/>
          <p:cNvSpPr txBox="1">
            <a:spLocks noChangeArrowheads="1"/>
          </p:cNvSpPr>
          <p:nvPr/>
        </p:nvSpPr>
        <p:spPr bwMode="auto">
          <a:xfrm>
            <a:off x="6444208" y="3003798"/>
            <a:ext cx="7200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50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475</Words>
  <Application>WPS 演示</Application>
  <PresentationFormat>全屏显示(16:9)</PresentationFormat>
  <Paragraphs>193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8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Cambria Math</vt:lpstr>
      <vt:lpstr>Wingdings</vt:lpstr>
      <vt:lpstr>楷体_GB2312</vt:lpstr>
      <vt:lpstr>Meiryo UI</vt:lpstr>
      <vt:lpstr>等线 Light</vt:lpstr>
      <vt:lpstr>微软雅黑</vt:lpstr>
      <vt:lpstr>Arial Unicode MS</vt:lpstr>
      <vt:lpstr>新宋体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62</cp:revision>
  <dcterms:created xsi:type="dcterms:W3CDTF">2019-09-02T08:53:00Z</dcterms:created>
  <dcterms:modified xsi:type="dcterms:W3CDTF">2023-09-28T13:34:00Z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A3CF1C72BC7948A4B7B628C0EE623D7F_12</vt:lpwstr>
  </property>
</Properties>
</file>