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0"/>
  </p:notesMasterIdLst>
  <p:sldIdLst>
    <p:sldId id="256" r:id="rId4"/>
    <p:sldId id="257" r:id="rId5"/>
    <p:sldId id="266" r:id="rId6"/>
    <p:sldId id="274" r:id="rId7"/>
    <p:sldId id="295" r:id="rId8"/>
    <p:sldId id="275" r:id="rId9"/>
    <p:sldId id="276" r:id="rId10"/>
    <p:sldId id="278" r:id="rId11"/>
    <p:sldId id="279" r:id="rId12"/>
    <p:sldId id="280" r:id="rId13"/>
    <p:sldId id="282" r:id="rId14"/>
    <p:sldId id="299" r:id="rId15"/>
    <p:sldId id="300" r:id="rId16"/>
    <p:sldId id="267" r:id="rId17"/>
    <p:sldId id="263" r:id="rId18"/>
    <p:sldId id="308"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2" userDrawn="1">
          <p15:clr>
            <a:srgbClr val="A4A3A4"/>
          </p15:clr>
        </p15:guide>
        <p15:guide id="2" pos="37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ADFBF"/>
    <a:srgbClr val="FFD699"/>
    <a:srgbClr val="9BD3EF"/>
    <a:srgbClr val="DC3A14"/>
    <a:srgbClr val="00B0F0"/>
    <a:srgbClr val="7587DF"/>
    <a:srgbClr val="DC67BC"/>
    <a:srgbClr val="00B4FF"/>
    <a:srgbClr val="ECECE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82"/>
        <p:guide pos="376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79927" y="2169041"/>
            <a:ext cx="4983480" cy="922020"/>
          </a:xfrm>
          <a:prstGeom prst="rect">
            <a:avLst/>
          </a:prstGeom>
          <a:noFill/>
        </p:spPr>
        <p:txBody>
          <a:bodyPr wrap="none" rtlCol="0">
            <a:spAutoFit/>
          </a:bodyPr>
          <a:lstStyle/>
          <a:p>
            <a:r>
              <a:rPr kumimoji="1" lang="zh-CN" altLang="en-US" sz="5400" b="1" dirty="0">
                <a:solidFill>
                  <a:srgbClr val="00B4FF"/>
                </a:solidFill>
              </a:rPr>
              <a:t>一个数除以分数</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3" name="图片 2" descr="451994309565874489"/>
          <p:cNvPicPr>
            <a:picLocks noChangeAspect="1"/>
          </p:cNvPicPr>
          <p:nvPr/>
        </p:nvPicPr>
        <p:blipFill>
          <a:blip r:embed="rId2">
            <a:clrChange>
              <a:clrFrom>
                <a:srgbClr val="FEFFFF">
                  <a:alpha val="100000"/>
                </a:srgbClr>
              </a:clrFrom>
              <a:clrTo>
                <a:srgbClr val="FEFFFF">
                  <a:alpha val="100000"/>
                  <a:alpha val="0"/>
                </a:srgbClr>
              </a:clrTo>
            </a:clrChange>
          </a:blip>
          <a:srcRect l="49479" t="2046" r="1581" b="4102"/>
          <a:stretch>
            <a:fillRect/>
          </a:stretch>
        </p:blipFill>
        <p:spPr>
          <a:xfrm flipH="1">
            <a:off x="8458835" y="1214755"/>
            <a:ext cx="3244215" cy="4786630"/>
          </a:xfrm>
          <a:prstGeom prst="rect">
            <a:avLst/>
          </a:prstGeom>
        </p:spPr>
      </p:pic>
      <p:pic>
        <p:nvPicPr>
          <p:cNvPr id="4" name="图片 3" descr="451994309565874489"/>
          <p:cNvPicPr>
            <a:picLocks noChangeAspect="1"/>
          </p:cNvPicPr>
          <p:nvPr/>
        </p:nvPicPr>
        <p:blipFill>
          <a:blip r:embed="rId2">
            <a:clrChange>
              <a:clrFrom>
                <a:srgbClr val="FEFFFF">
                  <a:alpha val="100000"/>
                </a:srgbClr>
              </a:clrFrom>
              <a:clrTo>
                <a:srgbClr val="FEFFFF">
                  <a:alpha val="100000"/>
                  <a:alpha val="0"/>
                </a:srgbClr>
              </a:clrTo>
            </a:clrChange>
          </a:blip>
          <a:srcRect l="2436" t="2046" r="50166" b="4102"/>
          <a:stretch>
            <a:fillRect/>
          </a:stretch>
        </p:blipFill>
        <p:spPr>
          <a:xfrm>
            <a:off x="943610" y="1214755"/>
            <a:ext cx="3141980" cy="4786630"/>
          </a:xfrm>
          <a:prstGeom prst="rect">
            <a:avLst/>
          </a:prstGeom>
        </p:spPr>
      </p:pic>
      <p:grpSp>
        <p:nvGrpSpPr>
          <p:cNvPr id="25" name="组合 24"/>
          <p:cNvGrpSpPr/>
          <p:nvPr/>
        </p:nvGrpSpPr>
        <p:grpSpPr>
          <a:xfrm>
            <a:off x="2101215" y="1718310"/>
            <a:ext cx="1687830" cy="718185"/>
            <a:chOff x="4070" y="4535"/>
            <a:chExt cx="2658" cy="1131"/>
          </a:xfrm>
        </p:grpSpPr>
        <p:grpSp>
          <p:nvGrpSpPr>
            <p:cNvPr id="58" name="组合 57"/>
            <p:cNvGrpSpPr/>
            <p:nvPr/>
          </p:nvGrpSpPr>
          <p:grpSpPr>
            <a:xfrm rot="0">
              <a:off x="4070" y="4535"/>
              <a:ext cx="2658" cy="1131"/>
              <a:chOff x="2916" y="8726"/>
              <a:chExt cx="2658" cy="1131"/>
            </a:xfrm>
          </p:grpSpPr>
          <p:grpSp>
            <p:nvGrpSpPr>
              <p:cNvPr id="54" name="组合 53"/>
              <p:cNvGrpSpPr/>
              <p:nvPr/>
            </p:nvGrpSpPr>
            <p:grpSpPr>
              <a:xfrm>
                <a:off x="2916" y="8726"/>
                <a:ext cx="1048" cy="1131"/>
                <a:chOff x="12695" y="3843"/>
                <a:chExt cx="1048" cy="1131"/>
              </a:xfrm>
            </p:grpSpPr>
            <p:sp>
              <p:nvSpPr>
                <p:cNvPr id="55" name="Text Box 7"/>
                <p:cNvSpPr txBox="1"/>
                <p:nvPr/>
              </p:nvSpPr>
              <p:spPr>
                <a:xfrm>
                  <a:off x="12695" y="3843"/>
                  <a:ext cx="1048"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722"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22" name="组合 21"/>
            <p:cNvGrpSpPr/>
            <p:nvPr/>
          </p:nvGrpSpPr>
          <p:grpSpPr>
            <a:xfrm rot="0">
              <a:off x="5480" y="4536"/>
              <a:ext cx="1096" cy="1131"/>
              <a:chOff x="13189" y="3843"/>
              <a:chExt cx="1096" cy="1131"/>
            </a:xfrm>
          </p:grpSpPr>
          <p:sp>
            <p:nvSpPr>
              <p:cNvPr id="23" name="Text Box 7"/>
              <p:cNvSpPr txBox="1"/>
              <p:nvPr/>
            </p:nvSpPr>
            <p:spPr>
              <a:xfrm>
                <a:off x="13189" y="3843"/>
                <a:ext cx="109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24" name="Line 8"/>
              <p:cNvSpPr/>
              <p:nvPr/>
            </p:nvSpPr>
            <p:spPr>
              <a:xfrm>
                <a:off x="13329" y="4318"/>
                <a:ext cx="568" cy="0"/>
              </a:xfrm>
              <a:prstGeom prst="line">
                <a:avLst/>
              </a:prstGeom>
              <a:ln w="22225" cap="flat" cmpd="sng">
                <a:solidFill>
                  <a:schemeClr val="tx1"/>
                </a:solidFill>
                <a:prstDash val="solid"/>
                <a:headEnd type="none" w="med" len="med"/>
                <a:tailEnd type="none" w="med" len="med"/>
              </a:ln>
            </p:spPr>
          </p:sp>
        </p:grpSp>
      </p:grpSp>
      <p:grpSp>
        <p:nvGrpSpPr>
          <p:cNvPr id="8" name="组合 7"/>
          <p:cNvGrpSpPr/>
          <p:nvPr/>
        </p:nvGrpSpPr>
        <p:grpSpPr>
          <a:xfrm>
            <a:off x="1998345" y="3343275"/>
            <a:ext cx="1790700" cy="718820"/>
            <a:chOff x="3908" y="4535"/>
            <a:chExt cx="2820" cy="1132"/>
          </a:xfrm>
        </p:grpSpPr>
        <p:grpSp>
          <p:nvGrpSpPr>
            <p:cNvPr id="9" name="组合 8"/>
            <p:cNvGrpSpPr/>
            <p:nvPr/>
          </p:nvGrpSpPr>
          <p:grpSpPr>
            <a:xfrm rot="0">
              <a:off x="3908" y="4535"/>
              <a:ext cx="2820" cy="1131"/>
              <a:chOff x="2754" y="8726"/>
              <a:chExt cx="2820" cy="1131"/>
            </a:xfrm>
          </p:grpSpPr>
          <p:grpSp>
            <p:nvGrpSpPr>
              <p:cNvPr id="10" name="组合 9"/>
              <p:cNvGrpSpPr/>
              <p:nvPr/>
            </p:nvGrpSpPr>
            <p:grpSpPr>
              <a:xfrm>
                <a:off x="2754" y="8726"/>
                <a:ext cx="1270" cy="1131"/>
                <a:chOff x="12533" y="3843"/>
                <a:chExt cx="1270" cy="1131"/>
              </a:xfrm>
            </p:grpSpPr>
            <p:sp>
              <p:nvSpPr>
                <p:cNvPr id="11" name="Text Box 7"/>
                <p:cNvSpPr txBox="1"/>
                <p:nvPr/>
              </p:nvSpPr>
              <p:spPr>
                <a:xfrm>
                  <a:off x="12533" y="3843"/>
                  <a:ext cx="1270"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10</a:t>
                  </a:r>
                  <a:endParaRPr lang="en-US" altLang="zh-CN" sz="2400" dirty="0">
                    <a:solidFill>
                      <a:schemeClr val="tx1"/>
                    </a:solidFill>
                    <a:latin typeface="+mj-ea"/>
                    <a:ea typeface="+mj-ea"/>
                  </a:endParaRPr>
                </a:p>
              </p:txBody>
            </p:sp>
            <p:sp>
              <p:nvSpPr>
                <p:cNvPr id="12"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3" name="文本框 12"/>
              <p:cNvSpPr txBox="1"/>
              <p:nvPr/>
            </p:nvSpPr>
            <p:spPr>
              <a:xfrm>
                <a:off x="3852" y="8784"/>
                <a:ext cx="1722"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14" name="组合 13"/>
            <p:cNvGrpSpPr/>
            <p:nvPr/>
          </p:nvGrpSpPr>
          <p:grpSpPr>
            <a:xfrm rot="0">
              <a:off x="5480" y="4536"/>
              <a:ext cx="1096" cy="1131"/>
              <a:chOff x="13189" y="3843"/>
              <a:chExt cx="1096" cy="1131"/>
            </a:xfrm>
          </p:grpSpPr>
          <p:sp>
            <p:nvSpPr>
              <p:cNvPr id="15" name="Text Box 7"/>
              <p:cNvSpPr txBox="1"/>
              <p:nvPr/>
            </p:nvSpPr>
            <p:spPr>
              <a:xfrm>
                <a:off x="13189" y="3843"/>
                <a:ext cx="109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16" name="Line 8"/>
              <p:cNvSpPr/>
              <p:nvPr/>
            </p:nvSpPr>
            <p:spPr>
              <a:xfrm>
                <a:off x="13329" y="4318"/>
                <a:ext cx="568" cy="0"/>
              </a:xfrm>
              <a:prstGeom prst="line">
                <a:avLst/>
              </a:prstGeom>
              <a:ln w="22225" cap="flat" cmpd="sng">
                <a:solidFill>
                  <a:schemeClr val="tx1"/>
                </a:solidFill>
                <a:prstDash val="solid"/>
                <a:headEnd type="none" w="med" len="med"/>
                <a:tailEnd type="none" w="med" len="med"/>
              </a:ln>
            </p:spPr>
          </p:sp>
        </p:grpSp>
      </p:grpSp>
      <p:grpSp>
        <p:nvGrpSpPr>
          <p:cNvPr id="17" name="组合 16"/>
          <p:cNvGrpSpPr/>
          <p:nvPr/>
        </p:nvGrpSpPr>
        <p:grpSpPr>
          <a:xfrm>
            <a:off x="2276475" y="4854575"/>
            <a:ext cx="1517015" cy="718185"/>
            <a:chOff x="4346" y="4536"/>
            <a:chExt cx="2389" cy="1131"/>
          </a:xfrm>
        </p:grpSpPr>
        <p:sp>
          <p:nvSpPr>
            <p:cNvPr id="26" name="文本框 25"/>
            <p:cNvSpPr txBox="1"/>
            <p:nvPr/>
          </p:nvSpPr>
          <p:spPr>
            <a:xfrm>
              <a:off x="4346" y="4633"/>
              <a:ext cx="2389" cy="725"/>
            </a:xfrm>
            <a:prstGeom prst="rect">
              <a:avLst/>
            </a:prstGeom>
            <a:noFill/>
          </p:spPr>
          <p:txBody>
            <a:bodyPr wrap="none" rtlCol="0" anchor="t">
              <a:spAutoFit/>
            </a:bodyPr>
            <a:p>
              <a:pPr algn="l"/>
              <a:r>
                <a:rPr lang="en-US" altLang="zh-CN" sz="2400">
                  <a:latin typeface="Arial" panose="020B0604020202020204" pitchFamily="34" charset="0"/>
                </a:rPr>
                <a:t>12 </a:t>
              </a:r>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nvGrpSpPr>
            <p:cNvPr id="27" name="组合 26"/>
            <p:cNvGrpSpPr/>
            <p:nvPr/>
          </p:nvGrpSpPr>
          <p:grpSpPr>
            <a:xfrm rot="0">
              <a:off x="5480" y="4536"/>
              <a:ext cx="1096" cy="1131"/>
              <a:chOff x="13189" y="3843"/>
              <a:chExt cx="1096" cy="1131"/>
            </a:xfrm>
          </p:grpSpPr>
          <p:sp>
            <p:nvSpPr>
              <p:cNvPr id="28" name="Text Box 7"/>
              <p:cNvSpPr txBox="1"/>
              <p:nvPr/>
            </p:nvSpPr>
            <p:spPr>
              <a:xfrm>
                <a:off x="13189" y="3843"/>
                <a:ext cx="109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29" name="Line 8"/>
              <p:cNvSpPr/>
              <p:nvPr/>
            </p:nvSpPr>
            <p:spPr>
              <a:xfrm>
                <a:off x="13329" y="4318"/>
                <a:ext cx="568" cy="0"/>
              </a:xfrm>
              <a:prstGeom prst="line">
                <a:avLst/>
              </a:prstGeom>
              <a:ln w="22225" cap="flat" cmpd="sng">
                <a:solidFill>
                  <a:schemeClr val="tx1"/>
                </a:solidFill>
                <a:prstDash val="solid"/>
                <a:headEnd type="none" w="med" len="med"/>
                <a:tailEnd type="none" w="med" len="med"/>
              </a:ln>
            </p:spPr>
          </p:sp>
        </p:grpSp>
      </p:grpSp>
      <p:grpSp>
        <p:nvGrpSpPr>
          <p:cNvPr id="30" name="组合 29"/>
          <p:cNvGrpSpPr/>
          <p:nvPr/>
        </p:nvGrpSpPr>
        <p:grpSpPr>
          <a:xfrm>
            <a:off x="8717915" y="1743710"/>
            <a:ext cx="1784985" cy="718820"/>
            <a:chOff x="3917" y="4535"/>
            <a:chExt cx="2811" cy="1132"/>
          </a:xfrm>
        </p:grpSpPr>
        <p:grpSp>
          <p:nvGrpSpPr>
            <p:cNvPr id="31" name="组合 30"/>
            <p:cNvGrpSpPr/>
            <p:nvPr/>
          </p:nvGrpSpPr>
          <p:grpSpPr>
            <a:xfrm rot="0">
              <a:off x="3917" y="4535"/>
              <a:ext cx="2811" cy="1131"/>
              <a:chOff x="2763" y="8726"/>
              <a:chExt cx="2811" cy="1131"/>
            </a:xfrm>
          </p:grpSpPr>
          <p:grpSp>
            <p:nvGrpSpPr>
              <p:cNvPr id="32" name="组合 31"/>
              <p:cNvGrpSpPr/>
              <p:nvPr/>
            </p:nvGrpSpPr>
            <p:grpSpPr>
              <a:xfrm>
                <a:off x="2763" y="8726"/>
                <a:ext cx="1201" cy="1131"/>
                <a:chOff x="12542" y="3843"/>
                <a:chExt cx="1201" cy="1131"/>
              </a:xfrm>
            </p:grpSpPr>
            <p:sp>
              <p:nvSpPr>
                <p:cNvPr id="33" name="Text Box 7"/>
                <p:cNvSpPr txBox="1"/>
                <p:nvPr/>
              </p:nvSpPr>
              <p:spPr>
                <a:xfrm>
                  <a:off x="12542" y="3843"/>
                  <a:ext cx="1201"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15</a:t>
                  </a:r>
                  <a:endParaRPr lang="en-US" altLang="zh-CN" sz="2400" dirty="0">
                    <a:solidFill>
                      <a:schemeClr val="tx1"/>
                    </a:solidFill>
                    <a:latin typeface="+mj-ea"/>
                    <a:ea typeface="+mj-ea"/>
                  </a:endParaRPr>
                </a:p>
              </p:txBody>
            </p:sp>
            <p:sp>
              <p:nvSpPr>
                <p:cNvPr id="34"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35" name="文本框 34"/>
              <p:cNvSpPr txBox="1"/>
              <p:nvPr/>
            </p:nvSpPr>
            <p:spPr>
              <a:xfrm>
                <a:off x="3852" y="8784"/>
                <a:ext cx="1722"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36" name="组合 35"/>
            <p:cNvGrpSpPr/>
            <p:nvPr/>
          </p:nvGrpSpPr>
          <p:grpSpPr>
            <a:xfrm rot="0">
              <a:off x="5480" y="4536"/>
              <a:ext cx="1096" cy="1131"/>
              <a:chOff x="13189" y="3843"/>
              <a:chExt cx="1096" cy="1131"/>
            </a:xfrm>
          </p:grpSpPr>
          <p:sp>
            <p:nvSpPr>
              <p:cNvPr id="37" name="Text Box 7"/>
              <p:cNvSpPr txBox="1"/>
              <p:nvPr/>
            </p:nvSpPr>
            <p:spPr>
              <a:xfrm>
                <a:off x="13189" y="3843"/>
                <a:ext cx="109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38" name="Line 8"/>
              <p:cNvSpPr/>
              <p:nvPr/>
            </p:nvSpPr>
            <p:spPr>
              <a:xfrm>
                <a:off x="13329" y="4318"/>
                <a:ext cx="568" cy="0"/>
              </a:xfrm>
              <a:prstGeom prst="line">
                <a:avLst/>
              </a:prstGeom>
              <a:ln w="22225" cap="flat" cmpd="sng">
                <a:solidFill>
                  <a:schemeClr val="tx1"/>
                </a:solidFill>
                <a:prstDash val="solid"/>
                <a:headEnd type="none" w="med" len="med"/>
                <a:tailEnd type="none" w="med" len="med"/>
              </a:ln>
            </p:spPr>
          </p:sp>
        </p:grpSp>
      </p:grpSp>
      <p:grpSp>
        <p:nvGrpSpPr>
          <p:cNvPr id="39" name="组合 38"/>
          <p:cNvGrpSpPr/>
          <p:nvPr/>
        </p:nvGrpSpPr>
        <p:grpSpPr>
          <a:xfrm>
            <a:off x="8926830" y="3315335"/>
            <a:ext cx="1347470" cy="718185"/>
            <a:chOff x="4546" y="4536"/>
            <a:chExt cx="2122" cy="1131"/>
          </a:xfrm>
        </p:grpSpPr>
        <p:sp>
          <p:nvSpPr>
            <p:cNvPr id="44" name="文本框 43"/>
            <p:cNvSpPr txBox="1"/>
            <p:nvPr/>
          </p:nvSpPr>
          <p:spPr>
            <a:xfrm>
              <a:off x="4546" y="4633"/>
              <a:ext cx="2122" cy="725"/>
            </a:xfrm>
            <a:prstGeom prst="rect">
              <a:avLst/>
            </a:prstGeom>
            <a:noFill/>
          </p:spPr>
          <p:txBody>
            <a:bodyPr wrap="none" rtlCol="0" anchor="t">
              <a:spAutoFit/>
            </a:bodyPr>
            <a:p>
              <a:pPr algn="l"/>
              <a:r>
                <a:rPr lang="en-US" altLang="zh-CN" sz="2400">
                  <a:latin typeface="Arial" panose="020B0604020202020204" pitchFamily="34" charset="0"/>
                </a:rPr>
                <a:t>5 </a:t>
              </a:r>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nvGrpSpPr>
            <p:cNvPr id="45" name="组合 44"/>
            <p:cNvGrpSpPr/>
            <p:nvPr/>
          </p:nvGrpSpPr>
          <p:grpSpPr>
            <a:xfrm rot="0">
              <a:off x="5480" y="4536"/>
              <a:ext cx="1096" cy="1131"/>
              <a:chOff x="13189" y="3843"/>
              <a:chExt cx="1096" cy="1131"/>
            </a:xfrm>
          </p:grpSpPr>
          <p:sp>
            <p:nvSpPr>
              <p:cNvPr id="46" name="Text Box 7"/>
              <p:cNvSpPr txBox="1"/>
              <p:nvPr/>
            </p:nvSpPr>
            <p:spPr>
              <a:xfrm>
                <a:off x="13189" y="3843"/>
                <a:ext cx="109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13</a:t>
                </a:r>
                <a:endParaRPr lang="en-US" altLang="zh-CN" sz="2400" dirty="0">
                  <a:solidFill>
                    <a:schemeClr val="tx1"/>
                  </a:solidFill>
                  <a:latin typeface="+mj-ea"/>
                  <a:ea typeface="+mj-ea"/>
                </a:endParaRPr>
              </a:p>
            </p:txBody>
          </p:sp>
          <p:sp>
            <p:nvSpPr>
              <p:cNvPr id="47" name="Line 8"/>
              <p:cNvSpPr/>
              <p:nvPr/>
            </p:nvSpPr>
            <p:spPr>
              <a:xfrm>
                <a:off x="13329" y="4318"/>
                <a:ext cx="568" cy="0"/>
              </a:xfrm>
              <a:prstGeom prst="line">
                <a:avLst/>
              </a:prstGeom>
              <a:ln w="22225" cap="flat" cmpd="sng">
                <a:solidFill>
                  <a:schemeClr val="tx1"/>
                </a:solidFill>
                <a:prstDash val="solid"/>
                <a:headEnd type="none" w="med" len="med"/>
                <a:tailEnd type="none" w="med" len="med"/>
              </a:ln>
            </p:spPr>
          </p:sp>
        </p:grpSp>
      </p:grpSp>
      <p:grpSp>
        <p:nvGrpSpPr>
          <p:cNvPr id="48" name="组合 47"/>
          <p:cNvGrpSpPr/>
          <p:nvPr/>
        </p:nvGrpSpPr>
        <p:grpSpPr>
          <a:xfrm>
            <a:off x="8869680" y="4874260"/>
            <a:ext cx="1765300" cy="718820"/>
            <a:chOff x="3948" y="4535"/>
            <a:chExt cx="2780" cy="1132"/>
          </a:xfrm>
        </p:grpSpPr>
        <p:grpSp>
          <p:nvGrpSpPr>
            <p:cNvPr id="49" name="组合 48"/>
            <p:cNvGrpSpPr/>
            <p:nvPr/>
          </p:nvGrpSpPr>
          <p:grpSpPr>
            <a:xfrm rot="0">
              <a:off x="3948" y="4535"/>
              <a:ext cx="2780" cy="1131"/>
              <a:chOff x="2794" y="8726"/>
              <a:chExt cx="2780" cy="1131"/>
            </a:xfrm>
          </p:grpSpPr>
          <p:grpSp>
            <p:nvGrpSpPr>
              <p:cNvPr id="50" name="组合 49"/>
              <p:cNvGrpSpPr/>
              <p:nvPr/>
            </p:nvGrpSpPr>
            <p:grpSpPr>
              <a:xfrm>
                <a:off x="2794" y="8726"/>
                <a:ext cx="1330" cy="1131"/>
                <a:chOff x="12573" y="3843"/>
                <a:chExt cx="1330" cy="1131"/>
              </a:xfrm>
            </p:grpSpPr>
            <p:sp>
              <p:nvSpPr>
                <p:cNvPr id="51" name="Text Box 7"/>
                <p:cNvSpPr txBox="1"/>
                <p:nvPr/>
              </p:nvSpPr>
              <p:spPr>
                <a:xfrm>
                  <a:off x="12573" y="3843"/>
                  <a:ext cx="1330"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35</a:t>
                  </a:r>
                  <a:endParaRPr lang="en-US" altLang="zh-CN" sz="2400" dirty="0">
                    <a:solidFill>
                      <a:schemeClr val="tx1"/>
                    </a:solidFill>
                    <a:latin typeface="+mj-ea"/>
                    <a:ea typeface="+mj-ea"/>
                  </a:endParaRPr>
                </a:p>
              </p:txBody>
            </p:sp>
            <p:sp>
              <p:nvSpPr>
                <p:cNvPr id="52"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3" name="文本框 52"/>
              <p:cNvSpPr txBox="1"/>
              <p:nvPr/>
            </p:nvSpPr>
            <p:spPr>
              <a:xfrm>
                <a:off x="3852" y="8784"/>
                <a:ext cx="1722"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59" name="组合 58"/>
            <p:cNvGrpSpPr/>
            <p:nvPr/>
          </p:nvGrpSpPr>
          <p:grpSpPr>
            <a:xfrm rot="0">
              <a:off x="5480" y="4536"/>
              <a:ext cx="1096" cy="1131"/>
              <a:chOff x="13189" y="3843"/>
              <a:chExt cx="1096" cy="1131"/>
            </a:xfrm>
          </p:grpSpPr>
          <p:sp>
            <p:nvSpPr>
              <p:cNvPr id="60" name="Text Box 7"/>
              <p:cNvSpPr txBox="1"/>
              <p:nvPr/>
            </p:nvSpPr>
            <p:spPr>
              <a:xfrm>
                <a:off x="13189" y="3843"/>
                <a:ext cx="109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61" name="Line 8"/>
              <p:cNvSpPr/>
              <p:nvPr/>
            </p:nvSpPr>
            <p:spPr>
              <a:xfrm>
                <a:off x="13329" y="4318"/>
                <a:ext cx="568" cy="0"/>
              </a:xfrm>
              <a:prstGeom prst="line">
                <a:avLst/>
              </a:prstGeom>
              <a:ln w="22225" cap="flat" cmpd="sng">
                <a:solidFill>
                  <a:schemeClr val="tx1"/>
                </a:solidFill>
                <a:prstDash val="solid"/>
                <a:headEnd type="none" w="med" len="med"/>
                <a:tailEnd type="none" w="med" len="med"/>
              </a:ln>
            </p:spPr>
          </p:sp>
        </p:grpSp>
      </p:grpSp>
      <p:grpSp>
        <p:nvGrpSpPr>
          <p:cNvPr id="66" name="组合 65"/>
          <p:cNvGrpSpPr/>
          <p:nvPr/>
        </p:nvGrpSpPr>
        <p:grpSpPr>
          <a:xfrm>
            <a:off x="5530215" y="1501775"/>
            <a:ext cx="863600" cy="1459230"/>
            <a:chOff x="9028" y="2843"/>
            <a:chExt cx="1360" cy="2298"/>
          </a:xfrm>
        </p:grpSpPr>
        <p:pic>
          <p:nvPicPr>
            <p:cNvPr id="62" name="图片 61" descr="360截图20220516193839085"/>
            <p:cNvPicPr>
              <a:picLocks noChangeAspect="1"/>
            </p:cNvPicPr>
            <p:nvPr/>
          </p:nvPicPr>
          <p:blipFill>
            <a:blip r:embed="rId3">
              <a:clrChange>
                <a:clrFrom>
                  <a:srgbClr val="FFFEFF">
                    <a:alpha val="100000"/>
                  </a:srgbClr>
                </a:clrFrom>
                <a:clrTo>
                  <a:srgbClr val="FFFEFF">
                    <a:alpha val="100000"/>
                    <a:alpha val="0"/>
                  </a:srgbClr>
                </a:clrTo>
              </a:clrChange>
            </a:blip>
            <a:srcRect l="7287"/>
            <a:stretch>
              <a:fillRect/>
            </a:stretch>
          </p:blipFill>
          <p:spPr>
            <a:xfrm>
              <a:off x="9028" y="2843"/>
              <a:ext cx="1361" cy="2298"/>
            </a:xfrm>
            <a:prstGeom prst="rect">
              <a:avLst/>
            </a:prstGeom>
          </p:spPr>
        </p:pic>
        <p:grpSp>
          <p:nvGrpSpPr>
            <p:cNvPr id="63" name="组合 62"/>
            <p:cNvGrpSpPr/>
            <p:nvPr/>
          </p:nvGrpSpPr>
          <p:grpSpPr>
            <a:xfrm rot="0">
              <a:off x="9159" y="3377"/>
              <a:ext cx="1149" cy="1131"/>
              <a:chOff x="12714" y="3843"/>
              <a:chExt cx="1149" cy="1131"/>
            </a:xfrm>
          </p:grpSpPr>
          <p:sp>
            <p:nvSpPr>
              <p:cNvPr id="64" name="Text Box 7"/>
              <p:cNvSpPr txBox="1"/>
              <p:nvPr/>
            </p:nvSpPr>
            <p:spPr>
              <a:xfrm>
                <a:off x="12714" y="3843"/>
                <a:ext cx="1149"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35</a:t>
                </a:r>
                <a:endParaRPr lang="en-US" altLang="zh-CN" sz="2400" dirty="0">
                  <a:solidFill>
                    <a:schemeClr val="tx1"/>
                  </a:solidFill>
                  <a:latin typeface="+mj-ea"/>
                  <a:ea typeface="+mj-ea"/>
                </a:endParaRPr>
              </a:p>
            </p:txBody>
          </p:sp>
          <p:sp>
            <p:nvSpPr>
              <p:cNvPr id="65"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67" name="组合 66"/>
          <p:cNvGrpSpPr/>
          <p:nvPr/>
        </p:nvGrpSpPr>
        <p:grpSpPr>
          <a:xfrm>
            <a:off x="4868545" y="2378075"/>
            <a:ext cx="863600" cy="1459230"/>
            <a:chOff x="9028" y="2843"/>
            <a:chExt cx="1360" cy="2298"/>
          </a:xfrm>
        </p:grpSpPr>
        <p:pic>
          <p:nvPicPr>
            <p:cNvPr id="68" name="图片 67" descr="360截图20220516193839085"/>
            <p:cNvPicPr>
              <a:picLocks noChangeAspect="1"/>
            </p:cNvPicPr>
            <p:nvPr/>
          </p:nvPicPr>
          <p:blipFill>
            <a:blip r:embed="rId3">
              <a:clrChange>
                <a:clrFrom>
                  <a:srgbClr val="FFFEFF">
                    <a:alpha val="100000"/>
                  </a:srgbClr>
                </a:clrFrom>
                <a:clrTo>
                  <a:srgbClr val="FFFEFF">
                    <a:alpha val="100000"/>
                    <a:alpha val="0"/>
                  </a:srgbClr>
                </a:clrTo>
              </a:clrChange>
            </a:blip>
            <a:srcRect l="7287"/>
            <a:stretch>
              <a:fillRect/>
            </a:stretch>
          </p:blipFill>
          <p:spPr>
            <a:xfrm>
              <a:off x="9028" y="2843"/>
              <a:ext cx="1361" cy="2298"/>
            </a:xfrm>
            <a:prstGeom prst="rect">
              <a:avLst/>
            </a:prstGeom>
          </p:spPr>
        </p:pic>
        <p:grpSp>
          <p:nvGrpSpPr>
            <p:cNvPr id="69" name="组合 68"/>
            <p:cNvGrpSpPr/>
            <p:nvPr/>
          </p:nvGrpSpPr>
          <p:grpSpPr>
            <a:xfrm rot="0">
              <a:off x="9159" y="3377"/>
              <a:ext cx="1149" cy="1131"/>
              <a:chOff x="12714" y="3843"/>
              <a:chExt cx="1149" cy="1131"/>
            </a:xfrm>
          </p:grpSpPr>
          <p:sp>
            <p:nvSpPr>
              <p:cNvPr id="70" name="Text Box 7"/>
              <p:cNvSpPr txBox="1"/>
              <p:nvPr/>
            </p:nvSpPr>
            <p:spPr>
              <a:xfrm>
                <a:off x="12714" y="3843"/>
                <a:ext cx="1149"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71"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77" name="组合 76"/>
          <p:cNvGrpSpPr/>
          <p:nvPr/>
        </p:nvGrpSpPr>
        <p:grpSpPr>
          <a:xfrm>
            <a:off x="5205730" y="3694430"/>
            <a:ext cx="863600" cy="1459230"/>
            <a:chOff x="9028" y="2843"/>
            <a:chExt cx="1360" cy="2298"/>
          </a:xfrm>
        </p:grpSpPr>
        <p:pic>
          <p:nvPicPr>
            <p:cNvPr id="78" name="图片 77" descr="360截图20220516193839085"/>
            <p:cNvPicPr>
              <a:picLocks noChangeAspect="1"/>
            </p:cNvPicPr>
            <p:nvPr/>
          </p:nvPicPr>
          <p:blipFill>
            <a:blip r:embed="rId3">
              <a:clrChange>
                <a:clrFrom>
                  <a:srgbClr val="FFFEFF">
                    <a:alpha val="100000"/>
                  </a:srgbClr>
                </a:clrFrom>
                <a:clrTo>
                  <a:srgbClr val="FFFEFF">
                    <a:alpha val="100000"/>
                    <a:alpha val="0"/>
                  </a:srgbClr>
                </a:clrTo>
              </a:clrChange>
            </a:blip>
            <a:srcRect l="7287"/>
            <a:stretch>
              <a:fillRect/>
            </a:stretch>
          </p:blipFill>
          <p:spPr>
            <a:xfrm>
              <a:off x="9028" y="2843"/>
              <a:ext cx="1361" cy="2298"/>
            </a:xfrm>
            <a:prstGeom prst="rect">
              <a:avLst/>
            </a:prstGeom>
          </p:spPr>
        </p:pic>
        <p:grpSp>
          <p:nvGrpSpPr>
            <p:cNvPr id="79" name="组合 78"/>
            <p:cNvGrpSpPr/>
            <p:nvPr/>
          </p:nvGrpSpPr>
          <p:grpSpPr>
            <a:xfrm rot="0">
              <a:off x="9159" y="3377"/>
              <a:ext cx="1149" cy="1131"/>
              <a:chOff x="12714" y="3843"/>
              <a:chExt cx="1149" cy="1131"/>
            </a:xfrm>
          </p:grpSpPr>
          <p:sp>
            <p:nvSpPr>
              <p:cNvPr id="80" name="Text Box 7"/>
              <p:cNvSpPr txBox="1"/>
              <p:nvPr/>
            </p:nvSpPr>
            <p:spPr>
              <a:xfrm>
                <a:off x="12714" y="3843"/>
                <a:ext cx="1149"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81"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82" name="组合 81"/>
          <p:cNvGrpSpPr/>
          <p:nvPr/>
        </p:nvGrpSpPr>
        <p:grpSpPr>
          <a:xfrm>
            <a:off x="5732780" y="2730500"/>
            <a:ext cx="863600" cy="1459230"/>
            <a:chOff x="9028" y="2843"/>
            <a:chExt cx="1360" cy="2298"/>
          </a:xfrm>
        </p:grpSpPr>
        <p:pic>
          <p:nvPicPr>
            <p:cNvPr id="83" name="图片 82" descr="360截图20220516193839085"/>
            <p:cNvPicPr>
              <a:picLocks noChangeAspect="1"/>
            </p:cNvPicPr>
            <p:nvPr/>
          </p:nvPicPr>
          <p:blipFill>
            <a:blip r:embed="rId3">
              <a:clrChange>
                <a:clrFrom>
                  <a:srgbClr val="FFFEFF">
                    <a:alpha val="100000"/>
                  </a:srgbClr>
                </a:clrFrom>
                <a:clrTo>
                  <a:srgbClr val="FFFEFF">
                    <a:alpha val="100000"/>
                    <a:alpha val="0"/>
                  </a:srgbClr>
                </a:clrTo>
              </a:clrChange>
            </a:blip>
            <a:srcRect l="7287"/>
            <a:stretch>
              <a:fillRect/>
            </a:stretch>
          </p:blipFill>
          <p:spPr>
            <a:xfrm>
              <a:off x="9028" y="2843"/>
              <a:ext cx="1361" cy="2298"/>
            </a:xfrm>
            <a:prstGeom prst="rect">
              <a:avLst/>
            </a:prstGeom>
          </p:spPr>
        </p:pic>
        <p:grpSp>
          <p:nvGrpSpPr>
            <p:cNvPr id="84" name="组合 83"/>
            <p:cNvGrpSpPr/>
            <p:nvPr/>
          </p:nvGrpSpPr>
          <p:grpSpPr>
            <a:xfrm rot="0">
              <a:off x="9159" y="3377"/>
              <a:ext cx="1149" cy="1131"/>
              <a:chOff x="12714" y="3843"/>
              <a:chExt cx="1149" cy="1131"/>
            </a:xfrm>
          </p:grpSpPr>
          <p:sp>
            <p:nvSpPr>
              <p:cNvPr id="85" name="Text Box 7"/>
              <p:cNvSpPr txBox="1"/>
              <p:nvPr/>
            </p:nvSpPr>
            <p:spPr>
              <a:xfrm>
                <a:off x="12714" y="3843"/>
                <a:ext cx="1149"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8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87" name="组合 86"/>
          <p:cNvGrpSpPr/>
          <p:nvPr/>
        </p:nvGrpSpPr>
        <p:grpSpPr>
          <a:xfrm>
            <a:off x="6402705" y="2019935"/>
            <a:ext cx="864235" cy="1459230"/>
            <a:chOff x="9028" y="2843"/>
            <a:chExt cx="1361" cy="2298"/>
          </a:xfrm>
        </p:grpSpPr>
        <p:pic>
          <p:nvPicPr>
            <p:cNvPr id="88" name="图片 87" descr="360截图20220516193839085"/>
            <p:cNvPicPr>
              <a:picLocks noChangeAspect="1"/>
            </p:cNvPicPr>
            <p:nvPr/>
          </p:nvPicPr>
          <p:blipFill>
            <a:blip r:embed="rId3">
              <a:clrChange>
                <a:clrFrom>
                  <a:srgbClr val="FFFEFF">
                    <a:alpha val="100000"/>
                  </a:srgbClr>
                </a:clrFrom>
                <a:clrTo>
                  <a:srgbClr val="FFFEFF">
                    <a:alpha val="100000"/>
                    <a:alpha val="0"/>
                  </a:srgbClr>
                </a:clrTo>
              </a:clrChange>
            </a:blip>
            <a:srcRect l="7287"/>
            <a:stretch>
              <a:fillRect/>
            </a:stretch>
          </p:blipFill>
          <p:spPr>
            <a:xfrm>
              <a:off x="9028" y="2843"/>
              <a:ext cx="1361" cy="2298"/>
            </a:xfrm>
            <a:prstGeom prst="rect">
              <a:avLst/>
            </a:prstGeom>
          </p:spPr>
        </p:pic>
        <p:sp>
          <p:nvSpPr>
            <p:cNvPr id="90" name="Text Box 7"/>
            <p:cNvSpPr txBox="1"/>
            <p:nvPr/>
          </p:nvSpPr>
          <p:spPr>
            <a:xfrm>
              <a:off x="9140" y="3692"/>
              <a:ext cx="1149" cy="49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13</a:t>
              </a:r>
              <a:endParaRPr lang="en-US" altLang="zh-CN" sz="2400" dirty="0">
                <a:solidFill>
                  <a:schemeClr val="tx1"/>
                </a:solidFill>
                <a:latin typeface="+mj-ea"/>
                <a:ea typeface="+mj-ea"/>
              </a:endParaRPr>
            </a:p>
          </p:txBody>
        </p:sp>
      </p:grpSp>
      <p:grpSp>
        <p:nvGrpSpPr>
          <p:cNvPr id="72" name="组合 71"/>
          <p:cNvGrpSpPr/>
          <p:nvPr/>
        </p:nvGrpSpPr>
        <p:grpSpPr>
          <a:xfrm>
            <a:off x="6343015" y="3501390"/>
            <a:ext cx="864235" cy="1459230"/>
            <a:chOff x="9028" y="2843"/>
            <a:chExt cx="1361" cy="2298"/>
          </a:xfrm>
        </p:grpSpPr>
        <p:pic>
          <p:nvPicPr>
            <p:cNvPr id="73" name="图片 72" descr="360截图20220516193839085"/>
            <p:cNvPicPr>
              <a:picLocks noChangeAspect="1"/>
            </p:cNvPicPr>
            <p:nvPr/>
          </p:nvPicPr>
          <p:blipFill>
            <a:blip r:embed="rId3">
              <a:clrChange>
                <a:clrFrom>
                  <a:srgbClr val="FFFEFF">
                    <a:alpha val="100000"/>
                  </a:srgbClr>
                </a:clrFrom>
                <a:clrTo>
                  <a:srgbClr val="FFFEFF">
                    <a:alpha val="100000"/>
                    <a:alpha val="0"/>
                  </a:srgbClr>
                </a:clrTo>
              </a:clrChange>
            </a:blip>
            <a:srcRect l="7287"/>
            <a:stretch>
              <a:fillRect/>
            </a:stretch>
          </p:blipFill>
          <p:spPr>
            <a:xfrm>
              <a:off x="9028" y="2843"/>
              <a:ext cx="1361" cy="2298"/>
            </a:xfrm>
            <a:prstGeom prst="rect">
              <a:avLst/>
            </a:prstGeom>
          </p:spPr>
        </p:pic>
        <p:grpSp>
          <p:nvGrpSpPr>
            <p:cNvPr id="74" name="组合 73"/>
            <p:cNvGrpSpPr/>
            <p:nvPr/>
          </p:nvGrpSpPr>
          <p:grpSpPr>
            <a:xfrm rot="0">
              <a:off x="9039" y="3377"/>
              <a:ext cx="1149" cy="1131"/>
              <a:chOff x="12594" y="3843"/>
              <a:chExt cx="1149" cy="1131"/>
            </a:xfrm>
          </p:grpSpPr>
          <p:sp>
            <p:nvSpPr>
              <p:cNvPr id="75" name="Text Box 7"/>
              <p:cNvSpPr txBox="1"/>
              <p:nvPr/>
            </p:nvSpPr>
            <p:spPr>
              <a:xfrm>
                <a:off x="12594" y="3843"/>
                <a:ext cx="1149"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40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7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 0 L -0.150469 -0.0198148 " pathEditMode="relative" rAng="0" ptsTypes="">
                                      <p:cBhvr>
                                        <p:cTn id="6" dur="2000" fill="hold"/>
                                        <p:tgtEl>
                                          <p:spTgt spid="66"/>
                                        </p:tgtEl>
                                        <p:attrNameLst>
                                          <p:attrName>ppt_x</p:attrName>
                                          <p:attrName>ppt_y</p:attrName>
                                        </p:attrNameLst>
                                      </p:cBhvr>
                                      <p:rCtr x="-81" y="-9"/>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0 0 L -0.094375 0.0857407 " pathEditMode="relative" ptsTypes="">
                                      <p:cBhvr>
                                        <p:cTn id="10" dur="2000" fill="hold"/>
                                        <p:tgtEl>
                                          <p:spTgt spid="67"/>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 0 L -0.215937 0.137963 " pathEditMode="relative" ptsTypes="">
                                      <p:cBhvr>
                                        <p:cTn id="14" dur="2000" fill="hold"/>
                                        <p:tgtEl>
                                          <p:spTgt spid="72"/>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0 0 L 0.22224 -0.305556 " pathEditMode="relative" ptsTypes="">
                                      <p:cBhvr>
                                        <p:cTn id="18" dur="2000" fill="hold"/>
                                        <p:tgtEl>
                                          <p:spTgt spid="77"/>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 0 L 0.133125 0.132222 " pathEditMode="relative" ptsTypes="">
                                      <p:cBhvr>
                                        <p:cTn id="22" dur="2000" fill="hold"/>
                                        <p:tgtEl>
                                          <p:spTgt spid="87"/>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 0 L 0.188698 0.251574 " pathEditMode="relative" ptsTypes="">
                                      <p:cBhvr>
                                        <p:cTn id="26" dur="2000" fill="hold"/>
                                        <p:tgtEl>
                                          <p:spTgt spid="8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091690" y="1140460"/>
            <a:ext cx="6783070" cy="1198880"/>
          </a:xfrm>
          <a:prstGeom prst="rect">
            <a:avLst/>
          </a:prstGeom>
          <a:noFill/>
        </p:spPr>
        <p:txBody>
          <a:bodyPr wrap="square" rtlCol="0" anchor="t">
            <a:spAutoFit/>
          </a:bodyPr>
          <a:p>
            <a:pPr indent="200025" algn="l">
              <a:lnSpc>
                <a:spcPct val="150000"/>
              </a:lnSpc>
            </a:pP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下面哪些题的商大于被除数</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哪些题的商小</a:t>
            </a:r>
            <a:endPar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00025" algn="l">
              <a:lnSpc>
                <a:spcPct val="150000"/>
              </a:lnSpc>
            </a:pP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于被除数</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哪些题的商等于被除数</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6" name="组合 45"/>
          <p:cNvGrpSpPr/>
          <p:nvPr/>
        </p:nvGrpSpPr>
        <p:grpSpPr>
          <a:xfrm>
            <a:off x="1546860" y="2633980"/>
            <a:ext cx="1418590" cy="830580"/>
            <a:chOff x="2346" y="4202"/>
            <a:chExt cx="2234" cy="1308"/>
          </a:xfrm>
        </p:grpSpPr>
        <p:sp>
          <p:nvSpPr>
            <p:cNvPr id="6" name="圆角矩形 5"/>
            <p:cNvSpPr/>
            <p:nvPr/>
          </p:nvSpPr>
          <p:spPr>
            <a:xfrm>
              <a:off x="2346" y="4202"/>
              <a:ext cx="2234" cy="1308"/>
            </a:xfrm>
            <a:prstGeom prst="roundRect">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8" name="组合 57"/>
            <p:cNvGrpSpPr/>
            <p:nvPr/>
          </p:nvGrpSpPr>
          <p:grpSpPr>
            <a:xfrm rot="0">
              <a:off x="2477" y="4371"/>
              <a:ext cx="1973" cy="1131"/>
              <a:chOff x="3056" y="8726"/>
              <a:chExt cx="1973" cy="1131"/>
            </a:xfrm>
          </p:grpSpPr>
          <p:grpSp>
            <p:nvGrpSpPr>
              <p:cNvPr id="54" name="组合 53"/>
              <p:cNvGrpSpPr/>
              <p:nvPr/>
            </p:nvGrpSpPr>
            <p:grpSpPr>
              <a:xfrm>
                <a:off x="3056" y="8726"/>
                <a:ext cx="908" cy="1131"/>
                <a:chOff x="12835" y="3843"/>
                <a:chExt cx="908" cy="1131"/>
              </a:xfrm>
            </p:grpSpPr>
            <p:sp>
              <p:nvSpPr>
                <p:cNvPr id="55"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17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2 </a:t>
                </a:r>
                <a:endParaRPr lang="en-US" altLang="zh-CN" sz="2400">
                  <a:latin typeface="Arial" panose="020B0604020202020204" pitchFamily="34" charset="0"/>
                </a:endParaRPr>
              </a:p>
            </p:txBody>
          </p:sp>
        </p:grpSp>
      </p:grpSp>
      <p:grpSp>
        <p:nvGrpSpPr>
          <p:cNvPr id="47" name="组合 46"/>
          <p:cNvGrpSpPr/>
          <p:nvPr/>
        </p:nvGrpSpPr>
        <p:grpSpPr>
          <a:xfrm>
            <a:off x="3892550" y="2633980"/>
            <a:ext cx="1418590" cy="830580"/>
            <a:chOff x="6128" y="4202"/>
            <a:chExt cx="2234" cy="1308"/>
          </a:xfrm>
        </p:grpSpPr>
        <p:sp>
          <p:nvSpPr>
            <p:cNvPr id="7" name="圆角矩形 6"/>
            <p:cNvSpPr/>
            <p:nvPr/>
          </p:nvSpPr>
          <p:spPr>
            <a:xfrm>
              <a:off x="6128" y="4202"/>
              <a:ext cx="2234" cy="1308"/>
            </a:xfrm>
            <a:prstGeom prst="roundRect">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 name="组合 9"/>
            <p:cNvGrpSpPr/>
            <p:nvPr/>
          </p:nvGrpSpPr>
          <p:grpSpPr>
            <a:xfrm rot="0">
              <a:off x="6173" y="4369"/>
              <a:ext cx="2189" cy="1131"/>
              <a:chOff x="1901" y="8726"/>
              <a:chExt cx="2189" cy="1131"/>
            </a:xfrm>
          </p:grpSpPr>
          <p:sp>
            <p:nvSpPr>
              <p:cNvPr id="14" name="文本框 13"/>
              <p:cNvSpPr txBox="1"/>
              <p:nvPr/>
            </p:nvSpPr>
            <p:spPr>
              <a:xfrm>
                <a:off x="1901" y="8826"/>
                <a:ext cx="2189" cy="725"/>
              </a:xfrm>
              <a:prstGeom prst="rect">
                <a:avLst/>
              </a:prstGeom>
              <a:noFill/>
            </p:spPr>
            <p:txBody>
              <a:bodyPr wrap="square" rtlCol="0" anchor="t">
                <a:spAutoFit/>
              </a:bodyPr>
              <a:p>
                <a:pPr algn="l"/>
                <a:r>
                  <a:rPr lang="en-US" altLang="zh-CN" sz="2400">
                    <a:latin typeface="Arial" panose="020B0604020202020204" pitchFamily="34" charset="0"/>
                    <a:sym typeface="+mn-ea"/>
                  </a:rPr>
                  <a:t>12 </a:t>
                </a:r>
                <a:r>
                  <a:rPr lang="zh-CN" altLang="en-US" sz="2400">
                    <a:latin typeface="Arial" panose="020B0604020202020204" pitchFamily="34" charset="0"/>
                  </a:rPr>
                  <a:t>÷</a:t>
                </a:r>
                <a:endParaRPr lang="en-US" altLang="zh-CN" sz="2400">
                  <a:latin typeface="Arial" panose="020B0604020202020204" pitchFamily="34" charset="0"/>
                </a:endParaRPr>
              </a:p>
            </p:txBody>
          </p:sp>
          <p:grpSp>
            <p:nvGrpSpPr>
              <p:cNvPr id="11" name="组合 10"/>
              <p:cNvGrpSpPr/>
              <p:nvPr/>
            </p:nvGrpSpPr>
            <p:grpSpPr>
              <a:xfrm>
                <a:off x="3056" y="8726"/>
                <a:ext cx="908" cy="1131"/>
                <a:chOff x="12835" y="3843"/>
                <a:chExt cx="908" cy="1131"/>
              </a:xfrm>
            </p:grpSpPr>
            <p:sp>
              <p:nvSpPr>
                <p:cNvPr id="12"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13"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grpSp>
        <p:nvGrpSpPr>
          <p:cNvPr id="48" name="组合 47"/>
          <p:cNvGrpSpPr/>
          <p:nvPr/>
        </p:nvGrpSpPr>
        <p:grpSpPr>
          <a:xfrm>
            <a:off x="6257925" y="2618740"/>
            <a:ext cx="1441450" cy="830580"/>
            <a:chOff x="9771" y="4202"/>
            <a:chExt cx="2270" cy="1308"/>
          </a:xfrm>
        </p:grpSpPr>
        <p:sp>
          <p:nvSpPr>
            <p:cNvPr id="8" name="圆角矩形 7"/>
            <p:cNvSpPr/>
            <p:nvPr/>
          </p:nvSpPr>
          <p:spPr>
            <a:xfrm>
              <a:off x="9771" y="4202"/>
              <a:ext cx="2234" cy="1308"/>
            </a:xfrm>
            <a:prstGeom prst="roundRect">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5" name="组合 14"/>
            <p:cNvGrpSpPr/>
            <p:nvPr/>
          </p:nvGrpSpPr>
          <p:grpSpPr>
            <a:xfrm rot="0">
              <a:off x="9853" y="4371"/>
              <a:ext cx="2189" cy="1131"/>
              <a:chOff x="2021" y="8726"/>
              <a:chExt cx="2189" cy="1131"/>
            </a:xfrm>
          </p:grpSpPr>
          <p:sp>
            <p:nvSpPr>
              <p:cNvPr id="16" name="文本框 15"/>
              <p:cNvSpPr txBox="1"/>
              <p:nvPr/>
            </p:nvSpPr>
            <p:spPr>
              <a:xfrm>
                <a:off x="2021" y="8826"/>
                <a:ext cx="2189" cy="725"/>
              </a:xfrm>
              <a:prstGeom prst="rect">
                <a:avLst/>
              </a:prstGeom>
              <a:noFill/>
            </p:spPr>
            <p:txBody>
              <a:bodyPr wrap="square" rtlCol="0" anchor="t">
                <a:spAutoFit/>
              </a:bodyPr>
              <a:p>
                <a:pPr algn="l"/>
                <a:r>
                  <a:rPr lang="en-US" altLang="zh-CN" sz="2400">
                    <a:latin typeface="Arial" panose="020B0604020202020204" pitchFamily="34" charset="0"/>
                    <a:sym typeface="+mn-ea"/>
                  </a:rPr>
                  <a:t>1 </a:t>
                </a:r>
                <a:r>
                  <a:rPr lang="zh-CN" altLang="en-US" sz="2400">
                    <a:latin typeface="Arial" panose="020B0604020202020204" pitchFamily="34" charset="0"/>
                  </a:rPr>
                  <a:t>÷</a:t>
                </a:r>
                <a:endParaRPr lang="en-US" altLang="zh-CN" sz="2400">
                  <a:latin typeface="Arial" panose="020B0604020202020204" pitchFamily="34" charset="0"/>
                </a:endParaRPr>
              </a:p>
            </p:txBody>
          </p:sp>
          <p:grpSp>
            <p:nvGrpSpPr>
              <p:cNvPr id="17" name="组合 16"/>
              <p:cNvGrpSpPr/>
              <p:nvPr/>
            </p:nvGrpSpPr>
            <p:grpSpPr>
              <a:xfrm>
                <a:off x="3056" y="8726"/>
                <a:ext cx="908" cy="1131"/>
                <a:chOff x="12835" y="3843"/>
                <a:chExt cx="908" cy="1131"/>
              </a:xfrm>
            </p:grpSpPr>
            <p:sp>
              <p:nvSpPr>
                <p:cNvPr id="18"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19"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grpSp>
        <p:nvGrpSpPr>
          <p:cNvPr id="49" name="组合 48"/>
          <p:cNvGrpSpPr/>
          <p:nvPr/>
        </p:nvGrpSpPr>
        <p:grpSpPr>
          <a:xfrm>
            <a:off x="8669020" y="2633980"/>
            <a:ext cx="1418590" cy="830580"/>
            <a:chOff x="13111" y="4202"/>
            <a:chExt cx="2234" cy="1308"/>
          </a:xfrm>
        </p:grpSpPr>
        <p:sp>
          <p:nvSpPr>
            <p:cNvPr id="9" name="圆角矩形 8"/>
            <p:cNvSpPr/>
            <p:nvPr/>
          </p:nvSpPr>
          <p:spPr>
            <a:xfrm>
              <a:off x="13111" y="4202"/>
              <a:ext cx="2234" cy="1308"/>
            </a:xfrm>
            <a:prstGeom prst="roundRect">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0" name="组合 19"/>
            <p:cNvGrpSpPr/>
            <p:nvPr/>
          </p:nvGrpSpPr>
          <p:grpSpPr>
            <a:xfrm rot="0">
              <a:off x="13263" y="4373"/>
              <a:ext cx="1973" cy="1131"/>
              <a:chOff x="3056" y="8726"/>
              <a:chExt cx="1973" cy="1131"/>
            </a:xfrm>
          </p:grpSpPr>
          <p:grpSp>
            <p:nvGrpSpPr>
              <p:cNvPr id="21" name="组合 20"/>
              <p:cNvGrpSpPr/>
              <p:nvPr/>
            </p:nvGrpSpPr>
            <p:grpSpPr>
              <a:xfrm>
                <a:off x="3056" y="8726"/>
                <a:ext cx="908" cy="1131"/>
                <a:chOff x="12835" y="3843"/>
                <a:chExt cx="908" cy="1131"/>
              </a:xfrm>
            </p:grpSpPr>
            <p:sp>
              <p:nvSpPr>
                <p:cNvPr id="22"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23"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24" name="文本框 23"/>
              <p:cNvSpPr txBox="1"/>
              <p:nvPr/>
            </p:nvSpPr>
            <p:spPr>
              <a:xfrm>
                <a:off x="3852" y="8784"/>
                <a:ext cx="117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1 </a:t>
                </a:r>
                <a:endParaRPr lang="en-US" altLang="zh-CN" sz="2400">
                  <a:latin typeface="Arial" panose="020B0604020202020204" pitchFamily="34" charset="0"/>
                </a:endParaRPr>
              </a:p>
            </p:txBody>
          </p:sp>
        </p:grpSp>
      </p:grpSp>
      <p:grpSp>
        <p:nvGrpSpPr>
          <p:cNvPr id="86" name="组合 85"/>
          <p:cNvGrpSpPr/>
          <p:nvPr/>
        </p:nvGrpSpPr>
        <p:grpSpPr>
          <a:xfrm>
            <a:off x="1186815" y="3665855"/>
            <a:ext cx="3089910" cy="2722880"/>
            <a:chOff x="1869" y="5773"/>
            <a:chExt cx="4866" cy="4288"/>
          </a:xfrm>
        </p:grpSpPr>
        <p:grpSp>
          <p:nvGrpSpPr>
            <p:cNvPr id="74" name="组合 73"/>
            <p:cNvGrpSpPr/>
            <p:nvPr/>
          </p:nvGrpSpPr>
          <p:grpSpPr>
            <a:xfrm>
              <a:off x="1869" y="5773"/>
              <a:ext cx="4866" cy="4288"/>
              <a:chOff x="1869" y="5773"/>
              <a:chExt cx="4866" cy="4288"/>
            </a:xfrm>
          </p:grpSpPr>
          <p:grpSp>
            <p:nvGrpSpPr>
              <p:cNvPr id="69" name="组合 68"/>
              <p:cNvGrpSpPr/>
              <p:nvPr/>
            </p:nvGrpSpPr>
            <p:grpSpPr>
              <a:xfrm>
                <a:off x="1869" y="5773"/>
                <a:ext cx="4866" cy="4288"/>
                <a:chOff x="1869" y="5773"/>
                <a:chExt cx="4866" cy="4288"/>
              </a:xfrm>
            </p:grpSpPr>
            <p:sp>
              <p:nvSpPr>
                <p:cNvPr id="62" name="圆角矩形 61"/>
                <p:cNvSpPr/>
                <p:nvPr/>
              </p:nvSpPr>
              <p:spPr>
                <a:xfrm>
                  <a:off x="1870" y="6199"/>
                  <a:ext cx="4428" cy="3862"/>
                </a:xfrm>
                <a:prstGeom prst="roundRect">
                  <a:avLst/>
                </a:prstGeom>
                <a:solidFill>
                  <a:schemeClr val="bg1"/>
                </a:solidFill>
                <a:ln w="22225">
                  <a:solidFill>
                    <a:srgbClr val="FF0000"/>
                  </a:solidFill>
                </a:ln>
                <a:effectLst>
                  <a:outerShdw blurRad="139700" dist="190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8" name="图片 67" descr="图片2"/>
                <p:cNvPicPr>
                  <a:picLocks noChangeAspect="1"/>
                </p:cNvPicPr>
                <p:nvPr/>
              </p:nvPicPr>
              <p:blipFill>
                <a:blip r:embed="rId2"/>
                <a:srcRect b="62741"/>
                <a:stretch>
                  <a:fillRect/>
                </a:stretch>
              </p:blipFill>
              <p:spPr>
                <a:xfrm>
                  <a:off x="1869" y="5773"/>
                  <a:ext cx="4867" cy="1506"/>
                </a:xfrm>
                <a:prstGeom prst="rect">
                  <a:avLst/>
                </a:prstGeom>
              </p:spPr>
            </p:pic>
          </p:grpSp>
          <p:cxnSp>
            <p:nvCxnSpPr>
              <p:cNvPr id="67" name="直接连接符 66"/>
              <p:cNvCxnSpPr/>
              <p:nvPr/>
            </p:nvCxnSpPr>
            <p:spPr>
              <a:xfrm>
                <a:off x="1869" y="7203"/>
                <a:ext cx="4422"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3" name="文本框 52"/>
            <p:cNvSpPr txBox="1"/>
            <p:nvPr/>
          </p:nvSpPr>
          <p:spPr>
            <a:xfrm>
              <a:off x="2410" y="6380"/>
              <a:ext cx="3168" cy="725"/>
            </a:xfrm>
            <a:prstGeom prst="rect">
              <a:avLst/>
            </a:prstGeom>
            <a:noFill/>
          </p:spPr>
          <p:txBody>
            <a:bodyPr wrap="none" rtlCol="0">
              <a:spAutoFit/>
            </a:bodyPr>
            <a:p>
              <a:pPr algn="l"/>
              <a:r>
                <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商大于被除数</a:t>
              </a:r>
              <a:endPar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87" name="组合 86"/>
          <p:cNvGrpSpPr/>
          <p:nvPr/>
        </p:nvGrpSpPr>
        <p:grpSpPr>
          <a:xfrm>
            <a:off x="4585970" y="3679825"/>
            <a:ext cx="3089910" cy="2708910"/>
            <a:chOff x="7222" y="5795"/>
            <a:chExt cx="4866" cy="4266"/>
          </a:xfrm>
        </p:grpSpPr>
        <p:grpSp>
          <p:nvGrpSpPr>
            <p:cNvPr id="76" name="组合 75"/>
            <p:cNvGrpSpPr/>
            <p:nvPr/>
          </p:nvGrpSpPr>
          <p:grpSpPr>
            <a:xfrm>
              <a:off x="7222" y="5795"/>
              <a:ext cx="4866" cy="4266"/>
              <a:chOff x="7222" y="5795"/>
              <a:chExt cx="4866" cy="4266"/>
            </a:xfrm>
          </p:grpSpPr>
          <p:grpSp>
            <p:nvGrpSpPr>
              <p:cNvPr id="71" name="组合 70"/>
              <p:cNvGrpSpPr/>
              <p:nvPr/>
            </p:nvGrpSpPr>
            <p:grpSpPr>
              <a:xfrm>
                <a:off x="7222" y="5795"/>
                <a:ext cx="4866" cy="4266"/>
                <a:chOff x="7222" y="5795"/>
                <a:chExt cx="4866" cy="4266"/>
              </a:xfrm>
            </p:grpSpPr>
            <p:sp>
              <p:nvSpPr>
                <p:cNvPr id="65" name="圆角矩形 64"/>
                <p:cNvSpPr/>
                <p:nvPr/>
              </p:nvSpPr>
              <p:spPr>
                <a:xfrm>
                  <a:off x="7262" y="6199"/>
                  <a:ext cx="4428" cy="3862"/>
                </a:xfrm>
                <a:prstGeom prst="roundRect">
                  <a:avLst/>
                </a:prstGeom>
                <a:solidFill>
                  <a:schemeClr val="bg1"/>
                </a:solidFill>
                <a:ln w="22225">
                  <a:solidFill>
                    <a:srgbClr val="FF0000"/>
                  </a:solidFill>
                </a:ln>
                <a:effectLst>
                  <a:outerShdw blurRad="139700" dist="190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0" name="图片 69" descr="图片3"/>
                <p:cNvPicPr>
                  <a:picLocks noChangeAspect="1"/>
                </p:cNvPicPr>
                <p:nvPr/>
              </p:nvPicPr>
              <p:blipFill>
                <a:blip r:embed="rId3"/>
                <a:srcRect b="64250"/>
                <a:stretch>
                  <a:fillRect/>
                </a:stretch>
              </p:blipFill>
              <p:spPr>
                <a:xfrm>
                  <a:off x="7222" y="5795"/>
                  <a:ext cx="4867" cy="1445"/>
                </a:xfrm>
                <a:prstGeom prst="rect">
                  <a:avLst/>
                </a:prstGeom>
              </p:spPr>
            </p:pic>
          </p:grpSp>
          <p:cxnSp>
            <p:nvCxnSpPr>
              <p:cNvPr id="75" name="直接连接符 74"/>
              <p:cNvCxnSpPr/>
              <p:nvPr/>
            </p:nvCxnSpPr>
            <p:spPr>
              <a:xfrm>
                <a:off x="7268" y="7255"/>
                <a:ext cx="4422"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a:xfrm>
              <a:off x="7817" y="6380"/>
              <a:ext cx="3168" cy="725"/>
            </a:xfrm>
            <a:prstGeom prst="rect">
              <a:avLst/>
            </a:prstGeom>
            <a:noFill/>
          </p:spPr>
          <p:txBody>
            <a:bodyPr wrap="none" rtlCol="0">
              <a:spAutoFit/>
            </a:bodyPr>
            <a:p>
              <a:pPr algn="l"/>
              <a:r>
                <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商小于被除数</a:t>
              </a:r>
              <a:endPar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88" name="组合 87"/>
          <p:cNvGrpSpPr/>
          <p:nvPr/>
        </p:nvGrpSpPr>
        <p:grpSpPr>
          <a:xfrm>
            <a:off x="7984490" y="3676015"/>
            <a:ext cx="3089910" cy="2711450"/>
            <a:chOff x="12574" y="5789"/>
            <a:chExt cx="4866" cy="4270"/>
          </a:xfrm>
        </p:grpSpPr>
        <p:grpSp>
          <p:nvGrpSpPr>
            <p:cNvPr id="78" name="组合 77"/>
            <p:cNvGrpSpPr/>
            <p:nvPr/>
          </p:nvGrpSpPr>
          <p:grpSpPr>
            <a:xfrm>
              <a:off x="12574" y="5789"/>
              <a:ext cx="4866" cy="4270"/>
              <a:chOff x="12574" y="5789"/>
              <a:chExt cx="4866" cy="4270"/>
            </a:xfrm>
          </p:grpSpPr>
          <p:grpSp>
            <p:nvGrpSpPr>
              <p:cNvPr id="73" name="组合 72"/>
              <p:cNvGrpSpPr/>
              <p:nvPr/>
            </p:nvGrpSpPr>
            <p:grpSpPr>
              <a:xfrm>
                <a:off x="12574" y="5789"/>
                <a:ext cx="4867" cy="4271"/>
                <a:chOff x="12574" y="5789"/>
                <a:chExt cx="4867" cy="4271"/>
              </a:xfrm>
            </p:grpSpPr>
            <p:sp>
              <p:nvSpPr>
                <p:cNvPr id="66" name="圆角矩形 65"/>
                <p:cNvSpPr/>
                <p:nvPr/>
              </p:nvSpPr>
              <p:spPr>
                <a:xfrm>
                  <a:off x="12574" y="6198"/>
                  <a:ext cx="4428" cy="3862"/>
                </a:xfrm>
                <a:prstGeom prst="roundRect">
                  <a:avLst/>
                </a:prstGeom>
                <a:solidFill>
                  <a:schemeClr val="bg1"/>
                </a:solidFill>
                <a:ln w="22225">
                  <a:solidFill>
                    <a:srgbClr val="FF0000"/>
                  </a:solidFill>
                </a:ln>
                <a:effectLst>
                  <a:outerShdw blurRad="139700" dist="190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2" name="图片 71" descr="图片4"/>
                <p:cNvPicPr>
                  <a:picLocks noChangeAspect="1"/>
                </p:cNvPicPr>
                <p:nvPr/>
              </p:nvPicPr>
              <p:blipFill>
                <a:blip r:embed="rId4"/>
                <a:srcRect b="63731"/>
                <a:stretch>
                  <a:fillRect/>
                </a:stretch>
              </p:blipFill>
              <p:spPr>
                <a:xfrm>
                  <a:off x="12575" y="5789"/>
                  <a:ext cx="4867" cy="1466"/>
                </a:xfrm>
                <a:prstGeom prst="rect">
                  <a:avLst/>
                </a:prstGeom>
              </p:spPr>
            </p:pic>
          </p:grpSp>
          <p:cxnSp>
            <p:nvCxnSpPr>
              <p:cNvPr id="77" name="直接连接符 76"/>
              <p:cNvCxnSpPr/>
              <p:nvPr/>
            </p:nvCxnSpPr>
            <p:spPr>
              <a:xfrm>
                <a:off x="12574" y="7279"/>
                <a:ext cx="4422"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0" name="文本框 59"/>
            <p:cNvSpPr txBox="1"/>
            <p:nvPr/>
          </p:nvSpPr>
          <p:spPr>
            <a:xfrm>
              <a:off x="13185" y="6380"/>
              <a:ext cx="3168" cy="725"/>
            </a:xfrm>
            <a:prstGeom prst="rect">
              <a:avLst/>
            </a:prstGeom>
            <a:noFill/>
          </p:spPr>
          <p:txBody>
            <a:bodyPr wrap="none" rtlCol="0">
              <a:spAutoFit/>
            </a:bodyPr>
            <a:p>
              <a:pPr algn="l"/>
              <a:r>
                <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商等于被除数</a:t>
              </a:r>
              <a:endPar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111" name="组合 110"/>
          <p:cNvGrpSpPr/>
          <p:nvPr/>
        </p:nvGrpSpPr>
        <p:grpSpPr>
          <a:xfrm>
            <a:off x="1516380" y="4631690"/>
            <a:ext cx="2095500" cy="830580"/>
            <a:chOff x="2094" y="7294"/>
            <a:chExt cx="3300" cy="1308"/>
          </a:xfrm>
        </p:grpSpPr>
        <p:grpSp>
          <p:nvGrpSpPr>
            <p:cNvPr id="79" name="组合 78"/>
            <p:cNvGrpSpPr/>
            <p:nvPr/>
          </p:nvGrpSpPr>
          <p:grpSpPr>
            <a:xfrm>
              <a:off x="2094" y="7294"/>
              <a:ext cx="3301" cy="1308"/>
              <a:chOff x="6128" y="4202"/>
              <a:chExt cx="3301" cy="1308"/>
            </a:xfrm>
          </p:grpSpPr>
          <p:sp>
            <p:nvSpPr>
              <p:cNvPr id="80" name="圆角矩形 79"/>
              <p:cNvSpPr/>
              <p:nvPr/>
            </p:nvSpPr>
            <p:spPr>
              <a:xfrm>
                <a:off x="6128" y="4202"/>
                <a:ext cx="3301" cy="1308"/>
              </a:xfrm>
              <a:prstGeom prst="roundRect">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1" name="组合 80"/>
              <p:cNvGrpSpPr/>
              <p:nvPr/>
            </p:nvGrpSpPr>
            <p:grpSpPr>
              <a:xfrm rot="0">
                <a:off x="6173" y="4369"/>
                <a:ext cx="2189" cy="1131"/>
                <a:chOff x="1901" y="8726"/>
                <a:chExt cx="2189" cy="1131"/>
              </a:xfrm>
            </p:grpSpPr>
            <p:sp>
              <p:nvSpPr>
                <p:cNvPr id="82" name="文本框 81"/>
                <p:cNvSpPr txBox="1"/>
                <p:nvPr/>
              </p:nvSpPr>
              <p:spPr>
                <a:xfrm>
                  <a:off x="1901" y="8826"/>
                  <a:ext cx="2189" cy="725"/>
                </a:xfrm>
                <a:prstGeom prst="rect">
                  <a:avLst/>
                </a:prstGeom>
                <a:noFill/>
              </p:spPr>
              <p:txBody>
                <a:bodyPr wrap="square" rtlCol="0" anchor="t">
                  <a:spAutoFit/>
                </a:bodyPr>
                <a:p>
                  <a:pPr algn="l"/>
                  <a:r>
                    <a:rPr lang="en-US" altLang="zh-CN" sz="2400">
                      <a:latin typeface="Arial" panose="020B0604020202020204" pitchFamily="34" charset="0"/>
                      <a:sym typeface="+mn-ea"/>
                    </a:rPr>
                    <a:t>12 </a:t>
                  </a:r>
                  <a:r>
                    <a:rPr lang="zh-CN" altLang="en-US" sz="2400">
                      <a:latin typeface="Arial" panose="020B0604020202020204" pitchFamily="34" charset="0"/>
                    </a:rPr>
                    <a:t>÷</a:t>
                  </a:r>
                  <a:endParaRPr lang="en-US" altLang="zh-CN" sz="2400">
                    <a:latin typeface="Arial" panose="020B0604020202020204" pitchFamily="34" charset="0"/>
                  </a:endParaRPr>
                </a:p>
              </p:txBody>
            </p:sp>
            <p:grpSp>
              <p:nvGrpSpPr>
                <p:cNvPr id="83" name="组合 82"/>
                <p:cNvGrpSpPr/>
                <p:nvPr/>
              </p:nvGrpSpPr>
              <p:grpSpPr>
                <a:xfrm>
                  <a:off x="3056" y="8726"/>
                  <a:ext cx="908" cy="1131"/>
                  <a:chOff x="12835" y="3843"/>
                  <a:chExt cx="908" cy="1131"/>
                </a:xfrm>
              </p:grpSpPr>
              <p:sp>
                <p:nvSpPr>
                  <p:cNvPr id="84"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85"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sp>
          <p:nvSpPr>
            <p:cNvPr id="110" name="文本框 109"/>
            <p:cNvSpPr txBox="1"/>
            <p:nvPr/>
          </p:nvSpPr>
          <p:spPr>
            <a:xfrm>
              <a:off x="4142" y="7586"/>
              <a:ext cx="1102" cy="725"/>
            </a:xfrm>
            <a:prstGeom prst="rect">
              <a:avLst/>
            </a:prstGeom>
            <a:noFill/>
          </p:spPr>
          <p:txBody>
            <a:bodyPr wrap="none" rtlCol="0">
              <a:spAutoFit/>
            </a:bodyPr>
            <a:p>
              <a:r>
                <a:rPr lang="en-US" altLang="zh-CN" sz="2400"/>
                <a:t>=18</a:t>
              </a:r>
              <a:endParaRPr lang="en-US" altLang="zh-CN" sz="2400"/>
            </a:p>
          </p:txBody>
        </p:sp>
      </p:grpSp>
      <p:grpSp>
        <p:nvGrpSpPr>
          <p:cNvPr id="121" name="组合 120"/>
          <p:cNvGrpSpPr/>
          <p:nvPr/>
        </p:nvGrpSpPr>
        <p:grpSpPr>
          <a:xfrm>
            <a:off x="1530985" y="5467350"/>
            <a:ext cx="2081530" cy="843280"/>
            <a:chOff x="2117" y="8610"/>
            <a:chExt cx="3278" cy="1328"/>
          </a:xfrm>
        </p:grpSpPr>
        <p:grpSp>
          <p:nvGrpSpPr>
            <p:cNvPr id="89" name="组合 88"/>
            <p:cNvGrpSpPr/>
            <p:nvPr/>
          </p:nvGrpSpPr>
          <p:grpSpPr>
            <a:xfrm>
              <a:off x="2117" y="8610"/>
              <a:ext cx="3279" cy="1308"/>
              <a:chOff x="9771" y="4202"/>
              <a:chExt cx="3279" cy="1308"/>
            </a:xfrm>
          </p:grpSpPr>
          <p:sp>
            <p:nvSpPr>
              <p:cNvPr id="90" name="圆角矩形 89"/>
              <p:cNvSpPr/>
              <p:nvPr/>
            </p:nvSpPr>
            <p:spPr>
              <a:xfrm>
                <a:off x="9771" y="4202"/>
                <a:ext cx="3279" cy="1308"/>
              </a:xfrm>
              <a:prstGeom prst="roundRect">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1" name="组合 90"/>
              <p:cNvGrpSpPr/>
              <p:nvPr/>
            </p:nvGrpSpPr>
            <p:grpSpPr>
              <a:xfrm rot="0">
                <a:off x="9853" y="4371"/>
                <a:ext cx="2189" cy="1131"/>
                <a:chOff x="2021" y="8726"/>
                <a:chExt cx="2189" cy="1131"/>
              </a:xfrm>
            </p:grpSpPr>
            <p:sp>
              <p:nvSpPr>
                <p:cNvPr id="92" name="文本框 91"/>
                <p:cNvSpPr txBox="1"/>
                <p:nvPr/>
              </p:nvSpPr>
              <p:spPr>
                <a:xfrm>
                  <a:off x="2021" y="8826"/>
                  <a:ext cx="2189" cy="725"/>
                </a:xfrm>
                <a:prstGeom prst="rect">
                  <a:avLst/>
                </a:prstGeom>
                <a:noFill/>
              </p:spPr>
              <p:txBody>
                <a:bodyPr wrap="square" rtlCol="0" anchor="t">
                  <a:spAutoFit/>
                </a:bodyPr>
                <a:p>
                  <a:pPr algn="l"/>
                  <a:r>
                    <a:rPr lang="en-US" altLang="zh-CN" sz="2400">
                      <a:latin typeface="Arial" panose="020B0604020202020204" pitchFamily="34" charset="0"/>
                      <a:sym typeface="+mn-ea"/>
                    </a:rPr>
                    <a:t>1 </a:t>
                  </a:r>
                  <a:r>
                    <a:rPr lang="zh-CN" altLang="en-US" sz="2400">
                      <a:latin typeface="Arial" panose="020B0604020202020204" pitchFamily="34" charset="0"/>
                    </a:rPr>
                    <a:t>÷</a:t>
                  </a:r>
                  <a:endParaRPr lang="en-US" altLang="zh-CN" sz="2400">
                    <a:latin typeface="Arial" panose="020B0604020202020204" pitchFamily="34" charset="0"/>
                  </a:endParaRPr>
                </a:p>
              </p:txBody>
            </p:sp>
            <p:grpSp>
              <p:nvGrpSpPr>
                <p:cNvPr id="93" name="组合 92"/>
                <p:cNvGrpSpPr/>
                <p:nvPr/>
              </p:nvGrpSpPr>
              <p:grpSpPr>
                <a:xfrm>
                  <a:off x="3056" y="8726"/>
                  <a:ext cx="908" cy="1131"/>
                  <a:chOff x="12835" y="3843"/>
                  <a:chExt cx="908" cy="1131"/>
                </a:xfrm>
              </p:grpSpPr>
              <p:sp>
                <p:nvSpPr>
                  <p:cNvPr id="94"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95"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grpSp>
          <p:nvGrpSpPr>
            <p:cNvPr id="120" name="组合 119"/>
            <p:cNvGrpSpPr/>
            <p:nvPr/>
          </p:nvGrpSpPr>
          <p:grpSpPr>
            <a:xfrm>
              <a:off x="3904" y="8808"/>
              <a:ext cx="1302" cy="1130"/>
              <a:chOff x="13582" y="1468"/>
              <a:chExt cx="1302" cy="1130"/>
            </a:xfrm>
          </p:grpSpPr>
          <p:grpSp>
            <p:nvGrpSpPr>
              <p:cNvPr id="112" name="组合 111"/>
              <p:cNvGrpSpPr/>
              <p:nvPr/>
            </p:nvGrpSpPr>
            <p:grpSpPr>
              <a:xfrm rot="0">
                <a:off x="13976" y="1468"/>
                <a:ext cx="908" cy="1131"/>
                <a:chOff x="12835" y="3843"/>
                <a:chExt cx="908" cy="1131"/>
              </a:xfrm>
            </p:grpSpPr>
            <p:sp>
              <p:nvSpPr>
                <p:cNvPr id="115"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11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19" name="文本框 118"/>
              <p:cNvSpPr txBox="1"/>
              <p:nvPr/>
            </p:nvSpPr>
            <p:spPr>
              <a:xfrm>
                <a:off x="13582" y="1528"/>
                <a:ext cx="64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grpSp>
      </p:grpSp>
      <p:grpSp>
        <p:nvGrpSpPr>
          <p:cNvPr id="144" name="组合 143"/>
          <p:cNvGrpSpPr/>
          <p:nvPr/>
        </p:nvGrpSpPr>
        <p:grpSpPr>
          <a:xfrm>
            <a:off x="4933950" y="4957445"/>
            <a:ext cx="2193290" cy="830580"/>
            <a:chOff x="7518" y="7827"/>
            <a:chExt cx="3454" cy="1308"/>
          </a:xfrm>
        </p:grpSpPr>
        <p:grpSp>
          <p:nvGrpSpPr>
            <p:cNvPr id="96" name="组合 95"/>
            <p:cNvGrpSpPr/>
            <p:nvPr/>
          </p:nvGrpSpPr>
          <p:grpSpPr>
            <a:xfrm>
              <a:off x="7518" y="7827"/>
              <a:ext cx="3454" cy="1308"/>
              <a:chOff x="2346" y="4202"/>
              <a:chExt cx="3454" cy="1308"/>
            </a:xfrm>
          </p:grpSpPr>
          <p:sp>
            <p:nvSpPr>
              <p:cNvPr id="97" name="圆角矩形 96"/>
              <p:cNvSpPr/>
              <p:nvPr/>
            </p:nvSpPr>
            <p:spPr>
              <a:xfrm>
                <a:off x="2346" y="4202"/>
                <a:ext cx="3454" cy="1308"/>
              </a:xfrm>
              <a:prstGeom prst="roundRect">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8" name="组合 97"/>
              <p:cNvGrpSpPr/>
              <p:nvPr/>
            </p:nvGrpSpPr>
            <p:grpSpPr>
              <a:xfrm rot="0">
                <a:off x="2477" y="4371"/>
                <a:ext cx="1973" cy="1131"/>
                <a:chOff x="3056" y="8726"/>
                <a:chExt cx="1973" cy="1131"/>
              </a:xfrm>
            </p:grpSpPr>
            <p:grpSp>
              <p:nvGrpSpPr>
                <p:cNvPr id="99" name="组合 98"/>
                <p:cNvGrpSpPr/>
                <p:nvPr/>
              </p:nvGrpSpPr>
              <p:grpSpPr>
                <a:xfrm>
                  <a:off x="3056" y="8726"/>
                  <a:ext cx="908" cy="1131"/>
                  <a:chOff x="12835" y="3843"/>
                  <a:chExt cx="908" cy="1131"/>
                </a:xfrm>
              </p:grpSpPr>
              <p:sp>
                <p:nvSpPr>
                  <p:cNvPr id="100"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101"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02" name="文本框 101"/>
                <p:cNvSpPr txBox="1"/>
                <p:nvPr/>
              </p:nvSpPr>
              <p:spPr>
                <a:xfrm>
                  <a:off x="3852" y="8784"/>
                  <a:ext cx="117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2 </a:t>
                  </a:r>
                  <a:endParaRPr lang="en-US" altLang="zh-CN" sz="2400">
                    <a:latin typeface="Arial" panose="020B0604020202020204" pitchFamily="34" charset="0"/>
                  </a:endParaRPr>
                </a:p>
              </p:txBody>
            </p:sp>
          </p:grpSp>
        </p:grpSp>
        <p:grpSp>
          <p:nvGrpSpPr>
            <p:cNvPr id="126" name="组合 125"/>
            <p:cNvGrpSpPr/>
            <p:nvPr/>
          </p:nvGrpSpPr>
          <p:grpSpPr>
            <a:xfrm>
              <a:off x="9274" y="7936"/>
              <a:ext cx="1447" cy="1130"/>
              <a:chOff x="13795" y="3246"/>
              <a:chExt cx="1447" cy="1130"/>
            </a:xfrm>
          </p:grpSpPr>
          <p:grpSp>
            <p:nvGrpSpPr>
              <p:cNvPr id="122" name="组合 121"/>
              <p:cNvGrpSpPr/>
              <p:nvPr/>
            </p:nvGrpSpPr>
            <p:grpSpPr>
              <a:xfrm rot="0">
                <a:off x="14334" y="3246"/>
                <a:ext cx="908" cy="1131"/>
                <a:chOff x="12835" y="3843"/>
                <a:chExt cx="908" cy="1131"/>
              </a:xfrm>
            </p:grpSpPr>
            <p:sp>
              <p:nvSpPr>
                <p:cNvPr id="123"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124"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25" name="文本框 124"/>
              <p:cNvSpPr txBox="1"/>
              <p:nvPr/>
            </p:nvSpPr>
            <p:spPr>
              <a:xfrm>
                <a:off x="13795" y="3359"/>
                <a:ext cx="64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grpSp>
      </p:grpSp>
      <p:grpSp>
        <p:nvGrpSpPr>
          <p:cNvPr id="145" name="组合 144"/>
          <p:cNvGrpSpPr/>
          <p:nvPr/>
        </p:nvGrpSpPr>
        <p:grpSpPr>
          <a:xfrm>
            <a:off x="8374380" y="4937760"/>
            <a:ext cx="2044700" cy="830580"/>
            <a:chOff x="13671" y="7656"/>
            <a:chExt cx="3220" cy="1308"/>
          </a:xfrm>
        </p:grpSpPr>
        <p:grpSp>
          <p:nvGrpSpPr>
            <p:cNvPr id="103" name="组合 102"/>
            <p:cNvGrpSpPr/>
            <p:nvPr/>
          </p:nvGrpSpPr>
          <p:grpSpPr>
            <a:xfrm>
              <a:off x="13671" y="7656"/>
              <a:ext cx="3220" cy="1308"/>
              <a:chOff x="13111" y="4202"/>
              <a:chExt cx="3220" cy="1308"/>
            </a:xfrm>
          </p:grpSpPr>
          <p:sp>
            <p:nvSpPr>
              <p:cNvPr id="104" name="圆角矩形 103"/>
              <p:cNvSpPr/>
              <p:nvPr/>
            </p:nvSpPr>
            <p:spPr>
              <a:xfrm>
                <a:off x="13111" y="4202"/>
                <a:ext cx="3220" cy="1308"/>
              </a:xfrm>
              <a:prstGeom prst="roundRect">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5" name="组合 104"/>
              <p:cNvGrpSpPr/>
              <p:nvPr/>
            </p:nvGrpSpPr>
            <p:grpSpPr>
              <a:xfrm rot="0">
                <a:off x="13263" y="4373"/>
                <a:ext cx="1973" cy="1131"/>
                <a:chOff x="3056" y="8726"/>
                <a:chExt cx="1973" cy="1131"/>
              </a:xfrm>
            </p:grpSpPr>
            <p:grpSp>
              <p:nvGrpSpPr>
                <p:cNvPr id="106" name="组合 105"/>
                <p:cNvGrpSpPr/>
                <p:nvPr/>
              </p:nvGrpSpPr>
              <p:grpSpPr>
                <a:xfrm>
                  <a:off x="3056" y="8726"/>
                  <a:ext cx="908" cy="1131"/>
                  <a:chOff x="12835" y="3843"/>
                  <a:chExt cx="908" cy="1131"/>
                </a:xfrm>
              </p:grpSpPr>
              <p:sp>
                <p:nvSpPr>
                  <p:cNvPr id="107"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10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09" name="文本框 108"/>
                <p:cNvSpPr txBox="1"/>
                <p:nvPr/>
              </p:nvSpPr>
              <p:spPr>
                <a:xfrm>
                  <a:off x="3852" y="8784"/>
                  <a:ext cx="117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1 </a:t>
                  </a:r>
                  <a:endParaRPr lang="en-US" altLang="zh-CN" sz="2400">
                    <a:latin typeface="Arial" panose="020B0604020202020204" pitchFamily="34" charset="0"/>
                  </a:endParaRPr>
                </a:p>
              </p:txBody>
            </p:sp>
          </p:grpSp>
        </p:grpSp>
        <p:grpSp>
          <p:nvGrpSpPr>
            <p:cNvPr id="139" name="组合 138"/>
            <p:cNvGrpSpPr/>
            <p:nvPr/>
          </p:nvGrpSpPr>
          <p:grpSpPr>
            <a:xfrm>
              <a:off x="15387" y="7827"/>
              <a:ext cx="1447" cy="1130"/>
              <a:chOff x="13795" y="3246"/>
              <a:chExt cx="1447" cy="1130"/>
            </a:xfrm>
          </p:grpSpPr>
          <p:grpSp>
            <p:nvGrpSpPr>
              <p:cNvPr id="140" name="组合 139"/>
              <p:cNvGrpSpPr/>
              <p:nvPr/>
            </p:nvGrpSpPr>
            <p:grpSpPr>
              <a:xfrm rot="0">
                <a:off x="14334" y="3246"/>
                <a:ext cx="908" cy="1131"/>
                <a:chOff x="12835" y="3843"/>
                <a:chExt cx="908" cy="1131"/>
              </a:xfrm>
            </p:grpSpPr>
            <p:sp>
              <p:nvSpPr>
                <p:cNvPr id="141"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142"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43" name="文本框 142"/>
              <p:cNvSpPr txBox="1"/>
              <p:nvPr/>
            </p:nvSpPr>
            <p:spPr>
              <a:xfrm>
                <a:off x="13795" y="3359"/>
                <a:ext cx="64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grpSp>
      </p:grpSp>
      <p:sp>
        <p:nvSpPr>
          <p:cNvPr id="146" name="文本框 145"/>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p:tgtEl>
                                          <p:spTgt spid="111"/>
                                        </p:tgtEl>
                                        <p:attrNameLst>
                                          <p:attrName>ppt_y</p:attrName>
                                        </p:attrNameLst>
                                      </p:cBhvr>
                                      <p:tavLst>
                                        <p:tav tm="0">
                                          <p:val>
                                            <p:strVal val="#ppt_y+#ppt_h*1.125000"/>
                                          </p:val>
                                        </p:tav>
                                        <p:tav tm="100000">
                                          <p:val>
                                            <p:strVal val="#ppt_y"/>
                                          </p:val>
                                        </p:tav>
                                      </p:tavLst>
                                    </p:anim>
                                    <p:animEffect transition="in" filter="wipe(up)">
                                      <p:cBhvr>
                                        <p:cTn id="8" dur="500"/>
                                        <p:tgtEl>
                                          <p:spTgt spid="1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21"/>
                                        </p:tgtEl>
                                        <p:attrNameLst>
                                          <p:attrName>style.visibility</p:attrName>
                                        </p:attrNameLst>
                                      </p:cBhvr>
                                      <p:to>
                                        <p:strVal val="visible"/>
                                      </p:to>
                                    </p:set>
                                    <p:anim calcmode="lin" valueType="num">
                                      <p:cBhvr additive="base">
                                        <p:cTn id="13" dur="500"/>
                                        <p:tgtEl>
                                          <p:spTgt spid="121"/>
                                        </p:tgtEl>
                                        <p:attrNameLst>
                                          <p:attrName>ppt_y</p:attrName>
                                        </p:attrNameLst>
                                      </p:cBhvr>
                                      <p:tavLst>
                                        <p:tav tm="0">
                                          <p:val>
                                            <p:strVal val="#ppt_y+#ppt_h*1.125000"/>
                                          </p:val>
                                        </p:tav>
                                        <p:tav tm="100000">
                                          <p:val>
                                            <p:strVal val="#ppt_y"/>
                                          </p:val>
                                        </p:tav>
                                      </p:tavLst>
                                    </p:anim>
                                    <p:animEffect transition="in" filter="wipe(up)">
                                      <p:cBhvr>
                                        <p:cTn id="14" dur="500"/>
                                        <p:tgtEl>
                                          <p:spTgt spid="12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44"/>
                                        </p:tgtEl>
                                        <p:attrNameLst>
                                          <p:attrName>style.visibility</p:attrName>
                                        </p:attrNameLst>
                                      </p:cBhvr>
                                      <p:to>
                                        <p:strVal val="visible"/>
                                      </p:to>
                                    </p:set>
                                    <p:anim calcmode="lin" valueType="num">
                                      <p:cBhvr additive="base">
                                        <p:cTn id="19" dur="500"/>
                                        <p:tgtEl>
                                          <p:spTgt spid="144"/>
                                        </p:tgtEl>
                                        <p:attrNameLst>
                                          <p:attrName>ppt_y</p:attrName>
                                        </p:attrNameLst>
                                      </p:cBhvr>
                                      <p:tavLst>
                                        <p:tav tm="0">
                                          <p:val>
                                            <p:strVal val="#ppt_y+#ppt_h*1.125000"/>
                                          </p:val>
                                        </p:tav>
                                        <p:tav tm="100000">
                                          <p:val>
                                            <p:strVal val="#ppt_y"/>
                                          </p:val>
                                        </p:tav>
                                      </p:tavLst>
                                    </p:anim>
                                    <p:animEffect transition="in" filter="wipe(up)">
                                      <p:cBhvr>
                                        <p:cTn id="20" dur="500"/>
                                        <p:tgtEl>
                                          <p:spTgt spid="14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45"/>
                                        </p:tgtEl>
                                        <p:attrNameLst>
                                          <p:attrName>style.visibility</p:attrName>
                                        </p:attrNameLst>
                                      </p:cBhvr>
                                      <p:to>
                                        <p:strVal val="visible"/>
                                      </p:to>
                                    </p:set>
                                    <p:anim calcmode="lin" valueType="num">
                                      <p:cBhvr additive="base">
                                        <p:cTn id="25" dur="500"/>
                                        <p:tgtEl>
                                          <p:spTgt spid="145"/>
                                        </p:tgtEl>
                                        <p:attrNameLst>
                                          <p:attrName>ppt_y</p:attrName>
                                        </p:attrNameLst>
                                      </p:cBhvr>
                                      <p:tavLst>
                                        <p:tav tm="0">
                                          <p:val>
                                            <p:strVal val="#ppt_y+#ppt_h*1.125000"/>
                                          </p:val>
                                        </p:tav>
                                        <p:tav tm="100000">
                                          <p:val>
                                            <p:strVal val="#ppt_y"/>
                                          </p:val>
                                        </p:tav>
                                      </p:tavLst>
                                    </p:anim>
                                    <p:animEffect transition="in" filter="wipe(up)">
                                      <p:cBhvr>
                                        <p:cTn id="26"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743248" y="-2358037"/>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86" name="组合 85"/>
          <p:cNvGrpSpPr/>
          <p:nvPr/>
        </p:nvGrpSpPr>
        <p:grpSpPr>
          <a:xfrm>
            <a:off x="1071880" y="956945"/>
            <a:ext cx="3089910" cy="2722880"/>
            <a:chOff x="1869" y="5773"/>
            <a:chExt cx="4866" cy="4288"/>
          </a:xfrm>
        </p:grpSpPr>
        <p:grpSp>
          <p:nvGrpSpPr>
            <p:cNvPr id="74" name="组合 73"/>
            <p:cNvGrpSpPr/>
            <p:nvPr/>
          </p:nvGrpSpPr>
          <p:grpSpPr>
            <a:xfrm>
              <a:off x="1869" y="5773"/>
              <a:ext cx="4866" cy="4288"/>
              <a:chOff x="1869" y="5773"/>
              <a:chExt cx="4866" cy="4288"/>
            </a:xfrm>
          </p:grpSpPr>
          <p:grpSp>
            <p:nvGrpSpPr>
              <p:cNvPr id="69" name="组合 68"/>
              <p:cNvGrpSpPr/>
              <p:nvPr/>
            </p:nvGrpSpPr>
            <p:grpSpPr>
              <a:xfrm>
                <a:off x="1869" y="5773"/>
                <a:ext cx="4866" cy="4288"/>
                <a:chOff x="1869" y="5773"/>
                <a:chExt cx="4866" cy="4288"/>
              </a:xfrm>
            </p:grpSpPr>
            <p:sp>
              <p:nvSpPr>
                <p:cNvPr id="62" name="圆角矩形 61"/>
                <p:cNvSpPr/>
                <p:nvPr/>
              </p:nvSpPr>
              <p:spPr>
                <a:xfrm>
                  <a:off x="1870" y="6199"/>
                  <a:ext cx="4428" cy="3862"/>
                </a:xfrm>
                <a:prstGeom prst="roundRect">
                  <a:avLst/>
                </a:prstGeom>
                <a:solidFill>
                  <a:schemeClr val="bg1"/>
                </a:solidFill>
                <a:ln w="22225">
                  <a:solidFill>
                    <a:srgbClr val="FF0000"/>
                  </a:solidFill>
                </a:ln>
                <a:effectLst>
                  <a:outerShdw blurRad="139700" dist="190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8" name="图片 67" descr="图片2"/>
                <p:cNvPicPr>
                  <a:picLocks noChangeAspect="1"/>
                </p:cNvPicPr>
                <p:nvPr/>
              </p:nvPicPr>
              <p:blipFill>
                <a:blip r:embed="rId2"/>
                <a:srcRect b="62741"/>
                <a:stretch>
                  <a:fillRect/>
                </a:stretch>
              </p:blipFill>
              <p:spPr>
                <a:xfrm>
                  <a:off x="1869" y="5773"/>
                  <a:ext cx="4867" cy="1506"/>
                </a:xfrm>
                <a:prstGeom prst="rect">
                  <a:avLst/>
                </a:prstGeom>
              </p:spPr>
            </p:pic>
          </p:grpSp>
          <p:cxnSp>
            <p:nvCxnSpPr>
              <p:cNvPr id="67" name="直接连接符 66"/>
              <p:cNvCxnSpPr/>
              <p:nvPr/>
            </p:nvCxnSpPr>
            <p:spPr>
              <a:xfrm>
                <a:off x="1869" y="7203"/>
                <a:ext cx="4422"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3" name="文本框 52"/>
            <p:cNvSpPr txBox="1"/>
            <p:nvPr/>
          </p:nvSpPr>
          <p:spPr>
            <a:xfrm>
              <a:off x="2410" y="6380"/>
              <a:ext cx="3168" cy="725"/>
            </a:xfrm>
            <a:prstGeom prst="rect">
              <a:avLst/>
            </a:prstGeom>
            <a:noFill/>
          </p:spPr>
          <p:txBody>
            <a:bodyPr wrap="none" rtlCol="0">
              <a:spAutoFit/>
            </a:bodyPr>
            <a:p>
              <a:pPr algn="l"/>
              <a:r>
                <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商大于被除数</a:t>
              </a:r>
              <a:endPar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87" name="组合 86"/>
          <p:cNvGrpSpPr/>
          <p:nvPr/>
        </p:nvGrpSpPr>
        <p:grpSpPr>
          <a:xfrm>
            <a:off x="4471035" y="970915"/>
            <a:ext cx="3089910" cy="2708910"/>
            <a:chOff x="7222" y="5795"/>
            <a:chExt cx="4866" cy="4266"/>
          </a:xfrm>
        </p:grpSpPr>
        <p:grpSp>
          <p:nvGrpSpPr>
            <p:cNvPr id="76" name="组合 75"/>
            <p:cNvGrpSpPr/>
            <p:nvPr/>
          </p:nvGrpSpPr>
          <p:grpSpPr>
            <a:xfrm>
              <a:off x="7222" y="5795"/>
              <a:ext cx="4866" cy="4266"/>
              <a:chOff x="7222" y="5795"/>
              <a:chExt cx="4866" cy="4266"/>
            </a:xfrm>
          </p:grpSpPr>
          <p:grpSp>
            <p:nvGrpSpPr>
              <p:cNvPr id="71" name="组合 70"/>
              <p:cNvGrpSpPr/>
              <p:nvPr/>
            </p:nvGrpSpPr>
            <p:grpSpPr>
              <a:xfrm>
                <a:off x="7222" y="5795"/>
                <a:ext cx="4866" cy="4266"/>
                <a:chOff x="7222" y="5795"/>
                <a:chExt cx="4866" cy="4266"/>
              </a:xfrm>
            </p:grpSpPr>
            <p:sp>
              <p:nvSpPr>
                <p:cNvPr id="65" name="圆角矩形 64"/>
                <p:cNvSpPr/>
                <p:nvPr/>
              </p:nvSpPr>
              <p:spPr>
                <a:xfrm>
                  <a:off x="7262" y="6199"/>
                  <a:ext cx="4428" cy="3862"/>
                </a:xfrm>
                <a:prstGeom prst="roundRect">
                  <a:avLst/>
                </a:prstGeom>
                <a:solidFill>
                  <a:schemeClr val="bg1"/>
                </a:solidFill>
                <a:ln w="22225">
                  <a:solidFill>
                    <a:srgbClr val="FF0000"/>
                  </a:solidFill>
                </a:ln>
                <a:effectLst>
                  <a:outerShdw blurRad="139700" dist="190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0" name="图片 69" descr="图片3"/>
                <p:cNvPicPr>
                  <a:picLocks noChangeAspect="1"/>
                </p:cNvPicPr>
                <p:nvPr/>
              </p:nvPicPr>
              <p:blipFill>
                <a:blip r:embed="rId3"/>
                <a:srcRect b="64250"/>
                <a:stretch>
                  <a:fillRect/>
                </a:stretch>
              </p:blipFill>
              <p:spPr>
                <a:xfrm>
                  <a:off x="7222" y="5795"/>
                  <a:ext cx="4867" cy="1445"/>
                </a:xfrm>
                <a:prstGeom prst="rect">
                  <a:avLst/>
                </a:prstGeom>
              </p:spPr>
            </p:pic>
          </p:grpSp>
          <p:cxnSp>
            <p:nvCxnSpPr>
              <p:cNvPr id="75" name="直接连接符 74"/>
              <p:cNvCxnSpPr/>
              <p:nvPr/>
            </p:nvCxnSpPr>
            <p:spPr>
              <a:xfrm>
                <a:off x="7268" y="7255"/>
                <a:ext cx="4422"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a:xfrm>
              <a:off x="7817" y="6380"/>
              <a:ext cx="3168" cy="725"/>
            </a:xfrm>
            <a:prstGeom prst="rect">
              <a:avLst/>
            </a:prstGeom>
            <a:noFill/>
          </p:spPr>
          <p:txBody>
            <a:bodyPr wrap="none" rtlCol="0">
              <a:spAutoFit/>
            </a:bodyPr>
            <a:p>
              <a:pPr algn="l"/>
              <a:r>
                <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商小于被除数</a:t>
              </a:r>
              <a:endPar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88" name="组合 87"/>
          <p:cNvGrpSpPr/>
          <p:nvPr/>
        </p:nvGrpSpPr>
        <p:grpSpPr>
          <a:xfrm>
            <a:off x="7869555" y="967105"/>
            <a:ext cx="3089910" cy="2711450"/>
            <a:chOff x="12574" y="5789"/>
            <a:chExt cx="4866" cy="4270"/>
          </a:xfrm>
        </p:grpSpPr>
        <p:grpSp>
          <p:nvGrpSpPr>
            <p:cNvPr id="78" name="组合 77"/>
            <p:cNvGrpSpPr/>
            <p:nvPr/>
          </p:nvGrpSpPr>
          <p:grpSpPr>
            <a:xfrm>
              <a:off x="12574" y="5789"/>
              <a:ext cx="4866" cy="4270"/>
              <a:chOff x="12574" y="5789"/>
              <a:chExt cx="4866" cy="4270"/>
            </a:xfrm>
          </p:grpSpPr>
          <p:grpSp>
            <p:nvGrpSpPr>
              <p:cNvPr id="73" name="组合 72"/>
              <p:cNvGrpSpPr/>
              <p:nvPr/>
            </p:nvGrpSpPr>
            <p:grpSpPr>
              <a:xfrm>
                <a:off x="12574" y="5789"/>
                <a:ext cx="4867" cy="4271"/>
                <a:chOff x="12574" y="5789"/>
                <a:chExt cx="4867" cy="4271"/>
              </a:xfrm>
            </p:grpSpPr>
            <p:sp>
              <p:nvSpPr>
                <p:cNvPr id="66" name="圆角矩形 65"/>
                <p:cNvSpPr/>
                <p:nvPr/>
              </p:nvSpPr>
              <p:spPr>
                <a:xfrm>
                  <a:off x="12574" y="6198"/>
                  <a:ext cx="4428" cy="3862"/>
                </a:xfrm>
                <a:prstGeom prst="roundRect">
                  <a:avLst/>
                </a:prstGeom>
                <a:solidFill>
                  <a:schemeClr val="bg1"/>
                </a:solidFill>
                <a:ln w="22225">
                  <a:solidFill>
                    <a:srgbClr val="FF0000"/>
                  </a:solidFill>
                </a:ln>
                <a:effectLst>
                  <a:outerShdw blurRad="139700" dist="190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2" name="图片 71" descr="图片4"/>
                <p:cNvPicPr>
                  <a:picLocks noChangeAspect="1"/>
                </p:cNvPicPr>
                <p:nvPr/>
              </p:nvPicPr>
              <p:blipFill>
                <a:blip r:embed="rId4"/>
                <a:srcRect b="63731"/>
                <a:stretch>
                  <a:fillRect/>
                </a:stretch>
              </p:blipFill>
              <p:spPr>
                <a:xfrm>
                  <a:off x="12575" y="5789"/>
                  <a:ext cx="4867" cy="1466"/>
                </a:xfrm>
                <a:prstGeom prst="rect">
                  <a:avLst/>
                </a:prstGeom>
              </p:spPr>
            </p:pic>
          </p:grpSp>
          <p:cxnSp>
            <p:nvCxnSpPr>
              <p:cNvPr id="77" name="直接连接符 76"/>
              <p:cNvCxnSpPr/>
              <p:nvPr/>
            </p:nvCxnSpPr>
            <p:spPr>
              <a:xfrm>
                <a:off x="12574" y="7279"/>
                <a:ext cx="4422"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0" name="文本框 59"/>
            <p:cNvSpPr txBox="1"/>
            <p:nvPr/>
          </p:nvSpPr>
          <p:spPr>
            <a:xfrm>
              <a:off x="13185" y="6380"/>
              <a:ext cx="3168" cy="725"/>
            </a:xfrm>
            <a:prstGeom prst="rect">
              <a:avLst/>
            </a:prstGeom>
            <a:noFill/>
          </p:spPr>
          <p:txBody>
            <a:bodyPr wrap="none" rtlCol="0">
              <a:spAutoFit/>
            </a:bodyPr>
            <a:p>
              <a:pPr algn="l"/>
              <a:r>
                <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商等于被除数</a:t>
              </a:r>
              <a:endPar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111" name="组合 110"/>
          <p:cNvGrpSpPr/>
          <p:nvPr/>
        </p:nvGrpSpPr>
        <p:grpSpPr>
          <a:xfrm>
            <a:off x="1401445" y="1922780"/>
            <a:ext cx="2095500" cy="830580"/>
            <a:chOff x="2094" y="7294"/>
            <a:chExt cx="3300" cy="1308"/>
          </a:xfrm>
        </p:grpSpPr>
        <p:grpSp>
          <p:nvGrpSpPr>
            <p:cNvPr id="79" name="组合 78"/>
            <p:cNvGrpSpPr/>
            <p:nvPr/>
          </p:nvGrpSpPr>
          <p:grpSpPr>
            <a:xfrm>
              <a:off x="2094" y="7294"/>
              <a:ext cx="3301" cy="1308"/>
              <a:chOff x="6128" y="4202"/>
              <a:chExt cx="3301" cy="1308"/>
            </a:xfrm>
          </p:grpSpPr>
          <p:sp>
            <p:nvSpPr>
              <p:cNvPr id="80" name="圆角矩形 79"/>
              <p:cNvSpPr/>
              <p:nvPr/>
            </p:nvSpPr>
            <p:spPr>
              <a:xfrm>
                <a:off x="6128" y="4202"/>
                <a:ext cx="3301" cy="1308"/>
              </a:xfrm>
              <a:prstGeom prst="roundRect">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1" name="组合 80"/>
              <p:cNvGrpSpPr/>
              <p:nvPr/>
            </p:nvGrpSpPr>
            <p:grpSpPr>
              <a:xfrm rot="0">
                <a:off x="6173" y="4369"/>
                <a:ext cx="2189" cy="1131"/>
                <a:chOff x="1901" y="8726"/>
                <a:chExt cx="2189" cy="1131"/>
              </a:xfrm>
            </p:grpSpPr>
            <p:sp>
              <p:nvSpPr>
                <p:cNvPr id="82" name="文本框 81"/>
                <p:cNvSpPr txBox="1"/>
                <p:nvPr/>
              </p:nvSpPr>
              <p:spPr>
                <a:xfrm>
                  <a:off x="1901" y="8826"/>
                  <a:ext cx="2189" cy="725"/>
                </a:xfrm>
                <a:prstGeom prst="rect">
                  <a:avLst/>
                </a:prstGeom>
                <a:noFill/>
              </p:spPr>
              <p:txBody>
                <a:bodyPr wrap="square" rtlCol="0" anchor="t">
                  <a:spAutoFit/>
                </a:bodyPr>
                <a:p>
                  <a:pPr algn="l"/>
                  <a:r>
                    <a:rPr lang="en-US" altLang="zh-CN" sz="2400">
                      <a:latin typeface="Arial" panose="020B0604020202020204" pitchFamily="34" charset="0"/>
                      <a:sym typeface="+mn-ea"/>
                    </a:rPr>
                    <a:t>12 </a:t>
                  </a:r>
                  <a:r>
                    <a:rPr lang="zh-CN" altLang="en-US" sz="2400">
                      <a:latin typeface="Arial" panose="020B0604020202020204" pitchFamily="34" charset="0"/>
                    </a:rPr>
                    <a:t>÷</a:t>
                  </a:r>
                  <a:endParaRPr lang="en-US" altLang="zh-CN" sz="2400">
                    <a:latin typeface="Arial" panose="020B0604020202020204" pitchFamily="34" charset="0"/>
                  </a:endParaRPr>
                </a:p>
              </p:txBody>
            </p:sp>
            <p:grpSp>
              <p:nvGrpSpPr>
                <p:cNvPr id="83" name="组合 82"/>
                <p:cNvGrpSpPr/>
                <p:nvPr/>
              </p:nvGrpSpPr>
              <p:grpSpPr>
                <a:xfrm>
                  <a:off x="3056" y="8726"/>
                  <a:ext cx="908" cy="1131"/>
                  <a:chOff x="12835" y="3843"/>
                  <a:chExt cx="908" cy="1131"/>
                </a:xfrm>
              </p:grpSpPr>
              <p:sp>
                <p:nvSpPr>
                  <p:cNvPr id="84"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85"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sp>
          <p:nvSpPr>
            <p:cNvPr id="110" name="文本框 109"/>
            <p:cNvSpPr txBox="1"/>
            <p:nvPr/>
          </p:nvSpPr>
          <p:spPr>
            <a:xfrm>
              <a:off x="4142" y="7586"/>
              <a:ext cx="1102" cy="725"/>
            </a:xfrm>
            <a:prstGeom prst="rect">
              <a:avLst/>
            </a:prstGeom>
            <a:noFill/>
          </p:spPr>
          <p:txBody>
            <a:bodyPr wrap="none" rtlCol="0">
              <a:spAutoFit/>
            </a:bodyPr>
            <a:p>
              <a:r>
                <a:rPr lang="en-US" altLang="zh-CN" sz="2400"/>
                <a:t>=18</a:t>
              </a:r>
              <a:endParaRPr lang="en-US" altLang="zh-CN" sz="2400"/>
            </a:p>
          </p:txBody>
        </p:sp>
      </p:grpSp>
      <p:grpSp>
        <p:nvGrpSpPr>
          <p:cNvPr id="121" name="组合 120"/>
          <p:cNvGrpSpPr/>
          <p:nvPr/>
        </p:nvGrpSpPr>
        <p:grpSpPr>
          <a:xfrm>
            <a:off x="1416050" y="2758440"/>
            <a:ext cx="2081530" cy="843280"/>
            <a:chOff x="2117" y="8610"/>
            <a:chExt cx="3278" cy="1328"/>
          </a:xfrm>
        </p:grpSpPr>
        <p:grpSp>
          <p:nvGrpSpPr>
            <p:cNvPr id="89" name="组合 88"/>
            <p:cNvGrpSpPr/>
            <p:nvPr/>
          </p:nvGrpSpPr>
          <p:grpSpPr>
            <a:xfrm>
              <a:off x="2117" y="8610"/>
              <a:ext cx="3279" cy="1308"/>
              <a:chOff x="9771" y="4202"/>
              <a:chExt cx="3279" cy="1308"/>
            </a:xfrm>
          </p:grpSpPr>
          <p:sp>
            <p:nvSpPr>
              <p:cNvPr id="90" name="圆角矩形 89"/>
              <p:cNvSpPr/>
              <p:nvPr/>
            </p:nvSpPr>
            <p:spPr>
              <a:xfrm>
                <a:off x="9771" y="4202"/>
                <a:ext cx="3279" cy="1308"/>
              </a:xfrm>
              <a:prstGeom prst="roundRect">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1" name="组合 90"/>
              <p:cNvGrpSpPr/>
              <p:nvPr/>
            </p:nvGrpSpPr>
            <p:grpSpPr>
              <a:xfrm rot="0">
                <a:off x="9853" y="4371"/>
                <a:ext cx="2189" cy="1131"/>
                <a:chOff x="2021" y="8726"/>
                <a:chExt cx="2189" cy="1131"/>
              </a:xfrm>
            </p:grpSpPr>
            <p:sp>
              <p:nvSpPr>
                <p:cNvPr id="92" name="文本框 91"/>
                <p:cNvSpPr txBox="1"/>
                <p:nvPr/>
              </p:nvSpPr>
              <p:spPr>
                <a:xfrm>
                  <a:off x="2021" y="8826"/>
                  <a:ext cx="2189" cy="725"/>
                </a:xfrm>
                <a:prstGeom prst="rect">
                  <a:avLst/>
                </a:prstGeom>
                <a:noFill/>
              </p:spPr>
              <p:txBody>
                <a:bodyPr wrap="square" rtlCol="0" anchor="t">
                  <a:spAutoFit/>
                </a:bodyPr>
                <a:p>
                  <a:pPr algn="l"/>
                  <a:r>
                    <a:rPr lang="en-US" altLang="zh-CN" sz="2400">
                      <a:latin typeface="Arial" panose="020B0604020202020204" pitchFamily="34" charset="0"/>
                      <a:sym typeface="+mn-ea"/>
                    </a:rPr>
                    <a:t>1 </a:t>
                  </a:r>
                  <a:r>
                    <a:rPr lang="zh-CN" altLang="en-US" sz="2400">
                      <a:latin typeface="Arial" panose="020B0604020202020204" pitchFamily="34" charset="0"/>
                    </a:rPr>
                    <a:t>÷</a:t>
                  </a:r>
                  <a:endParaRPr lang="en-US" altLang="zh-CN" sz="2400">
                    <a:latin typeface="Arial" panose="020B0604020202020204" pitchFamily="34" charset="0"/>
                  </a:endParaRPr>
                </a:p>
              </p:txBody>
            </p:sp>
            <p:grpSp>
              <p:nvGrpSpPr>
                <p:cNvPr id="93" name="组合 92"/>
                <p:cNvGrpSpPr/>
                <p:nvPr/>
              </p:nvGrpSpPr>
              <p:grpSpPr>
                <a:xfrm>
                  <a:off x="3056" y="8726"/>
                  <a:ext cx="908" cy="1131"/>
                  <a:chOff x="12835" y="3843"/>
                  <a:chExt cx="908" cy="1131"/>
                </a:xfrm>
              </p:grpSpPr>
              <p:sp>
                <p:nvSpPr>
                  <p:cNvPr id="94"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95"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grpSp>
          <p:nvGrpSpPr>
            <p:cNvPr id="120" name="组合 119"/>
            <p:cNvGrpSpPr/>
            <p:nvPr/>
          </p:nvGrpSpPr>
          <p:grpSpPr>
            <a:xfrm>
              <a:off x="3904" y="8808"/>
              <a:ext cx="1302" cy="1130"/>
              <a:chOff x="13582" y="1468"/>
              <a:chExt cx="1302" cy="1130"/>
            </a:xfrm>
          </p:grpSpPr>
          <p:grpSp>
            <p:nvGrpSpPr>
              <p:cNvPr id="112" name="组合 111"/>
              <p:cNvGrpSpPr/>
              <p:nvPr/>
            </p:nvGrpSpPr>
            <p:grpSpPr>
              <a:xfrm rot="0">
                <a:off x="13976" y="1468"/>
                <a:ext cx="908" cy="1131"/>
                <a:chOff x="12835" y="3843"/>
                <a:chExt cx="908" cy="1131"/>
              </a:xfrm>
            </p:grpSpPr>
            <p:sp>
              <p:nvSpPr>
                <p:cNvPr id="115"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11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19" name="文本框 118"/>
              <p:cNvSpPr txBox="1"/>
              <p:nvPr/>
            </p:nvSpPr>
            <p:spPr>
              <a:xfrm>
                <a:off x="13582" y="1528"/>
                <a:ext cx="64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grpSp>
      </p:grpSp>
      <p:grpSp>
        <p:nvGrpSpPr>
          <p:cNvPr id="144" name="组合 143"/>
          <p:cNvGrpSpPr/>
          <p:nvPr/>
        </p:nvGrpSpPr>
        <p:grpSpPr>
          <a:xfrm>
            <a:off x="4819015" y="2248535"/>
            <a:ext cx="2193290" cy="830580"/>
            <a:chOff x="7518" y="7827"/>
            <a:chExt cx="3454" cy="1308"/>
          </a:xfrm>
        </p:grpSpPr>
        <p:grpSp>
          <p:nvGrpSpPr>
            <p:cNvPr id="96" name="组合 95"/>
            <p:cNvGrpSpPr/>
            <p:nvPr/>
          </p:nvGrpSpPr>
          <p:grpSpPr>
            <a:xfrm>
              <a:off x="7518" y="7827"/>
              <a:ext cx="3454" cy="1308"/>
              <a:chOff x="2346" y="4202"/>
              <a:chExt cx="3454" cy="1308"/>
            </a:xfrm>
          </p:grpSpPr>
          <p:sp>
            <p:nvSpPr>
              <p:cNvPr id="97" name="圆角矩形 96"/>
              <p:cNvSpPr/>
              <p:nvPr/>
            </p:nvSpPr>
            <p:spPr>
              <a:xfrm>
                <a:off x="2346" y="4202"/>
                <a:ext cx="3454" cy="1308"/>
              </a:xfrm>
              <a:prstGeom prst="roundRect">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8" name="组合 97"/>
              <p:cNvGrpSpPr/>
              <p:nvPr/>
            </p:nvGrpSpPr>
            <p:grpSpPr>
              <a:xfrm rot="0">
                <a:off x="2477" y="4371"/>
                <a:ext cx="1973" cy="1131"/>
                <a:chOff x="3056" y="8726"/>
                <a:chExt cx="1973" cy="1131"/>
              </a:xfrm>
            </p:grpSpPr>
            <p:grpSp>
              <p:nvGrpSpPr>
                <p:cNvPr id="99" name="组合 98"/>
                <p:cNvGrpSpPr/>
                <p:nvPr/>
              </p:nvGrpSpPr>
              <p:grpSpPr>
                <a:xfrm>
                  <a:off x="3056" y="8726"/>
                  <a:ext cx="908" cy="1131"/>
                  <a:chOff x="12835" y="3843"/>
                  <a:chExt cx="908" cy="1131"/>
                </a:xfrm>
              </p:grpSpPr>
              <p:sp>
                <p:nvSpPr>
                  <p:cNvPr id="100"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101"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02" name="文本框 101"/>
                <p:cNvSpPr txBox="1"/>
                <p:nvPr/>
              </p:nvSpPr>
              <p:spPr>
                <a:xfrm>
                  <a:off x="3852" y="8784"/>
                  <a:ext cx="117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2 </a:t>
                  </a:r>
                  <a:endParaRPr lang="en-US" altLang="zh-CN" sz="2400">
                    <a:latin typeface="Arial" panose="020B0604020202020204" pitchFamily="34" charset="0"/>
                  </a:endParaRPr>
                </a:p>
              </p:txBody>
            </p:sp>
          </p:grpSp>
        </p:grpSp>
        <p:grpSp>
          <p:nvGrpSpPr>
            <p:cNvPr id="126" name="组合 125"/>
            <p:cNvGrpSpPr/>
            <p:nvPr/>
          </p:nvGrpSpPr>
          <p:grpSpPr>
            <a:xfrm>
              <a:off x="9274" y="7936"/>
              <a:ext cx="1447" cy="1130"/>
              <a:chOff x="13795" y="3246"/>
              <a:chExt cx="1447" cy="1130"/>
            </a:xfrm>
          </p:grpSpPr>
          <p:grpSp>
            <p:nvGrpSpPr>
              <p:cNvPr id="122" name="组合 121"/>
              <p:cNvGrpSpPr/>
              <p:nvPr/>
            </p:nvGrpSpPr>
            <p:grpSpPr>
              <a:xfrm rot="0">
                <a:off x="14334" y="3246"/>
                <a:ext cx="908" cy="1131"/>
                <a:chOff x="12835" y="3843"/>
                <a:chExt cx="908" cy="1131"/>
              </a:xfrm>
            </p:grpSpPr>
            <p:sp>
              <p:nvSpPr>
                <p:cNvPr id="123"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124"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25" name="文本框 124"/>
              <p:cNvSpPr txBox="1"/>
              <p:nvPr/>
            </p:nvSpPr>
            <p:spPr>
              <a:xfrm>
                <a:off x="13795" y="3359"/>
                <a:ext cx="64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grpSp>
      </p:grpSp>
      <p:grpSp>
        <p:nvGrpSpPr>
          <p:cNvPr id="145" name="组合 144"/>
          <p:cNvGrpSpPr/>
          <p:nvPr/>
        </p:nvGrpSpPr>
        <p:grpSpPr>
          <a:xfrm>
            <a:off x="8259445" y="2228850"/>
            <a:ext cx="2044700" cy="830580"/>
            <a:chOff x="13671" y="7656"/>
            <a:chExt cx="3220" cy="1308"/>
          </a:xfrm>
        </p:grpSpPr>
        <p:grpSp>
          <p:nvGrpSpPr>
            <p:cNvPr id="103" name="组合 102"/>
            <p:cNvGrpSpPr/>
            <p:nvPr/>
          </p:nvGrpSpPr>
          <p:grpSpPr>
            <a:xfrm>
              <a:off x="13671" y="7656"/>
              <a:ext cx="3220" cy="1308"/>
              <a:chOff x="13111" y="4202"/>
              <a:chExt cx="3220" cy="1308"/>
            </a:xfrm>
          </p:grpSpPr>
          <p:sp>
            <p:nvSpPr>
              <p:cNvPr id="104" name="圆角矩形 103"/>
              <p:cNvSpPr/>
              <p:nvPr/>
            </p:nvSpPr>
            <p:spPr>
              <a:xfrm>
                <a:off x="13111" y="4202"/>
                <a:ext cx="3220" cy="1308"/>
              </a:xfrm>
              <a:prstGeom prst="roundRect">
                <a:avLst/>
              </a:prstGeom>
              <a:solidFill>
                <a:schemeClr val="accent4">
                  <a:lumMod val="75000"/>
                </a:schemeClr>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5" name="组合 104"/>
              <p:cNvGrpSpPr/>
              <p:nvPr/>
            </p:nvGrpSpPr>
            <p:grpSpPr>
              <a:xfrm rot="0">
                <a:off x="13263" y="4373"/>
                <a:ext cx="1973" cy="1131"/>
                <a:chOff x="3056" y="8726"/>
                <a:chExt cx="1973" cy="1131"/>
              </a:xfrm>
            </p:grpSpPr>
            <p:grpSp>
              <p:nvGrpSpPr>
                <p:cNvPr id="106" name="组合 105"/>
                <p:cNvGrpSpPr/>
                <p:nvPr/>
              </p:nvGrpSpPr>
              <p:grpSpPr>
                <a:xfrm>
                  <a:off x="3056" y="8726"/>
                  <a:ext cx="908" cy="1131"/>
                  <a:chOff x="12835" y="3843"/>
                  <a:chExt cx="908" cy="1131"/>
                </a:xfrm>
              </p:grpSpPr>
              <p:sp>
                <p:nvSpPr>
                  <p:cNvPr id="107"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10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09" name="文本框 108"/>
                <p:cNvSpPr txBox="1"/>
                <p:nvPr/>
              </p:nvSpPr>
              <p:spPr>
                <a:xfrm>
                  <a:off x="3852" y="8784"/>
                  <a:ext cx="117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1 </a:t>
                  </a:r>
                  <a:endParaRPr lang="en-US" altLang="zh-CN" sz="2400">
                    <a:latin typeface="Arial" panose="020B0604020202020204" pitchFamily="34" charset="0"/>
                  </a:endParaRPr>
                </a:p>
              </p:txBody>
            </p:sp>
          </p:grpSp>
        </p:grpSp>
        <p:grpSp>
          <p:nvGrpSpPr>
            <p:cNvPr id="139" name="组合 138"/>
            <p:cNvGrpSpPr/>
            <p:nvPr/>
          </p:nvGrpSpPr>
          <p:grpSpPr>
            <a:xfrm>
              <a:off x="15387" y="7827"/>
              <a:ext cx="1447" cy="1130"/>
              <a:chOff x="13795" y="3246"/>
              <a:chExt cx="1447" cy="1130"/>
            </a:xfrm>
          </p:grpSpPr>
          <p:grpSp>
            <p:nvGrpSpPr>
              <p:cNvPr id="140" name="组合 139"/>
              <p:cNvGrpSpPr/>
              <p:nvPr/>
            </p:nvGrpSpPr>
            <p:grpSpPr>
              <a:xfrm rot="0">
                <a:off x="14334" y="3246"/>
                <a:ext cx="908" cy="1131"/>
                <a:chOff x="12835" y="3843"/>
                <a:chExt cx="908" cy="1131"/>
              </a:xfrm>
            </p:grpSpPr>
            <p:sp>
              <p:nvSpPr>
                <p:cNvPr id="141"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142"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43" name="文本框 142"/>
              <p:cNvSpPr txBox="1"/>
              <p:nvPr/>
            </p:nvSpPr>
            <p:spPr>
              <a:xfrm>
                <a:off x="13795" y="3359"/>
                <a:ext cx="64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1316355" y="4374515"/>
            <a:ext cx="2319020" cy="699770"/>
            <a:chOff x="2081" y="6748"/>
            <a:chExt cx="3652" cy="1102"/>
          </a:xfrm>
        </p:grpSpPr>
        <p:sp>
          <p:nvSpPr>
            <p:cNvPr id="29" name="圆角矩形 28"/>
            <p:cNvSpPr/>
            <p:nvPr/>
          </p:nvSpPr>
          <p:spPr>
            <a:xfrm>
              <a:off x="2081" y="6748"/>
              <a:ext cx="3652" cy="1102"/>
            </a:xfrm>
            <a:prstGeom prst="roundRect">
              <a:avLst/>
            </a:prstGeom>
            <a:solidFill>
              <a:srgbClr val="9BD3E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17" y="6936"/>
              <a:ext cx="2489"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除数小于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6" name="圆角矩形 25"/>
          <p:cNvSpPr/>
          <p:nvPr/>
        </p:nvSpPr>
        <p:spPr>
          <a:xfrm>
            <a:off x="2153920" y="1903095"/>
            <a:ext cx="504000" cy="166116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下箭头 26"/>
          <p:cNvSpPr/>
          <p:nvPr/>
        </p:nvSpPr>
        <p:spPr>
          <a:xfrm rot="10800000">
            <a:off x="2218690" y="3827145"/>
            <a:ext cx="374650" cy="462280"/>
          </a:xfrm>
          <a:prstGeom prst="downArrow">
            <a:avLst>
              <a:gd name="adj1" fmla="val 50000"/>
              <a:gd name="adj2" fmla="val 8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6" name="组合 35"/>
          <p:cNvGrpSpPr/>
          <p:nvPr/>
        </p:nvGrpSpPr>
        <p:grpSpPr>
          <a:xfrm>
            <a:off x="4756150" y="4373880"/>
            <a:ext cx="2319020" cy="699770"/>
            <a:chOff x="7152" y="7109"/>
            <a:chExt cx="3652" cy="1102"/>
          </a:xfrm>
        </p:grpSpPr>
        <p:sp>
          <p:nvSpPr>
            <p:cNvPr id="31" name="圆角矩形 30"/>
            <p:cNvSpPr/>
            <p:nvPr/>
          </p:nvSpPr>
          <p:spPr>
            <a:xfrm>
              <a:off x="7152" y="7109"/>
              <a:ext cx="3652" cy="1102"/>
            </a:xfrm>
            <a:prstGeom prst="roundRect">
              <a:avLst/>
            </a:prstGeom>
            <a:solidFill>
              <a:srgbClr val="FFD699"/>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7733" y="7297"/>
              <a:ext cx="2489"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除数大于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7" name="组合 36"/>
          <p:cNvGrpSpPr/>
          <p:nvPr/>
        </p:nvGrpSpPr>
        <p:grpSpPr>
          <a:xfrm>
            <a:off x="8259445" y="4373245"/>
            <a:ext cx="2319020" cy="699770"/>
            <a:chOff x="12394" y="6936"/>
            <a:chExt cx="3652" cy="1102"/>
          </a:xfrm>
        </p:grpSpPr>
        <p:sp>
          <p:nvSpPr>
            <p:cNvPr id="32" name="圆角矩形 31"/>
            <p:cNvSpPr/>
            <p:nvPr/>
          </p:nvSpPr>
          <p:spPr>
            <a:xfrm>
              <a:off x="12394" y="6936"/>
              <a:ext cx="3652" cy="1102"/>
            </a:xfrm>
            <a:prstGeom prst="roundRect">
              <a:avLst/>
            </a:prstGeom>
            <a:solidFill>
              <a:srgbClr val="9ADFB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12925" y="7109"/>
              <a:ext cx="2489"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除数等于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8" name="下箭头 37"/>
          <p:cNvSpPr/>
          <p:nvPr/>
        </p:nvSpPr>
        <p:spPr>
          <a:xfrm rot="10800000">
            <a:off x="5728335" y="3801745"/>
            <a:ext cx="374650" cy="462280"/>
          </a:xfrm>
          <a:prstGeom prst="downArrow">
            <a:avLst>
              <a:gd name="adj1" fmla="val 50000"/>
              <a:gd name="adj2" fmla="val 8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下箭头 38"/>
          <p:cNvSpPr/>
          <p:nvPr/>
        </p:nvSpPr>
        <p:spPr>
          <a:xfrm rot="10800000">
            <a:off x="9234170" y="3827145"/>
            <a:ext cx="374650" cy="462280"/>
          </a:xfrm>
          <a:prstGeom prst="downArrow">
            <a:avLst>
              <a:gd name="adj1" fmla="val 50000"/>
              <a:gd name="adj2" fmla="val 8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5654675" y="2249170"/>
            <a:ext cx="468000" cy="7920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9140825" y="2268220"/>
            <a:ext cx="396000" cy="6840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2" name="组合 51"/>
          <p:cNvGrpSpPr/>
          <p:nvPr/>
        </p:nvGrpSpPr>
        <p:grpSpPr>
          <a:xfrm>
            <a:off x="4857750" y="5860415"/>
            <a:ext cx="2153920" cy="732790"/>
            <a:chOff x="7377" y="9229"/>
            <a:chExt cx="3392" cy="1154"/>
          </a:xfrm>
        </p:grpSpPr>
        <p:grpSp>
          <p:nvGrpSpPr>
            <p:cNvPr id="43" name="组合 42"/>
            <p:cNvGrpSpPr/>
            <p:nvPr/>
          </p:nvGrpSpPr>
          <p:grpSpPr>
            <a:xfrm rot="0">
              <a:off x="7377" y="9229"/>
              <a:ext cx="3392" cy="1155"/>
              <a:chOff x="5488" y="1621"/>
              <a:chExt cx="12197" cy="3351"/>
            </a:xfrm>
          </p:grpSpPr>
          <p:grpSp>
            <p:nvGrpSpPr>
              <p:cNvPr id="44" name="组合 43"/>
              <p:cNvGrpSpPr/>
              <p:nvPr/>
            </p:nvGrpSpPr>
            <p:grpSpPr>
              <a:xfrm>
                <a:off x="5488" y="1621"/>
                <a:ext cx="12197" cy="3351"/>
                <a:chOff x="5488" y="1621"/>
                <a:chExt cx="12197" cy="3351"/>
              </a:xfrm>
            </p:grpSpPr>
            <p:sp>
              <p:nvSpPr>
                <p:cNvPr id="45" name="圆角矩形 4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圆角矩形 4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 name="圆角矩形 50"/>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文本框 41"/>
            <p:cNvSpPr txBox="1"/>
            <p:nvPr/>
          </p:nvSpPr>
          <p:spPr>
            <a:xfrm>
              <a:off x="7636" y="9417"/>
              <a:ext cx="2969" cy="725"/>
            </a:xfrm>
            <a:prstGeom prst="rect">
              <a:avLst/>
            </a:prstGeom>
            <a:noFill/>
          </p:spPr>
          <p:txBody>
            <a:bodyPr wrap="none" rtlCol="0" anchor="t">
              <a:spAutoFit/>
            </a:bodyPr>
            <a:p>
              <a:pPr algn="ctr" eaLnBrk="1" hangingPunct="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被除数不为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61" name="下箭头 60"/>
          <p:cNvSpPr/>
          <p:nvPr/>
        </p:nvSpPr>
        <p:spPr>
          <a:xfrm rot="10800000">
            <a:off x="5748655" y="5219700"/>
            <a:ext cx="374650" cy="462280"/>
          </a:xfrm>
          <a:prstGeom prst="downArrow">
            <a:avLst>
              <a:gd name="adj1" fmla="val 50000"/>
              <a:gd name="adj2" fmla="val 8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下箭头 62"/>
          <p:cNvSpPr/>
          <p:nvPr/>
        </p:nvSpPr>
        <p:spPr>
          <a:xfrm rot="8100000">
            <a:off x="3927475" y="5248910"/>
            <a:ext cx="374650" cy="705485"/>
          </a:xfrm>
          <a:prstGeom prst="downArrow">
            <a:avLst>
              <a:gd name="adj1" fmla="val 50000"/>
              <a:gd name="adj2" fmla="val 8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下箭头 63"/>
          <p:cNvSpPr/>
          <p:nvPr/>
        </p:nvSpPr>
        <p:spPr>
          <a:xfrm rot="14220000">
            <a:off x="7445375" y="5199380"/>
            <a:ext cx="374650" cy="779145"/>
          </a:xfrm>
          <a:prstGeom prst="downArrow">
            <a:avLst>
              <a:gd name="adj1" fmla="val 50000"/>
              <a:gd name="adj2" fmla="val 8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wipe(down)">
                                      <p:cBhvr>
                                        <p:cTn id="13" dur="500"/>
                                        <p:tgtEl>
                                          <p:spTgt spid="6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p:tgtEl>
                                          <p:spTgt spid="35"/>
                                        </p:tgtEl>
                                        <p:attrNameLst>
                                          <p:attrName>ppt_y</p:attrName>
                                        </p:attrNameLst>
                                      </p:cBhvr>
                                      <p:tavLst>
                                        <p:tav tm="0">
                                          <p:val>
                                            <p:strVal val="#ppt_y+#ppt_h*1.125000"/>
                                          </p:val>
                                        </p:tav>
                                        <p:tav tm="100000">
                                          <p:val>
                                            <p:strVal val="#ppt_y"/>
                                          </p:val>
                                        </p:tav>
                                      </p:tavLst>
                                    </p:anim>
                                    <p:animEffect transition="in" filter="wipe(up)">
                                      <p:cBhvr>
                                        <p:cTn id="19" dur="500"/>
                                        <p:tgtEl>
                                          <p:spTgt spid="3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down)">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down)">
                                      <p:cBhvr>
                                        <p:cTn id="35" dur="500"/>
                                        <p:tgtEl>
                                          <p:spTgt spid="61"/>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p:tgtEl>
                                          <p:spTgt spid="36"/>
                                        </p:tgtEl>
                                        <p:attrNameLst>
                                          <p:attrName>ppt_y</p:attrName>
                                        </p:attrNameLst>
                                      </p:cBhvr>
                                      <p:tavLst>
                                        <p:tav tm="0">
                                          <p:val>
                                            <p:strVal val="#ppt_y+#ppt_h*1.125000"/>
                                          </p:val>
                                        </p:tav>
                                        <p:tav tm="100000">
                                          <p:val>
                                            <p:strVal val="#ppt_y"/>
                                          </p:val>
                                        </p:tav>
                                      </p:tavLst>
                                    </p:anim>
                                    <p:animEffect transition="in" filter="wipe(up)">
                                      <p:cBhvr>
                                        <p:cTn id="41" dur="500"/>
                                        <p:tgtEl>
                                          <p:spTgt spid="3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500"/>
                                        <p:tgtEl>
                                          <p:spTgt spid="38"/>
                                        </p:tgtEl>
                                      </p:cBhvr>
                                    </p:animEffect>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fill="hold"/>
                                        <p:tgtEl>
                                          <p:spTgt spid="40"/>
                                        </p:tgtEl>
                                        <p:attrNameLst>
                                          <p:attrName>ppt_w</p:attrName>
                                        </p:attrNameLst>
                                      </p:cBhvr>
                                      <p:tavLst>
                                        <p:tav tm="0">
                                          <p:val>
                                            <p:fltVal val="0"/>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ipe(left)">
                                      <p:cBhvr>
                                        <p:cTn id="57" dur="500"/>
                                        <p:tgtEl>
                                          <p:spTgt spid="64"/>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nodeType="click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p:tgtEl>
                                          <p:spTgt spid="37"/>
                                        </p:tgtEl>
                                        <p:attrNameLst>
                                          <p:attrName>ppt_y</p:attrName>
                                        </p:attrNameLst>
                                      </p:cBhvr>
                                      <p:tavLst>
                                        <p:tav tm="0">
                                          <p:val>
                                            <p:strVal val="#ppt_y+#ppt_h*1.125000"/>
                                          </p:val>
                                        </p:tav>
                                        <p:tav tm="100000">
                                          <p:val>
                                            <p:strVal val="#ppt_y"/>
                                          </p:val>
                                        </p:tav>
                                      </p:tavLst>
                                    </p:anim>
                                    <p:animEffect transition="in" filter="wipe(up)">
                                      <p:cBhvr>
                                        <p:cTn id="63" dur="500"/>
                                        <p:tgtEl>
                                          <p:spTgt spid="3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down)">
                                      <p:cBhvr>
                                        <p:cTn id="68" dur="500"/>
                                        <p:tgtEl>
                                          <p:spTgt spid="39"/>
                                        </p:tgtEl>
                                      </p:cBhvr>
                                    </p:animEffect>
                                  </p:childTnLst>
                                </p:cTn>
                              </p:par>
                            </p:childTnLst>
                          </p:cTn>
                        </p:par>
                      </p:childTnLst>
                    </p:cTn>
                  </p:par>
                  <p:par>
                    <p:cTn id="69" fill="hold">
                      <p:stCondLst>
                        <p:cond delay="indefinite"/>
                      </p:stCondLst>
                      <p:childTnLst>
                        <p:par>
                          <p:cTn id="70" fill="hold">
                            <p:stCondLst>
                              <p:cond delay="0"/>
                            </p:stCondLst>
                            <p:childTnLst>
                              <p:par>
                                <p:cTn id="71" presetID="23" presetClass="entr" presetSubtype="16" fill="hold" grpId="0" nodeType="click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6" grpId="0" bldLvl="0" animBg="1"/>
      <p:bldP spid="38" grpId="0" bldLvl="0" animBg="1"/>
      <p:bldP spid="39" grpId="0" bldLvl="0" animBg="1"/>
      <p:bldP spid="40" grpId="0" bldLvl="0" animBg="1"/>
      <p:bldP spid="41" grpId="0" bldLvl="0" animBg="1"/>
      <p:bldP spid="61" grpId="0" bldLvl="0" animBg="1"/>
      <p:bldP spid="63" grpId="0" bldLvl="0" animBg="1"/>
      <p:bldP spid="6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1968500" y="1428750"/>
            <a:ext cx="7665720" cy="717550"/>
            <a:chOff x="3279" y="2834"/>
            <a:chExt cx="12072" cy="1130"/>
          </a:xfrm>
        </p:grpSpPr>
        <p:sp>
          <p:nvSpPr>
            <p:cNvPr id="3" name="文本框 2"/>
            <p:cNvSpPr txBox="1"/>
            <p:nvPr/>
          </p:nvSpPr>
          <p:spPr>
            <a:xfrm>
              <a:off x="3279" y="2957"/>
              <a:ext cx="12072"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一个平行四边形的面积是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平方米，它的底是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3"/>
            <p:cNvGrpSpPr/>
            <p:nvPr/>
          </p:nvGrpSpPr>
          <p:grpSpPr>
            <a:xfrm rot="0">
              <a:off x="8664" y="2834"/>
              <a:ext cx="908" cy="1131"/>
              <a:chOff x="12835" y="3843"/>
              <a:chExt cx="908" cy="1131"/>
            </a:xfrm>
          </p:grpSpPr>
          <p:sp>
            <p:nvSpPr>
              <p:cNvPr id="5"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nvGrpSpPr>
            <p:cNvPr id="7" name="组合 6"/>
            <p:cNvGrpSpPr/>
            <p:nvPr/>
          </p:nvGrpSpPr>
          <p:grpSpPr>
            <a:xfrm rot="0">
              <a:off x="13414" y="2834"/>
              <a:ext cx="908" cy="1131"/>
              <a:chOff x="12835" y="3843"/>
              <a:chExt cx="908" cy="1131"/>
            </a:xfrm>
          </p:grpSpPr>
          <p:sp>
            <p:nvSpPr>
              <p:cNvPr id="8"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9"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12" name="组合 11"/>
          <p:cNvGrpSpPr/>
          <p:nvPr/>
        </p:nvGrpSpPr>
        <p:grpSpPr>
          <a:xfrm>
            <a:off x="4145280" y="2590800"/>
            <a:ext cx="3335020" cy="863600"/>
            <a:chOff x="6510" y="4736"/>
            <a:chExt cx="5252" cy="1360"/>
          </a:xfrm>
        </p:grpSpPr>
        <p:grpSp>
          <p:nvGrpSpPr>
            <p:cNvPr id="11" name="组合 10"/>
            <p:cNvGrpSpPr/>
            <p:nvPr/>
          </p:nvGrpSpPr>
          <p:grpSpPr>
            <a:xfrm rot="0">
              <a:off x="6510" y="4736"/>
              <a:ext cx="5252" cy="1360"/>
              <a:chOff x="11732" y="6237"/>
              <a:chExt cx="5252" cy="1360"/>
            </a:xfrm>
          </p:grpSpPr>
          <p:sp>
            <p:nvSpPr>
              <p:cNvPr id="21" name="圆角矩形 20"/>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61557"/>
                  <a:gd name="adj2" fmla="val -4065"/>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7036" y="5054"/>
              <a:ext cx="4128"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它的高是多少米？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3" name="图片 12" descr="图片168"/>
          <p:cNvPicPr>
            <a:picLocks noChangeAspect="1"/>
          </p:cNvPicPr>
          <p:nvPr/>
        </p:nvPicPr>
        <p:blipFill>
          <a:blip r:embed="rId2"/>
          <a:stretch>
            <a:fillRect/>
          </a:stretch>
        </p:blipFill>
        <p:spPr>
          <a:xfrm>
            <a:off x="8500745" y="2534920"/>
            <a:ext cx="1225550" cy="1499870"/>
          </a:xfrm>
          <a:prstGeom prst="rect">
            <a:avLst/>
          </a:prstGeom>
        </p:spPr>
      </p:pic>
      <p:grpSp>
        <p:nvGrpSpPr>
          <p:cNvPr id="25" name="组合 24"/>
          <p:cNvGrpSpPr/>
          <p:nvPr/>
        </p:nvGrpSpPr>
        <p:grpSpPr>
          <a:xfrm>
            <a:off x="3110865" y="4218305"/>
            <a:ext cx="1687830" cy="718185"/>
            <a:chOff x="4070" y="4535"/>
            <a:chExt cx="2658" cy="1131"/>
          </a:xfrm>
        </p:grpSpPr>
        <p:grpSp>
          <p:nvGrpSpPr>
            <p:cNvPr id="58" name="组合 57"/>
            <p:cNvGrpSpPr/>
            <p:nvPr/>
          </p:nvGrpSpPr>
          <p:grpSpPr>
            <a:xfrm rot="0">
              <a:off x="4070" y="4535"/>
              <a:ext cx="2658" cy="1131"/>
              <a:chOff x="2916" y="8726"/>
              <a:chExt cx="2658" cy="1131"/>
            </a:xfrm>
          </p:grpSpPr>
          <p:grpSp>
            <p:nvGrpSpPr>
              <p:cNvPr id="54" name="组合 53"/>
              <p:cNvGrpSpPr/>
              <p:nvPr/>
            </p:nvGrpSpPr>
            <p:grpSpPr>
              <a:xfrm>
                <a:off x="2916" y="8726"/>
                <a:ext cx="1048" cy="1131"/>
                <a:chOff x="12695" y="3843"/>
                <a:chExt cx="1048" cy="1131"/>
              </a:xfrm>
            </p:grpSpPr>
            <p:sp>
              <p:nvSpPr>
                <p:cNvPr id="55" name="Text Box 7"/>
                <p:cNvSpPr txBox="1"/>
                <p:nvPr/>
              </p:nvSpPr>
              <p:spPr>
                <a:xfrm>
                  <a:off x="12695" y="3843"/>
                  <a:ext cx="1048"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722"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22" name="组合 21"/>
            <p:cNvGrpSpPr/>
            <p:nvPr/>
          </p:nvGrpSpPr>
          <p:grpSpPr>
            <a:xfrm rot="0">
              <a:off x="5480" y="4536"/>
              <a:ext cx="1096" cy="1131"/>
              <a:chOff x="13189" y="3843"/>
              <a:chExt cx="1096" cy="1131"/>
            </a:xfrm>
          </p:grpSpPr>
          <p:sp>
            <p:nvSpPr>
              <p:cNvPr id="15" name="Text Box 7"/>
              <p:cNvSpPr txBox="1"/>
              <p:nvPr/>
            </p:nvSpPr>
            <p:spPr>
              <a:xfrm>
                <a:off x="13189" y="3843"/>
                <a:ext cx="109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24" name="Line 8"/>
              <p:cNvSpPr/>
              <p:nvPr/>
            </p:nvSpPr>
            <p:spPr>
              <a:xfrm>
                <a:off x="13329" y="4318"/>
                <a:ext cx="568" cy="0"/>
              </a:xfrm>
              <a:prstGeom prst="line">
                <a:avLst/>
              </a:prstGeom>
              <a:ln w="22225" cap="flat" cmpd="sng">
                <a:solidFill>
                  <a:schemeClr val="tx1"/>
                </a:solidFill>
                <a:prstDash val="solid"/>
                <a:headEnd type="none" w="med" len="med"/>
                <a:tailEnd type="none" w="med" len="med"/>
              </a:ln>
            </p:spPr>
          </p:sp>
        </p:grpSp>
      </p:grpSp>
      <p:grpSp>
        <p:nvGrpSpPr>
          <p:cNvPr id="16" name="组合 15"/>
          <p:cNvGrpSpPr/>
          <p:nvPr/>
        </p:nvGrpSpPr>
        <p:grpSpPr>
          <a:xfrm>
            <a:off x="4829810" y="4218305"/>
            <a:ext cx="1687830" cy="718820"/>
            <a:chOff x="4070" y="4535"/>
            <a:chExt cx="2658" cy="1132"/>
          </a:xfrm>
        </p:grpSpPr>
        <p:grpSp>
          <p:nvGrpSpPr>
            <p:cNvPr id="17" name="组合 16"/>
            <p:cNvGrpSpPr/>
            <p:nvPr/>
          </p:nvGrpSpPr>
          <p:grpSpPr>
            <a:xfrm rot="0">
              <a:off x="4070" y="4535"/>
              <a:ext cx="2658" cy="1131"/>
              <a:chOff x="2916" y="8726"/>
              <a:chExt cx="2658" cy="1131"/>
            </a:xfrm>
          </p:grpSpPr>
          <p:grpSp>
            <p:nvGrpSpPr>
              <p:cNvPr id="18" name="组合 17"/>
              <p:cNvGrpSpPr/>
              <p:nvPr/>
            </p:nvGrpSpPr>
            <p:grpSpPr>
              <a:xfrm>
                <a:off x="2916" y="8726"/>
                <a:ext cx="1048" cy="1131"/>
                <a:chOff x="12695" y="3843"/>
                <a:chExt cx="1048" cy="1131"/>
              </a:xfrm>
            </p:grpSpPr>
            <p:sp>
              <p:nvSpPr>
                <p:cNvPr id="19" name="Text Box 7"/>
                <p:cNvSpPr txBox="1"/>
                <p:nvPr/>
              </p:nvSpPr>
              <p:spPr>
                <a:xfrm>
                  <a:off x="12695" y="3843"/>
                  <a:ext cx="1048"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20"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26" name="文本框 25"/>
              <p:cNvSpPr txBox="1"/>
              <p:nvPr/>
            </p:nvSpPr>
            <p:spPr>
              <a:xfrm>
                <a:off x="3852" y="8784"/>
                <a:ext cx="1722" cy="725"/>
              </a:xfrm>
              <a:prstGeom prst="rect">
                <a:avLst/>
              </a:prstGeom>
              <a:noFill/>
            </p:spPr>
            <p:txBody>
              <a:bodyPr wrap="none" rtlCol="0" anchor="t">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27" name="组合 26"/>
            <p:cNvGrpSpPr/>
            <p:nvPr/>
          </p:nvGrpSpPr>
          <p:grpSpPr>
            <a:xfrm rot="0">
              <a:off x="5480" y="4536"/>
              <a:ext cx="1096" cy="1131"/>
              <a:chOff x="13189" y="3843"/>
              <a:chExt cx="1096" cy="1131"/>
            </a:xfrm>
          </p:grpSpPr>
          <p:sp>
            <p:nvSpPr>
              <p:cNvPr id="28" name="Text Box 7"/>
              <p:cNvSpPr txBox="1"/>
              <p:nvPr/>
            </p:nvSpPr>
            <p:spPr>
              <a:xfrm>
                <a:off x="13189" y="3843"/>
                <a:ext cx="109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p:txBody>
          </p:sp>
          <p:sp>
            <p:nvSpPr>
              <p:cNvPr id="29" name="Line 8"/>
              <p:cNvSpPr/>
              <p:nvPr/>
            </p:nvSpPr>
            <p:spPr>
              <a:xfrm>
                <a:off x="13329" y="4318"/>
                <a:ext cx="568" cy="0"/>
              </a:xfrm>
              <a:prstGeom prst="line">
                <a:avLst/>
              </a:prstGeom>
              <a:ln w="22225" cap="flat" cmpd="sng">
                <a:solidFill>
                  <a:schemeClr val="tx1"/>
                </a:solidFill>
                <a:prstDash val="solid"/>
                <a:headEnd type="none" w="med" len="med"/>
                <a:tailEnd type="none" w="med" len="med"/>
              </a:ln>
            </p:spPr>
          </p:sp>
        </p:grpSp>
      </p:grpSp>
      <p:cxnSp>
        <p:nvCxnSpPr>
          <p:cNvPr id="35" name="直接连接符 34"/>
          <p:cNvCxnSpPr/>
          <p:nvPr/>
        </p:nvCxnSpPr>
        <p:spPr>
          <a:xfrm>
            <a:off x="5836920" y="4568825"/>
            <a:ext cx="255905" cy="280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036185" y="4146550"/>
            <a:ext cx="255905" cy="280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5792470" y="491236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39" name="文本框 38"/>
          <p:cNvSpPr txBox="1"/>
          <p:nvPr/>
        </p:nvSpPr>
        <p:spPr>
          <a:xfrm>
            <a:off x="4981575" y="367157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6493510" y="4239260"/>
            <a:ext cx="1517650" cy="717550"/>
            <a:chOff x="10226" y="6676"/>
            <a:chExt cx="2390" cy="1130"/>
          </a:xfrm>
        </p:grpSpPr>
        <p:grpSp>
          <p:nvGrpSpPr>
            <p:cNvPr id="33" name="组合 32"/>
            <p:cNvGrpSpPr/>
            <p:nvPr/>
          </p:nvGrpSpPr>
          <p:grpSpPr>
            <a:xfrm>
              <a:off x="10226" y="6676"/>
              <a:ext cx="908" cy="1131"/>
              <a:chOff x="8685" y="2450"/>
              <a:chExt cx="908" cy="1131"/>
            </a:xfrm>
          </p:grpSpPr>
          <p:sp>
            <p:nvSpPr>
              <p:cNvPr id="31" name="Text Box 7"/>
              <p:cNvSpPr txBox="1"/>
              <p:nvPr/>
            </p:nvSpPr>
            <p:spPr>
              <a:xfrm>
                <a:off x="8685" y="2450"/>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32" name="Line 8"/>
              <p:cNvSpPr/>
              <p:nvPr/>
            </p:nvSpPr>
            <p:spPr>
              <a:xfrm>
                <a:off x="8837" y="2925"/>
                <a:ext cx="568" cy="0"/>
              </a:xfrm>
              <a:prstGeom prst="line">
                <a:avLst/>
              </a:prstGeom>
              <a:ln w="22225" cap="flat" cmpd="sng">
                <a:solidFill>
                  <a:schemeClr val="tx1"/>
                </a:solidFill>
                <a:prstDash val="solid"/>
                <a:headEnd type="none" w="med" len="med"/>
                <a:tailEnd type="none" w="med" len="med"/>
              </a:ln>
            </p:spPr>
          </p:sp>
        </p:grpSp>
        <p:sp>
          <p:nvSpPr>
            <p:cNvPr id="34" name="文本框 33"/>
            <p:cNvSpPr txBox="1"/>
            <p:nvPr/>
          </p:nvSpPr>
          <p:spPr>
            <a:xfrm>
              <a:off x="10888" y="6761"/>
              <a:ext cx="1728"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45" name="组合 44"/>
          <p:cNvGrpSpPr/>
          <p:nvPr/>
        </p:nvGrpSpPr>
        <p:grpSpPr>
          <a:xfrm>
            <a:off x="3851910" y="5594985"/>
            <a:ext cx="3162300" cy="717550"/>
            <a:chOff x="6066" y="8811"/>
            <a:chExt cx="4980" cy="1130"/>
          </a:xfrm>
        </p:grpSpPr>
        <p:sp>
          <p:nvSpPr>
            <p:cNvPr id="40" name="文本框 39"/>
            <p:cNvSpPr txBox="1"/>
            <p:nvPr/>
          </p:nvSpPr>
          <p:spPr>
            <a:xfrm>
              <a:off x="6066" y="8941"/>
              <a:ext cx="4980"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答：它的高是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4" name="组合 43"/>
            <p:cNvGrpSpPr/>
            <p:nvPr/>
          </p:nvGrpSpPr>
          <p:grpSpPr>
            <a:xfrm>
              <a:off x="9013" y="8811"/>
              <a:ext cx="908" cy="1131"/>
              <a:chOff x="8685" y="2450"/>
              <a:chExt cx="908" cy="1131"/>
            </a:xfrm>
          </p:grpSpPr>
          <p:sp>
            <p:nvSpPr>
              <p:cNvPr id="41" name="Text Box 7"/>
              <p:cNvSpPr txBox="1"/>
              <p:nvPr/>
            </p:nvSpPr>
            <p:spPr>
              <a:xfrm>
                <a:off x="8685" y="2450"/>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43" name="Line 8"/>
              <p:cNvSpPr/>
              <p:nvPr/>
            </p:nvSpPr>
            <p:spPr>
              <a:xfrm>
                <a:off x="8837" y="2925"/>
                <a:ext cx="568" cy="0"/>
              </a:xfrm>
              <a:prstGeom prst="line">
                <a:avLst/>
              </a:prstGeom>
              <a:ln w="22225" cap="flat" cmpd="sng">
                <a:solidFill>
                  <a:schemeClr val="tx1"/>
                </a:solidFill>
                <a:prstDash val="solid"/>
                <a:headEnd type="none" w="med" len="med"/>
                <a:tailEnd type="none" w="med" len="med"/>
              </a:ln>
            </p:spPr>
          </p:sp>
        </p:grpSp>
      </p:grpSp>
      <p:sp>
        <p:nvSpPr>
          <p:cNvPr id="23" name="文本框 22"/>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par>
                                <p:cTn id="20" presetID="22" presetClass="entr" presetSubtype="1"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up)">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p:tgtEl>
                                          <p:spTgt spid="38"/>
                                        </p:tgtEl>
                                        <p:attrNameLst>
                                          <p:attrName>ppt_y</p:attrName>
                                        </p:attrNameLst>
                                      </p:cBhvr>
                                      <p:tavLst>
                                        <p:tav tm="0">
                                          <p:val>
                                            <p:strVal val="#ppt_y+#ppt_h*1.125000"/>
                                          </p:val>
                                        </p:tav>
                                        <p:tav tm="100000">
                                          <p:val>
                                            <p:strVal val="#ppt_y"/>
                                          </p:val>
                                        </p:tav>
                                      </p:tavLst>
                                    </p:anim>
                                    <p:animEffect transition="in" filter="wipe(up)">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p:tgtEl>
                                          <p:spTgt spid="37"/>
                                        </p:tgtEl>
                                        <p:attrNameLst>
                                          <p:attrName>ppt_y</p:attrName>
                                        </p:attrNameLst>
                                      </p:cBhvr>
                                      <p:tavLst>
                                        <p:tav tm="0">
                                          <p:val>
                                            <p:strVal val="#ppt_y+#ppt_h*1.125000"/>
                                          </p:val>
                                        </p:tav>
                                        <p:tav tm="100000">
                                          <p:val>
                                            <p:strVal val="#ppt_y"/>
                                          </p:val>
                                        </p:tav>
                                      </p:tavLst>
                                    </p:anim>
                                    <p:animEffect transition="in" filter="wipe(up)">
                                      <p:cBhvr>
                                        <p:cTn id="38" dur="500"/>
                                        <p:tgtEl>
                                          <p:spTgt spid="37"/>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p:tgtEl>
                                          <p:spTgt spid="45"/>
                                        </p:tgtEl>
                                        <p:attrNameLst>
                                          <p:attrName>ppt_y</p:attrName>
                                        </p:attrNameLst>
                                      </p:cBhvr>
                                      <p:tavLst>
                                        <p:tav tm="0">
                                          <p:val>
                                            <p:strVal val="#ppt_y+#ppt_h*1.125000"/>
                                          </p:val>
                                        </p:tav>
                                        <p:tav tm="100000">
                                          <p:val>
                                            <p:strVal val="#ppt_y"/>
                                          </p:val>
                                        </p:tav>
                                      </p:tavLst>
                                    </p:anim>
                                    <p:animEffect transition="in" filter="wipe(up)">
                                      <p:cBhvr>
                                        <p:cTn id="4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课堂总结</a:t>
            </a:r>
            <a:endParaRPr kumimoji="1" lang="zh-CN" altLang="en-US" sz="2400" b="1" dirty="0"/>
          </a:p>
        </p:txBody>
      </p:sp>
      <p:sp>
        <p:nvSpPr>
          <p:cNvPr id="3" name="文本框 2"/>
          <p:cNvSpPr txBox="1"/>
          <p:nvPr/>
        </p:nvSpPr>
        <p:spPr>
          <a:xfrm>
            <a:off x="858183" y="-1363627"/>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117" name="组合 116"/>
          <p:cNvGrpSpPr/>
          <p:nvPr/>
        </p:nvGrpSpPr>
        <p:grpSpPr>
          <a:xfrm>
            <a:off x="2994025" y="2649220"/>
            <a:ext cx="1748790" cy="704850"/>
            <a:chOff x="4715" y="6872"/>
            <a:chExt cx="2754" cy="1110"/>
          </a:xfrm>
        </p:grpSpPr>
        <p:grpSp>
          <p:nvGrpSpPr>
            <p:cNvPr id="97" name="组合 96"/>
            <p:cNvGrpSpPr/>
            <p:nvPr/>
          </p:nvGrpSpPr>
          <p:grpSpPr>
            <a:xfrm rot="0">
              <a:off x="4715" y="6872"/>
              <a:ext cx="2755" cy="1111"/>
              <a:chOff x="5648" y="4880"/>
              <a:chExt cx="8796" cy="2662"/>
            </a:xfrm>
          </p:grpSpPr>
          <p:grpSp>
            <p:nvGrpSpPr>
              <p:cNvPr id="98" name="组合 97"/>
              <p:cNvGrpSpPr/>
              <p:nvPr/>
            </p:nvGrpSpPr>
            <p:grpSpPr>
              <a:xfrm>
                <a:off x="5648" y="4880"/>
                <a:ext cx="8797" cy="2662"/>
                <a:chOff x="5648" y="4880"/>
                <a:chExt cx="8797" cy="2662"/>
              </a:xfrm>
            </p:grpSpPr>
            <p:sp>
              <p:nvSpPr>
                <p:cNvPr id="99" name="圆角矩形标注 98"/>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100" name="圆角矩形标注 99"/>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11" name="圆角矩形 110"/>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9" name="文本框 78"/>
            <p:cNvSpPr txBox="1"/>
            <p:nvPr/>
          </p:nvSpPr>
          <p:spPr>
            <a:xfrm>
              <a:off x="4983" y="7064"/>
              <a:ext cx="2208" cy="725"/>
            </a:xfrm>
            <a:prstGeom prst="rect">
              <a:avLst/>
            </a:prstGeom>
            <a:noFill/>
          </p:spPr>
          <p:txBody>
            <a:bodyPr wrap="none" rtlCol="0">
              <a:spAutoFit/>
            </a:bodyPr>
            <a:p>
              <a:r>
                <a:rPr lang="zh-CN" altLang="en-US" sz="2400"/>
                <a:t>分数除法</a:t>
              </a:r>
              <a:endParaRPr lang="zh-CN" altLang="en-US" sz="2400"/>
            </a:p>
          </p:txBody>
        </p:sp>
      </p:grpSp>
      <p:grpSp>
        <p:nvGrpSpPr>
          <p:cNvPr id="118" name="组合 117"/>
          <p:cNvGrpSpPr/>
          <p:nvPr/>
        </p:nvGrpSpPr>
        <p:grpSpPr>
          <a:xfrm>
            <a:off x="6464300" y="2649220"/>
            <a:ext cx="1748790" cy="704850"/>
            <a:chOff x="10180" y="6872"/>
            <a:chExt cx="2754" cy="1110"/>
          </a:xfrm>
        </p:grpSpPr>
        <p:grpSp>
          <p:nvGrpSpPr>
            <p:cNvPr id="112" name="组合 111"/>
            <p:cNvGrpSpPr/>
            <p:nvPr/>
          </p:nvGrpSpPr>
          <p:grpSpPr>
            <a:xfrm rot="0">
              <a:off x="10180" y="6872"/>
              <a:ext cx="2755" cy="1111"/>
              <a:chOff x="5648" y="4880"/>
              <a:chExt cx="8796" cy="2662"/>
            </a:xfrm>
          </p:grpSpPr>
          <p:grpSp>
            <p:nvGrpSpPr>
              <p:cNvPr id="113" name="组合 112"/>
              <p:cNvGrpSpPr/>
              <p:nvPr/>
            </p:nvGrpSpPr>
            <p:grpSpPr>
              <a:xfrm>
                <a:off x="5648" y="4880"/>
                <a:ext cx="8797" cy="2662"/>
                <a:chOff x="5648" y="4880"/>
                <a:chExt cx="8797" cy="2662"/>
              </a:xfrm>
            </p:grpSpPr>
            <p:sp>
              <p:nvSpPr>
                <p:cNvPr id="114" name="圆角矩形标注 113"/>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115" name="圆角矩形标注 114"/>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16" name="圆角矩形 115"/>
              <p:cNvSpPr/>
              <p:nvPr/>
            </p:nvSpPr>
            <p:spPr>
              <a:xfrm>
                <a:off x="5797" y="5060"/>
                <a:ext cx="8498" cy="2301"/>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4" name="文本框 93"/>
            <p:cNvSpPr txBox="1"/>
            <p:nvPr/>
          </p:nvSpPr>
          <p:spPr>
            <a:xfrm>
              <a:off x="10480" y="7064"/>
              <a:ext cx="2208" cy="725"/>
            </a:xfrm>
            <a:prstGeom prst="rect">
              <a:avLst/>
            </a:prstGeom>
            <a:noFill/>
          </p:spPr>
          <p:txBody>
            <a:bodyPr wrap="none" rtlCol="0">
              <a:spAutoFit/>
            </a:bodyPr>
            <a:p>
              <a:r>
                <a:rPr lang="zh-CN" altLang="en-US" sz="2400"/>
                <a:t>分数乘法</a:t>
              </a:r>
              <a:endParaRPr lang="zh-CN" altLang="en-US" sz="2400"/>
            </a:p>
          </p:txBody>
        </p:sp>
      </p:grpSp>
      <p:cxnSp>
        <p:nvCxnSpPr>
          <p:cNvPr id="95" name="直接箭头连接符 94"/>
          <p:cNvCxnSpPr/>
          <p:nvPr/>
        </p:nvCxnSpPr>
        <p:spPr>
          <a:xfrm>
            <a:off x="4924425" y="3001010"/>
            <a:ext cx="1440000" cy="0"/>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a:xfrm>
            <a:off x="5065395" y="2540635"/>
            <a:ext cx="1097280" cy="460375"/>
          </a:xfrm>
          <a:prstGeom prst="rect">
            <a:avLst/>
          </a:prstGeom>
          <a:noFill/>
        </p:spPr>
        <p:txBody>
          <a:bodyPr wrap="none" rtlCol="0">
            <a:spAutoFit/>
          </a:bodyPr>
          <a:p>
            <a:r>
              <a:rPr lang="zh-CN" altLang="en-US" sz="2400"/>
              <a:t>转化成</a:t>
            </a:r>
            <a:endParaRPr lang="zh-CN" altLang="en-US" sz="2400"/>
          </a:p>
        </p:txBody>
      </p:sp>
      <p:grpSp>
        <p:nvGrpSpPr>
          <p:cNvPr id="128" name="组合 127"/>
          <p:cNvGrpSpPr/>
          <p:nvPr/>
        </p:nvGrpSpPr>
        <p:grpSpPr>
          <a:xfrm>
            <a:off x="1916430" y="3975100"/>
            <a:ext cx="7708900" cy="1062355"/>
            <a:chOff x="3058" y="8034"/>
            <a:chExt cx="12140" cy="1673"/>
          </a:xfrm>
        </p:grpSpPr>
        <p:grpSp>
          <p:nvGrpSpPr>
            <p:cNvPr id="122" name="组合 121"/>
            <p:cNvGrpSpPr/>
            <p:nvPr/>
          </p:nvGrpSpPr>
          <p:grpSpPr>
            <a:xfrm rot="0">
              <a:off x="3310" y="8310"/>
              <a:ext cx="11823" cy="1397"/>
              <a:chOff x="2556" y="6766"/>
              <a:chExt cx="11370" cy="1397"/>
            </a:xfrm>
          </p:grpSpPr>
          <p:sp>
            <p:nvSpPr>
              <p:cNvPr id="123" name="圆角矩形 122"/>
              <p:cNvSpPr/>
              <p:nvPr/>
            </p:nvSpPr>
            <p:spPr>
              <a:xfrm>
                <a:off x="2556" y="6766"/>
                <a:ext cx="11370" cy="1397"/>
              </a:xfrm>
              <a:prstGeom prst="roundRect">
                <a:avLst/>
              </a:prstGeom>
              <a:solidFill>
                <a:srgbClr val="7030A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4" name="圆角矩形 123"/>
              <p:cNvSpPr/>
              <p:nvPr/>
            </p:nvSpPr>
            <p:spPr>
              <a:xfrm>
                <a:off x="2759" y="6982"/>
                <a:ext cx="10959" cy="98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5" name="圆角矩形 124"/>
              <p:cNvSpPr/>
              <p:nvPr/>
            </p:nvSpPr>
            <p:spPr>
              <a:xfrm>
                <a:off x="2708" y="6903"/>
                <a:ext cx="11068" cy="1141"/>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9" name="文本框 118"/>
            <p:cNvSpPr txBox="1"/>
            <p:nvPr/>
          </p:nvSpPr>
          <p:spPr>
            <a:xfrm>
              <a:off x="3589" y="8655"/>
              <a:ext cx="11609" cy="725"/>
            </a:xfrm>
            <a:prstGeom prst="rect">
              <a:avLst/>
            </a:prstGeom>
            <a:noFill/>
          </p:spPr>
          <p:txBody>
            <a:bodyPr wrap="none" rtlCol="0" anchor="t">
              <a:spAutoFit/>
            </a:bodyPr>
            <a:p>
              <a:pPr algn="ct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一个数除以一个不等于</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的数，</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等于乘这个数的倒数。</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26" name="图片 1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8" y="8034"/>
              <a:ext cx="838" cy="686"/>
            </a:xfrm>
            <a:prstGeom prst="rect">
              <a:avLst/>
            </a:prstGeom>
          </p:spPr>
        </p:pic>
      </p:grpSp>
      <p:grpSp>
        <p:nvGrpSpPr>
          <p:cNvPr id="45" name="组合 44"/>
          <p:cNvGrpSpPr/>
          <p:nvPr/>
        </p:nvGrpSpPr>
        <p:grpSpPr>
          <a:xfrm>
            <a:off x="7826375" y="819785"/>
            <a:ext cx="2570480" cy="2279650"/>
            <a:chOff x="10212" y="908"/>
            <a:chExt cx="4048" cy="3590"/>
          </a:xfrm>
        </p:grpSpPr>
        <p:pic>
          <p:nvPicPr>
            <p:cNvPr id="43" name="图片 42" descr="57485469-d41c-4367-bcc7-8fe93cd7bfcb"/>
            <p:cNvPicPr>
              <a:picLocks noChangeAspect="1"/>
            </p:cNvPicPr>
            <p:nvPr/>
          </p:nvPicPr>
          <p:blipFill>
            <a:blip r:embed="rId3"/>
            <a:stretch>
              <a:fillRect/>
            </a:stretch>
          </p:blipFill>
          <p:spPr>
            <a:xfrm>
              <a:off x="10212" y="908"/>
              <a:ext cx="4049" cy="3590"/>
            </a:xfrm>
            <a:prstGeom prst="rect">
              <a:avLst/>
            </a:prstGeom>
          </p:spPr>
        </p:pic>
        <p:sp>
          <p:nvSpPr>
            <p:cNvPr id="44" name="文本框 43"/>
            <p:cNvSpPr txBox="1"/>
            <p:nvPr/>
          </p:nvSpPr>
          <p:spPr>
            <a:xfrm>
              <a:off x="10753" y="1829"/>
              <a:ext cx="3168" cy="725"/>
            </a:xfrm>
            <a:prstGeom prst="rect">
              <a:avLst/>
            </a:prstGeom>
            <a:noFill/>
          </p:spPr>
          <p:txBody>
            <a:bodyPr wrap="none" rtlCol="0">
              <a:spAutoFit/>
            </a:bodyPr>
            <a:p>
              <a:r>
                <a:rPr lang="zh-CN" altLang="en-US" sz="2400"/>
                <a:t>你学会了吗？</a:t>
              </a:r>
              <a:endParaRPr lang="zh-CN" altLang="en-US" sz="2400"/>
            </a:p>
          </p:txBody>
        </p:sp>
      </p:grpSp>
      <p:pic>
        <p:nvPicPr>
          <p:cNvPr id="46" name="图片 45" descr="图片163"/>
          <p:cNvPicPr>
            <a:picLocks noChangeAspect="1"/>
          </p:cNvPicPr>
          <p:nvPr/>
        </p:nvPicPr>
        <p:blipFill>
          <a:blip r:embed="rId4"/>
          <a:stretch>
            <a:fillRect/>
          </a:stretch>
        </p:blipFill>
        <p:spPr>
          <a:xfrm>
            <a:off x="9718675" y="2611120"/>
            <a:ext cx="1725295" cy="221869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7" name="Round Diagonal Corner Rectangle 6"/>
          <p:cNvSpPr/>
          <p:nvPr/>
        </p:nvSpPr>
        <p:spPr>
          <a:xfrm flipV="1">
            <a:off x="1550035" y="4081780"/>
            <a:ext cx="2379980" cy="1440180"/>
          </a:xfrm>
          <a:prstGeom prst="round2DiagRect">
            <a:avLst>
              <a:gd name="adj1" fmla="val 30369"/>
              <a:gd name="adj2" fmla="val 0"/>
            </a:avLst>
          </a:prstGeom>
          <a:solidFill>
            <a:srgbClr val="7587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14" name="Round Diagonal Corner Rectangle 13"/>
          <p:cNvSpPr/>
          <p:nvPr/>
        </p:nvSpPr>
        <p:spPr>
          <a:xfrm flipH="1" flipV="1">
            <a:off x="5115560" y="4081780"/>
            <a:ext cx="2379980" cy="1440180"/>
          </a:xfrm>
          <a:prstGeom prst="round2DiagRect">
            <a:avLst>
              <a:gd name="adj1" fmla="val 30369"/>
              <a:gd name="adj2" fmla="val 0"/>
            </a:avLst>
          </a:prstGeom>
          <a:solidFill>
            <a:srgbClr val="DC3A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20" name="Round Diagonal Corner Rectangle 19"/>
          <p:cNvSpPr/>
          <p:nvPr/>
        </p:nvSpPr>
        <p:spPr>
          <a:xfrm flipH="1">
            <a:off x="5115560" y="1903730"/>
            <a:ext cx="2379980" cy="1440180"/>
          </a:xfrm>
          <a:prstGeom prst="round2DiagRect">
            <a:avLst>
              <a:gd name="adj1" fmla="val 30369"/>
              <a:gd name="adj2" fmla="val 0"/>
            </a:avLst>
          </a:prstGeom>
          <a:solidFill>
            <a:srgbClr val="FBB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26" name="Round Diagonal Corner Rectangle 25"/>
          <p:cNvSpPr/>
          <p:nvPr/>
        </p:nvSpPr>
        <p:spPr>
          <a:xfrm>
            <a:off x="1550035" y="1903730"/>
            <a:ext cx="2379980" cy="1440180"/>
          </a:xfrm>
          <a:prstGeom prst="round2DiagRect">
            <a:avLst>
              <a:gd name="adj1" fmla="val 30369"/>
              <a:gd name="adj2" fmla="val 0"/>
            </a:avLst>
          </a:prstGeom>
          <a:solidFill>
            <a:srgbClr val="98F4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3" name="Round Diagonal Corner Rectangle 13"/>
          <p:cNvSpPr/>
          <p:nvPr/>
        </p:nvSpPr>
        <p:spPr>
          <a:xfrm flipH="1" flipV="1">
            <a:off x="8557895" y="4081780"/>
            <a:ext cx="2379980" cy="1440180"/>
          </a:xfrm>
          <a:prstGeom prst="round2DiagRect">
            <a:avLst>
              <a:gd name="adj1" fmla="val 30369"/>
              <a:gd name="adj2" fmla="val 0"/>
            </a:avLst>
          </a:prstGeom>
          <a:solidFill>
            <a:srgbClr val="DC6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4" name="Round Diagonal Corner Rectangle 19"/>
          <p:cNvSpPr/>
          <p:nvPr/>
        </p:nvSpPr>
        <p:spPr>
          <a:xfrm flipH="1">
            <a:off x="8557895" y="1903730"/>
            <a:ext cx="2379980" cy="1440180"/>
          </a:xfrm>
          <a:prstGeom prst="round2DiagRect">
            <a:avLst>
              <a:gd name="adj1" fmla="val 30369"/>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grpSp>
        <p:nvGrpSpPr>
          <p:cNvPr id="58" name="组合 57"/>
          <p:cNvGrpSpPr/>
          <p:nvPr/>
        </p:nvGrpSpPr>
        <p:grpSpPr>
          <a:xfrm rot="0">
            <a:off x="1809750" y="2303145"/>
            <a:ext cx="1430655" cy="718185"/>
            <a:chOff x="3056" y="8726"/>
            <a:chExt cx="2253" cy="1131"/>
          </a:xfrm>
        </p:grpSpPr>
        <p:grpSp>
          <p:nvGrpSpPr>
            <p:cNvPr id="54" name="组合 53"/>
            <p:cNvGrpSpPr/>
            <p:nvPr/>
          </p:nvGrpSpPr>
          <p:grpSpPr>
            <a:xfrm>
              <a:off x="3056" y="8726"/>
              <a:ext cx="908" cy="1131"/>
              <a:chOff x="12835" y="3843"/>
              <a:chExt cx="908" cy="1131"/>
            </a:xfrm>
          </p:grpSpPr>
          <p:sp>
            <p:nvSpPr>
              <p:cNvPr id="55"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45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3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5" name="组合 4"/>
          <p:cNvGrpSpPr/>
          <p:nvPr/>
        </p:nvGrpSpPr>
        <p:grpSpPr>
          <a:xfrm rot="0">
            <a:off x="5380355" y="2303145"/>
            <a:ext cx="1430655" cy="718185"/>
            <a:chOff x="3056" y="8726"/>
            <a:chExt cx="2253" cy="1131"/>
          </a:xfrm>
        </p:grpSpPr>
        <p:grpSp>
          <p:nvGrpSpPr>
            <p:cNvPr id="6" name="组合 5"/>
            <p:cNvGrpSpPr/>
            <p:nvPr/>
          </p:nvGrpSpPr>
          <p:grpSpPr>
            <a:xfrm>
              <a:off x="3056" y="8726"/>
              <a:ext cx="908" cy="1131"/>
              <a:chOff x="12835" y="3843"/>
              <a:chExt cx="908" cy="1131"/>
            </a:xfrm>
          </p:grpSpPr>
          <p:sp>
            <p:nvSpPr>
              <p:cNvPr id="8"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9"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0" name="文本框 9"/>
            <p:cNvSpPr txBox="1"/>
            <p:nvPr/>
          </p:nvSpPr>
          <p:spPr>
            <a:xfrm>
              <a:off x="3852" y="8784"/>
              <a:ext cx="145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6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11" name="组合 10"/>
          <p:cNvGrpSpPr/>
          <p:nvPr/>
        </p:nvGrpSpPr>
        <p:grpSpPr>
          <a:xfrm rot="0">
            <a:off x="8777605" y="2290445"/>
            <a:ext cx="1520825" cy="718185"/>
            <a:chOff x="2914" y="8726"/>
            <a:chExt cx="2395" cy="1131"/>
          </a:xfrm>
        </p:grpSpPr>
        <p:grpSp>
          <p:nvGrpSpPr>
            <p:cNvPr id="12" name="组合 11"/>
            <p:cNvGrpSpPr/>
            <p:nvPr/>
          </p:nvGrpSpPr>
          <p:grpSpPr>
            <a:xfrm>
              <a:off x="2914" y="8726"/>
              <a:ext cx="1202" cy="1131"/>
              <a:chOff x="12693" y="3843"/>
              <a:chExt cx="1202" cy="1131"/>
            </a:xfrm>
          </p:grpSpPr>
          <p:sp>
            <p:nvSpPr>
              <p:cNvPr id="13" name="Text Box 7"/>
              <p:cNvSpPr txBox="1"/>
              <p:nvPr/>
            </p:nvSpPr>
            <p:spPr>
              <a:xfrm>
                <a:off x="12693" y="3843"/>
                <a:ext cx="1202"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20</a:t>
                </a:r>
                <a:endParaRPr lang="en-US" altLang="zh-CN" sz="2400" dirty="0">
                  <a:solidFill>
                    <a:schemeClr val="tx1"/>
                  </a:solidFill>
                  <a:latin typeface="+mj-ea"/>
                  <a:ea typeface="+mj-ea"/>
                </a:endParaRPr>
              </a:p>
            </p:txBody>
          </p:sp>
          <p:sp>
            <p:nvSpPr>
              <p:cNvPr id="15"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6" name="文本框 15"/>
            <p:cNvSpPr txBox="1"/>
            <p:nvPr/>
          </p:nvSpPr>
          <p:spPr>
            <a:xfrm>
              <a:off x="3852" y="8784"/>
              <a:ext cx="145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3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17" name="组合 16"/>
          <p:cNvGrpSpPr/>
          <p:nvPr/>
        </p:nvGrpSpPr>
        <p:grpSpPr>
          <a:xfrm rot="0">
            <a:off x="8803005" y="4518025"/>
            <a:ext cx="1495425" cy="718185"/>
            <a:chOff x="2954" y="8726"/>
            <a:chExt cx="2355" cy="1131"/>
          </a:xfrm>
        </p:grpSpPr>
        <p:grpSp>
          <p:nvGrpSpPr>
            <p:cNvPr id="18" name="组合 17"/>
            <p:cNvGrpSpPr/>
            <p:nvPr/>
          </p:nvGrpSpPr>
          <p:grpSpPr>
            <a:xfrm>
              <a:off x="2954" y="8726"/>
              <a:ext cx="1105" cy="1131"/>
              <a:chOff x="12733" y="3843"/>
              <a:chExt cx="1105" cy="1131"/>
            </a:xfrm>
          </p:grpSpPr>
          <p:sp>
            <p:nvSpPr>
              <p:cNvPr id="19" name="Text Box 7"/>
              <p:cNvSpPr txBox="1"/>
              <p:nvPr/>
            </p:nvSpPr>
            <p:spPr>
              <a:xfrm>
                <a:off x="12733" y="3843"/>
                <a:ext cx="1105"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15</a:t>
                </a:r>
                <a:endParaRPr lang="en-US" altLang="zh-CN" sz="2400" dirty="0">
                  <a:solidFill>
                    <a:schemeClr val="tx1"/>
                  </a:solidFill>
                  <a:latin typeface="+mj-ea"/>
                  <a:ea typeface="+mj-ea"/>
                </a:endParaRPr>
              </a:p>
            </p:txBody>
          </p:sp>
          <p:sp>
            <p:nvSpPr>
              <p:cNvPr id="21"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22" name="文本框 21"/>
            <p:cNvSpPr txBox="1"/>
            <p:nvPr/>
          </p:nvSpPr>
          <p:spPr>
            <a:xfrm>
              <a:off x="3852" y="8784"/>
              <a:ext cx="145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8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23" name="组合 22"/>
          <p:cNvGrpSpPr/>
          <p:nvPr/>
        </p:nvGrpSpPr>
        <p:grpSpPr>
          <a:xfrm rot="0">
            <a:off x="5283835" y="4486275"/>
            <a:ext cx="1515110" cy="718185"/>
            <a:chOff x="2923" y="8726"/>
            <a:chExt cx="2386" cy="1131"/>
          </a:xfrm>
        </p:grpSpPr>
        <p:grpSp>
          <p:nvGrpSpPr>
            <p:cNvPr id="24" name="组合 23"/>
            <p:cNvGrpSpPr/>
            <p:nvPr/>
          </p:nvGrpSpPr>
          <p:grpSpPr>
            <a:xfrm>
              <a:off x="2923" y="8726"/>
              <a:ext cx="1041" cy="1131"/>
              <a:chOff x="12702" y="3843"/>
              <a:chExt cx="1041" cy="1131"/>
            </a:xfrm>
          </p:grpSpPr>
          <p:sp>
            <p:nvSpPr>
              <p:cNvPr id="25" name="Text Box 7"/>
              <p:cNvSpPr txBox="1"/>
              <p:nvPr/>
            </p:nvSpPr>
            <p:spPr>
              <a:xfrm>
                <a:off x="12702" y="3843"/>
                <a:ext cx="1041"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35</a:t>
                </a:r>
                <a:endParaRPr lang="en-US" altLang="zh-CN" sz="2400" dirty="0">
                  <a:solidFill>
                    <a:schemeClr val="tx1"/>
                  </a:solidFill>
                  <a:latin typeface="+mj-ea"/>
                  <a:ea typeface="+mj-ea"/>
                </a:endParaRPr>
              </a:p>
            </p:txBody>
          </p:sp>
          <p:sp>
            <p:nvSpPr>
              <p:cNvPr id="27"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28" name="文本框 27"/>
            <p:cNvSpPr txBox="1"/>
            <p:nvPr/>
          </p:nvSpPr>
          <p:spPr>
            <a:xfrm>
              <a:off x="3852" y="8784"/>
              <a:ext cx="145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9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29" name="组合 28"/>
          <p:cNvGrpSpPr/>
          <p:nvPr/>
        </p:nvGrpSpPr>
        <p:grpSpPr>
          <a:xfrm rot="0">
            <a:off x="1808480" y="4479925"/>
            <a:ext cx="1430655" cy="718185"/>
            <a:chOff x="3056" y="8726"/>
            <a:chExt cx="2253" cy="1131"/>
          </a:xfrm>
        </p:grpSpPr>
        <p:grpSp>
          <p:nvGrpSpPr>
            <p:cNvPr id="30" name="组合 29"/>
            <p:cNvGrpSpPr/>
            <p:nvPr/>
          </p:nvGrpSpPr>
          <p:grpSpPr>
            <a:xfrm>
              <a:off x="3056" y="8726"/>
              <a:ext cx="908" cy="1131"/>
              <a:chOff x="12835" y="3843"/>
              <a:chExt cx="908" cy="1131"/>
            </a:xfrm>
          </p:grpSpPr>
          <p:sp>
            <p:nvSpPr>
              <p:cNvPr id="31"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32"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33" name="文本框 32"/>
            <p:cNvSpPr txBox="1"/>
            <p:nvPr/>
          </p:nvSpPr>
          <p:spPr>
            <a:xfrm>
              <a:off x="3852" y="8784"/>
              <a:ext cx="145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2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36" name="组合 35"/>
          <p:cNvGrpSpPr/>
          <p:nvPr/>
        </p:nvGrpSpPr>
        <p:grpSpPr>
          <a:xfrm>
            <a:off x="3155950" y="2265045"/>
            <a:ext cx="576580" cy="717550"/>
            <a:chOff x="2640" y="2723"/>
            <a:chExt cx="908" cy="1130"/>
          </a:xfrm>
        </p:grpSpPr>
        <p:sp>
          <p:nvSpPr>
            <p:cNvPr id="34" name="Text Box 7"/>
            <p:cNvSpPr txBox="1"/>
            <p:nvPr/>
          </p:nvSpPr>
          <p:spPr>
            <a:xfrm>
              <a:off x="2640" y="272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35" name="Line 8"/>
            <p:cNvSpPr/>
            <p:nvPr/>
          </p:nvSpPr>
          <p:spPr>
            <a:xfrm>
              <a:off x="2792" y="3198"/>
              <a:ext cx="568" cy="0"/>
            </a:xfrm>
            <a:prstGeom prst="line">
              <a:avLst/>
            </a:prstGeom>
            <a:ln w="22225" cap="flat" cmpd="sng">
              <a:solidFill>
                <a:schemeClr val="tx1"/>
              </a:solidFill>
              <a:prstDash val="solid"/>
              <a:headEnd type="none" w="med" len="med"/>
              <a:tailEnd type="none" w="med" len="med"/>
            </a:ln>
          </p:spPr>
        </p:sp>
      </p:grpSp>
      <p:grpSp>
        <p:nvGrpSpPr>
          <p:cNvPr id="40" name="组合 39"/>
          <p:cNvGrpSpPr/>
          <p:nvPr/>
        </p:nvGrpSpPr>
        <p:grpSpPr>
          <a:xfrm>
            <a:off x="6639560" y="2279015"/>
            <a:ext cx="651510" cy="718185"/>
            <a:chOff x="2541" y="2723"/>
            <a:chExt cx="1026" cy="1131"/>
          </a:xfrm>
        </p:grpSpPr>
        <p:sp>
          <p:nvSpPr>
            <p:cNvPr id="41" name="Text Box 7"/>
            <p:cNvSpPr txBox="1"/>
            <p:nvPr/>
          </p:nvSpPr>
          <p:spPr>
            <a:xfrm>
              <a:off x="2541" y="2723"/>
              <a:ext cx="102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15</a:t>
              </a:r>
              <a:endParaRPr lang="en-US" altLang="zh-CN" sz="2400" dirty="0">
                <a:solidFill>
                  <a:schemeClr val="tx1"/>
                </a:solidFill>
                <a:latin typeface="+mj-ea"/>
                <a:ea typeface="+mj-ea"/>
              </a:endParaRPr>
            </a:p>
          </p:txBody>
        </p:sp>
        <p:sp>
          <p:nvSpPr>
            <p:cNvPr id="42" name="Line 8"/>
            <p:cNvSpPr/>
            <p:nvPr/>
          </p:nvSpPr>
          <p:spPr>
            <a:xfrm>
              <a:off x="2792" y="3198"/>
              <a:ext cx="568" cy="0"/>
            </a:xfrm>
            <a:prstGeom prst="line">
              <a:avLst/>
            </a:prstGeom>
            <a:ln w="22225" cap="flat" cmpd="sng">
              <a:solidFill>
                <a:schemeClr val="tx1"/>
              </a:solidFill>
              <a:prstDash val="solid"/>
              <a:headEnd type="none" w="med" len="med"/>
              <a:tailEnd type="none" w="med" len="med"/>
            </a:ln>
          </p:spPr>
        </p:sp>
      </p:grpSp>
      <p:grpSp>
        <p:nvGrpSpPr>
          <p:cNvPr id="43" name="组合 42"/>
          <p:cNvGrpSpPr/>
          <p:nvPr/>
        </p:nvGrpSpPr>
        <p:grpSpPr>
          <a:xfrm>
            <a:off x="10109835" y="2245995"/>
            <a:ext cx="688975" cy="718185"/>
            <a:chOff x="2501" y="2723"/>
            <a:chExt cx="1085" cy="1131"/>
          </a:xfrm>
        </p:grpSpPr>
        <p:sp>
          <p:nvSpPr>
            <p:cNvPr id="44" name="Text Box 7"/>
            <p:cNvSpPr txBox="1"/>
            <p:nvPr/>
          </p:nvSpPr>
          <p:spPr>
            <a:xfrm>
              <a:off x="2501" y="2723"/>
              <a:ext cx="1085"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20</a:t>
              </a:r>
              <a:endParaRPr lang="en-US" altLang="zh-CN" sz="2400" dirty="0">
                <a:solidFill>
                  <a:schemeClr val="tx1"/>
                </a:solidFill>
                <a:latin typeface="+mj-ea"/>
                <a:ea typeface="+mj-ea"/>
              </a:endParaRPr>
            </a:p>
          </p:txBody>
        </p:sp>
        <p:sp>
          <p:nvSpPr>
            <p:cNvPr id="45" name="Line 8"/>
            <p:cNvSpPr/>
            <p:nvPr/>
          </p:nvSpPr>
          <p:spPr>
            <a:xfrm>
              <a:off x="2792" y="3198"/>
              <a:ext cx="568" cy="0"/>
            </a:xfrm>
            <a:prstGeom prst="line">
              <a:avLst/>
            </a:prstGeom>
            <a:ln w="22225" cap="flat" cmpd="sng">
              <a:solidFill>
                <a:schemeClr val="tx1"/>
              </a:solidFill>
              <a:prstDash val="solid"/>
              <a:headEnd type="none" w="med" len="med"/>
              <a:tailEnd type="none" w="med" len="med"/>
            </a:ln>
          </p:spPr>
        </p:sp>
      </p:grpSp>
      <p:grpSp>
        <p:nvGrpSpPr>
          <p:cNvPr id="46" name="组合 45"/>
          <p:cNvGrpSpPr/>
          <p:nvPr/>
        </p:nvGrpSpPr>
        <p:grpSpPr>
          <a:xfrm>
            <a:off x="3133090" y="4478655"/>
            <a:ext cx="662940" cy="718185"/>
            <a:chOff x="2561" y="2723"/>
            <a:chExt cx="1044" cy="1131"/>
          </a:xfrm>
        </p:grpSpPr>
        <p:sp>
          <p:nvSpPr>
            <p:cNvPr id="47" name="Text Box 7"/>
            <p:cNvSpPr txBox="1"/>
            <p:nvPr/>
          </p:nvSpPr>
          <p:spPr>
            <a:xfrm>
              <a:off x="2561" y="2723"/>
              <a:ext cx="1044"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12</a:t>
              </a:r>
              <a:endParaRPr lang="en-US" altLang="zh-CN" sz="2400" dirty="0">
                <a:solidFill>
                  <a:schemeClr val="tx1"/>
                </a:solidFill>
                <a:latin typeface="+mj-ea"/>
                <a:ea typeface="+mj-ea"/>
              </a:endParaRPr>
            </a:p>
          </p:txBody>
        </p:sp>
        <p:sp>
          <p:nvSpPr>
            <p:cNvPr id="48" name="Line 8"/>
            <p:cNvSpPr/>
            <p:nvPr/>
          </p:nvSpPr>
          <p:spPr>
            <a:xfrm>
              <a:off x="2792" y="3198"/>
              <a:ext cx="568" cy="0"/>
            </a:xfrm>
            <a:prstGeom prst="line">
              <a:avLst/>
            </a:prstGeom>
            <a:ln w="22225" cap="flat" cmpd="sng">
              <a:solidFill>
                <a:schemeClr val="tx1"/>
              </a:solidFill>
              <a:prstDash val="solid"/>
              <a:headEnd type="none" w="med" len="med"/>
              <a:tailEnd type="none" w="med" len="med"/>
            </a:ln>
          </p:spPr>
        </p:sp>
      </p:grpSp>
      <p:grpSp>
        <p:nvGrpSpPr>
          <p:cNvPr id="49" name="组合 48"/>
          <p:cNvGrpSpPr/>
          <p:nvPr/>
        </p:nvGrpSpPr>
        <p:grpSpPr>
          <a:xfrm>
            <a:off x="6676390" y="4465320"/>
            <a:ext cx="699135" cy="718185"/>
            <a:chOff x="2504" y="2723"/>
            <a:chExt cx="1101" cy="1131"/>
          </a:xfrm>
        </p:grpSpPr>
        <p:sp>
          <p:nvSpPr>
            <p:cNvPr id="50" name="Text Box 7"/>
            <p:cNvSpPr txBox="1"/>
            <p:nvPr/>
          </p:nvSpPr>
          <p:spPr>
            <a:xfrm>
              <a:off x="2504" y="2723"/>
              <a:ext cx="1101"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35</a:t>
              </a:r>
              <a:endParaRPr lang="en-US" altLang="zh-CN" sz="2400" dirty="0">
                <a:solidFill>
                  <a:schemeClr val="tx1"/>
                </a:solidFill>
                <a:latin typeface="+mj-ea"/>
                <a:ea typeface="+mj-ea"/>
              </a:endParaRPr>
            </a:p>
          </p:txBody>
        </p:sp>
        <p:sp>
          <p:nvSpPr>
            <p:cNvPr id="51" name="Line 8"/>
            <p:cNvSpPr/>
            <p:nvPr/>
          </p:nvSpPr>
          <p:spPr>
            <a:xfrm>
              <a:off x="2792" y="3198"/>
              <a:ext cx="568" cy="0"/>
            </a:xfrm>
            <a:prstGeom prst="line">
              <a:avLst/>
            </a:prstGeom>
            <a:ln w="22225" cap="flat" cmpd="sng">
              <a:solidFill>
                <a:schemeClr val="tx1"/>
              </a:solidFill>
              <a:prstDash val="solid"/>
              <a:headEnd type="none" w="med" len="med"/>
              <a:tailEnd type="none" w="med" len="med"/>
            </a:ln>
          </p:spPr>
        </p:sp>
      </p:grpSp>
      <p:grpSp>
        <p:nvGrpSpPr>
          <p:cNvPr id="52" name="组合 51"/>
          <p:cNvGrpSpPr/>
          <p:nvPr/>
        </p:nvGrpSpPr>
        <p:grpSpPr>
          <a:xfrm>
            <a:off x="10160635" y="4478655"/>
            <a:ext cx="654050" cy="718185"/>
            <a:chOff x="2537" y="2723"/>
            <a:chExt cx="1030" cy="1131"/>
          </a:xfrm>
        </p:grpSpPr>
        <p:sp>
          <p:nvSpPr>
            <p:cNvPr id="53" name="Text Box 7"/>
            <p:cNvSpPr txBox="1"/>
            <p:nvPr/>
          </p:nvSpPr>
          <p:spPr>
            <a:xfrm>
              <a:off x="2537" y="2723"/>
              <a:ext cx="1030"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30</a:t>
              </a:r>
              <a:endParaRPr lang="en-US" altLang="zh-CN" sz="2400" dirty="0">
                <a:solidFill>
                  <a:schemeClr val="tx1"/>
                </a:solidFill>
                <a:latin typeface="+mj-ea"/>
                <a:ea typeface="+mj-ea"/>
              </a:endParaRPr>
            </a:p>
          </p:txBody>
        </p:sp>
        <p:sp>
          <p:nvSpPr>
            <p:cNvPr id="59" name="Line 8"/>
            <p:cNvSpPr/>
            <p:nvPr/>
          </p:nvSpPr>
          <p:spPr>
            <a:xfrm>
              <a:off x="2792" y="3198"/>
              <a:ext cx="568" cy="0"/>
            </a:xfrm>
            <a:prstGeom prst="line">
              <a:avLst/>
            </a:prstGeom>
            <a:ln w="22225" cap="flat" cmpd="sng">
              <a:solidFill>
                <a:schemeClr val="tx1"/>
              </a:solidFill>
              <a:prstDash val="solid"/>
              <a:headEnd type="none" w="med" len="med"/>
              <a:tailEnd type="none" w="med" len="med"/>
            </a:ln>
          </p:spPr>
        </p:sp>
      </p:grpSp>
      <p:grpSp>
        <p:nvGrpSpPr>
          <p:cNvPr id="62" name="组合 61"/>
          <p:cNvGrpSpPr/>
          <p:nvPr/>
        </p:nvGrpSpPr>
        <p:grpSpPr>
          <a:xfrm>
            <a:off x="4309745" y="-435610"/>
            <a:ext cx="3571240" cy="2857500"/>
            <a:chOff x="6787" y="3150"/>
            <a:chExt cx="5624" cy="4500"/>
          </a:xfrm>
        </p:grpSpPr>
        <p:pic>
          <p:nvPicPr>
            <p:cNvPr id="61" name="图片 60" descr="t016435b0e5c1e11db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787" y="3150"/>
              <a:ext cx="5625" cy="4500"/>
            </a:xfrm>
            <a:prstGeom prst="rect">
              <a:avLst/>
            </a:prstGeom>
          </p:spPr>
        </p:pic>
        <p:sp>
          <p:nvSpPr>
            <p:cNvPr id="60" name="文本框 59"/>
            <p:cNvSpPr txBox="1"/>
            <p:nvPr/>
          </p:nvSpPr>
          <p:spPr>
            <a:xfrm>
              <a:off x="8542" y="4883"/>
              <a:ext cx="2260" cy="725"/>
            </a:xfrm>
            <a:prstGeom prst="rect">
              <a:avLst/>
            </a:prstGeom>
            <a:noFill/>
          </p:spPr>
          <p:txBody>
            <a:bodyPr wrap="none" rtlCol="0">
              <a:spAutoFit/>
            </a:bodyPr>
            <a:p>
              <a:r>
                <a:rPr lang="zh-CN" altLang="en-US" sz="2400"/>
                <a:t>算</a:t>
              </a:r>
              <a:r>
                <a:rPr lang="en-US" altLang="zh-CN" sz="2400"/>
                <a:t>  </a:t>
              </a:r>
              <a:r>
                <a:rPr lang="zh-CN" altLang="en-US" sz="2400"/>
                <a:t>一</a:t>
              </a:r>
              <a:r>
                <a:rPr lang="en-US" altLang="zh-CN" sz="2400"/>
                <a:t>  </a:t>
              </a:r>
              <a:r>
                <a:rPr lang="zh-CN" altLang="en-US" sz="2400"/>
                <a:t>算</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up)">
                                      <p:cBhvr>
                                        <p:cTn id="8" dur="500"/>
                                        <p:tgtEl>
                                          <p:spTgt spid="3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p:tgtEl>
                                          <p:spTgt spid="40"/>
                                        </p:tgtEl>
                                        <p:attrNameLst>
                                          <p:attrName>ppt_y</p:attrName>
                                        </p:attrNameLst>
                                      </p:cBhvr>
                                      <p:tavLst>
                                        <p:tav tm="0">
                                          <p:val>
                                            <p:strVal val="#ppt_y+#ppt_h*1.125000"/>
                                          </p:val>
                                        </p:tav>
                                        <p:tav tm="100000">
                                          <p:val>
                                            <p:strVal val="#ppt_y"/>
                                          </p:val>
                                        </p:tav>
                                      </p:tavLst>
                                    </p:anim>
                                    <p:animEffect transition="in" filter="wipe(up)">
                                      <p:cBhvr>
                                        <p:cTn id="14" dur="500"/>
                                        <p:tgtEl>
                                          <p:spTgt spid="4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p:tgtEl>
                                          <p:spTgt spid="43"/>
                                        </p:tgtEl>
                                        <p:attrNameLst>
                                          <p:attrName>ppt_y</p:attrName>
                                        </p:attrNameLst>
                                      </p:cBhvr>
                                      <p:tavLst>
                                        <p:tav tm="0">
                                          <p:val>
                                            <p:strVal val="#ppt_y+#ppt_h*1.125000"/>
                                          </p:val>
                                        </p:tav>
                                        <p:tav tm="100000">
                                          <p:val>
                                            <p:strVal val="#ppt_y"/>
                                          </p:val>
                                        </p:tav>
                                      </p:tavLst>
                                    </p:anim>
                                    <p:animEffect transition="in" filter="wipe(up)">
                                      <p:cBhvr>
                                        <p:cTn id="20" dur="500"/>
                                        <p:tgtEl>
                                          <p:spTgt spid="4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p:tgtEl>
                                          <p:spTgt spid="46"/>
                                        </p:tgtEl>
                                        <p:attrNameLst>
                                          <p:attrName>ppt_y</p:attrName>
                                        </p:attrNameLst>
                                      </p:cBhvr>
                                      <p:tavLst>
                                        <p:tav tm="0">
                                          <p:val>
                                            <p:strVal val="#ppt_y+#ppt_h*1.125000"/>
                                          </p:val>
                                        </p:tav>
                                        <p:tav tm="100000">
                                          <p:val>
                                            <p:strVal val="#ppt_y"/>
                                          </p:val>
                                        </p:tav>
                                      </p:tavLst>
                                    </p:anim>
                                    <p:animEffect transition="in" filter="wipe(up)">
                                      <p:cBhvr>
                                        <p:cTn id="26" dur="500"/>
                                        <p:tgtEl>
                                          <p:spTgt spid="4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p:tgtEl>
                                          <p:spTgt spid="49"/>
                                        </p:tgtEl>
                                        <p:attrNameLst>
                                          <p:attrName>ppt_y</p:attrName>
                                        </p:attrNameLst>
                                      </p:cBhvr>
                                      <p:tavLst>
                                        <p:tav tm="0">
                                          <p:val>
                                            <p:strVal val="#ppt_y+#ppt_h*1.125000"/>
                                          </p:val>
                                        </p:tav>
                                        <p:tav tm="100000">
                                          <p:val>
                                            <p:strVal val="#ppt_y"/>
                                          </p:val>
                                        </p:tav>
                                      </p:tavLst>
                                    </p:anim>
                                    <p:animEffect transition="in" filter="wipe(up)">
                                      <p:cBhvr>
                                        <p:cTn id="32" dur="500"/>
                                        <p:tgtEl>
                                          <p:spTgt spid="4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500"/>
                                        <p:tgtEl>
                                          <p:spTgt spid="52"/>
                                        </p:tgtEl>
                                        <p:attrNameLst>
                                          <p:attrName>ppt_y</p:attrName>
                                        </p:attrNameLst>
                                      </p:cBhvr>
                                      <p:tavLst>
                                        <p:tav tm="0">
                                          <p:val>
                                            <p:strVal val="#ppt_y+#ppt_h*1.125000"/>
                                          </p:val>
                                        </p:tav>
                                        <p:tav tm="100000">
                                          <p:val>
                                            <p:strVal val="#ppt_y"/>
                                          </p:val>
                                        </p:tav>
                                      </p:tavLst>
                                    </p:anim>
                                    <p:animEffect transition="in" filter="wipe(up)">
                                      <p:cBhvr>
                                        <p:cTn id="3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4841240" y="5325110"/>
            <a:ext cx="3096895" cy="709930"/>
            <a:chOff x="1679" y="4601"/>
            <a:chExt cx="14558" cy="4426"/>
          </a:xfrm>
          <a:effectLst>
            <a:outerShdw blurRad="76200" dir="13500000" sy="23000" kx="1200000" algn="br" rotWithShape="0">
              <a:prstClr val="black">
                <a:alpha val="20000"/>
              </a:prstClr>
            </a:outerShdw>
          </a:effectLst>
        </p:grpSpPr>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8"/>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 name="组合 1"/>
          <p:cNvGrpSpPr/>
          <p:nvPr/>
        </p:nvGrpSpPr>
        <p:grpSpPr>
          <a:xfrm>
            <a:off x="3418840" y="662940"/>
            <a:ext cx="4654550" cy="3295015"/>
            <a:chOff x="5384" y="1044"/>
            <a:chExt cx="7330" cy="5189"/>
          </a:xfrm>
        </p:grpSpPr>
        <p:pic>
          <p:nvPicPr>
            <p:cNvPr id="102" name="图片 101"/>
            <p:cNvPicPr/>
            <p:nvPr/>
          </p:nvPicPr>
          <p:blipFill>
            <a:blip r:embed="rId2"/>
            <a:stretch>
              <a:fillRect/>
            </a:stretch>
          </p:blipFill>
          <p:spPr>
            <a:xfrm flipH="1">
              <a:off x="5384" y="1044"/>
              <a:ext cx="7330" cy="4323"/>
            </a:xfrm>
            <a:prstGeom prst="rect">
              <a:avLst/>
            </a:prstGeom>
            <a:noFill/>
            <a:ln w="9525">
              <a:noFill/>
            </a:ln>
            <a:effectLst>
              <a:softEdge rad="127000"/>
            </a:effectLst>
          </p:spPr>
        </p:pic>
        <p:grpSp>
          <p:nvGrpSpPr>
            <p:cNvPr id="5" name="组合 4"/>
            <p:cNvGrpSpPr/>
            <p:nvPr/>
          </p:nvGrpSpPr>
          <p:grpSpPr>
            <a:xfrm>
              <a:off x="7250" y="5653"/>
              <a:ext cx="3070" cy="580"/>
              <a:chOff x="7769" y="5667"/>
              <a:chExt cx="3070" cy="580"/>
            </a:xfrm>
          </p:grpSpPr>
          <p:sp>
            <p:nvSpPr>
              <p:cNvPr id="3" name="文本框 2"/>
              <p:cNvSpPr txBox="1"/>
              <p:nvPr/>
            </p:nvSpPr>
            <p:spPr>
              <a:xfrm>
                <a:off x="7769" y="5667"/>
                <a:ext cx="1008" cy="580"/>
              </a:xfrm>
              <a:prstGeom prst="rect">
                <a:avLst/>
              </a:prstGeom>
              <a:solidFill>
                <a:schemeClr val="bg1"/>
              </a:solidFill>
            </p:spPr>
            <p:txBody>
              <a:bodyPr wrap="none" rtlCol="0">
                <a:spAutoFit/>
              </a:bodyPr>
              <a:p>
                <a:r>
                  <a:rPr lang="zh-CN" altLang="en-US"/>
                  <a:t>小明</a:t>
                </a:r>
                <a:endParaRPr lang="zh-CN" altLang="en-US"/>
              </a:p>
            </p:txBody>
          </p:sp>
          <p:sp>
            <p:nvSpPr>
              <p:cNvPr id="4" name="文本框 3"/>
              <p:cNvSpPr txBox="1"/>
              <p:nvPr/>
            </p:nvSpPr>
            <p:spPr>
              <a:xfrm>
                <a:off x="9831" y="5667"/>
                <a:ext cx="1008" cy="580"/>
              </a:xfrm>
              <a:prstGeom prst="rect">
                <a:avLst/>
              </a:prstGeom>
              <a:solidFill>
                <a:schemeClr val="bg1"/>
              </a:solidFill>
            </p:spPr>
            <p:txBody>
              <a:bodyPr wrap="none" rtlCol="0">
                <a:spAutoFit/>
              </a:bodyPr>
              <a:p>
                <a:r>
                  <a:rPr lang="zh-CN" altLang="en-US"/>
                  <a:t>小红</a:t>
                </a:r>
                <a:endParaRPr lang="zh-CN" altLang="en-US"/>
              </a:p>
            </p:txBody>
          </p:sp>
        </p:grpSp>
      </p:grpSp>
      <p:grpSp>
        <p:nvGrpSpPr>
          <p:cNvPr id="16" name="组合 15"/>
          <p:cNvGrpSpPr/>
          <p:nvPr/>
        </p:nvGrpSpPr>
        <p:grpSpPr>
          <a:xfrm>
            <a:off x="2202815" y="4379595"/>
            <a:ext cx="7193915" cy="718185"/>
            <a:chOff x="4118" y="6877"/>
            <a:chExt cx="11329" cy="1131"/>
          </a:xfrm>
        </p:grpSpPr>
        <p:sp>
          <p:nvSpPr>
            <p:cNvPr id="6" name="文本框 5"/>
            <p:cNvSpPr txBox="1"/>
            <p:nvPr/>
          </p:nvSpPr>
          <p:spPr>
            <a:xfrm>
              <a:off x="4118" y="7023"/>
              <a:ext cx="11329" cy="725"/>
            </a:xfrm>
            <a:prstGeom prst="rect">
              <a:avLst/>
            </a:prstGeom>
            <a:noFill/>
          </p:spPr>
          <p:txBody>
            <a:bodyPr wrap="none" rtlCol="0" anchor="t">
              <a:spAutoFit/>
            </a:bodyPr>
            <a:p>
              <a:pPr>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小时走了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2 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小红</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小时走了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 name="组合 6"/>
            <p:cNvGrpSpPr/>
            <p:nvPr/>
          </p:nvGrpSpPr>
          <p:grpSpPr>
            <a:xfrm rot="0">
              <a:off x="5137" y="6877"/>
              <a:ext cx="908" cy="1131"/>
              <a:chOff x="12835" y="3843"/>
              <a:chExt cx="908" cy="1131"/>
            </a:xfrm>
          </p:grpSpPr>
          <p:sp>
            <p:nvSpPr>
              <p:cNvPr id="8"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9"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nvGrpSpPr>
            <p:cNvPr id="10" name="组合 9"/>
            <p:cNvGrpSpPr/>
            <p:nvPr/>
          </p:nvGrpSpPr>
          <p:grpSpPr>
            <a:xfrm rot="0">
              <a:off x="9980" y="6877"/>
              <a:ext cx="1057" cy="1131"/>
              <a:chOff x="12974" y="3843"/>
              <a:chExt cx="1057" cy="1131"/>
            </a:xfrm>
          </p:grpSpPr>
          <p:sp>
            <p:nvSpPr>
              <p:cNvPr id="11" name="Text Box 7"/>
              <p:cNvSpPr txBox="1"/>
              <p:nvPr/>
            </p:nvSpPr>
            <p:spPr>
              <a:xfrm>
                <a:off x="12974" y="3843"/>
                <a:ext cx="1057"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12</a:t>
                </a:r>
                <a:endParaRPr lang="en-US" altLang="zh-CN" sz="2400" dirty="0">
                  <a:solidFill>
                    <a:schemeClr val="tx1"/>
                  </a:solidFill>
                  <a:latin typeface="+mj-ea"/>
                  <a:ea typeface="+mj-ea"/>
                </a:endParaRPr>
              </a:p>
            </p:txBody>
          </p:sp>
          <p:sp>
            <p:nvSpPr>
              <p:cNvPr id="12" name="Line 8"/>
              <p:cNvSpPr/>
              <p:nvPr/>
            </p:nvSpPr>
            <p:spPr>
              <a:xfrm>
                <a:off x="13259" y="4318"/>
                <a:ext cx="568" cy="0"/>
              </a:xfrm>
              <a:prstGeom prst="line">
                <a:avLst/>
              </a:prstGeom>
              <a:ln w="22225" cap="flat" cmpd="sng">
                <a:solidFill>
                  <a:schemeClr val="tx1"/>
                </a:solidFill>
                <a:prstDash val="solid"/>
                <a:headEnd type="none" w="med" len="med"/>
                <a:tailEnd type="none" w="med" len="med"/>
              </a:ln>
            </p:spPr>
          </p:sp>
        </p:grpSp>
        <p:grpSp>
          <p:nvGrpSpPr>
            <p:cNvPr id="13" name="组合 12"/>
            <p:cNvGrpSpPr/>
            <p:nvPr/>
          </p:nvGrpSpPr>
          <p:grpSpPr>
            <a:xfrm rot="0">
              <a:off x="12754" y="6877"/>
              <a:ext cx="908" cy="1131"/>
              <a:chOff x="13189" y="3843"/>
              <a:chExt cx="908" cy="1131"/>
            </a:xfrm>
          </p:grpSpPr>
          <p:sp>
            <p:nvSpPr>
              <p:cNvPr id="14" name="Text Box 7"/>
              <p:cNvSpPr txBox="1"/>
              <p:nvPr/>
            </p:nvSpPr>
            <p:spPr>
              <a:xfrm>
                <a:off x="13189"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15" name="Line 8"/>
              <p:cNvSpPr/>
              <p:nvPr/>
            </p:nvSpPr>
            <p:spPr>
              <a:xfrm>
                <a:off x="13369" y="4318"/>
                <a:ext cx="568" cy="0"/>
              </a:xfrm>
              <a:prstGeom prst="line">
                <a:avLst/>
              </a:prstGeom>
              <a:ln w="22225" cap="flat" cmpd="sng">
                <a:solidFill>
                  <a:schemeClr val="tx1"/>
                </a:solidFill>
                <a:prstDash val="solid"/>
                <a:headEnd type="none" w="med" len="med"/>
                <a:tailEnd type="none" w="med" len="med"/>
              </a:ln>
            </p:spPr>
          </p:sp>
        </p:grpSp>
      </p:grpSp>
      <p:sp>
        <p:nvSpPr>
          <p:cNvPr id="17" name="圆角矩形 16"/>
          <p:cNvSpPr/>
          <p:nvPr/>
        </p:nvSpPr>
        <p:spPr>
          <a:xfrm>
            <a:off x="2202815" y="5312410"/>
            <a:ext cx="1936115" cy="711835"/>
          </a:xfrm>
          <a:prstGeom prst="roundRect">
            <a:avLst/>
          </a:prstGeom>
          <a:noFill/>
          <a:ln w="444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下箭头 17"/>
          <p:cNvSpPr/>
          <p:nvPr/>
        </p:nvSpPr>
        <p:spPr>
          <a:xfrm rot="16200000">
            <a:off x="4340860" y="5427980"/>
            <a:ext cx="374650" cy="462280"/>
          </a:xfrm>
          <a:prstGeom prst="downArrow">
            <a:avLst>
              <a:gd name="adj1" fmla="val 50000"/>
              <a:gd name="adj2" fmla="val 8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4917440" y="5438140"/>
            <a:ext cx="792480" cy="460375"/>
          </a:xfrm>
          <a:prstGeom prst="rect">
            <a:avLst/>
          </a:prstGeom>
          <a:noFill/>
        </p:spPr>
        <p:txBody>
          <a:bodyPr wrap="none" rtlCol="0">
            <a:spAutoFit/>
          </a:bodyPr>
          <a:p>
            <a:r>
              <a:rPr lang="zh-CN" altLang="en-US" sz="2400"/>
              <a:t>速度</a:t>
            </a:r>
            <a:endParaRPr lang="zh-CN" altLang="en-US" sz="2400"/>
          </a:p>
        </p:txBody>
      </p:sp>
      <p:sp>
        <p:nvSpPr>
          <p:cNvPr id="20" name="文本框 19"/>
          <p:cNvSpPr txBox="1"/>
          <p:nvPr/>
        </p:nvSpPr>
        <p:spPr>
          <a:xfrm>
            <a:off x="2202815" y="5438140"/>
            <a:ext cx="20116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谁走得快些？</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1" name="文本框 20"/>
          <p:cNvSpPr txBox="1"/>
          <p:nvPr/>
        </p:nvSpPr>
        <p:spPr>
          <a:xfrm>
            <a:off x="5681980" y="5447665"/>
            <a:ext cx="212471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路程</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时间</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4" name="组合 23"/>
          <p:cNvGrpSpPr/>
          <p:nvPr/>
        </p:nvGrpSpPr>
        <p:grpSpPr>
          <a:xfrm>
            <a:off x="7559040" y="1019810"/>
            <a:ext cx="3661410" cy="3661410"/>
            <a:chOff x="11904" y="1606"/>
            <a:chExt cx="5766" cy="5766"/>
          </a:xfrm>
        </p:grpSpPr>
        <p:pic>
          <p:nvPicPr>
            <p:cNvPr id="23" name="图片 22" descr="d805a1d8-dbfc-48f4-9d42-49cc577187f1"/>
            <p:cNvPicPr>
              <a:picLocks noChangeAspect="1"/>
            </p:cNvPicPr>
            <p:nvPr/>
          </p:nvPicPr>
          <p:blipFill>
            <a:blip r:embed="rId3"/>
            <a:stretch>
              <a:fillRect/>
            </a:stretch>
          </p:blipFill>
          <p:spPr>
            <a:xfrm>
              <a:off x="11904" y="1606"/>
              <a:ext cx="5766" cy="5766"/>
            </a:xfrm>
            <a:prstGeom prst="rect">
              <a:avLst/>
            </a:prstGeom>
          </p:spPr>
        </p:pic>
        <p:sp>
          <p:nvSpPr>
            <p:cNvPr id="22" name="文本框 21"/>
            <p:cNvSpPr txBox="1"/>
            <p:nvPr/>
          </p:nvSpPr>
          <p:spPr>
            <a:xfrm>
              <a:off x="13013" y="3146"/>
              <a:ext cx="3168" cy="1888"/>
            </a:xfrm>
            <a:prstGeom prst="rect">
              <a:avLst/>
            </a:prstGeom>
            <a:noFill/>
          </p:spPr>
          <p:txBody>
            <a:bodyPr wrap="none" rtlCol="0">
              <a:spAutoFit/>
            </a:bodyPr>
            <a:p>
              <a:pPr>
                <a:lnSpc>
                  <a:spcPct val="150000"/>
                </a:lnSpc>
              </a:pPr>
              <a:r>
                <a:rPr lang="zh-CN" altLang="en-US" sz="2400"/>
                <a:t>你知道了哪些</a:t>
              </a:r>
              <a:endParaRPr lang="zh-CN" altLang="en-US" sz="2400"/>
            </a:p>
            <a:p>
              <a:pPr>
                <a:lnSpc>
                  <a:spcPct val="150000"/>
                </a:lnSpc>
              </a:pPr>
              <a:r>
                <a:rPr lang="zh-CN" altLang="en-US" sz="2400"/>
                <a:t>数学信息？</a:t>
              </a:r>
              <a:endParaRPr lang="zh-CN" altLang="en-US" sz="2400"/>
            </a:p>
          </p:txBody>
        </p:sp>
      </p:grpSp>
      <p:pic>
        <p:nvPicPr>
          <p:cNvPr id="25" name="图片 24" descr="9ea0efcf-1f52-4442-b5d4-b105c29dfa13"/>
          <p:cNvPicPr>
            <a:picLocks noChangeAspect="1"/>
          </p:cNvPicPr>
          <p:nvPr/>
        </p:nvPicPr>
        <p:blipFill>
          <a:blip r:embed="rId4"/>
          <a:stretch>
            <a:fillRect/>
          </a:stretch>
        </p:blipFill>
        <p:spPr>
          <a:xfrm>
            <a:off x="9495790" y="3957955"/>
            <a:ext cx="2477770" cy="2477770"/>
          </a:xfrm>
          <a:prstGeom prst="rect">
            <a:avLst/>
          </a:prstGeom>
        </p:spPr>
      </p:pic>
      <p:sp>
        <p:nvSpPr>
          <p:cNvPr id="31" name="文本框 30"/>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000" fill="hold">
                                          <p:stCondLst>
                                            <p:cond delay="0"/>
                                          </p:stCondLst>
                                        </p:cTn>
                                        <p:tgtEl>
                                          <p:spTgt spid="17"/>
                                        </p:tgtEl>
                                        <p:attrNameLst>
                                          <p:attrName>style.visibility</p:attrName>
                                        </p:attrNameLst>
                                      </p:cBhvr>
                                      <p:to>
                                        <p:strVal val="visible"/>
                                      </p:to>
                                    </p:set>
                                    <p:animEffect transition="in" filter="wheel(1)">
                                      <p:cBhvr>
                                        <p:cTn id="17" dur="1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ppt_y</p:attrName>
                                        </p:attrNameLst>
                                      </p:cBhvr>
                                      <p:tavLst>
                                        <p:tav tm="0">
                                          <p:val>
                                            <p:strVal val="#ppt_y+#ppt_h*1.125000"/>
                                          </p:val>
                                        </p:tav>
                                        <p:tav tm="100000">
                                          <p:val>
                                            <p:strVal val="#ppt_y"/>
                                          </p:val>
                                        </p:tav>
                                      </p:tavLst>
                                    </p:anim>
                                    <p:animEffect transition="in" filter="wipe(up)">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nodeType="click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2291715" y="1014095"/>
            <a:ext cx="7308850" cy="718185"/>
            <a:chOff x="4118" y="6877"/>
            <a:chExt cx="11510" cy="1131"/>
          </a:xfrm>
        </p:grpSpPr>
        <p:sp>
          <p:nvSpPr>
            <p:cNvPr id="6" name="文本框 5"/>
            <p:cNvSpPr txBox="1"/>
            <p:nvPr/>
          </p:nvSpPr>
          <p:spPr>
            <a:xfrm>
              <a:off x="4118" y="7023"/>
              <a:ext cx="11510" cy="725"/>
            </a:xfrm>
            <a:prstGeom prst="rect">
              <a:avLst/>
            </a:prstGeom>
            <a:noFill/>
          </p:spPr>
          <p:txBody>
            <a:bodyPr wrap="none" rtlCol="0" anchor="t">
              <a:spAutoFit/>
            </a:bodyPr>
            <a:p>
              <a:pPr>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小时走了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2 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小明平均每小时走多少千米？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 name="组合 6"/>
            <p:cNvGrpSpPr/>
            <p:nvPr/>
          </p:nvGrpSpPr>
          <p:grpSpPr>
            <a:xfrm rot="0">
              <a:off x="5137" y="6877"/>
              <a:ext cx="908" cy="1131"/>
              <a:chOff x="12835" y="3843"/>
              <a:chExt cx="908" cy="1131"/>
            </a:xfrm>
          </p:grpSpPr>
          <p:sp>
            <p:nvSpPr>
              <p:cNvPr id="8"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9"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32" name="组合 31"/>
          <p:cNvGrpSpPr/>
          <p:nvPr/>
        </p:nvGrpSpPr>
        <p:grpSpPr>
          <a:xfrm>
            <a:off x="2845435" y="1886585"/>
            <a:ext cx="3096260" cy="709930"/>
            <a:chOff x="7624" y="3306"/>
            <a:chExt cx="4876" cy="1118"/>
          </a:xfrm>
        </p:grpSpPr>
        <p:grpSp>
          <p:nvGrpSpPr>
            <p:cNvPr id="26" name="组合 25"/>
            <p:cNvGrpSpPr/>
            <p:nvPr/>
          </p:nvGrpSpPr>
          <p:grpSpPr>
            <a:xfrm>
              <a:off x="7624" y="3306"/>
              <a:ext cx="4877" cy="1118"/>
              <a:chOff x="1679" y="4601"/>
              <a:chExt cx="14558" cy="4426"/>
            </a:xfrm>
            <a:effectLst>
              <a:outerShdw blurRad="76200" dir="13500000" sy="23000" kx="1200000" algn="br" rotWithShape="0">
                <a:prstClr val="black">
                  <a:alpha val="20000"/>
                </a:prstClr>
              </a:outerShdw>
            </a:effectLst>
          </p:grpSpPr>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8"/>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文本框 18"/>
            <p:cNvSpPr txBox="1"/>
            <p:nvPr/>
          </p:nvSpPr>
          <p:spPr>
            <a:xfrm>
              <a:off x="7744" y="3484"/>
              <a:ext cx="1248" cy="725"/>
            </a:xfrm>
            <a:prstGeom prst="rect">
              <a:avLst/>
            </a:prstGeom>
            <a:noFill/>
          </p:spPr>
          <p:txBody>
            <a:bodyPr wrap="none" rtlCol="0">
              <a:spAutoFit/>
            </a:bodyPr>
            <a:p>
              <a:r>
                <a:rPr lang="zh-CN" altLang="en-US" sz="2400"/>
                <a:t>速度</a:t>
              </a:r>
              <a:endParaRPr lang="zh-CN" altLang="en-US" sz="2400"/>
            </a:p>
          </p:txBody>
        </p:sp>
        <p:sp>
          <p:nvSpPr>
            <p:cNvPr id="21" name="文本框 20"/>
            <p:cNvSpPr txBox="1"/>
            <p:nvPr/>
          </p:nvSpPr>
          <p:spPr>
            <a:xfrm>
              <a:off x="8948" y="3499"/>
              <a:ext cx="3346"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路程</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时间</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1" name="Group 6"/>
          <p:cNvGrpSpPr/>
          <p:nvPr/>
        </p:nvGrpSpPr>
        <p:grpSpPr>
          <a:xfrm>
            <a:off x="3493770" y="4823143"/>
            <a:ext cx="4330700" cy="233362"/>
            <a:chOff x="0" y="0"/>
            <a:chExt cx="3646" cy="145"/>
          </a:xfrm>
        </p:grpSpPr>
        <p:sp>
          <p:nvSpPr>
            <p:cNvPr id="4121" name="Line 7"/>
            <p:cNvSpPr/>
            <p:nvPr/>
          </p:nvSpPr>
          <p:spPr>
            <a:xfrm>
              <a:off x="0" y="133"/>
              <a:ext cx="3646" cy="0"/>
            </a:xfrm>
            <a:prstGeom prst="line">
              <a:avLst/>
            </a:prstGeom>
            <a:ln w="50800" cap="flat" cmpd="sng">
              <a:solidFill>
                <a:schemeClr val="tx1"/>
              </a:solidFill>
              <a:prstDash val="solid"/>
              <a:headEnd type="none" w="med" len="med"/>
              <a:tailEnd type="none" w="med" len="med"/>
            </a:ln>
          </p:spPr>
        </p:sp>
        <p:sp>
          <p:nvSpPr>
            <p:cNvPr id="4122" name="Line 8"/>
            <p:cNvSpPr/>
            <p:nvPr/>
          </p:nvSpPr>
          <p:spPr>
            <a:xfrm>
              <a:off x="16" y="0"/>
              <a:ext cx="0" cy="136"/>
            </a:xfrm>
            <a:prstGeom prst="line">
              <a:avLst/>
            </a:prstGeom>
            <a:ln w="50800" cap="flat" cmpd="sng">
              <a:solidFill>
                <a:schemeClr val="tx1"/>
              </a:solidFill>
              <a:prstDash val="solid"/>
              <a:headEnd type="none" w="med" len="med"/>
              <a:tailEnd type="none" w="med" len="med"/>
            </a:ln>
          </p:spPr>
        </p:sp>
        <p:sp>
          <p:nvSpPr>
            <p:cNvPr id="4123" name="Line 9"/>
            <p:cNvSpPr/>
            <p:nvPr/>
          </p:nvSpPr>
          <p:spPr>
            <a:xfrm>
              <a:off x="3643" y="9"/>
              <a:ext cx="0" cy="136"/>
            </a:xfrm>
            <a:prstGeom prst="line">
              <a:avLst/>
            </a:prstGeom>
            <a:ln w="50800" cap="flat" cmpd="sng">
              <a:solidFill>
                <a:schemeClr val="tx1"/>
              </a:solidFill>
              <a:prstDash val="solid"/>
              <a:headEnd type="none" w="med" len="med"/>
              <a:tailEnd type="none" w="med" len="med"/>
            </a:ln>
          </p:spPr>
        </p:sp>
      </p:grpSp>
      <p:sp>
        <p:nvSpPr>
          <p:cNvPr id="9226" name="Line 10"/>
          <p:cNvSpPr/>
          <p:nvPr/>
        </p:nvSpPr>
        <p:spPr>
          <a:xfrm>
            <a:off x="4954270" y="4835843"/>
            <a:ext cx="0" cy="215900"/>
          </a:xfrm>
          <a:prstGeom prst="line">
            <a:avLst/>
          </a:prstGeom>
          <a:ln w="50800" cap="flat" cmpd="sng">
            <a:solidFill>
              <a:schemeClr val="tx1"/>
            </a:solidFill>
            <a:prstDash val="solid"/>
            <a:headEnd type="none" w="med" len="med"/>
            <a:tailEnd type="none" w="med" len="med"/>
          </a:ln>
        </p:spPr>
      </p:sp>
      <p:sp>
        <p:nvSpPr>
          <p:cNvPr id="9227" name="Line 11"/>
          <p:cNvSpPr/>
          <p:nvPr/>
        </p:nvSpPr>
        <p:spPr>
          <a:xfrm>
            <a:off x="6386195" y="4846955"/>
            <a:ext cx="0" cy="215900"/>
          </a:xfrm>
          <a:prstGeom prst="line">
            <a:avLst/>
          </a:prstGeom>
          <a:ln w="50800" cap="flat" cmpd="sng">
            <a:solidFill>
              <a:schemeClr val="tx1"/>
            </a:solidFill>
            <a:prstDash val="solid"/>
            <a:headEnd type="none" w="med" len="med"/>
            <a:tailEnd type="none" w="med" len="med"/>
          </a:ln>
        </p:spPr>
      </p:sp>
      <p:sp>
        <p:nvSpPr>
          <p:cNvPr id="9228" name="AutoShape 12"/>
          <p:cNvSpPr/>
          <p:nvPr/>
        </p:nvSpPr>
        <p:spPr>
          <a:xfrm rot="5400000">
            <a:off x="5379720" y="1560830"/>
            <a:ext cx="585788" cy="4303713"/>
          </a:xfrm>
          <a:prstGeom prst="leftBrace">
            <a:avLst>
              <a:gd name="adj1" fmla="val 73162"/>
              <a:gd name="adj2" fmla="val 50000"/>
            </a:avLst>
          </a:prstGeom>
          <a:noFill/>
          <a:ln w="28575" cap="flat" cmpd="sng">
            <a:solidFill>
              <a:srgbClr val="FF0000"/>
            </a:solidFill>
            <a:prstDash val="solid"/>
            <a:headEnd type="none" w="med" len="med"/>
            <a:tailEnd type="none" w="med" len="med"/>
          </a:ln>
        </p:spPr>
        <p:txBody>
          <a:bodyPr wrap="none" anchor="ctr"/>
          <a:p>
            <a:endParaRPr lang="zh-CN" altLang="en-US" sz="2400" dirty="0">
              <a:latin typeface="+mn-ea"/>
            </a:endParaRPr>
          </a:p>
        </p:txBody>
      </p:sp>
      <p:sp>
        <p:nvSpPr>
          <p:cNvPr id="9229" name="AutoShape 13"/>
          <p:cNvSpPr/>
          <p:nvPr/>
        </p:nvSpPr>
        <p:spPr>
          <a:xfrm rot="5400000">
            <a:off x="4143058" y="4026218"/>
            <a:ext cx="179387" cy="1414462"/>
          </a:xfrm>
          <a:prstGeom prst="leftBrace">
            <a:avLst>
              <a:gd name="adj1" fmla="val 65708"/>
              <a:gd name="adj2" fmla="val 50000"/>
            </a:avLst>
          </a:prstGeom>
          <a:noFill/>
          <a:ln w="28575" cap="flat" cmpd="sng">
            <a:solidFill>
              <a:srgbClr val="FF0000"/>
            </a:solidFill>
            <a:prstDash val="solid"/>
            <a:headEnd type="none" w="med" len="med"/>
            <a:tailEnd type="none" w="med" len="med"/>
          </a:ln>
        </p:spPr>
        <p:txBody>
          <a:bodyPr wrap="none" anchor="ctr"/>
          <a:p>
            <a:endParaRPr lang="zh-CN" altLang="en-US" sz="2400" dirty="0">
              <a:latin typeface="+mn-ea"/>
            </a:endParaRPr>
          </a:p>
        </p:txBody>
      </p:sp>
      <p:sp>
        <p:nvSpPr>
          <p:cNvPr id="9230" name="AutoShape 14"/>
          <p:cNvSpPr/>
          <p:nvPr/>
        </p:nvSpPr>
        <p:spPr>
          <a:xfrm rot="-5400000" flipV="1">
            <a:off x="4765358" y="3875405"/>
            <a:ext cx="360362" cy="2879725"/>
          </a:xfrm>
          <a:prstGeom prst="leftBrace">
            <a:avLst>
              <a:gd name="adj1" fmla="val 66556"/>
              <a:gd name="adj2" fmla="val 50000"/>
            </a:avLst>
          </a:prstGeom>
          <a:noFill/>
          <a:ln w="28575" cap="flat" cmpd="sng">
            <a:solidFill>
              <a:srgbClr val="FF0000"/>
            </a:solidFill>
            <a:prstDash val="solid"/>
            <a:headEnd type="none" w="med" len="med"/>
            <a:tailEnd type="none" w="med" len="med"/>
          </a:ln>
        </p:spPr>
        <p:txBody>
          <a:bodyPr wrap="none" anchor="ctr"/>
          <a:p>
            <a:endParaRPr lang="zh-CN" altLang="en-US" sz="2400" dirty="0">
              <a:latin typeface="+mn-ea"/>
            </a:endParaRPr>
          </a:p>
        </p:txBody>
      </p:sp>
      <p:sp>
        <p:nvSpPr>
          <p:cNvPr id="33" name="文本框 32"/>
          <p:cNvSpPr txBox="1"/>
          <p:nvPr/>
        </p:nvSpPr>
        <p:spPr>
          <a:xfrm>
            <a:off x="4539615" y="2927985"/>
            <a:ext cx="233680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小时走了？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km</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8" name="组合 37"/>
          <p:cNvGrpSpPr/>
          <p:nvPr/>
        </p:nvGrpSpPr>
        <p:grpSpPr>
          <a:xfrm>
            <a:off x="3810635" y="5620385"/>
            <a:ext cx="2532380" cy="717550"/>
            <a:chOff x="11643" y="6342"/>
            <a:chExt cx="3988" cy="1130"/>
          </a:xfrm>
        </p:grpSpPr>
        <p:sp>
          <p:nvSpPr>
            <p:cNvPr id="34" name="文本框 33"/>
            <p:cNvSpPr txBox="1"/>
            <p:nvPr/>
          </p:nvSpPr>
          <p:spPr>
            <a:xfrm>
              <a:off x="12431" y="6455"/>
              <a:ext cx="3200"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小时走了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km</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5" name="组合 34"/>
            <p:cNvGrpSpPr/>
            <p:nvPr/>
          </p:nvGrpSpPr>
          <p:grpSpPr>
            <a:xfrm rot="0">
              <a:off x="11643" y="6342"/>
              <a:ext cx="908" cy="1131"/>
              <a:chOff x="12835" y="3843"/>
              <a:chExt cx="908" cy="1131"/>
            </a:xfrm>
          </p:grpSpPr>
          <p:sp>
            <p:nvSpPr>
              <p:cNvPr id="36"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37"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39" name="组合 38"/>
          <p:cNvGrpSpPr/>
          <p:nvPr/>
        </p:nvGrpSpPr>
        <p:grpSpPr>
          <a:xfrm>
            <a:off x="3213735" y="4056380"/>
            <a:ext cx="2437765" cy="718185"/>
            <a:chOff x="11643" y="6342"/>
            <a:chExt cx="3839" cy="1131"/>
          </a:xfrm>
        </p:grpSpPr>
        <p:sp>
          <p:nvSpPr>
            <p:cNvPr id="40" name="文本框 39"/>
            <p:cNvSpPr txBox="1"/>
            <p:nvPr/>
          </p:nvSpPr>
          <p:spPr>
            <a:xfrm>
              <a:off x="12331" y="6455"/>
              <a:ext cx="3151"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小时走了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?km</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1" name="组合 40"/>
            <p:cNvGrpSpPr/>
            <p:nvPr/>
          </p:nvGrpSpPr>
          <p:grpSpPr>
            <a:xfrm rot="0">
              <a:off x="11643" y="6342"/>
              <a:ext cx="908" cy="1131"/>
              <a:chOff x="12835" y="3843"/>
              <a:chExt cx="908" cy="1131"/>
            </a:xfrm>
          </p:grpSpPr>
          <p:sp>
            <p:nvSpPr>
              <p:cNvPr id="42"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43"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58" name="组合 57"/>
          <p:cNvGrpSpPr/>
          <p:nvPr/>
        </p:nvGrpSpPr>
        <p:grpSpPr>
          <a:xfrm rot="0">
            <a:off x="6395085" y="1999615"/>
            <a:ext cx="1184910" cy="718185"/>
            <a:chOff x="2098" y="8726"/>
            <a:chExt cx="1866" cy="1131"/>
          </a:xfrm>
        </p:grpSpPr>
        <p:sp>
          <p:nvSpPr>
            <p:cNvPr id="57" name="文本框 56"/>
            <p:cNvSpPr txBox="1"/>
            <p:nvPr/>
          </p:nvSpPr>
          <p:spPr>
            <a:xfrm>
              <a:off x="2098" y="8802"/>
              <a:ext cx="1177" cy="725"/>
            </a:xfrm>
            <a:prstGeom prst="rect">
              <a:avLst/>
            </a:prstGeom>
            <a:noFill/>
          </p:spPr>
          <p:txBody>
            <a:bodyPr wrap="none" rtlCol="0" anchor="t">
              <a:spAutoFit/>
            </a:bodyPr>
            <a:p>
              <a:pPr algn="l"/>
              <a:r>
                <a:rPr lang="en-US" altLang="zh-CN" sz="2400">
                  <a:latin typeface="Arial" panose="020B0604020202020204" pitchFamily="34" charset="0"/>
                  <a:sym typeface="+mn-ea"/>
                </a:rPr>
                <a:t>2 </a:t>
              </a:r>
              <a:r>
                <a:rPr lang="zh-CN" altLang="en-US" sz="2400">
                  <a:latin typeface="Arial" panose="020B0604020202020204" pitchFamily="34" charset="0"/>
                </a:rPr>
                <a:t>÷</a:t>
              </a:r>
              <a:r>
                <a:rPr lang="en-US" altLang="zh-CN" sz="2400">
                  <a:latin typeface="Arial" panose="020B0604020202020204" pitchFamily="34" charset="0"/>
                </a:rPr>
                <a:t> </a:t>
              </a:r>
              <a:endParaRPr lang="en-US" altLang="zh-CN" sz="2400">
                <a:latin typeface="Arial" panose="020B0604020202020204" pitchFamily="34" charset="0"/>
              </a:endParaRPr>
            </a:p>
          </p:txBody>
        </p:sp>
        <p:grpSp>
          <p:nvGrpSpPr>
            <p:cNvPr id="54" name="组合 53"/>
            <p:cNvGrpSpPr/>
            <p:nvPr/>
          </p:nvGrpSpPr>
          <p:grpSpPr>
            <a:xfrm>
              <a:off x="3056" y="8726"/>
              <a:ext cx="908" cy="1131"/>
              <a:chOff x="12835" y="3843"/>
              <a:chExt cx="908" cy="1131"/>
            </a:xfrm>
          </p:grpSpPr>
          <p:sp>
            <p:nvSpPr>
              <p:cNvPr id="55"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sp>
        <p:nvSpPr>
          <p:cNvPr id="92" name="文本框 9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ppt_y</p:attrName>
                                        </p:attrNameLst>
                                      </p:cBhvr>
                                      <p:tavLst>
                                        <p:tav tm="0">
                                          <p:val>
                                            <p:strVal val="#ppt_y+#ppt_h*1.125000"/>
                                          </p:val>
                                        </p:tav>
                                        <p:tav tm="100000">
                                          <p:val>
                                            <p:strVal val="#ppt_y"/>
                                          </p:val>
                                        </p:tav>
                                      </p:tavLst>
                                    </p:anim>
                                    <p:animEffect transition="in" filter="wipe(up)">
                                      <p:cBhvr>
                                        <p:cTn id="8" dur="500"/>
                                        <p:tgtEl>
                                          <p:spTgt spid="58"/>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10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500" fill="hold">
                                          <p:stCondLst>
                                            <p:cond delay="0"/>
                                          </p:stCondLst>
                                        </p:cTn>
                                        <p:tgtEl>
                                          <p:spTgt spid="9226"/>
                                        </p:tgtEl>
                                        <p:attrNameLst>
                                          <p:attrName>style.visibility</p:attrName>
                                        </p:attrNameLst>
                                      </p:cBhvr>
                                      <p:to>
                                        <p:strVal val="visible"/>
                                      </p:to>
                                    </p:set>
                                    <p:animEffect transition="in" filter="fade">
                                      <p:cBhvr>
                                        <p:cTn id="18" dur="500"/>
                                        <p:tgtEl>
                                          <p:spTgt spid="9226"/>
                                        </p:tgtEl>
                                      </p:cBhvr>
                                    </p:animEffect>
                                    <p:anim calcmode="lin" valueType="num">
                                      <p:cBhvr>
                                        <p:cTn id="19" dur="500" fill="hold"/>
                                        <p:tgtEl>
                                          <p:spTgt spid="9226"/>
                                        </p:tgtEl>
                                        <p:attrNameLst>
                                          <p:attrName>ppt_x</p:attrName>
                                        </p:attrNameLst>
                                      </p:cBhvr>
                                      <p:tavLst>
                                        <p:tav tm="0">
                                          <p:val>
                                            <p:strVal val="#ppt_x"/>
                                          </p:val>
                                        </p:tav>
                                        <p:tav tm="100000">
                                          <p:val>
                                            <p:strVal val="#ppt_x"/>
                                          </p:val>
                                        </p:tav>
                                      </p:tavLst>
                                    </p:anim>
                                    <p:anim calcmode="lin" valueType="num">
                                      <p:cBhvr>
                                        <p:cTn id="20" dur="500" fill="hold"/>
                                        <p:tgtEl>
                                          <p:spTgt spid="922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500" fill="hold">
                                          <p:stCondLst>
                                            <p:cond delay="0"/>
                                          </p:stCondLst>
                                        </p:cTn>
                                        <p:tgtEl>
                                          <p:spTgt spid="9227"/>
                                        </p:tgtEl>
                                        <p:attrNameLst>
                                          <p:attrName>style.visibility</p:attrName>
                                        </p:attrNameLst>
                                      </p:cBhvr>
                                      <p:to>
                                        <p:strVal val="visible"/>
                                      </p:to>
                                    </p:set>
                                    <p:animEffect transition="in" filter="fade">
                                      <p:cBhvr>
                                        <p:cTn id="25" dur="500"/>
                                        <p:tgtEl>
                                          <p:spTgt spid="9227"/>
                                        </p:tgtEl>
                                      </p:cBhvr>
                                    </p:animEffect>
                                    <p:anim calcmode="lin" valueType="num">
                                      <p:cBhvr>
                                        <p:cTn id="26" dur="500" fill="hold"/>
                                        <p:tgtEl>
                                          <p:spTgt spid="9227"/>
                                        </p:tgtEl>
                                        <p:attrNameLst>
                                          <p:attrName>ppt_x</p:attrName>
                                        </p:attrNameLst>
                                      </p:cBhvr>
                                      <p:tavLst>
                                        <p:tav tm="0">
                                          <p:val>
                                            <p:strVal val="#ppt_x"/>
                                          </p:val>
                                        </p:tav>
                                        <p:tav tm="100000">
                                          <p:val>
                                            <p:strVal val="#ppt_x"/>
                                          </p:val>
                                        </p:tav>
                                      </p:tavLst>
                                    </p:anim>
                                    <p:anim calcmode="lin" valueType="num">
                                      <p:cBhvr>
                                        <p:cTn id="27" dur="500" fill="hold"/>
                                        <p:tgtEl>
                                          <p:spTgt spid="922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grpId="0" nodeType="clickEffect">
                                  <p:stCondLst>
                                    <p:cond delay="0"/>
                                  </p:stCondLst>
                                  <p:childTnLst>
                                    <p:set>
                                      <p:cBhvr>
                                        <p:cTn id="31" dur="1000" fill="hold">
                                          <p:stCondLst>
                                            <p:cond delay="0"/>
                                          </p:stCondLst>
                                        </p:cTn>
                                        <p:tgtEl>
                                          <p:spTgt spid="9230"/>
                                        </p:tgtEl>
                                        <p:attrNameLst>
                                          <p:attrName>style.visibility</p:attrName>
                                        </p:attrNameLst>
                                      </p:cBhvr>
                                      <p:to>
                                        <p:strVal val="visible"/>
                                      </p:to>
                                    </p:set>
                                    <p:animEffect transition="in" filter="slide(fromTop)">
                                      <p:cBhvr>
                                        <p:cTn id="32" dur="1000"/>
                                        <p:tgtEl>
                                          <p:spTgt spid="923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p:tgtEl>
                                          <p:spTgt spid="38"/>
                                        </p:tgtEl>
                                        <p:attrNameLst>
                                          <p:attrName>ppt_y</p:attrName>
                                        </p:attrNameLst>
                                      </p:cBhvr>
                                      <p:tavLst>
                                        <p:tav tm="0">
                                          <p:val>
                                            <p:strVal val="#ppt_y+#ppt_h*1.125000"/>
                                          </p:val>
                                        </p:tav>
                                        <p:tav tm="100000">
                                          <p:val>
                                            <p:strVal val="#ppt_y"/>
                                          </p:val>
                                        </p:tav>
                                      </p:tavLst>
                                    </p:anim>
                                    <p:animEffect transition="in" filter="wipe(up)">
                                      <p:cBhvr>
                                        <p:cTn id="38" dur="500"/>
                                        <p:tgtEl>
                                          <p:spTgt spid="38"/>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9228"/>
                                        </p:tgtEl>
                                        <p:attrNameLst>
                                          <p:attrName>style.visibility</p:attrName>
                                        </p:attrNameLst>
                                      </p:cBhvr>
                                      <p:to>
                                        <p:strVal val="visible"/>
                                      </p:to>
                                    </p:set>
                                    <p:animEffect transition="in" filter="fade">
                                      <p:cBhvr>
                                        <p:cTn id="43" dur="2000"/>
                                        <p:tgtEl>
                                          <p:spTgt spid="9228"/>
                                        </p:tgtEl>
                                      </p:cBhvr>
                                    </p:animEffect>
                                    <p:anim calcmode="lin" valueType="num">
                                      <p:cBhvr>
                                        <p:cTn id="44" dur="2000" fill="hold"/>
                                        <p:tgtEl>
                                          <p:spTgt spid="9228"/>
                                        </p:tgtEl>
                                        <p:attrNameLst>
                                          <p:attrName>ppt_x</p:attrName>
                                        </p:attrNameLst>
                                      </p:cBhvr>
                                      <p:tavLst>
                                        <p:tav tm="0">
                                          <p:val>
                                            <p:strVal val="#ppt_x"/>
                                          </p:val>
                                        </p:tav>
                                        <p:tav tm="100000">
                                          <p:val>
                                            <p:strVal val="#ppt_x"/>
                                          </p:val>
                                        </p:tav>
                                      </p:tavLst>
                                    </p:anim>
                                    <p:anim calcmode="lin" valueType="num">
                                      <p:cBhvr>
                                        <p:cTn id="45" dur="2000" fill="hold"/>
                                        <p:tgtEl>
                                          <p:spTgt spid="9228"/>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p:tgtEl>
                                          <p:spTgt spid="33"/>
                                        </p:tgtEl>
                                        <p:attrNameLst>
                                          <p:attrName>ppt_y</p:attrName>
                                        </p:attrNameLst>
                                      </p:cBhvr>
                                      <p:tavLst>
                                        <p:tav tm="0">
                                          <p:val>
                                            <p:strVal val="#ppt_y+#ppt_h*1.125000"/>
                                          </p:val>
                                        </p:tav>
                                        <p:tav tm="100000">
                                          <p:val>
                                            <p:strVal val="#ppt_y"/>
                                          </p:val>
                                        </p:tav>
                                      </p:tavLst>
                                    </p:anim>
                                    <p:animEffect transition="in" filter="wipe(up)">
                                      <p:cBhvr>
                                        <p:cTn id="51" dur="500"/>
                                        <p:tgtEl>
                                          <p:spTgt spid="33"/>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9229"/>
                                        </p:tgtEl>
                                        <p:attrNameLst>
                                          <p:attrName>style.visibility</p:attrName>
                                        </p:attrNameLst>
                                      </p:cBhvr>
                                      <p:to>
                                        <p:strVal val="visible"/>
                                      </p:to>
                                    </p:set>
                                    <p:animEffect transition="in" filter="slide(fromBottom)">
                                      <p:cBhvr>
                                        <p:cTn id="56" dur="1000"/>
                                        <p:tgtEl>
                                          <p:spTgt spid="9229"/>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p:tgtEl>
                                          <p:spTgt spid="39"/>
                                        </p:tgtEl>
                                        <p:attrNameLst>
                                          <p:attrName>ppt_y</p:attrName>
                                        </p:attrNameLst>
                                      </p:cBhvr>
                                      <p:tavLst>
                                        <p:tav tm="0">
                                          <p:val>
                                            <p:strVal val="#ppt_y+#ppt_h*1.125000"/>
                                          </p:val>
                                        </p:tav>
                                        <p:tav tm="100000">
                                          <p:val>
                                            <p:strVal val="#ppt_y"/>
                                          </p:val>
                                        </p:tav>
                                      </p:tavLst>
                                    </p:anim>
                                    <p:animEffect transition="in" filter="wipe(up)">
                                      <p:cBhvr>
                                        <p:cTn id="6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8" grpId="0" bldLvl="0" animBg="1"/>
      <p:bldP spid="9229" grpId="0" bldLvl="0" animBg="1"/>
      <p:bldP spid="9230" grpId="0" bldLvl="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1" name="Group 6"/>
          <p:cNvGrpSpPr/>
          <p:nvPr/>
        </p:nvGrpSpPr>
        <p:grpSpPr>
          <a:xfrm>
            <a:off x="1040130" y="3457258"/>
            <a:ext cx="4330700" cy="233362"/>
            <a:chOff x="0" y="0"/>
            <a:chExt cx="3646" cy="145"/>
          </a:xfrm>
        </p:grpSpPr>
        <p:sp>
          <p:nvSpPr>
            <p:cNvPr id="4121" name="Line 7"/>
            <p:cNvSpPr/>
            <p:nvPr/>
          </p:nvSpPr>
          <p:spPr>
            <a:xfrm>
              <a:off x="0" y="133"/>
              <a:ext cx="3646" cy="0"/>
            </a:xfrm>
            <a:prstGeom prst="line">
              <a:avLst/>
            </a:prstGeom>
            <a:ln w="50800" cap="flat" cmpd="sng">
              <a:solidFill>
                <a:schemeClr val="tx1"/>
              </a:solidFill>
              <a:prstDash val="solid"/>
              <a:headEnd type="none" w="med" len="med"/>
              <a:tailEnd type="none" w="med" len="med"/>
            </a:ln>
          </p:spPr>
        </p:sp>
        <p:sp>
          <p:nvSpPr>
            <p:cNvPr id="4122" name="Line 8"/>
            <p:cNvSpPr/>
            <p:nvPr/>
          </p:nvSpPr>
          <p:spPr>
            <a:xfrm>
              <a:off x="16" y="0"/>
              <a:ext cx="0" cy="136"/>
            </a:xfrm>
            <a:prstGeom prst="line">
              <a:avLst/>
            </a:prstGeom>
            <a:ln w="50800" cap="flat" cmpd="sng">
              <a:solidFill>
                <a:schemeClr val="tx1"/>
              </a:solidFill>
              <a:prstDash val="solid"/>
              <a:headEnd type="none" w="med" len="med"/>
              <a:tailEnd type="none" w="med" len="med"/>
            </a:ln>
          </p:spPr>
        </p:sp>
        <p:sp>
          <p:nvSpPr>
            <p:cNvPr id="4123" name="Line 9"/>
            <p:cNvSpPr/>
            <p:nvPr/>
          </p:nvSpPr>
          <p:spPr>
            <a:xfrm>
              <a:off x="3643" y="9"/>
              <a:ext cx="0" cy="136"/>
            </a:xfrm>
            <a:prstGeom prst="line">
              <a:avLst/>
            </a:prstGeom>
            <a:ln w="50800" cap="flat" cmpd="sng">
              <a:solidFill>
                <a:schemeClr val="tx1"/>
              </a:solidFill>
              <a:prstDash val="solid"/>
              <a:headEnd type="none" w="med" len="med"/>
              <a:tailEnd type="none" w="med" len="med"/>
            </a:ln>
          </p:spPr>
        </p:sp>
      </p:grpSp>
      <p:sp>
        <p:nvSpPr>
          <p:cNvPr id="9226" name="Line 10"/>
          <p:cNvSpPr/>
          <p:nvPr/>
        </p:nvSpPr>
        <p:spPr>
          <a:xfrm>
            <a:off x="2500630" y="3469958"/>
            <a:ext cx="0" cy="215900"/>
          </a:xfrm>
          <a:prstGeom prst="line">
            <a:avLst/>
          </a:prstGeom>
          <a:ln w="50800" cap="flat" cmpd="sng">
            <a:solidFill>
              <a:schemeClr val="tx1"/>
            </a:solidFill>
            <a:prstDash val="solid"/>
            <a:headEnd type="none" w="med" len="med"/>
            <a:tailEnd type="none" w="med" len="med"/>
          </a:ln>
        </p:spPr>
      </p:sp>
      <p:sp>
        <p:nvSpPr>
          <p:cNvPr id="9227" name="Line 11"/>
          <p:cNvSpPr/>
          <p:nvPr/>
        </p:nvSpPr>
        <p:spPr>
          <a:xfrm>
            <a:off x="3932555" y="3481070"/>
            <a:ext cx="0" cy="215900"/>
          </a:xfrm>
          <a:prstGeom prst="line">
            <a:avLst/>
          </a:prstGeom>
          <a:ln w="50800" cap="flat" cmpd="sng">
            <a:solidFill>
              <a:schemeClr val="tx1"/>
            </a:solidFill>
            <a:prstDash val="solid"/>
            <a:headEnd type="none" w="med" len="med"/>
            <a:tailEnd type="none" w="med" len="med"/>
          </a:ln>
        </p:spPr>
      </p:sp>
      <p:sp>
        <p:nvSpPr>
          <p:cNvPr id="9228" name="AutoShape 12"/>
          <p:cNvSpPr/>
          <p:nvPr/>
        </p:nvSpPr>
        <p:spPr>
          <a:xfrm rot="5400000">
            <a:off x="2926080" y="194945"/>
            <a:ext cx="585788" cy="4303713"/>
          </a:xfrm>
          <a:prstGeom prst="leftBrace">
            <a:avLst>
              <a:gd name="adj1" fmla="val 73162"/>
              <a:gd name="adj2" fmla="val 50000"/>
            </a:avLst>
          </a:prstGeom>
          <a:noFill/>
          <a:ln w="28575" cap="flat" cmpd="sng">
            <a:solidFill>
              <a:srgbClr val="FF0000"/>
            </a:solidFill>
            <a:prstDash val="solid"/>
            <a:headEnd type="none" w="med" len="med"/>
            <a:tailEnd type="none" w="med" len="med"/>
          </a:ln>
        </p:spPr>
        <p:txBody>
          <a:bodyPr wrap="none" anchor="ctr"/>
          <a:p>
            <a:endParaRPr lang="zh-CN" altLang="en-US" sz="2400" dirty="0">
              <a:latin typeface="+mn-ea"/>
            </a:endParaRPr>
          </a:p>
        </p:txBody>
      </p:sp>
      <p:sp>
        <p:nvSpPr>
          <p:cNvPr id="9229" name="AutoShape 13"/>
          <p:cNvSpPr/>
          <p:nvPr/>
        </p:nvSpPr>
        <p:spPr>
          <a:xfrm rot="5400000">
            <a:off x="1689418" y="2660333"/>
            <a:ext cx="179387" cy="1414462"/>
          </a:xfrm>
          <a:prstGeom prst="leftBrace">
            <a:avLst>
              <a:gd name="adj1" fmla="val 65708"/>
              <a:gd name="adj2" fmla="val 50000"/>
            </a:avLst>
          </a:prstGeom>
          <a:noFill/>
          <a:ln w="28575" cap="flat" cmpd="sng">
            <a:solidFill>
              <a:srgbClr val="FF0000"/>
            </a:solidFill>
            <a:prstDash val="solid"/>
            <a:headEnd type="none" w="med" len="med"/>
            <a:tailEnd type="none" w="med" len="med"/>
          </a:ln>
        </p:spPr>
        <p:txBody>
          <a:bodyPr wrap="none" anchor="ctr"/>
          <a:p>
            <a:endParaRPr lang="zh-CN" altLang="en-US" sz="2400" dirty="0">
              <a:latin typeface="+mn-ea"/>
            </a:endParaRPr>
          </a:p>
        </p:txBody>
      </p:sp>
      <p:sp>
        <p:nvSpPr>
          <p:cNvPr id="9230" name="AutoShape 14"/>
          <p:cNvSpPr/>
          <p:nvPr/>
        </p:nvSpPr>
        <p:spPr>
          <a:xfrm rot="-5400000" flipV="1">
            <a:off x="2311718" y="2509520"/>
            <a:ext cx="360362" cy="2879725"/>
          </a:xfrm>
          <a:prstGeom prst="leftBrace">
            <a:avLst>
              <a:gd name="adj1" fmla="val 66556"/>
              <a:gd name="adj2" fmla="val 50000"/>
            </a:avLst>
          </a:prstGeom>
          <a:noFill/>
          <a:ln w="28575" cap="flat" cmpd="sng">
            <a:solidFill>
              <a:srgbClr val="FF0000"/>
            </a:solidFill>
            <a:prstDash val="solid"/>
            <a:headEnd type="none" w="med" len="med"/>
            <a:tailEnd type="none" w="med" len="med"/>
          </a:ln>
        </p:spPr>
        <p:txBody>
          <a:bodyPr wrap="none" anchor="ctr"/>
          <a:p>
            <a:endParaRPr lang="zh-CN" altLang="en-US" sz="2400" dirty="0">
              <a:latin typeface="+mn-ea"/>
            </a:endParaRPr>
          </a:p>
        </p:txBody>
      </p:sp>
      <p:sp>
        <p:nvSpPr>
          <p:cNvPr id="33" name="文本框 32"/>
          <p:cNvSpPr txBox="1"/>
          <p:nvPr/>
        </p:nvSpPr>
        <p:spPr>
          <a:xfrm>
            <a:off x="2085975" y="1562100"/>
            <a:ext cx="233680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小时走了？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km</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8" name="组合 37"/>
          <p:cNvGrpSpPr/>
          <p:nvPr/>
        </p:nvGrpSpPr>
        <p:grpSpPr>
          <a:xfrm>
            <a:off x="1356995" y="4254500"/>
            <a:ext cx="2532380" cy="717550"/>
            <a:chOff x="11643" y="6342"/>
            <a:chExt cx="3988" cy="1130"/>
          </a:xfrm>
        </p:grpSpPr>
        <p:sp>
          <p:nvSpPr>
            <p:cNvPr id="34" name="文本框 33"/>
            <p:cNvSpPr txBox="1"/>
            <p:nvPr/>
          </p:nvSpPr>
          <p:spPr>
            <a:xfrm>
              <a:off x="12431" y="6455"/>
              <a:ext cx="3200"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小时走了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km</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5" name="组合 34"/>
            <p:cNvGrpSpPr/>
            <p:nvPr/>
          </p:nvGrpSpPr>
          <p:grpSpPr>
            <a:xfrm rot="0">
              <a:off x="11643" y="6342"/>
              <a:ext cx="908" cy="1131"/>
              <a:chOff x="12835" y="3843"/>
              <a:chExt cx="908" cy="1131"/>
            </a:xfrm>
          </p:grpSpPr>
          <p:sp>
            <p:nvSpPr>
              <p:cNvPr id="36"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37"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39" name="组合 38"/>
          <p:cNvGrpSpPr/>
          <p:nvPr/>
        </p:nvGrpSpPr>
        <p:grpSpPr>
          <a:xfrm>
            <a:off x="760095" y="2690495"/>
            <a:ext cx="2437765" cy="718185"/>
            <a:chOff x="11643" y="6342"/>
            <a:chExt cx="3839" cy="1131"/>
          </a:xfrm>
        </p:grpSpPr>
        <p:sp>
          <p:nvSpPr>
            <p:cNvPr id="40" name="文本框 39"/>
            <p:cNvSpPr txBox="1"/>
            <p:nvPr/>
          </p:nvSpPr>
          <p:spPr>
            <a:xfrm>
              <a:off x="12331" y="6455"/>
              <a:ext cx="3151"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小时走了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?km</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1" name="组合 40"/>
            <p:cNvGrpSpPr/>
            <p:nvPr/>
          </p:nvGrpSpPr>
          <p:grpSpPr>
            <a:xfrm rot="0">
              <a:off x="11643" y="6342"/>
              <a:ext cx="908" cy="1131"/>
              <a:chOff x="12835" y="3843"/>
              <a:chExt cx="908" cy="1131"/>
            </a:xfrm>
          </p:grpSpPr>
          <p:sp>
            <p:nvSpPr>
              <p:cNvPr id="42"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43"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12" name="组合 11"/>
          <p:cNvGrpSpPr/>
          <p:nvPr/>
        </p:nvGrpSpPr>
        <p:grpSpPr>
          <a:xfrm>
            <a:off x="3336925" y="2746375"/>
            <a:ext cx="2879090" cy="539750"/>
            <a:chOff x="5255" y="4645"/>
            <a:chExt cx="4534" cy="850"/>
          </a:xfrm>
        </p:grpSpPr>
        <p:grpSp>
          <p:nvGrpSpPr>
            <p:cNvPr id="3" name="组合 2"/>
            <p:cNvGrpSpPr/>
            <p:nvPr/>
          </p:nvGrpSpPr>
          <p:grpSpPr>
            <a:xfrm rot="0">
              <a:off x="5255" y="4645"/>
              <a:ext cx="4535" cy="850"/>
              <a:chOff x="5648" y="4880"/>
              <a:chExt cx="8796" cy="2662"/>
            </a:xfrm>
          </p:grpSpPr>
          <p:grpSp>
            <p:nvGrpSpPr>
              <p:cNvPr id="4" name="组合 3"/>
              <p:cNvGrpSpPr/>
              <p:nvPr/>
            </p:nvGrpSpPr>
            <p:grpSpPr>
              <a:xfrm>
                <a:off x="5648" y="4880"/>
                <a:ext cx="8797" cy="2662"/>
                <a:chOff x="5648" y="4880"/>
                <a:chExt cx="8797" cy="2662"/>
              </a:xfrm>
            </p:grpSpPr>
            <p:sp>
              <p:nvSpPr>
                <p:cNvPr id="5" name="圆角矩形标注 4"/>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0" name="圆角矩形 9"/>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5282" y="4705"/>
              <a:ext cx="4441" cy="725"/>
            </a:xfrm>
            <a:prstGeom prst="rect">
              <a:avLst/>
            </a:prstGeom>
            <a:noFill/>
          </p:spPr>
          <p:txBody>
            <a:bodyPr wrap="none" rtlCol="0" anchor="t">
              <a:spAutoFit/>
            </a:bodyPr>
            <a:p>
              <a:pPr eaLnBrk="1" latinLnBrk="1" hangingPunct="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平均分成</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份</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80" name="组合 79"/>
          <p:cNvGrpSpPr/>
          <p:nvPr/>
        </p:nvGrpSpPr>
        <p:grpSpPr>
          <a:xfrm>
            <a:off x="6671945" y="855980"/>
            <a:ext cx="3982085" cy="1310005"/>
            <a:chOff x="10100" y="3714"/>
            <a:chExt cx="6271" cy="2063"/>
          </a:xfrm>
        </p:grpSpPr>
        <p:grpSp>
          <p:nvGrpSpPr>
            <p:cNvPr id="79" name="组合 78"/>
            <p:cNvGrpSpPr/>
            <p:nvPr/>
          </p:nvGrpSpPr>
          <p:grpSpPr>
            <a:xfrm>
              <a:off x="10663" y="4319"/>
              <a:ext cx="5708" cy="1458"/>
              <a:chOff x="10663" y="4319"/>
              <a:chExt cx="5708" cy="1458"/>
            </a:xfrm>
          </p:grpSpPr>
          <p:grpSp>
            <p:nvGrpSpPr>
              <p:cNvPr id="60" name="组合 59"/>
              <p:cNvGrpSpPr/>
              <p:nvPr/>
            </p:nvGrpSpPr>
            <p:grpSpPr>
              <a:xfrm rot="0">
                <a:off x="10663" y="4319"/>
                <a:ext cx="5708" cy="1458"/>
                <a:chOff x="2556" y="6766"/>
                <a:chExt cx="11370" cy="1397"/>
              </a:xfrm>
            </p:grpSpPr>
            <p:sp>
              <p:nvSpPr>
                <p:cNvPr id="61" name="圆角矩形 60"/>
                <p:cNvSpPr/>
                <p:nvPr/>
              </p:nvSpPr>
              <p:spPr>
                <a:xfrm>
                  <a:off x="2556" y="6766"/>
                  <a:ext cx="11370" cy="1397"/>
                </a:xfrm>
                <a:prstGeom prst="roundRect">
                  <a:avLst/>
                </a:prstGeom>
                <a:solidFill>
                  <a:schemeClr val="accent1">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2851" y="6944"/>
                  <a:ext cx="10761" cy="103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2754" y="6903"/>
                  <a:ext cx="10957" cy="1141"/>
                </a:xfrm>
                <a:prstGeom prst="roundRect">
                  <a:avLst/>
                </a:prstGeom>
                <a:noFill/>
                <a:ln w="3492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8" name="组合 47"/>
              <p:cNvGrpSpPr/>
              <p:nvPr/>
            </p:nvGrpSpPr>
            <p:grpSpPr>
              <a:xfrm>
                <a:off x="10928" y="4534"/>
                <a:ext cx="5068" cy="1130"/>
                <a:chOff x="10927" y="4628"/>
                <a:chExt cx="5068" cy="1130"/>
              </a:xfrm>
            </p:grpSpPr>
            <p:sp>
              <p:nvSpPr>
                <p:cNvPr id="44" name="文本框 43"/>
                <p:cNvSpPr txBox="1"/>
                <p:nvPr/>
              </p:nvSpPr>
              <p:spPr>
                <a:xfrm>
                  <a:off x="10927" y="4748"/>
                  <a:ext cx="5069"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先求</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小时走了？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km</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5" name="组合 44"/>
                <p:cNvGrpSpPr/>
                <p:nvPr/>
              </p:nvGrpSpPr>
              <p:grpSpPr>
                <a:xfrm rot="0">
                  <a:off x="11944" y="4628"/>
                  <a:ext cx="908" cy="1131"/>
                  <a:chOff x="12835" y="3843"/>
                  <a:chExt cx="908" cy="1131"/>
                </a:xfrm>
              </p:grpSpPr>
              <p:sp>
                <p:nvSpPr>
                  <p:cNvPr id="46"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47"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grpSp>
          <p:nvGrpSpPr>
            <p:cNvPr id="65" name="组合 64"/>
            <p:cNvGrpSpPr/>
            <p:nvPr/>
          </p:nvGrpSpPr>
          <p:grpSpPr>
            <a:xfrm rot="0">
              <a:off x="10100" y="3714"/>
              <a:ext cx="1254" cy="1254"/>
              <a:chOff x="11248" y="4702"/>
              <a:chExt cx="1254" cy="1254"/>
            </a:xfrm>
          </p:grpSpPr>
          <p:pic>
            <p:nvPicPr>
              <p:cNvPr id="66" name="图片 65" descr="图片314"/>
              <p:cNvPicPr>
                <a:picLocks noChangeAspect="1"/>
              </p:cNvPicPr>
              <p:nvPr/>
            </p:nvPicPr>
            <p:blipFill>
              <a:blip r:embed="rId2"/>
              <a:stretch>
                <a:fillRect/>
              </a:stretch>
            </p:blipFill>
            <p:spPr>
              <a:xfrm rot="19800000">
                <a:off x="11248" y="4702"/>
                <a:ext cx="1254" cy="1254"/>
              </a:xfrm>
              <a:prstGeom prst="rect">
                <a:avLst/>
              </a:prstGeom>
            </p:spPr>
          </p:pic>
          <p:sp>
            <p:nvSpPr>
              <p:cNvPr id="68" name="文本框 67"/>
              <p:cNvSpPr txBox="1"/>
              <p:nvPr/>
            </p:nvSpPr>
            <p:spPr>
              <a:xfrm>
                <a:off x="11619" y="4997"/>
                <a:ext cx="666" cy="628"/>
              </a:xfrm>
              <a:prstGeom prst="rect">
                <a:avLst/>
              </a:prstGeom>
              <a:noFill/>
            </p:spPr>
            <p:txBody>
              <a:bodyPr wrap="square" rtlCol="0">
                <a:spAutoFit/>
              </a:bodyPr>
              <a:p>
                <a:r>
                  <a:rPr lang="en-US" altLang="zh-CN" sz="2000">
                    <a:solidFill>
                      <a:schemeClr val="bg1"/>
                    </a:solidFill>
                  </a:rPr>
                  <a:t>1</a:t>
                </a:r>
                <a:endParaRPr lang="en-US" altLang="zh-CN" sz="2000">
                  <a:solidFill>
                    <a:schemeClr val="bg1"/>
                  </a:solidFill>
                </a:endParaRPr>
              </a:p>
            </p:txBody>
          </p:sp>
        </p:grpSp>
      </p:grpSp>
      <p:grpSp>
        <p:nvGrpSpPr>
          <p:cNvPr id="81" name="组合 80"/>
          <p:cNvGrpSpPr/>
          <p:nvPr/>
        </p:nvGrpSpPr>
        <p:grpSpPr>
          <a:xfrm>
            <a:off x="7787640" y="1899920"/>
            <a:ext cx="3980180" cy="1155700"/>
            <a:chOff x="10052" y="7619"/>
            <a:chExt cx="6268" cy="1820"/>
          </a:xfrm>
        </p:grpSpPr>
        <p:grpSp>
          <p:nvGrpSpPr>
            <p:cNvPr id="69" name="组合 68"/>
            <p:cNvGrpSpPr/>
            <p:nvPr/>
          </p:nvGrpSpPr>
          <p:grpSpPr>
            <a:xfrm>
              <a:off x="10052" y="7619"/>
              <a:ext cx="6269" cy="1821"/>
              <a:chOff x="11299" y="6452"/>
              <a:chExt cx="6269" cy="1821"/>
            </a:xfrm>
          </p:grpSpPr>
          <p:grpSp>
            <p:nvGrpSpPr>
              <p:cNvPr id="71" name="组合 70"/>
              <p:cNvGrpSpPr/>
              <p:nvPr/>
            </p:nvGrpSpPr>
            <p:grpSpPr>
              <a:xfrm rot="0">
                <a:off x="11860" y="7078"/>
                <a:ext cx="5708" cy="1195"/>
                <a:chOff x="2556" y="6766"/>
                <a:chExt cx="11370" cy="1396"/>
              </a:xfrm>
            </p:grpSpPr>
            <p:sp>
              <p:nvSpPr>
                <p:cNvPr id="72" name="圆角矩形 71"/>
                <p:cNvSpPr/>
                <p:nvPr/>
              </p:nvSpPr>
              <p:spPr>
                <a:xfrm>
                  <a:off x="2556" y="6766"/>
                  <a:ext cx="11370" cy="1397"/>
                </a:xfrm>
                <a:prstGeom prst="roundRect">
                  <a:avLst/>
                </a:prstGeom>
                <a:solidFill>
                  <a:srgbClr val="7030A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圆角矩形 72"/>
                <p:cNvSpPr/>
                <p:nvPr/>
              </p:nvSpPr>
              <p:spPr>
                <a:xfrm>
                  <a:off x="2851" y="6982"/>
                  <a:ext cx="10761" cy="98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圆角矩形 73"/>
                <p:cNvSpPr/>
                <p:nvPr/>
              </p:nvSpPr>
              <p:spPr>
                <a:xfrm>
                  <a:off x="2754" y="6903"/>
                  <a:ext cx="10957" cy="1141"/>
                </a:xfrm>
                <a:prstGeom prst="roundRect">
                  <a:avLst/>
                </a:prstGeom>
                <a:noFill/>
                <a:ln w="3492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76" name="组合 75"/>
              <p:cNvGrpSpPr/>
              <p:nvPr/>
            </p:nvGrpSpPr>
            <p:grpSpPr>
              <a:xfrm>
                <a:off x="11299" y="6452"/>
                <a:ext cx="1254" cy="1254"/>
                <a:chOff x="11248" y="4702"/>
                <a:chExt cx="1254" cy="1254"/>
              </a:xfrm>
            </p:grpSpPr>
            <p:pic>
              <p:nvPicPr>
                <p:cNvPr id="77" name="图片 76" descr="图片314"/>
                <p:cNvPicPr>
                  <a:picLocks noChangeAspect="1"/>
                </p:cNvPicPr>
                <p:nvPr/>
              </p:nvPicPr>
              <p:blipFill>
                <a:blip r:embed="rId2"/>
                <a:stretch>
                  <a:fillRect/>
                </a:stretch>
              </p:blipFill>
              <p:spPr>
                <a:xfrm rot="19800000">
                  <a:off x="11248" y="4702"/>
                  <a:ext cx="1254" cy="1254"/>
                </a:xfrm>
                <a:prstGeom prst="rect">
                  <a:avLst/>
                </a:prstGeom>
              </p:spPr>
            </p:pic>
            <p:sp>
              <p:nvSpPr>
                <p:cNvPr id="78" name="文本框 77"/>
                <p:cNvSpPr txBox="1"/>
                <p:nvPr/>
              </p:nvSpPr>
              <p:spPr>
                <a:xfrm>
                  <a:off x="11599" y="4997"/>
                  <a:ext cx="666" cy="628"/>
                </a:xfrm>
                <a:prstGeom prst="rect">
                  <a:avLst/>
                </a:prstGeom>
                <a:noFill/>
              </p:spPr>
              <p:txBody>
                <a:bodyPr wrap="square" rtlCol="0">
                  <a:spAutoFit/>
                </a:bodyPr>
                <a:p>
                  <a:r>
                    <a:rPr lang="en-US" altLang="zh-CN" sz="2000">
                      <a:solidFill>
                        <a:schemeClr val="bg1"/>
                      </a:solidFill>
                    </a:rPr>
                    <a:t>2</a:t>
                  </a:r>
                  <a:endParaRPr lang="en-US" altLang="zh-CN" sz="2000">
                    <a:solidFill>
                      <a:schemeClr val="bg1"/>
                    </a:solidFill>
                  </a:endParaRPr>
                </a:p>
              </p:txBody>
            </p:sp>
          </p:grpSp>
        </p:grpSp>
        <p:sp>
          <p:nvSpPr>
            <p:cNvPr id="50" name="文本框 49"/>
            <p:cNvSpPr txBox="1"/>
            <p:nvPr/>
          </p:nvSpPr>
          <p:spPr>
            <a:xfrm>
              <a:off x="10975" y="8468"/>
              <a:ext cx="4924"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再求</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小时走了？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km</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1" name="组合 90"/>
          <p:cNvGrpSpPr/>
          <p:nvPr/>
        </p:nvGrpSpPr>
        <p:grpSpPr>
          <a:xfrm>
            <a:off x="7359650" y="3092450"/>
            <a:ext cx="842010" cy="717550"/>
            <a:chOff x="15337" y="8073"/>
            <a:chExt cx="1326" cy="1130"/>
          </a:xfrm>
        </p:grpSpPr>
        <p:grpSp>
          <p:nvGrpSpPr>
            <p:cNvPr id="84" name="组合 83"/>
            <p:cNvGrpSpPr/>
            <p:nvPr/>
          </p:nvGrpSpPr>
          <p:grpSpPr>
            <a:xfrm rot="0">
              <a:off x="15755" y="8073"/>
              <a:ext cx="908" cy="1131"/>
              <a:chOff x="12835" y="3843"/>
              <a:chExt cx="908" cy="1131"/>
            </a:xfrm>
          </p:grpSpPr>
          <p:sp>
            <p:nvSpPr>
              <p:cNvPr id="85"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p:txBody>
          </p:sp>
          <p:sp>
            <p:nvSpPr>
              <p:cNvPr id="8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89" name="文本框 88"/>
            <p:cNvSpPr txBox="1"/>
            <p:nvPr/>
          </p:nvSpPr>
          <p:spPr>
            <a:xfrm>
              <a:off x="15337" y="8167"/>
              <a:ext cx="786"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90" name="文本框 89"/>
          <p:cNvSpPr txBox="1"/>
          <p:nvPr/>
        </p:nvSpPr>
        <p:spPr>
          <a:xfrm>
            <a:off x="8082280" y="3147695"/>
            <a:ext cx="767715" cy="46037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3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3" name="文本框 82"/>
          <p:cNvSpPr txBox="1"/>
          <p:nvPr/>
        </p:nvSpPr>
        <p:spPr>
          <a:xfrm>
            <a:off x="7092315" y="3147695"/>
            <a:ext cx="342900" cy="460375"/>
          </a:xfrm>
          <a:prstGeom prst="rect">
            <a:avLst/>
          </a:prstGeom>
          <a:noFill/>
        </p:spPr>
        <p:txBody>
          <a:bodyPr wrap="square" rtlCol="0" anchor="t">
            <a:spAutoFit/>
          </a:bodyPr>
          <a:p>
            <a:pPr algn="l"/>
            <a:r>
              <a:rPr lang="en-US" altLang="zh-CN" sz="2400">
                <a:latin typeface="Arial" panose="020B0604020202020204" pitchFamily="34" charset="0"/>
                <a:sym typeface="+mn-ea"/>
              </a:rPr>
              <a:t>2 </a:t>
            </a:r>
            <a:r>
              <a:rPr lang="en-US" altLang="zh-CN" sz="2400">
                <a:latin typeface="Arial" panose="020B0604020202020204" pitchFamily="34" charset="0"/>
              </a:rPr>
              <a:t>       </a:t>
            </a:r>
            <a:endParaRPr lang="en-US" altLang="zh-CN" sz="2400">
              <a:latin typeface="Arial" panose="020B0604020202020204" pitchFamily="34" charset="0"/>
            </a:endParaRPr>
          </a:p>
        </p:txBody>
      </p:sp>
      <p:sp>
        <p:nvSpPr>
          <p:cNvPr id="13" name="文本框 12"/>
          <p:cNvSpPr txBox="1"/>
          <p:nvPr/>
        </p:nvSpPr>
        <p:spPr>
          <a:xfrm>
            <a:off x="6790055" y="3840480"/>
            <a:ext cx="99377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2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endParaRPr>
          </a:p>
        </p:txBody>
      </p:sp>
      <p:grpSp>
        <p:nvGrpSpPr>
          <p:cNvPr id="23" name="组合 22"/>
          <p:cNvGrpSpPr/>
          <p:nvPr/>
        </p:nvGrpSpPr>
        <p:grpSpPr>
          <a:xfrm>
            <a:off x="7553960" y="3772535"/>
            <a:ext cx="1784350" cy="717550"/>
            <a:chOff x="13285" y="8151"/>
            <a:chExt cx="2810" cy="1130"/>
          </a:xfrm>
        </p:grpSpPr>
        <p:grpSp>
          <p:nvGrpSpPr>
            <p:cNvPr id="14" name="组合 13"/>
            <p:cNvGrpSpPr/>
            <p:nvPr/>
          </p:nvGrpSpPr>
          <p:grpSpPr>
            <a:xfrm>
              <a:off x="13285" y="8151"/>
              <a:ext cx="2810" cy="1131"/>
              <a:chOff x="15337" y="8073"/>
              <a:chExt cx="2810" cy="1131"/>
            </a:xfrm>
          </p:grpSpPr>
          <p:grpSp>
            <p:nvGrpSpPr>
              <p:cNvPr id="15" name="组合 14"/>
              <p:cNvGrpSpPr/>
              <p:nvPr/>
            </p:nvGrpSpPr>
            <p:grpSpPr>
              <a:xfrm rot="0">
                <a:off x="15755" y="8073"/>
                <a:ext cx="908" cy="1131"/>
                <a:chOff x="12835" y="3843"/>
                <a:chExt cx="908" cy="1131"/>
              </a:xfrm>
            </p:grpSpPr>
            <p:sp>
              <p:nvSpPr>
                <p:cNvPr id="17"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p:txBody>
            </p:sp>
            <p:sp>
              <p:nvSpPr>
                <p:cNvPr id="1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20" name="文本框 19"/>
              <p:cNvSpPr txBox="1"/>
              <p:nvPr/>
            </p:nvSpPr>
            <p:spPr>
              <a:xfrm>
                <a:off x="15337" y="8167"/>
                <a:ext cx="2810"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2" name="文本框 21"/>
            <p:cNvSpPr txBox="1"/>
            <p:nvPr/>
          </p:nvSpPr>
          <p:spPr>
            <a:xfrm>
              <a:off x="14423" y="8238"/>
              <a:ext cx="1209"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3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9" name="组合 58"/>
          <p:cNvGrpSpPr/>
          <p:nvPr/>
        </p:nvGrpSpPr>
        <p:grpSpPr>
          <a:xfrm>
            <a:off x="6777355" y="4492625"/>
            <a:ext cx="1429385" cy="717550"/>
            <a:chOff x="10693" y="7755"/>
            <a:chExt cx="2251" cy="1130"/>
          </a:xfrm>
        </p:grpSpPr>
        <p:sp>
          <p:nvSpPr>
            <p:cNvPr id="25" name="文本框 24"/>
            <p:cNvSpPr txBox="1"/>
            <p:nvPr/>
          </p:nvSpPr>
          <p:spPr>
            <a:xfrm>
              <a:off x="10693" y="7858"/>
              <a:ext cx="1565"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2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endParaRPr>
            </a:p>
          </p:txBody>
        </p:sp>
        <p:grpSp>
          <p:nvGrpSpPr>
            <p:cNvPr id="49" name="组合 48"/>
            <p:cNvGrpSpPr/>
            <p:nvPr/>
          </p:nvGrpSpPr>
          <p:grpSpPr>
            <a:xfrm rot="0">
              <a:off x="12036" y="7755"/>
              <a:ext cx="908" cy="1131"/>
              <a:chOff x="12835" y="3843"/>
              <a:chExt cx="908" cy="1131"/>
            </a:xfrm>
          </p:grpSpPr>
          <p:sp>
            <p:nvSpPr>
              <p:cNvPr id="51"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p:txBody>
          </p:sp>
          <p:sp>
            <p:nvSpPr>
              <p:cNvPr id="53"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98" name="组合 97"/>
          <p:cNvGrpSpPr/>
          <p:nvPr/>
        </p:nvGrpSpPr>
        <p:grpSpPr>
          <a:xfrm>
            <a:off x="9592945" y="3696970"/>
            <a:ext cx="1739900" cy="628650"/>
            <a:chOff x="15107" y="6142"/>
            <a:chExt cx="2740" cy="990"/>
          </a:xfrm>
        </p:grpSpPr>
        <p:sp>
          <p:nvSpPr>
            <p:cNvPr id="24" name="文本框 23"/>
            <p:cNvSpPr txBox="1"/>
            <p:nvPr/>
          </p:nvSpPr>
          <p:spPr>
            <a:xfrm>
              <a:off x="15107" y="6295"/>
              <a:ext cx="2688" cy="725"/>
            </a:xfrm>
            <a:prstGeom prst="rect">
              <a:avLst/>
            </a:prstGeom>
            <a:noFill/>
          </p:spPr>
          <p:txBody>
            <a:bodyPr wrap="none" rtlCol="0">
              <a:spAutoFit/>
            </a:bodyPr>
            <a:p>
              <a:r>
                <a:rPr lang="zh-CN" altLang="en-US" sz="2400"/>
                <a:t>乘法结合律</a:t>
              </a:r>
              <a:endParaRPr lang="zh-CN" altLang="en-US" sz="2400"/>
            </a:p>
          </p:txBody>
        </p:sp>
        <p:grpSp>
          <p:nvGrpSpPr>
            <p:cNvPr id="95" name="组合 94"/>
            <p:cNvGrpSpPr/>
            <p:nvPr/>
          </p:nvGrpSpPr>
          <p:grpSpPr>
            <a:xfrm rot="0">
              <a:off x="15107" y="6142"/>
              <a:ext cx="2740" cy="991"/>
              <a:chOff x="1895" y="4083"/>
              <a:chExt cx="7143" cy="2324"/>
            </a:xfrm>
          </p:grpSpPr>
          <p:sp>
            <p:nvSpPr>
              <p:cNvPr id="96" name="圆角矩形 95"/>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7" name="圆角矩形 96"/>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104" name="组合 103"/>
          <p:cNvGrpSpPr/>
          <p:nvPr/>
        </p:nvGrpSpPr>
        <p:grpSpPr>
          <a:xfrm rot="0">
            <a:off x="2919095" y="5424170"/>
            <a:ext cx="1184910" cy="718185"/>
            <a:chOff x="2098" y="8726"/>
            <a:chExt cx="1866" cy="1131"/>
          </a:xfrm>
        </p:grpSpPr>
        <p:sp>
          <p:nvSpPr>
            <p:cNvPr id="105" name="文本框 104"/>
            <p:cNvSpPr txBox="1"/>
            <p:nvPr/>
          </p:nvSpPr>
          <p:spPr>
            <a:xfrm>
              <a:off x="2098" y="8802"/>
              <a:ext cx="1177" cy="725"/>
            </a:xfrm>
            <a:prstGeom prst="rect">
              <a:avLst/>
            </a:prstGeom>
            <a:noFill/>
          </p:spPr>
          <p:txBody>
            <a:bodyPr wrap="none" rtlCol="0" anchor="t">
              <a:spAutoFit/>
            </a:bodyPr>
            <a:p>
              <a:pPr algn="l"/>
              <a:r>
                <a:rPr lang="en-US" altLang="zh-CN" sz="2400">
                  <a:latin typeface="Arial" panose="020B0604020202020204" pitchFamily="34" charset="0"/>
                  <a:sym typeface="+mn-ea"/>
                </a:rPr>
                <a:t>2 </a:t>
              </a:r>
              <a:r>
                <a:rPr lang="zh-CN" altLang="en-US" sz="2400">
                  <a:latin typeface="Arial" panose="020B0604020202020204" pitchFamily="34" charset="0"/>
                </a:rPr>
                <a:t>÷</a:t>
              </a:r>
              <a:r>
                <a:rPr lang="en-US" altLang="zh-CN" sz="2400">
                  <a:latin typeface="Arial" panose="020B0604020202020204" pitchFamily="34" charset="0"/>
                </a:rPr>
                <a:t> </a:t>
              </a:r>
              <a:endParaRPr lang="en-US" altLang="zh-CN" sz="2400">
                <a:latin typeface="Arial" panose="020B0604020202020204" pitchFamily="34" charset="0"/>
              </a:endParaRPr>
            </a:p>
          </p:txBody>
        </p:sp>
        <p:grpSp>
          <p:nvGrpSpPr>
            <p:cNvPr id="106" name="组合 105"/>
            <p:cNvGrpSpPr/>
            <p:nvPr/>
          </p:nvGrpSpPr>
          <p:grpSpPr>
            <a:xfrm>
              <a:off x="3056" y="8726"/>
              <a:ext cx="908" cy="1131"/>
              <a:chOff x="12835" y="3843"/>
              <a:chExt cx="908" cy="1131"/>
            </a:xfrm>
          </p:grpSpPr>
          <p:sp>
            <p:nvSpPr>
              <p:cNvPr id="107"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10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114" name="组合 113"/>
          <p:cNvGrpSpPr/>
          <p:nvPr/>
        </p:nvGrpSpPr>
        <p:grpSpPr>
          <a:xfrm>
            <a:off x="6769735" y="4486910"/>
            <a:ext cx="1429385" cy="717550"/>
            <a:chOff x="10693" y="7755"/>
            <a:chExt cx="2251" cy="1130"/>
          </a:xfrm>
        </p:grpSpPr>
        <p:sp>
          <p:nvSpPr>
            <p:cNvPr id="115" name="文本框 114"/>
            <p:cNvSpPr txBox="1"/>
            <p:nvPr/>
          </p:nvSpPr>
          <p:spPr>
            <a:xfrm>
              <a:off x="10693" y="7858"/>
              <a:ext cx="1565"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2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endParaRPr>
            </a:p>
          </p:txBody>
        </p:sp>
        <p:grpSp>
          <p:nvGrpSpPr>
            <p:cNvPr id="116" name="组合 115"/>
            <p:cNvGrpSpPr/>
            <p:nvPr/>
          </p:nvGrpSpPr>
          <p:grpSpPr>
            <a:xfrm rot="0">
              <a:off x="12036" y="7755"/>
              <a:ext cx="908" cy="1131"/>
              <a:chOff x="12835" y="3843"/>
              <a:chExt cx="908" cy="1131"/>
            </a:xfrm>
          </p:grpSpPr>
          <p:sp>
            <p:nvSpPr>
              <p:cNvPr id="117"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p:txBody>
          </p:sp>
          <p:sp>
            <p:nvSpPr>
              <p:cNvPr id="11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sp>
        <p:nvSpPr>
          <p:cNvPr id="119" name="文本框 118"/>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p:tgtEl>
                                          <p:spTgt spid="80"/>
                                        </p:tgtEl>
                                        <p:attrNameLst>
                                          <p:attrName>ppt_y</p:attrName>
                                        </p:attrNameLst>
                                      </p:cBhvr>
                                      <p:tavLst>
                                        <p:tav tm="0">
                                          <p:val>
                                            <p:strVal val="#ppt_y+#ppt_h*1.125000"/>
                                          </p:val>
                                        </p:tav>
                                        <p:tav tm="100000">
                                          <p:val>
                                            <p:strVal val="#ppt_y"/>
                                          </p:val>
                                        </p:tav>
                                      </p:tavLst>
                                    </p:anim>
                                    <p:animEffect transition="in" filter="wipe(up)">
                                      <p:cBhvr>
                                        <p:cTn id="8" dur="500"/>
                                        <p:tgtEl>
                                          <p:spTgt spid="80"/>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additive="base">
                                        <p:cTn id="18" dur="500"/>
                                        <p:tgtEl>
                                          <p:spTgt spid="83"/>
                                        </p:tgtEl>
                                        <p:attrNameLst>
                                          <p:attrName>ppt_y</p:attrName>
                                        </p:attrNameLst>
                                      </p:cBhvr>
                                      <p:tavLst>
                                        <p:tav tm="0">
                                          <p:val>
                                            <p:strVal val="#ppt_y+#ppt_h*1.125000"/>
                                          </p:val>
                                        </p:tav>
                                        <p:tav tm="100000">
                                          <p:val>
                                            <p:strVal val="#ppt_y"/>
                                          </p:val>
                                        </p:tav>
                                      </p:tavLst>
                                    </p:anim>
                                    <p:animEffect transition="in" filter="wipe(up)">
                                      <p:cBhvr>
                                        <p:cTn id="19" dur="500"/>
                                        <p:tgtEl>
                                          <p:spTgt spid="83"/>
                                        </p:tgtEl>
                                      </p:cBhvr>
                                    </p:animEffect>
                                  </p:childTnLst>
                                </p:cTn>
                              </p:par>
                            </p:childTnLst>
                          </p:cTn>
                        </p:par>
                        <p:par>
                          <p:cTn id="20" fill="hold">
                            <p:stCondLst>
                              <p:cond delay="500"/>
                            </p:stCondLst>
                            <p:childTnLst>
                              <p:par>
                                <p:cTn id="21" presetID="12" presetClass="entr" presetSubtype="4" fill="hold" nodeType="after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additive="base">
                                        <p:cTn id="23" dur="500"/>
                                        <p:tgtEl>
                                          <p:spTgt spid="91"/>
                                        </p:tgtEl>
                                        <p:attrNameLst>
                                          <p:attrName>ppt_y</p:attrName>
                                        </p:attrNameLst>
                                      </p:cBhvr>
                                      <p:tavLst>
                                        <p:tav tm="0">
                                          <p:val>
                                            <p:strVal val="#ppt_y+#ppt_h*1.125000"/>
                                          </p:val>
                                        </p:tav>
                                        <p:tav tm="100000">
                                          <p:val>
                                            <p:strVal val="#ppt_y"/>
                                          </p:val>
                                        </p:tav>
                                      </p:tavLst>
                                    </p:anim>
                                    <p:animEffect transition="in" filter="wipe(up)">
                                      <p:cBhvr>
                                        <p:cTn id="24" dur="500"/>
                                        <p:tgtEl>
                                          <p:spTgt spid="91"/>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additive="base">
                                        <p:cTn id="29" dur="500"/>
                                        <p:tgtEl>
                                          <p:spTgt spid="81"/>
                                        </p:tgtEl>
                                        <p:attrNameLst>
                                          <p:attrName>ppt_y</p:attrName>
                                        </p:attrNameLst>
                                      </p:cBhvr>
                                      <p:tavLst>
                                        <p:tav tm="0">
                                          <p:val>
                                            <p:strVal val="#ppt_y+#ppt_h*1.125000"/>
                                          </p:val>
                                        </p:tav>
                                        <p:tav tm="100000">
                                          <p:val>
                                            <p:strVal val="#ppt_y"/>
                                          </p:val>
                                        </p:tav>
                                      </p:tavLst>
                                    </p:anim>
                                    <p:animEffect transition="in" filter="wipe(up)">
                                      <p:cBhvr>
                                        <p:cTn id="30" dur="500"/>
                                        <p:tgtEl>
                                          <p:spTgt spid="8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left)">
                                      <p:cBhvr>
                                        <p:cTn id="35" dur="500"/>
                                        <p:tgtEl>
                                          <p:spTgt spid="9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23" presetClass="entr" presetSubtype="16" fill="hold" nodeType="clickEffect">
                                  <p:stCondLst>
                                    <p:cond delay="0"/>
                                  </p:stCondLst>
                                  <p:childTnLst>
                                    <p:set>
                                      <p:cBhvr>
                                        <p:cTn id="49" dur="1" fill="hold">
                                          <p:stCondLst>
                                            <p:cond delay="0"/>
                                          </p:stCondLst>
                                        </p:cTn>
                                        <p:tgtEl>
                                          <p:spTgt spid="98"/>
                                        </p:tgtEl>
                                        <p:attrNameLst>
                                          <p:attrName>style.visibility</p:attrName>
                                        </p:attrNameLst>
                                      </p:cBhvr>
                                      <p:to>
                                        <p:strVal val="visible"/>
                                      </p:to>
                                    </p:set>
                                    <p:anim calcmode="lin" valueType="num">
                                      <p:cBhvr>
                                        <p:cTn id="50" dur="500" fill="hold"/>
                                        <p:tgtEl>
                                          <p:spTgt spid="98"/>
                                        </p:tgtEl>
                                        <p:attrNameLst>
                                          <p:attrName>ppt_w</p:attrName>
                                        </p:attrNameLst>
                                      </p:cBhvr>
                                      <p:tavLst>
                                        <p:tav tm="0">
                                          <p:val>
                                            <p:fltVal val="0"/>
                                          </p:val>
                                        </p:tav>
                                        <p:tav tm="100000">
                                          <p:val>
                                            <p:strVal val="#ppt_w"/>
                                          </p:val>
                                        </p:tav>
                                      </p:tavLst>
                                    </p:anim>
                                    <p:anim calcmode="lin" valueType="num">
                                      <p:cBhvr>
                                        <p:cTn id="51" dur="500" fill="hold"/>
                                        <p:tgtEl>
                                          <p:spTgt spid="98"/>
                                        </p:tgtEl>
                                        <p:attrNameLst>
                                          <p:attrName>ppt_h</p:attrName>
                                        </p:attrNameLst>
                                      </p:cBhvr>
                                      <p:tavLst>
                                        <p:tav tm="0">
                                          <p:val>
                                            <p:fltVal val="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nodeType="click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additive="base">
                                        <p:cTn id="56" dur="500"/>
                                        <p:tgtEl>
                                          <p:spTgt spid="59"/>
                                        </p:tgtEl>
                                        <p:attrNameLst>
                                          <p:attrName>ppt_y</p:attrName>
                                        </p:attrNameLst>
                                      </p:cBhvr>
                                      <p:tavLst>
                                        <p:tav tm="0">
                                          <p:val>
                                            <p:strVal val="#ppt_y+#ppt_h*1.125000"/>
                                          </p:val>
                                        </p:tav>
                                        <p:tav tm="100000">
                                          <p:val>
                                            <p:strVal val="#ppt_y"/>
                                          </p:val>
                                        </p:tav>
                                      </p:tavLst>
                                    </p:anim>
                                    <p:animEffect transition="in" filter="wipe(up)">
                                      <p:cBhvr>
                                        <p:cTn id="57" dur="500"/>
                                        <p:tgtEl>
                                          <p:spTgt spid="59"/>
                                        </p:tgtEl>
                                      </p:cBhvr>
                                    </p:animEffect>
                                  </p:childTnLst>
                                </p:cTn>
                              </p:par>
                            </p:childTnLst>
                          </p:cTn>
                        </p:par>
                      </p:childTnLst>
                    </p:cTn>
                  </p:par>
                  <p:par>
                    <p:cTn id="58" fill="hold">
                      <p:stCondLst>
                        <p:cond delay="indefinite"/>
                      </p:stCondLst>
                      <p:childTnLst>
                        <p:par>
                          <p:cTn id="59" fill="hold">
                            <p:stCondLst>
                              <p:cond delay="0"/>
                            </p:stCondLst>
                            <p:childTnLst>
                              <p:par>
                                <p:cTn id="60" presetID="0" presetClass="path" presetSubtype="0" accel="50000" decel="50000" fill="hold" nodeType="clickEffect">
                                  <p:stCondLst>
                                    <p:cond delay="0"/>
                                  </p:stCondLst>
                                  <p:childTnLst>
                                    <p:animMotion origin="layout" path="M 0 0 L -0.218021 0.134167 " pathEditMode="relative" ptsTypes="">
                                      <p:cBhvr>
                                        <p:cTn id="61" dur="2000" fill="hold"/>
                                        <p:tgtEl>
                                          <p:spTgt spid="59"/>
                                        </p:tgtEl>
                                        <p:attrNameLst>
                                          <p:attrName>ppt_x</p:attrName>
                                          <p:attrName>ppt_y</p:attrName>
                                        </p:attrNameLst>
                                      </p:cBhvr>
                                    </p:animMotion>
                                  </p:childTnLst>
                                </p:cTn>
                              </p:par>
                              <p:par>
                                <p:cTn id="62" presetID="1" presetClass="entr" presetSubtype="0" fill="hold" nodeType="withEffect">
                                  <p:stCondLst>
                                    <p:cond delay="0"/>
                                  </p:stCondLst>
                                  <p:childTnLst>
                                    <p:set>
                                      <p:cBhvr>
                                        <p:cTn id="63"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90"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04" name="组合 103"/>
          <p:cNvGrpSpPr/>
          <p:nvPr/>
        </p:nvGrpSpPr>
        <p:grpSpPr>
          <a:xfrm rot="0">
            <a:off x="3529965" y="2025650"/>
            <a:ext cx="1489710" cy="718185"/>
            <a:chOff x="1618" y="8726"/>
            <a:chExt cx="2346" cy="1131"/>
          </a:xfrm>
        </p:grpSpPr>
        <p:sp>
          <p:nvSpPr>
            <p:cNvPr id="105" name="文本框 104"/>
            <p:cNvSpPr txBox="1"/>
            <p:nvPr/>
          </p:nvSpPr>
          <p:spPr>
            <a:xfrm>
              <a:off x="1618" y="8802"/>
              <a:ext cx="1443" cy="725"/>
            </a:xfrm>
            <a:prstGeom prst="rect">
              <a:avLst/>
            </a:prstGeom>
            <a:noFill/>
          </p:spPr>
          <p:txBody>
            <a:bodyPr wrap="none" rtlCol="0" anchor="t">
              <a:spAutoFit/>
            </a:bodyPr>
            <a:p>
              <a:pPr algn="l"/>
              <a:r>
                <a:rPr lang="en-US" altLang="zh-CN" sz="2400">
                  <a:latin typeface="Arial" panose="020B0604020202020204" pitchFamily="34" charset="0"/>
                  <a:sym typeface="+mn-ea"/>
                </a:rPr>
                <a:t>2   </a:t>
              </a:r>
              <a:r>
                <a:rPr lang="zh-CN" altLang="en-US" sz="2400">
                  <a:latin typeface="Arial" panose="020B0604020202020204" pitchFamily="34" charset="0"/>
                </a:rPr>
                <a:t>÷</a:t>
              </a:r>
              <a:r>
                <a:rPr lang="en-US" altLang="zh-CN" sz="2400">
                  <a:latin typeface="Arial" panose="020B0604020202020204" pitchFamily="34" charset="0"/>
                </a:rPr>
                <a:t> </a:t>
              </a:r>
              <a:endParaRPr lang="en-US" altLang="zh-CN" sz="2400">
                <a:latin typeface="Arial" panose="020B0604020202020204" pitchFamily="34" charset="0"/>
              </a:endParaRPr>
            </a:p>
          </p:txBody>
        </p:sp>
        <p:grpSp>
          <p:nvGrpSpPr>
            <p:cNvPr id="106" name="组合 105"/>
            <p:cNvGrpSpPr/>
            <p:nvPr/>
          </p:nvGrpSpPr>
          <p:grpSpPr>
            <a:xfrm>
              <a:off x="3056" y="8726"/>
              <a:ext cx="908" cy="1131"/>
              <a:chOff x="12835" y="3843"/>
              <a:chExt cx="908" cy="1131"/>
            </a:xfrm>
          </p:grpSpPr>
          <p:sp>
            <p:nvSpPr>
              <p:cNvPr id="107"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10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114" name="组合 113"/>
          <p:cNvGrpSpPr/>
          <p:nvPr/>
        </p:nvGrpSpPr>
        <p:grpSpPr>
          <a:xfrm>
            <a:off x="5070475" y="2038985"/>
            <a:ext cx="1708785" cy="718185"/>
            <a:chOff x="10253" y="7755"/>
            <a:chExt cx="2691" cy="1131"/>
          </a:xfrm>
        </p:grpSpPr>
        <p:sp>
          <p:nvSpPr>
            <p:cNvPr id="115" name="文本框 114"/>
            <p:cNvSpPr txBox="1"/>
            <p:nvPr/>
          </p:nvSpPr>
          <p:spPr>
            <a:xfrm>
              <a:off x="10253" y="7858"/>
              <a:ext cx="184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2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endParaRPr>
            </a:p>
          </p:txBody>
        </p:sp>
        <p:grpSp>
          <p:nvGrpSpPr>
            <p:cNvPr id="116" name="组合 115"/>
            <p:cNvGrpSpPr/>
            <p:nvPr/>
          </p:nvGrpSpPr>
          <p:grpSpPr>
            <a:xfrm rot="0">
              <a:off x="12036" y="7755"/>
              <a:ext cx="908" cy="1131"/>
              <a:chOff x="12835" y="3843"/>
              <a:chExt cx="908" cy="1131"/>
            </a:xfrm>
          </p:grpSpPr>
          <p:sp>
            <p:nvSpPr>
              <p:cNvPr id="117"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p:txBody>
          </p:sp>
          <p:sp>
            <p:nvSpPr>
              <p:cNvPr id="11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cxnSp>
        <p:nvCxnSpPr>
          <p:cNvPr id="4" name="直接连接符 3"/>
          <p:cNvCxnSpPr/>
          <p:nvPr/>
        </p:nvCxnSpPr>
        <p:spPr>
          <a:xfrm>
            <a:off x="6362065" y="2427605"/>
            <a:ext cx="255905" cy="280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523230" y="2150110"/>
            <a:ext cx="255905" cy="280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475605" y="166433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7" name="文本框 6"/>
          <p:cNvSpPr txBox="1"/>
          <p:nvPr/>
        </p:nvSpPr>
        <p:spPr>
          <a:xfrm>
            <a:off x="6292850" y="275717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8" name="文本框 7"/>
          <p:cNvSpPr txBox="1"/>
          <p:nvPr/>
        </p:nvSpPr>
        <p:spPr>
          <a:xfrm>
            <a:off x="6755765" y="2086610"/>
            <a:ext cx="173863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 3</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km</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
        <p:nvSpPr>
          <p:cNvPr id="26" name="圆角矩形 25"/>
          <p:cNvSpPr/>
          <p:nvPr/>
        </p:nvSpPr>
        <p:spPr>
          <a:xfrm>
            <a:off x="3987165" y="2157730"/>
            <a:ext cx="328295" cy="375285"/>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875020" y="2146935"/>
            <a:ext cx="328295" cy="375285"/>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8" name="组合 27"/>
          <p:cNvGrpSpPr/>
          <p:nvPr/>
        </p:nvGrpSpPr>
        <p:grpSpPr>
          <a:xfrm>
            <a:off x="4126865" y="2585085"/>
            <a:ext cx="2076450" cy="537845"/>
            <a:chOff x="12923" y="6613"/>
            <a:chExt cx="4272" cy="944"/>
          </a:xfrm>
        </p:grpSpPr>
        <p:pic>
          <p:nvPicPr>
            <p:cNvPr id="29" name="图片 28" descr="图片3"/>
            <p:cNvPicPr>
              <a:picLocks noChangeAspect="1"/>
            </p:cNvPicPr>
            <p:nvPr/>
          </p:nvPicPr>
          <p:blipFill>
            <a:blip r:embed="rId2"/>
            <a:srcRect t="37311"/>
            <a:stretch>
              <a:fillRect/>
            </a:stretch>
          </p:blipFill>
          <p:spPr>
            <a:xfrm>
              <a:off x="12923" y="6895"/>
              <a:ext cx="4020" cy="662"/>
            </a:xfrm>
            <a:prstGeom prst="rect">
              <a:avLst/>
            </a:prstGeom>
          </p:spPr>
        </p:pic>
        <p:pic>
          <p:nvPicPr>
            <p:cNvPr id="30" name="图片 29"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rot="16200000" flipV="1">
              <a:off x="16598" y="6541"/>
              <a:ext cx="525" cy="668"/>
            </a:xfrm>
            <a:prstGeom prst="rect">
              <a:avLst/>
            </a:prstGeom>
          </p:spPr>
        </p:pic>
      </p:grpSp>
      <p:grpSp>
        <p:nvGrpSpPr>
          <p:cNvPr id="39" name="组合 38"/>
          <p:cNvGrpSpPr/>
          <p:nvPr/>
        </p:nvGrpSpPr>
        <p:grpSpPr>
          <a:xfrm>
            <a:off x="4070350" y="3237230"/>
            <a:ext cx="1943100" cy="459740"/>
            <a:chOff x="2979" y="5603"/>
            <a:chExt cx="3060" cy="724"/>
          </a:xfrm>
        </p:grpSpPr>
        <p:sp>
          <p:nvSpPr>
            <p:cNvPr id="31" name="文本框 30"/>
            <p:cNvSpPr txBox="1"/>
            <p:nvPr/>
          </p:nvSpPr>
          <p:spPr>
            <a:xfrm>
              <a:off x="2979" y="5603"/>
              <a:ext cx="3060"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除法</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乘法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2" name="直接箭头连接符 31"/>
            <p:cNvCxnSpPr/>
            <p:nvPr/>
          </p:nvCxnSpPr>
          <p:spPr>
            <a:xfrm>
              <a:off x="4204" y="5956"/>
              <a:ext cx="680" cy="0"/>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33" name="圆角矩形 32"/>
          <p:cNvSpPr/>
          <p:nvPr/>
        </p:nvSpPr>
        <p:spPr>
          <a:xfrm>
            <a:off x="4485005" y="1920875"/>
            <a:ext cx="468000" cy="792000"/>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圆角矩形 33"/>
          <p:cNvSpPr/>
          <p:nvPr/>
        </p:nvSpPr>
        <p:spPr>
          <a:xfrm>
            <a:off x="6257290" y="1950720"/>
            <a:ext cx="468000" cy="792000"/>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5" name="组合 34"/>
          <p:cNvGrpSpPr/>
          <p:nvPr/>
        </p:nvGrpSpPr>
        <p:grpSpPr>
          <a:xfrm flipV="1">
            <a:off x="4696460" y="1370330"/>
            <a:ext cx="1920875" cy="564515"/>
            <a:chOff x="12923" y="6613"/>
            <a:chExt cx="4272" cy="944"/>
          </a:xfrm>
        </p:grpSpPr>
        <p:pic>
          <p:nvPicPr>
            <p:cNvPr id="36" name="图片 35" descr="图片3"/>
            <p:cNvPicPr>
              <a:picLocks noChangeAspect="1"/>
            </p:cNvPicPr>
            <p:nvPr/>
          </p:nvPicPr>
          <p:blipFill>
            <a:blip r:embed="rId2"/>
            <a:srcRect t="37311"/>
            <a:stretch>
              <a:fillRect/>
            </a:stretch>
          </p:blipFill>
          <p:spPr>
            <a:xfrm>
              <a:off x="12923" y="6895"/>
              <a:ext cx="4020" cy="662"/>
            </a:xfrm>
            <a:prstGeom prst="rect">
              <a:avLst/>
            </a:prstGeom>
          </p:spPr>
        </p:pic>
        <p:pic>
          <p:nvPicPr>
            <p:cNvPr id="37" name="图片 36"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rot="16200000" flipV="1">
              <a:off x="16598" y="6541"/>
              <a:ext cx="525" cy="668"/>
            </a:xfrm>
            <a:prstGeom prst="rect">
              <a:avLst/>
            </a:prstGeom>
          </p:spPr>
        </p:pic>
      </p:grpSp>
      <p:sp>
        <p:nvSpPr>
          <p:cNvPr id="38" name="文本框 37"/>
          <p:cNvSpPr txBox="1"/>
          <p:nvPr/>
        </p:nvSpPr>
        <p:spPr>
          <a:xfrm>
            <a:off x="5199380" y="921385"/>
            <a:ext cx="7924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倒数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2676525" y="4262120"/>
            <a:ext cx="1748790" cy="704850"/>
            <a:chOff x="4715" y="6872"/>
            <a:chExt cx="2754" cy="1110"/>
          </a:xfrm>
        </p:grpSpPr>
        <p:grpSp>
          <p:nvGrpSpPr>
            <p:cNvPr id="97" name="组合 96"/>
            <p:cNvGrpSpPr/>
            <p:nvPr/>
          </p:nvGrpSpPr>
          <p:grpSpPr>
            <a:xfrm rot="0">
              <a:off x="4715" y="6872"/>
              <a:ext cx="2755" cy="1111"/>
              <a:chOff x="5648" y="4880"/>
              <a:chExt cx="8796" cy="2662"/>
            </a:xfrm>
          </p:grpSpPr>
          <p:grpSp>
            <p:nvGrpSpPr>
              <p:cNvPr id="98" name="组合 97"/>
              <p:cNvGrpSpPr/>
              <p:nvPr/>
            </p:nvGrpSpPr>
            <p:grpSpPr>
              <a:xfrm>
                <a:off x="5648" y="4880"/>
                <a:ext cx="8797" cy="2662"/>
                <a:chOff x="5648" y="4880"/>
                <a:chExt cx="8797" cy="2662"/>
              </a:xfrm>
            </p:grpSpPr>
            <p:sp>
              <p:nvSpPr>
                <p:cNvPr id="99" name="圆角矩形标注 98"/>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100" name="圆角矩形标注 99"/>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11" name="圆角矩形 110"/>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9" name="文本框 78"/>
            <p:cNvSpPr txBox="1"/>
            <p:nvPr/>
          </p:nvSpPr>
          <p:spPr>
            <a:xfrm>
              <a:off x="4983" y="7064"/>
              <a:ext cx="2208" cy="725"/>
            </a:xfrm>
            <a:prstGeom prst="rect">
              <a:avLst/>
            </a:prstGeom>
            <a:noFill/>
          </p:spPr>
          <p:txBody>
            <a:bodyPr wrap="none" rtlCol="0">
              <a:spAutoFit/>
            </a:bodyPr>
            <a:p>
              <a:r>
                <a:rPr lang="zh-CN" altLang="en-US" sz="2400"/>
                <a:t>分数除法</a:t>
              </a:r>
              <a:endParaRPr lang="zh-CN" altLang="en-US" sz="2400"/>
            </a:p>
          </p:txBody>
        </p:sp>
      </p:grpSp>
      <p:grpSp>
        <p:nvGrpSpPr>
          <p:cNvPr id="10" name="组合 9"/>
          <p:cNvGrpSpPr/>
          <p:nvPr/>
        </p:nvGrpSpPr>
        <p:grpSpPr>
          <a:xfrm>
            <a:off x="6146800" y="4262120"/>
            <a:ext cx="1748790" cy="704850"/>
            <a:chOff x="10180" y="6872"/>
            <a:chExt cx="2754" cy="1110"/>
          </a:xfrm>
        </p:grpSpPr>
        <p:grpSp>
          <p:nvGrpSpPr>
            <p:cNvPr id="112" name="组合 111"/>
            <p:cNvGrpSpPr/>
            <p:nvPr/>
          </p:nvGrpSpPr>
          <p:grpSpPr>
            <a:xfrm rot="0">
              <a:off x="10180" y="6872"/>
              <a:ext cx="2755" cy="1111"/>
              <a:chOff x="5648" y="4880"/>
              <a:chExt cx="8796" cy="2662"/>
            </a:xfrm>
          </p:grpSpPr>
          <p:grpSp>
            <p:nvGrpSpPr>
              <p:cNvPr id="113" name="组合 112"/>
              <p:cNvGrpSpPr/>
              <p:nvPr/>
            </p:nvGrpSpPr>
            <p:grpSpPr>
              <a:xfrm>
                <a:off x="5648" y="4880"/>
                <a:ext cx="8797" cy="2662"/>
                <a:chOff x="5648" y="4880"/>
                <a:chExt cx="8797" cy="2662"/>
              </a:xfrm>
            </p:grpSpPr>
            <p:sp>
              <p:nvSpPr>
                <p:cNvPr id="11" name="圆角矩形标注 10"/>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12" name="圆角矩形标注 1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3" name="圆角矩形 12"/>
              <p:cNvSpPr/>
              <p:nvPr/>
            </p:nvSpPr>
            <p:spPr>
              <a:xfrm>
                <a:off x="5797" y="5060"/>
                <a:ext cx="8498" cy="2301"/>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4" name="文本框 93"/>
            <p:cNvSpPr txBox="1"/>
            <p:nvPr/>
          </p:nvSpPr>
          <p:spPr>
            <a:xfrm>
              <a:off x="10480" y="7064"/>
              <a:ext cx="2208" cy="725"/>
            </a:xfrm>
            <a:prstGeom prst="rect">
              <a:avLst/>
            </a:prstGeom>
            <a:noFill/>
          </p:spPr>
          <p:txBody>
            <a:bodyPr wrap="none" rtlCol="0">
              <a:spAutoFit/>
            </a:bodyPr>
            <a:p>
              <a:r>
                <a:rPr lang="zh-CN" altLang="en-US" sz="2400"/>
                <a:t>分数乘法</a:t>
              </a:r>
              <a:endParaRPr lang="zh-CN" altLang="en-US" sz="2400"/>
            </a:p>
          </p:txBody>
        </p:sp>
      </p:grpSp>
      <p:cxnSp>
        <p:nvCxnSpPr>
          <p:cNvPr id="95" name="直接箭头连接符 94"/>
          <p:cNvCxnSpPr/>
          <p:nvPr/>
        </p:nvCxnSpPr>
        <p:spPr>
          <a:xfrm>
            <a:off x="4606925" y="4613910"/>
            <a:ext cx="1440000" cy="0"/>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a:xfrm>
            <a:off x="4747895" y="4153535"/>
            <a:ext cx="1097280" cy="460375"/>
          </a:xfrm>
          <a:prstGeom prst="rect">
            <a:avLst/>
          </a:prstGeom>
          <a:noFill/>
        </p:spPr>
        <p:txBody>
          <a:bodyPr wrap="none" rtlCol="0">
            <a:spAutoFit/>
          </a:bodyPr>
          <a:p>
            <a:r>
              <a:rPr lang="zh-CN" altLang="en-US" sz="2400"/>
              <a:t>转化成</a:t>
            </a:r>
            <a:endParaRPr lang="zh-CN" altLang="en-US" sz="2400"/>
          </a:p>
        </p:txBody>
      </p:sp>
      <p:grpSp>
        <p:nvGrpSpPr>
          <p:cNvPr id="45" name="组合 44"/>
          <p:cNvGrpSpPr/>
          <p:nvPr/>
        </p:nvGrpSpPr>
        <p:grpSpPr>
          <a:xfrm>
            <a:off x="2155190" y="5170805"/>
            <a:ext cx="2350135" cy="705485"/>
            <a:chOff x="3934" y="8863"/>
            <a:chExt cx="3701" cy="1111"/>
          </a:xfrm>
        </p:grpSpPr>
        <p:grpSp>
          <p:nvGrpSpPr>
            <p:cNvPr id="17" name="组合 16"/>
            <p:cNvGrpSpPr/>
            <p:nvPr/>
          </p:nvGrpSpPr>
          <p:grpSpPr>
            <a:xfrm rot="0">
              <a:off x="3934" y="8863"/>
              <a:ext cx="3701" cy="1111"/>
              <a:chOff x="5648" y="4880"/>
              <a:chExt cx="8796" cy="2662"/>
            </a:xfrm>
          </p:grpSpPr>
          <p:grpSp>
            <p:nvGrpSpPr>
              <p:cNvPr id="18" name="组合 17"/>
              <p:cNvGrpSpPr/>
              <p:nvPr/>
            </p:nvGrpSpPr>
            <p:grpSpPr>
              <a:xfrm>
                <a:off x="5648" y="4880"/>
                <a:ext cx="8797" cy="2662"/>
                <a:chOff x="5648" y="4880"/>
                <a:chExt cx="8797" cy="2662"/>
              </a:xfrm>
            </p:grpSpPr>
            <p:sp>
              <p:nvSpPr>
                <p:cNvPr id="19" name="圆角矩形标注 18"/>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20" name="圆角矩形标注 19"/>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21" name="圆角矩形 20"/>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4147" y="9055"/>
              <a:ext cx="3168" cy="725"/>
            </a:xfrm>
            <a:prstGeom prst="rect">
              <a:avLst/>
            </a:prstGeom>
            <a:noFill/>
          </p:spPr>
          <p:txBody>
            <a:bodyPr wrap="none" rtlCol="0">
              <a:spAutoFit/>
            </a:bodyPr>
            <a:p>
              <a:r>
                <a:rPr lang="zh-CN" altLang="en-US" sz="2400"/>
                <a:t>整数除以分数</a:t>
              </a:r>
              <a:endParaRPr lang="zh-CN" altLang="en-US" sz="2400"/>
            </a:p>
          </p:txBody>
        </p:sp>
      </p:grpSp>
      <p:grpSp>
        <p:nvGrpSpPr>
          <p:cNvPr id="44" name="组合 43"/>
          <p:cNvGrpSpPr/>
          <p:nvPr/>
        </p:nvGrpSpPr>
        <p:grpSpPr>
          <a:xfrm>
            <a:off x="6120765" y="5170170"/>
            <a:ext cx="4099560" cy="705485"/>
            <a:chOff x="10019" y="8862"/>
            <a:chExt cx="6092" cy="1111"/>
          </a:xfrm>
        </p:grpSpPr>
        <p:grpSp>
          <p:nvGrpSpPr>
            <p:cNvPr id="24" name="组合 23"/>
            <p:cNvGrpSpPr/>
            <p:nvPr/>
          </p:nvGrpSpPr>
          <p:grpSpPr>
            <a:xfrm rot="0">
              <a:off x="10019" y="8862"/>
              <a:ext cx="5854" cy="1111"/>
              <a:chOff x="5648" y="4880"/>
              <a:chExt cx="8796" cy="2662"/>
            </a:xfrm>
          </p:grpSpPr>
          <p:grpSp>
            <p:nvGrpSpPr>
              <p:cNvPr id="25" name="组合 24"/>
              <p:cNvGrpSpPr/>
              <p:nvPr/>
            </p:nvGrpSpPr>
            <p:grpSpPr>
              <a:xfrm>
                <a:off x="5648" y="4880"/>
                <a:ext cx="8797" cy="2662"/>
                <a:chOff x="5648" y="4880"/>
                <a:chExt cx="8797" cy="2662"/>
              </a:xfrm>
            </p:grpSpPr>
            <p:sp>
              <p:nvSpPr>
                <p:cNvPr id="40" name="圆角矩形标注 39"/>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41" name="圆角矩形标注 40"/>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42" name="圆角矩形 41"/>
              <p:cNvSpPr/>
              <p:nvPr/>
            </p:nvSpPr>
            <p:spPr>
              <a:xfrm>
                <a:off x="5797" y="5060"/>
                <a:ext cx="8498" cy="2301"/>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文本框 14"/>
            <p:cNvSpPr txBox="1"/>
            <p:nvPr/>
          </p:nvSpPr>
          <p:spPr>
            <a:xfrm>
              <a:off x="10063" y="9055"/>
              <a:ext cx="6048" cy="725"/>
            </a:xfrm>
            <a:prstGeom prst="rect">
              <a:avLst/>
            </a:prstGeom>
            <a:noFill/>
          </p:spPr>
          <p:txBody>
            <a:bodyPr wrap="square" rtlCol="0">
              <a:spAutoFit/>
            </a:bodyPr>
            <a:p>
              <a:r>
                <a:rPr lang="zh-CN" altLang="en-US" sz="2400"/>
                <a:t>这个整数乘这个分数的倒数</a:t>
              </a:r>
              <a:endParaRPr lang="zh-CN" altLang="en-US" sz="2400"/>
            </a:p>
          </p:txBody>
        </p:sp>
      </p:grpSp>
      <p:cxnSp>
        <p:nvCxnSpPr>
          <p:cNvPr id="46" name="直接箭头连接符 45"/>
          <p:cNvCxnSpPr/>
          <p:nvPr/>
        </p:nvCxnSpPr>
        <p:spPr>
          <a:xfrm>
            <a:off x="4593590" y="5544185"/>
            <a:ext cx="1440000" cy="0"/>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4734560" y="5083810"/>
            <a:ext cx="1097280" cy="460375"/>
          </a:xfrm>
          <a:prstGeom prst="rect">
            <a:avLst/>
          </a:prstGeom>
          <a:noFill/>
        </p:spPr>
        <p:txBody>
          <a:bodyPr wrap="none" rtlCol="0">
            <a:spAutoFit/>
          </a:bodyPr>
          <a:p>
            <a:r>
              <a:rPr lang="zh-CN" altLang="en-US" sz="2400"/>
              <a:t>转化成</a:t>
            </a:r>
            <a:endParaRPr lang="zh-CN" altLang="en-US" sz="2400"/>
          </a:p>
        </p:txBody>
      </p:sp>
      <p:sp>
        <p:nvSpPr>
          <p:cNvPr id="48" name="文本框 47"/>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p:cTn id="53" dur="500" fill="hold"/>
                                        <p:tgtEl>
                                          <p:spTgt spid="33"/>
                                        </p:tgtEl>
                                        <p:attrNameLst>
                                          <p:attrName>ppt_w</p:attrName>
                                        </p:attrNameLst>
                                      </p:cBhvr>
                                      <p:tavLst>
                                        <p:tav tm="0">
                                          <p:val>
                                            <p:fltVal val="0"/>
                                          </p:val>
                                        </p:tav>
                                        <p:tav tm="100000">
                                          <p:val>
                                            <p:strVal val="#ppt_w"/>
                                          </p:val>
                                        </p:tav>
                                      </p:tavLst>
                                    </p:anim>
                                    <p:anim calcmode="lin" valueType="num">
                                      <p:cBhvr>
                                        <p:cTn id="54" dur="500" fill="hold"/>
                                        <p:tgtEl>
                                          <p:spTgt spid="33"/>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left)">
                                      <p:cBhvr>
                                        <p:cTn id="59" dur="500"/>
                                        <p:tgtEl>
                                          <p:spTgt spid="35"/>
                                        </p:tgtEl>
                                      </p:cBhvr>
                                    </p:animEffect>
                                  </p:childTnLst>
                                </p:cTn>
                              </p:par>
                            </p:childTnLst>
                          </p:cTn>
                        </p:par>
                      </p:childTnLst>
                    </p:cTn>
                  </p:par>
                  <p:par>
                    <p:cTn id="60" fill="hold">
                      <p:stCondLst>
                        <p:cond delay="indefinite"/>
                      </p:stCondLst>
                      <p:childTnLst>
                        <p:par>
                          <p:cTn id="61" fill="hold">
                            <p:stCondLst>
                              <p:cond delay="0"/>
                            </p:stCondLst>
                            <p:childTnLst>
                              <p:par>
                                <p:cTn id="62" presetID="23" presetClass="entr" presetSubtype="16" fill="hold" grpId="0" nodeType="click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p:cTn id="64" dur="500" fill="hold"/>
                                        <p:tgtEl>
                                          <p:spTgt spid="34"/>
                                        </p:tgtEl>
                                        <p:attrNameLst>
                                          <p:attrName>ppt_w</p:attrName>
                                        </p:attrNameLst>
                                      </p:cBhvr>
                                      <p:tavLst>
                                        <p:tav tm="0">
                                          <p:val>
                                            <p:fltVal val="0"/>
                                          </p:val>
                                        </p:tav>
                                        <p:tav tm="100000">
                                          <p:val>
                                            <p:strVal val="#ppt_w"/>
                                          </p:val>
                                        </p:tav>
                                      </p:tavLst>
                                    </p:anim>
                                    <p:anim calcmode="lin" valueType="num">
                                      <p:cBhvr>
                                        <p:cTn id="65" dur="500" fill="hold"/>
                                        <p:tgtEl>
                                          <p:spTgt spid="34"/>
                                        </p:tgtEl>
                                        <p:attrNameLst>
                                          <p:attrName>ppt_h</p:attrName>
                                        </p:attrNameLst>
                                      </p:cBhvr>
                                      <p:tavLst>
                                        <p:tav tm="0">
                                          <p:val>
                                            <p:fltVal val="0"/>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down)">
                                      <p:cBhvr>
                                        <p:cTn id="70" dur="500"/>
                                        <p:tgtEl>
                                          <p:spTgt spid="38"/>
                                        </p:tgtEl>
                                      </p:cBhvr>
                                    </p:animEffect>
                                  </p:childTnLst>
                                </p:cTn>
                              </p:par>
                            </p:childTnLst>
                          </p:cTn>
                        </p:par>
                      </p:childTnLst>
                    </p:cTn>
                  </p:par>
                  <p:par>
                    <p:cTn id="71" fill="hold">
                      <p:stCondLst>
                        <p:cond delay="indefinite"/>
                      </p:stCondLst>
                      <p:childTnLst>
                        <p:par>
                          <p:cTn id="72" fill="hold">
                            <p:stCondLst>
                              <p:cond delay="0"/>
                            </p:stCondLst>
                            <p:childTnLst>
                              <p:par>
                                <p:cTn id="73" presetID="12" presetClass="entr" presetSubtype="4" fill="hold" nodeType="click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additive="base">
                                        <p:cTn id="75" dur="500"/>
                                        <p:tgtEl>
                                          <p:spTgt spid="9"/>
                                        </p:tgtEl>
                                        <p:attrNameLst>
                                          <p:attrName>ppt_y</p:attrName>
                                        </p:attrNameLst>
                                      </p:cBhvr>
                                      <p:tavLst>
                                        <p:tav tm="0">
                                          <p:val>
                                            <p:strVal val="#ppt_y+#ppt_h*1.125000"/>
                                          </p:val>
                                        </p:tav>
                                        <p:tav tm="100000">
                                          <p:val>
                                            <p:strVal val="#ppt_y"/>
                                          </p:val>
                                        </p:tav>
                                      </p:tavLst>
                                    </p:anim>
                                    <p:animEffect transition="in" filter="wipe(up)">
                                      <p:cBhvr>
                                        <p:cTn id="76" dur="500"/>
                                        <p:tgtEl>
                                          <p:spTgt spid="9"/>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96"/>
                                        </p:tgtEl>
                                        <p:attrNameLst>
                                          <p:attrName>style.visibility</p:attrName>
                                        </p:attrNameLst>
                                      </p:cBhvr>
                                      <p:to>
                                        <p:strVal val="visible"/>
                                      </p:to>
                                    </p:set>
                                    <p:animEffect transition="in" filter="wipe(left)">
                                      <p:cBhvr>
                                        <p:cTn id="81" dur="500"/>
                                        <p:tgtEl>
                                          <p:spTgt spid="96"/>
                                        </p:tgtEl>
                                      </p:cBhvr>
                                    </p:animEffect>
                                  </p:childTnLst>
                                </p:cTn>
                              </p:par>
                              <p:par>
                                <p:cTn id="82" presetID="22" presetClass="entr" presetSubtype="8" fill="hold" nodeType="withEffect">
                                  <p:stCondLst>
                                    <p:cond delay="0"/>
                                  </p:stCondLst>
                                  <p:childTnLst>
                                    <p:set>
                                      <p:cBhvr>
                                        <p:cTn id="83" dur="1" fill="hold">
                                          <p:stCondLst>
                                            <p:cond delay="0"/>
                                          </p:stCondLst>
                                        </p:cTn>
                                        <p:tgtEl>
                                          <p:spTgt spid="95"/>
                                        </p:tgtEl>
                                        <p:attrNameLst>
                                          <p:attrName>style.visibility</p:attrName>
                                        </p:attrNameLst>
                                      </p:cBhvr>
                                      <p:to>
                                        <p:strVal val="visible"/>
                                      </p:to>
                                    </p:set>
                                    <p:animEffect transition="in" filter="wipe(left)">
                                      <p:cBhvr>
                                        <p:cTn id="84" dur="500"/>
                                        <p:tgtEl>
                                          <p:spTgt spid="95"/>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nodeType="clickEffect">
                                  <p:stCondLst>
                                    <p:cond delay="0"/>
                                  </p:stCondLst>
                                  <p:childTnLst>
                                    <p:set>
                                      <p:cBhvr>
                                        <p:cTn id="88" dur="1" fill="hold">
                                          <p:stCondLst>
                                            <p:cond delay="0"/>
                                          </p:stCondLst>
                                        </p:cTn>
                                        <p:tgtEl>
                                          <p:spTgt spid="10"/>
                                        </p:tgtEl>
                                        <p:attrNameLst>
                                          <p:attrName>style.visibility</p:attrName>
                                        </p:attrNameLst>
                                      </p:cBhvr>
                                      <p:to>
                                        <p:strVal val="visible"/>
                                      </p:to>
                                    </p:set>
                                    <p:anim calcmode="lin" valueType="num">
                                      <p:cBhvr additive="base">
                                        <p:cTn id="89" dur="500"/>
                                        <p:tgtEl>
                                          <p:spTgt spid="10"/>
                                        </p:tgtEl>
                                        <p:attrNameLst>
                                          <p:attrName>ppt_y</p:attrName>
                                        </p:attrNameLst>
                                      </p:cBhvr>
                                      <p:tavLst>
                                        <p:tav tm="0">
                                          <p:val>
                                            <p:strVal val="#ppt_y+#ppt_h*1.125000"/>
                                          </p:val>
                                        </p:tav>
                                        <p:tav tm="100000">
                                          <p:val>
                                            <p:strVal val="#ppt_y"/>
                                          </p:val>
                                        </p:tav>
                                      </p:tavLst>
                                    </p:anim>
                                    <p:animEffect transition="in" filter="wipe(up)">
                                      <p:cBhvr>
                                        <p:cTn id="90" dur="500"/>
                                        <p:tgtEl>
                                          <p:spTgt spid="10"/>
                                        </p:tgtEl>
                                      </p:cBhvr>
                                    </p:animEffect>
                                  </p:childTnLst>
                                </p:cTn>
                              </p:par>
                            </p:childTnLst>
                          </p:cTn>
                        </p:par>
                      </p:childTnLst>
                    </p:cTn>
                  </p:par>
                  <p:par>
                    <p:cTn id="91" fill="hold">
                      <p:stCondLst>
                        <p:cond delay="indefinite"/>
                      </p:stCondLst>
                      <p:childTnLst>
                        <p:par>
                          <p:cTn id="92" fill="hold">
                            <p:stCondLst>
                              <p:cond delay="0"/>
                            </p:stCondLst>
                            <p:childTnLst>
                              <p:par>
                                <p:cTn id="93" presetID="12" presetClass="entr" presetSubtype="4" fill="hold" nodeType="clickEffect">
                                  <p:stCondLst>
                                    <p:cond delay="0"/>
                                  </p:stCondLst>
                                  <p:childTnLst>
                                    <p:set>
                                      <p:cBhvr>
                                        <p:cTn id="94" dur="1" fill="hold">
                                          <p:stCondLst>
                                            <p:cond delay="0"/>
                                          </p:stCondLst>
                                        </p:cTn>
                                        <p:tgtEl>
                                          <p:spTgt spid="45"/>
                                        </p:tgtEl>
                                        <p:attrNameLst>
                                          <p:attrName>style.visibility</p:attrName>
                                        </p:attrNameLst>
                                      </p:cBhvr>
                                      <p:to>
                                        <p:strVal val="visible"/>
                                      </p:to>
                                    </p:set>
                                    <p:anim calcmode="lin" valueType="num">
                                      <p:cBhvr additive="base">
                                        <p:cTn id="95" dur="500"/>
                                        <p:tgtEl>
                                          <p:spTgt spid="45"/>
                                        </p:tgtEl>
                                        <p:attrNameLst>
                                          <p:attrName>ppt_y</p:attrName>
                                        </p:attrNameLst>
                                      </p:cBhvr>
                                      <p:tavLst>
                                        <p:tav tm="0">
                                          <p:val>
                                            <p:strVal val="#ppt_y+#ppt_h*1.125000"/>
                                          </p:val>
                                        </p:tav>
                                        <p:tav tm="100000">
                                          <p:val>
                                            <p:strVal val="#ppt_y"/>
                                          </p:val>
                                        </p:tav>
                                      </p:tavLst>
                                    </p:anim>
                                    <p:animEffect transition="in" filter="wipe(up)">
                                      <p:cBhvr>
                                        <p:cTn id="96" dur="500"/>
                                        <p:tgtEl>
                                          <p:spTgt spid="45"/>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47"/>
                                        </p:tgtEl>
                                        <p:attrNameLst>
                                          <p:attrName>style.visibility</p:attrName>
                                        </p:attrNameLst>
                                      </p:cBhvr>
                                      <p:to>
                                        <p:strVal val="visible"/>
                                      </p:to>
                                    </p:set>
                                    <p:animEffect transition="in" filter="wipe(left)">
                                      <p:cBhvr>
                                        <p:cTn id="101" dur="500"/>
                                        <p:tgtEl>
                                          <p:spTgt spid="47"/>
                                        </p:tgtEl>
                                      </p:cBhvr>
                                    </p:animEffect>
                                  </p:childTnLst>
                                </p:cTn>
                              </p:par>
                              <p:par>
                                <p:cTn id="102" presetID="22" presetClass="entr" presetSubtype="8" fill="hold"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left)">
                                      <p:cBhvr>
                                        <p:cTn id="104" dur="500"/>
                                        <p:tgtEl>
                                          <p:spTgt spid="46"/>
                                        </p:tgtEl>
                                      </p:cBhvr>
                                    </p:animEffect>
                                  </p:childTnLst>
                                </p:cTn>
                              </p:par>
                            </p:childTnLst>
                          </p:cTn>
                        </p:par>
                      </p:childTnLst>
                    </p:cTn>
                  </p:par>
                  <p:par>
                    <p:cTn id="105" fill="hold">
                      <p:stCondLst>
                        <p:cond delay="indefinite"/>
                      </p:stCondLst>
                      <p:childTnLst>
                        <p:par>
                          <p:cTn id="106" fill="hold">
                            <p:stCondLst>
                              <p:cond delay="0"/>
                            </p:stCondLst>
                            <p:childTnLst>
                              <p:par>
                                <p:cTn id="107" presetID="12" presetClass="entr" presetSubtype="4" fill="hold" nodeType="clickEffect">
                                  <p:stCondLst>
                                    <p:cond delay="0"/>
                                  </p:stCondLst>
                                  <p:childTnLst>
                                    <p:set>
                                      <p:cBhvr>
                                        <p:cTn id="108" dur="1" fill="hold">
                                          <p:stCondLst>
                                            <p:cond delay="0"/>
                                          </p:stCondLst>
                                        </p:cTn>
                                        <p:tgtEl>
                                          <p:spTgt spid="44"/>
                                        </p:tgtEl>
                                        <p:attrNameLst>
                                          <p:attrName>style.visibility</p:attrName>
                                        </p:attrNameLst>
                                      </p:cBhvr>
                                      <p:to>
                                        <p:strVal val="visible"/>
                                      </p:to>
                                    </p:set>
                                    <p:anim calcmode="lin" valueType="num">
                                      <p:cBhvr additive="base">
                                        <p:cTn id="109" dur="500"/>
                                        <p:tgtEl>
                                          <p:spTgt spid="44"/>
                                        </p:tgtEl>
                                        <p:attrNameLst>
                                          <p:attrName>ppt_y</p:attrName>
                                        </p:attrNameLst>
                                      </p:cBhvr>
                                      <p:tavLst>
                                        <p:tav tm="0">
                                          <p:val>
                                            <p:strVal val="#ppt_y+#ppt_h*1.125000"/>
                                          </p:val>
                                        </p:tav>
                                        <p:tav tm="100000">
                                          <p:val>
                                            <p:strVal val="#ppt_y"/>
                                          </p:val>
                                        </p:tav>
                                      </p:tavLst>
                                    </p:anim>
                                    <p:animEffect transition="in" filter="wipe(up)">
                                      <p:cBhvr>
                                        <p:cTn id="11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33" grpId="0" bldLvl="0" animBg="1"/>
      <p:bldP spid="34" grpId="0" bldLvl="0" animBg="1"/>
      <p:bldP spid="38" grpId="0"/>
      <p:bldP spid="7" grpId="0"/>
      <p:bldP spid="6" grpId="0"/>
      <p:bldP spid="96" grpId="0"/>
      <p:bldP spid="4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239183" y="-830227"/>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88" name="文本框 87"/>
          <p:cNvSpPr txBox="1"/>
          <p:nvPr/>
        </p:nvSpPr>
        <p:spPr>
          <a:xfrm>
            <a:off x="5631815" y="2884805"/>
            <a:ext cx="151257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2</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km</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grpSp>
        <p:nvGrpSpPr>
          <p:cNvPr id="43" name="组合 42"/>
          <p:cNvGrpSpPr/>
          <p:nvPr/>
        </p:nvGrpSpPr>
        <p:grpSpPr>
          <a:xfrm>
            <a:off x="1578610" y="1279525"/>
            <a:ext cx="7992110" cy="728345"/>
            <a:chOff x="3653" y="151"/>
            <a:chExt cx="12586" cy="1147"/>
          </a:xfrm>
        </p:grpSpPr>
        <p:sp>
          <p:nvSpPr>
            <p:cNvPr id="6" name="文本框 5"/>
            <p:cNvSpPr txBox="1"/>
            <p:nvPr/>
          </p:nvSpPr>
          <p:spPr>
            <a:xfrm>
              <a:off x="3653" y="274"/>
              <a:ext cx="12587" cy="725"/>
            </a:xfrm>
            <a:prstGeom prst="rect">
              <a:avLst/>
            </a:prstGeom>
            <a:noFill/>
          </p:spPr>
          <p:txBody>
            <a:bodyPr wrap="none" rtlCol="0" anchor="t">
              <a:spAutoFit/>
            </a:bodyPr>
            <a:p>
              <a:pPr algn="l">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小红</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小时走了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小红平均每小时走多少千米？</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0" name="组合 9"/>
            <p:cNvGrpSpPr/>
            <p:nvPr/>
          </p:nvGrpSpPr>
          <p:grpSpPr>
            <a:xfrm rot="0">
              <a:off x="4525" y="151"/>
              <a:ext cx="1057" cy="1131"/>
              <a:chOff x="12974" y="3843"/>
              <a:chExt cx="1057" cy="1131"/>
            </a:xfrm>
          </p:grpSpPr>
          <p:sp>
            <p:nvSpPr>
              <p:cNvPr id="11" name="Text Box 7"/>
              <p:cNvSpPr txBox="1"/>
              <p:nvPr/>
            </p:nvSpPr>
            <p:spPr>
              <a:xfrm>
                <a:off x="12974" y="3843"/>
                <a:ext cx="1057"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12</a:t>
                </a:r>
                <a:endParaRPr lang="en-US" altLang="zh-CN" sz="2400" dirty="0">
                  <a:solidFill>
                    <a:schemeClr val="tx1"/>
                  </a:solidFill>
                  <a:latin typeface="+mj-ea"/>
                  <a:ea typeface="+mj-ea"/>
                </a:endParaRPr>
              </a:p>
            </p:txBody>
          </p:sp>
          <p:sp>
            <p:nvSpPr>
              <p:cNvPr id="12" name="Line 8"/>
              <p:cNvSpPr/>
              <p:nvPr/>
            </p:nvSpPr>
            <p:spPr>
              <a:xfrm>
                <a:off x="13259" y="4318"/>
                <a:ext cx="568" cy="0"/>
              </a:xfrm>
              <a:prstGeom prst="line">
                <a:avLst/>
              </a:prstGeom>
              <a:ln w="22225" cap="flat" cmpd="sng">
                <a:solidFill>
                  <a:schemeClr val="tx1"/>
                </a:solidFill>
                <a:prstDash val="solid"/>
                <a:headEnd type="none" w="med" len="med"/>
                <a:tailEnd type="none" w="med" len="med"/>
              </a:ln>
            </p:spPr>
          </p:sp>
        </p:grpSp>
        <p:grpSp>
          <p:nvGrpSpPr>
            <p:cNvPr id="13" name="组合 12"/>
            <p:cNvGrpSpPr/>
            <p:nvPr/>
          </p:nvGrpSpPr>
          <p:grpSpPr>
            <a:xfrm rot="0">
              <a:off x="7196" y="168"/>
              <a:ext cx="908" cy="1131"/>
              <a:chOff x="13189" y="3843"/>
              <a:chExt cx="908" cy="1131"/>
            </a:xfrm>
          </p:grpSpPr>
          <p:sp>
            <p:nvSpPr>
              <p:cNvPr id="14" name="Text Box 7"/>
              <p:cNvSpPr txBox="1"/>
              <p:nvPr/>
            </p:nvSpPr>
            <p:spPr>
              <a:xfrm>
                <a:off x="13189"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15" name="Line 8"/>
              <p:cNvSpPr/>
              <p:nvPr/>
            </p:nvSpPr>
            <p:spPr>
              <a:xfrm>
                <a:off x="13369" y="4318"/>
                <a:ext cx="568" cy="0"/>
              </a:xfrm>
              <a:prstGeom prst="line">
                <a:avLst/>
              </a:prstGeom>
              <a:ln w="22225" cap="flat" cmpd="sng">
                <a:solidFill>
                  <a:schemeClr val="tx1"/>
                </a:solidFill>
                <a:prstDash val="solid"/>
                <a:headEnd type="none" w="med" len="med"/>
                <a:tailEnd type="none" w="med" len="med"/>
              </a:ln>
            </p:spPr>
          </p:sp>
        </p:grpSp>
      </p:grpSp>
      <p:grpSp>
        <p:nvGrpSpPr>
          <p:cNvPr id="20" name="组合 19"/>
          <p:cNvGrpSpPr/>
          <p:nvPr/>
        </p:nvGrpSpPr>
        <p:grpSpPr>
          <a:xfrm>
            <a:off x="8067675" y="2124710"/>
            <a:ext cx="2739390" cy="1419860"/>
            <a:chOff x="11124" y="2961"/>
            <a:chExt cx="4314" cy="2236"/>
          </a:xfrm>
        </p:grpSpPr>
        <p:grpSp>
          <p:nvGrpSpPr>
            <p:cNvPr id="5" name="组合 4"/>
            <p:cNvGrpSpPr/>
            <p:nvPr/>
          </p:nvGrpSpPr>
          <p:grpSpPr>
            <a:xfrm rot="0">
              <a:off x="11124" y="2961"/>
              <a:ext cx="4314" cy="2237"/>
              <a:chOff x="10439" y="4084"/>
              <a:chExt cx="6280" cy="3054"/>
            </a:xfrm>
          </p:grpSpPr>
          <p:sp>
            <p:nvSpPr>
              <p:cNvPr id="17" name="圆角矩形标注 16"/>
              <p:cNvSpPr/>
              <p:nvPr/>
            </p:nvSpPr>
            <p:spPr>
              <a:xfrm>
                <a:off x="10439" y="4084"/>
                <a:ext cx="6281" cy="3054"/>
              </a:xfrm>
              <a:prstGeom prst="wedgeRoundRectCallout">
                <a:avLst>
                  <a:gd name="adj1" fmla="val 35962"/>
                  <a:gd name="adj2" fmla="val 69803"/>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8" name="圆角矩形 17"/>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11438" y="2997"/>
              <a:ext cx="3648" cy="1888"/>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你能试着用刚才</a:t>
              </a:r>
              <a:endPar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的方法计算吗？</a:t>
              </a:r>
              <a:endParaRPr lang="zh-CN" altLang="en-US" sz="2400">
                <a:latin typeface="微软雅黑" panose="020B0503020204020204" pitchFamily="34" charset="-122"/>
                <a:ea typeface="微软雅黑" panose="020B0503020204020204" pitchFamily="34" charset="-122"/>
              </a:endParaRPr>
            </a:p>
          </p:txBody>
        </p:sp>
      </p:grpSp>
      <p:pic>
        <p:nvPicPr>
          <p:cNvPr id="21" name="图片 20" descr="图片102"/>
          <p:cNvPicPr>
            <a:picLocks noChangeAspect="1"/>
          </p:cNvPicPr>
          <p:nvPr/>
        </p:nvPicPr>
        <p:blipFill>
          <a:blip r:embed="rId2"/>
          <a:stretch>
            <a:fillRect/>
          </a:stretch>
        </p:blipFill>
        <p:spPr>
          <a:xfrm>
            <a:off x="10630535" y="3731260"/>
            <a:ext cx="1176655" cy="1597025"/>
          </a:xfrm>
          <a:prstGeom prst="rect">
            <a:avLst/>
          </a:prstGeom>
        </p:spPr>
      </p:pic>
      <p:grpSp>
        <p:nvGrpSpPr>
          <p:cNvPr id="25" name="组合 24"/>
          <p:cNvGrpSpPr/>
          <p:nvPr/>
        </p:nvGrpSpPr>
        <p:grpSpPr>
          <a:xfrm>
            <a:off x="2292350" y="2856230"/>
            <a:ext cx="1687830" cy="718185"/>
            <a:chOff x="4070" y="4535"/>
            <a:chExt cx="2658" cy="1131"/>
          </a:xfrm>
        </p:grpSpPr>
        <p:grpSp>
          <p:nvGrpSpPr>
            <p:cNvPr id="58" name="组合 57"/>
            <p:cNvGrpSpPr/>
            <p:nvPr/>
          </p:nvGrpSpPr>
          <p:grpSpPr>
            <a:xfrm rot="0">
              <a:off x="4070" y="4535"/>
              <a:ext cx="2658" cy="1131"/>
              <a:chOff x="2916" y="8726"/>
              <a:chExt cx="2658" cy="1131"/>
            </a:xfrm>
          </p:grpSpPr>
          <p:grpSp>
            <p:nvGrpSpPr>
              <p:cNvPr id="54" name="组合 53"/>
              <p:cNvGrpSpPr/>
              <p:nvPr/>
            </p:nvGrpSpPr>
            <p:grpSpPr>
              <a:xfrm>
                <a:off x="2916" y="8726"/>
                <a:ext cx="1048" cy="1131"/>
                <a:chOff x="12695" y="3843"/>
                <a:chExt cx="1048" cy="1131"/>
              </a:xfrm>
            </p:grpSpPr>
            <p:sp>
              <p:nvSpPr>
                <p:cNvPr id="55" name="Text Box 7"/>
                <p:cNvSpPr txBox="1"/>
                <p:nvPr/>
              </p:nvSpPr>
              <p:spPr>
                <a:xfrm>
                  <a:off x="12695" y="3843"/>
                  <a:ext cx="1048"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722"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22" name="组合 21"/>
            <p:cNvGrpSpPr/>
            <p:nvPr/>
          </p:nvGrpSpPr>
          <p:grpSpPr>
            <a:xfrm rot="0">
              <a:off x="5480" y="4536"/>
              <a:ext cx="1096" cy="1131"/>
              <a:chOff x="13189" y="3843"/>
              <a:chExt cx="1096" cy="1131"/>
            </a:xfrm>
          </p:grpSpPr>
          <p:sp>
            <p:nvSpPr>
              <p:cNvPr id="23" name="Text Box 7"/>
              <p:cNvSpPr txBox="1"/>
              <p:nvPr/>
            </p:nvSpPr>
            <p:spPr>
              <a:xfrm>
                <a:off x="13189" y="3843"/>
                <a:ext cx="109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p:txBody>
          </p:sp>
          <p:sp>
            <p:nvSpPr>
              <p:cNvPr id="24" name="Line 8"/>
              <p:cNvSpPr/>
              <p:nvPr/>
            </p:nvSpPr>
            <p:spPr>
              <a:xfrm>
                <a:off x="13329" y="4318"/>
                <a:ext cx="568" cy="0"/>
              </a:xfrm>
              <a:prstGeom prst="line">
                <a:avLst/>
              </a:prstGeom>
              <a:ln w="22225" cap="flat" cmpd="sng">
                <a:solidFill>
                  <a:schemeClr val="tx1"/>
                </a:solidFill>
                <a:prstDash val="solid"/>
                <a:headEnd type="none" w="med" len="med"/>
                <a:tailEnd type="none" w="med" len="med"/>
              </a:ln>
            </p:spPr>
          </p:sp>
        </p:grpSp>
      </p:grpSp>
      <p:grpSp>
        <p:nvGrpSpPr>
          <p:cNvPr id="26" name="组合 25"/>
          <p:cNvGrpSpPr/>
          <p:nvPr/>
        </p:nvGrpSpPr>
        <p:grpSpPr>
          <a:xfrm>
            <a:off x="3879850" y="2836545"/>
            <a:ext cx="1687830" cy="718820"/>
            <a:chOff x="4070" y="4535"/>
            <a:chExt cx="2658" cy="1132"/>
          </a:xfrm>
        </p:grpSpPr>
        <p:grpSp>
          <p:nvGrpSpPr>
            <p:cNvPr id="27" name="组合 26"/>
            <p:cNvGrpSpPr/>
            <p:nvPr/>
          </p:nvGrpSpPr>
          <p:grpSpPr>
            <a:xfrm rot="0">
              <a:off x="4070" y="4535"/>
              <a:ext cx="2658" cy="1131"/>
              <a:chOff x="2916" y="8726"/>
              <a:chExt cx="2658" cy="1131"/>
            </a:xfrm>
          </p:grpSpPr>
          <p:grpSp>
            <p:nvGrpSpPr>
              <p:cNvPr id="28" name="组合 27"/>
              <p:cNvGrpSpPr/>
              <p:nvPr/>
            </p:nvGrpSpPr>
            <p:grpSpPr>
              <a:xfrm>
                <a:off x="2916" y="8726"/>
                <a:ext cx="1048" cy="1131"/>
                <a:chOff x="12695" y="3843"/>
                <a:chExt cx="1048" cy="1131"/>
              </a:xfrm>
            </p:grpSpPr>
            <p:sp>
              <p:nvSpPr>
                <p:cNvPr id="29" name="Text Box 7"/>
                <p:cNvSpPr txBox="1"/>
                <p:nvPr/>
              </p:nvSpPr>
              <p:spPr>
                <a:xfrm>
                  <a:off x="12695" y="3843"/>
                  <a:ext cx="1048"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30"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31" name="文本框 30"/>
              <p:cNvSpPr txBox="1"/>
              <p:nvPr/>
            </p:nvSpPr>
            <p:spPr>
              <a:xfrm>
                <a:off x="3852" y="8784"/>
                <a:ext cx="1722" cy="725"/>
              </a:xfrm>
              <a:prstGeom prst="rect">
                <a:avLst/>
              </a:prstGeom>
              <a:noFill/>
            </p:spPr>
            <p:txBody>
              <a:bodyPr wrap="none" rtlCol="0" anchor="t">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32" name="组合 31"/>
            <p:cNvGrpSpPr/>
            <p:nvPr/>
          </p:nvGrpSpPr>
          <p:grpSpPr>
            <a:xfrm rot="0">
              <a:off x="5480" y="4536"/>
              <a:ext cx="1096" cy="1131"/>
              <a:chOff x="13189" y="3843"/>
              <a:chExt cx="1096" cy="1131"/>
            </a:xfrm>
          </p:grpSpPr>
          <p:sp>
            <p:nvSpPr>
              <p:cNvPr id="33" name="Text Box 7"/>
              <p:cNvSpPr txBox="1"/>
              <p:nvPr/>
            </p:nvSpPr>
            <p:spPr>
              <a:xfrm>
                <a:off x="13189" y="3843"/>
                <a:ext cx="109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34" name="Line 8"/>
              <p:cNvSpPr/>
              <p:nvPr/>
            </p:nvSpPr>
            <p:spPr>
              <a:xfrm>
                <a:off x="13329" y="4318"/>
                <a:ext cx="568" cy="0"/>
              </a:xfrm>
              <a:prstGeom prst="line">
                <a:avLst/>
              </a:prstGeom>
              <a:ln w="22225" cap="flat" cmpd="sng">
                <a:solidFill>
                  <a:schemeClr val="tx1"/>
                </a:solidFill>
                <a:prstDash val="solid"/>
                <a:headEnd type="none" w="med" len="med"/>
                <a:tailEnd type="none" w="med" len="med"/>
              </a:ln>
            </p:spPr>
          </p:sp>
        </p:grpSp>
      </p:grpSp>
      <p:cxnSp>
        <p:nvCxnSpPr>
          <p:cNvPr id="35" name="直接连接符 34"/>
          <p:cNvCxnSpPr/>
          <p:nvPr/>
        </p:nvCxnSpPr>
        <p:spPr>
          <a:xfrm>
            <a:off x="4916805" y="3201670"/>
            <a:ext cx="255905" cy="280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116070" y="2779395"/>
            <a:ext cx="255905" cy="280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4060190" y="354647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38" name="文本框 37"/>
          <p:cNvSpPr txBox="1"/>
          <p:nvPr/>
        </p:nvSpPr>
        <p:spPr>
          <a:xfrm>
            <a:off x="4872355" y="354520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39" name="文本框 38"/>
          <p:cNvSpPr txBox="1"/>
          <p:nvPr/>
        </p:nvSpPr>
        <p:spPr>
          <a:xfrm>
            <a:off x="4061460" y="230441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40" name="文本框 39"/>
          <p:cNvSpPr txBox="1"/>
          <p:nvPr/>
        </p:nvSpPr>
        <p:spPr>
          <a:xfrm>
            <a:off x="4891405" y="234315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4099560" y="3162935"/>
            <a:ext cx="255905" cy="280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4919345" y="2795270"/>
            <a:ext cx="255905" cy="280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2838450" y="4654550"/>
            <a:ext cx="5405120" cy="460375"/>
          </a:xfrm>
          <a:prstGeom prst="rect">
            <a:avLst/>
          </a:prstGeom>
          <a:noFill/>
        </p:spPr>
        <p:txBody>
          <a:bodyPr wrap="none" rtlCol="0" anchor="t">
            <a:spAutoFit/>
          </a:bodyPr>
          <a:p>
            <a:pPr eaLnBrk="1" latinLnBrk="1" hangingPunct="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因为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2km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，所以小明走得快些。</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1" name="文本框 50"/>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p:tgtEl>
                                          <p:spTgt spid="25"/>
                                        </p:tgtEl>
                                        <p:attrNameLst>
                                          <p:attrName>ppt_y</p:attrName>
                                        </p:attrNameLst>
                                      </p:cBhvr>
                                      <p:tavLst>
                                        <p:tav tm="0">
                                          <p:val>
                                            <p:strVal val="#ppt_y+#ppt_h*1.125000"/>
                                          </p:val>
                                        </p:tav>
                                        <p:tav tm="100000">
                                          <p:val>
                                            <p:strVal val="#ppt_y"/>
                                          </p:val>
                                        </p:tav>
                                      </p:tavLst>
                                    </p:anim>
                                    <p:animEffect transition="in" filter="wipe(up)">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up)">
                                      <p:cBhvr>
                                        <p:cTn id="28" dur="500"/>
                                        <p:tgtEl>
                                          <p:spTgt spid="36"/>
                                        </p:tgtEl>
                                      </p:cBhvr>
                                    </p:animEffect>
                                  </p:childTnLst>
                                </p:cTn>
                              </p:par>
                              <p:par>
                                <p:cTn id="29" presetID="22" presetClass="entr" presetSubtype="1"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up)">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p:tgtEl>
                                          <p:spTgt spid="39"/>
                                        </p:tgtEl>
                                        <p:attrNameLst>
                                          <p:attrName>ppt_y</p:attrName>
                                        </p:attrNameLst>
                                      </p:cBhvr>
                                      <p:tavLst>
                                        <p:tav tm="0">
                                          <p:val>
                                            <p:strVal val="#ppt_y+#ppt_h*1.125000"/>
                                          </p:val>
                                        </p:tav>
                                        <p:tav tm="100000">
                                          <p:val>
                                            <p:strVal val="#ppt_y"/>
                                          </p:val>
                                        </p:tav>
                                      </p:tavLst>
                                    </p:anim>
                                    <p:animEffect transition="in" filter="wipe(up)">
                                      <p:cBhvr>
                                        <p:cTn id="37" dur="500"/>
                                        <p:tgtEl>
                                          <p:spTgt spid="39"/>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p:tgtEl>
                                          <p:spTgt spid="38"/>
                                        </p:tgtEl>
                                        <p:attrNameLst>
                                          <p:attrName>ppt_y</p:attrName>
                                        </p:attrNameLst>
                                      </p:cBhvr>
                                      <p:tavLst>
                                        <p:tav tm="0">
                                          <p:val>
                                            <p:strVal val="#ppt_y+#ppt_h*1.125000"/>
                                          </p:val>
                                        </p:tav>
                                        <p:tav tm="100000">
                                          <p:val>
                                            <p:strVal val="#ppt_y"/>
                                          </p:val>
                                        </p:tav>
                                      </p:tavLst>
                                    </p:anim>
                                    <p:animEffect transition="in" filter="wipe(up)">
                                      <p:cBhvr>
                                        <p:cTn id="41" dur="500"/>
                                        <p:tgtEl>
                                          <p:spTgt spid="3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up)">
                                      <p:cBhvr>
                                        <p:cTn id="46" dur="500"/>
                                        <p:tgtEl>
                                          <p:spTgt spid="41"/>
                                        </p:tgtEl>
                                      </p:cBhvr>
                                    </p:animEffect>
                                  </p:childTnLst>
                                </p:cTn>
                              </p:par>
                              <p:par>
                                <p:cTn id="47" presetID="22" presetClass="entr" presetSubtype="1"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up)">
                                      <p:cBhvr>
                                        <p:cTn id="49" dur="500"/>
                                        <p:tgtEl>
                                          <p:spTgt spid="42"/>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p:tgtEl>
                                          <p:spTgt spid="37"/>
                                        </p:tgtEl>
                                        <p:attrNameLst>
                                          <p:attrName>ppt_y</p:attrName>
                                        </p:attrNameLst>
                                      </p:cBhvr>
                                      <p:tavLst>
                                        <p:tav tm="0">
                                          <p:val>
                                            <p:strVal val="#ppt_y+#ppt_h*1.125000"/>
                                          </p:val>
                                        </p:tav>
                                        <p:tav tm="100000">
                                          <p:val>
                                            <p:strVal val="#ppt_y"/>
                                          </p:val>
                                        </p:tav>
                                      </p:tavLst>
                                    </p:anim>
                                    <p:animEffect transition="in" filter="wipe(up)">
                                      <p:cBhvr>
                                        <p:cTn id="55" dur="500"/>
                                        <p:tgtEl>
                                          <p:spTgt spid="37"/>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p:tgtEl>
                                          <p:spTgt spid="40"/>
                                        </p:tgtEl>
                                        <p:attrNameLst>
                                          <p:attrName>ppt_y</p:attrName>
                                        </p:attrNameLst>
                                      </p:cBhvr>
                                      <p:tavLst>
                                        <p:tav tm="0">
                                          <p:val>
                                            <p:strVal val="#ppt_y+#ppt_h*1.125000"/>
                                          </p:val>
                                        </p:tav>
                                        <p:tav tm="100000">
                                          <p:val>
                                            <p:strVal val="#ppt_y"/>
                                          </p:val>
                                        </p:tav>
                                      </p:tavLst>
                                    </p:anim>
                                    <p:animEffect transition="in" filter="wipe(up)">
                                      <p:cBhvr>
                                        <p:cTn id="59" dur="500"/>
                                        <p:tgtEl>
                                          <p:spTgt spid="40"/>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grpId="0" nodeType="clickEffect">
                                  <p:stCondLst>
                                    <p:cond delay="0"/>
                                  </p:stCondLst>
                                  <p:childTnLst>
                                    <p:set>
                                      <p:cBhvr>
                                        <p:cTn id="63" dur="1" fill="hold">
                                          <p:stCondLst>
                                            <p:cond delay="0"/>
                                          </p:stCondLst>
                                        </p:cTn>
                                        <p:tgtEl>
                                          <p:spTgt spid="88"/>
                                        </p:tgtEl>
                                        <p:attrNameLst>
                                          <p:attrName>style.visibility</p:attrName>
                                        </p:attrNameLst>
                                      </p:cBhvr>
                                      <p:to>
                                        <p:strVal val="visible"/>
                                      </p:to>
                                    </p:set>
                                    <p:anim calcmode="lin" valueType="num">
                                      <p:cBhvr additive="base">
                                        <p:cTn id="64" dur="500"/>
                                        <p:tgtEl>
                                          <p:spTgt spid="88"/>
                                        </p:tgtEl>
                                        <p:attrNameLst>
                                          <p:attrName>ppt_y</p:attrName>
                                        </p:attrNameLst>
                                      </p:cBhvr>
                                      <p:tavLst>
                                        <p:tav tm="0">
                                          <p:val>
                                            <p:strVal val="#ppt_y+#ppt_h*1.125000"/>
                                          </p:val>
                                        </p:tav>
                                        <p:tav tm="100000">
                                          <p:val>
                                            <p:strVal val="#ppt_y"/>
                                          </p:val>
                                        </p:tav>
                                      </p:tavLst>
                                    </p:anim>
                                    <p:animEffect transition="in" filter="wipe(up)">
                                      <p:cBhvr>
                                        <p:cTn id="65" dur="500"/>
                                        <p:tgtEl>
                                          <p:spTgt spid="88"/>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additive="base">
                                        <p:cTn id="70" dur="500"/>
                                        <p:tgtEl>
                                          <p:spTgt spid="49"/>
                                        </p:tgtEl>
                                        <p:attrNameLst>
                                          <p:attrName>ppt_y</p:attrName>
                                        </p:attrNameLst>
                                      </p:cBhvr>
                                      <p:tavLst>
                                        <p:tav tm="0">
                                          <p:val>
                                            <p:strVal val="#ppt_y+#ppt_h*1.125000"/>
                                          </p:val>
                                        </p:tav>
                                        <p:tav tm="100000">
                                          <p:val>
                                            <p:strVal val="#ppt_y"/>
                                          </p:val>
                                        </p:tav>
                                      </p:tavLst>
                                    </p:anim>
                                    <p:animEffect transition="in" filter="wipe(up)">
                                      <p:cBhvr>
                                        <p:cTn id="7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8" grpId="0"/>
      <p:bldP spid="37" grpId="0"/>
      <p:bldP spid="40" grpId="0"/>
      <p:bldP spid="88"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8" name="文本框 87"/>
          <p:cNvSpPr txBox="1"/>
          <p:nvPr/>
        </p:nvSpPr>
        <p:spPr>
          <a:xfrm>
            <a:off x="7011035" y="2181860"/>
            <a:ext cx="151257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2</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km</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grpSp>
        <p:nvGrpSpPr>
          <p:cNvPr id="54" name="组合 53"/>
          <p:cNvGrpSpPr/>
          <p:nvPr/>
        </p:nvGrpSpPr>
        <p:grpSpPr>
          <a:xfrm rot="0">
            <a:off x="3354070" y="2153285"/>
            <a:ext cx="665480" cy="718185"/>
            <a:chOff x="12695" y="3843"/>
            <a:chExt cx="1048" cy="1131"/>
          </a:xfrm>
        </p:grpSpPr>
        <p:sp>
          <p:nvSpPr>
            <p:cNvPr id="55" name="Text Box 7"/>
            <p:cNvSpPr txBox="1"/>
            <p:nvPr/>
          </p:nvSpPr>
          <p:spPr>
            <a:xfrm>
              <a:off x="12695" y="3843"/>
              <a:ext cx="1048"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4024630" y="2190115"/>
            <a:ext cx="1262380" cy="46037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nvGrpSpPr>
          <p:cNvPr id="22" name="组合 21"/>
          <p:cNvGrpSpPr/>
          <p:nvPr/>
        </p:nvGrpSpPr>
        <p:grpSpPr>
          <a:xfrm rot="0">
            <a:off x="4414520" y="2153920"/>
            <a:ext cx="695960" cy="718185"/>
            <a:chOff x="13189" y="3843"/>
            <a:chExt cx="1096" cy="1131"/>
          </a:xfrm>
        </p:grpSpPr>
        <p:sp>
          <p:nvSpPr>
            <p:cNvPr id="23" name="Text Box 7"/>
            <p:cNvSpPr txBox="1"/>
            <p:nvPr/>
          </p:nvSpPr>
          <p:spPr>
            <a:xfrm>
              <a:off x="13189" y="3843"/>
              <a:ext cx="109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p:txBody>
        </p:sp>
        <p:sp>
          <p:nvSpPr>
            <p:cNvPr id="24" name="Line 8"/>
            <p:cNvSpPr/>
            <p:nvPr/>
          </p:nvSpPr>
          <p:spPr>
            <a:xfrm>
              <a:off x="13329" y="4318"/>
              <a:ext cx="568" cy="0"/>
            </a:xfrm>
            <a:prstGeom prst="line">
              <a:avLst/>
            </a:prstGeom>
            <a:ln w="22225" cap="flat" cmpd="sng">
              <a:solidFill>
                <a:schemeClr val="tx1"/>
              </a:solidFill>
              <a:prstDash val="solid"/>
              <a:headEnd type="none" w="med" len="med"/>
              <a:tailEnd type="none" w="med" len="med"/>
            </a:ln>
          </p:spPr>
        </p:sp>
      </p:grpSp>
      <p:grpSp>
        <p:nvGrpSpPr>
          <p:cNvPr id="26" name="组合 25"/>
          <p:cNvGrpSpPr/>
          <p:nvPr/>
        </p:nvGrpSpPr>
        <p:grpSpPr>
          <a:xfrm>
            <a:off x="5182870" y="2133600"/>
            <a:ext cx="1918970" cy="718820"/>
            <a:chOff x="4070" y="4535"/>
            <a:chExt cx="3022" cy="1132"/>
          </a:xfrm>
        </p:grpSpPr>
        <p:grpSp>
          <p:nvGrpSpPr>
            <p:cNvPr id="27" name="组合 26"/>
            <p:cNvGrpSpPr/>
            <p:nvPr/>
          </p:nvGrpSpPr>
          <p:grpSpPr>
            <a:xfrm rot="0">
              <a:off x="4070" y="4535"/>
              <a:ext cx="3022" cy="1131"/>
              <a:chOff x="2916" y="8726"/>
              <a:chExt cx="3022" cy="1131"/>
            </a:xfrm>
          </p:grpSpPr>
          <p:grpSp>
            <p:nvGrpSpPr>
              <p:cNvPr id="28" name="组合 27"/>
              <p:cNvGrpSpPr/>
              <p:nvPr/>
            </p:nvGrpSpPr>
            <p:grpSpPr>
              <a:xfrm>
                <a:off x="2916" y="8726"/>
                <a:ext cx="1048" cy="1131"/>
                <a:chOff x="12695" y="3843"/>
                <a:chExt cx="1048" cy="1131"/>
              </a:xfrm>
            </p:grpSpPr>
            <p:sp>
              <p:nvSpPr>
                <p:cNvPr id="29" name="Text Box 7"/>
                <p:cNvSpPr txBox="1"/>
                <p:nvPr/>
              </p:nvSpPr>
              <p:spPr>
                <a:xfrm>
                  <a:off x="12695" y="3843"/>
                  <a:ext cx="1048"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30"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31" name="文本框 30"/>
              <p:cNvSpPr txBox="1"/>
              <p:nvPr/>
            </p:nvSpPr>
            <p:spPr>
              <a:xfrm>
                <a:off x="3932" y="8784"/>
                <a:ext cx="2006" cy="725"/>
              </a:xfrm>
              <a:prstGeom prst="rect">
                <a:avLst/>
              </a:prstGeom>
              <a:noFill/>
            </p:spPr>
            <p:txBody>
              <a:bodyPr wrap="none" rtlCol="0" anchor="t">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32" name="组合 31"/>
            <p:cNvGrpSpPr/>
            <p:nvPr/>
          </p:nvGrpSpPr>
          <p:grpSpPr>
            <a:xfrm rot="0">
              <a:off x="5720" y="4536"/>
              <a:ext cx="1096" cy="1131"/>
              <a:chOff x="13429" y="3843"/>
              <a:chExt cx="1096" cy="1131"/>
            </a:xfrm>
          </p:grpSpPr>
          <p:sp>
            <p:nvSpPr>
              <p:cNvPr id="33" name="Text Box 7"/>
              <p:cNvSpPr txBox="1"/>
              <p:nvPr/>
            </p:nvSpPr>
            <p:spPr>
              <a:xfrm>
                <a:off x="13429" y="3843"/>
                <a:ext cx="109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34" name="Line 8"/>
              <p:cNvSpPr/>
              <p:nvPr/>
            </p:nvSpPr>
            <p:spPr>
              <a:xfrm>
                <a:off x="13549" y="4318"/>
                <a:ext cx="568" cy="0"/>
              </a:xfrm>
              <a:prstGeom prst="line">
                <a:avLst/>
              </a:prstGeom>
              <a:ln w="22225" cap="flat" cmpd="sng">
                <a:solidFill>
                  <a:schemeClr val="tx1"/>
                </a:solidFill>
                <a:prstDash val="solid"/>
                <a:headEnd type="none" w="med" len="med"/>
                <a:tailEnd type="none" w="med" len="med"/>
              </a:ln>
            </p:spPr>
          </p:sp>
        </p:grpSp>
      </p:grpSp>
      <p:cxnSp>
        <p:nvCxnSpPr>
          <p:cNvPr id="35" name="直接连接符 34"/>
          <p:cNvCxnSpPr/>
          <p:nvPr/>
        </p:nvCxnSpPr>
        <p:spPr>
          <a:xfrm>
            <a:off x="6346825" y="2498725"/>
            <a:ext cx="255905" cy="280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406390" y="2076450"/>
            <a:ext cx="255905" cy="280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5350510" y="284353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38" name="文本框 37"/>
          <p:cNvSpPr txBox="1"/>
          <p:nvPr/>
        </p:nvSpPr>
        <p:spPr>
          <a:xfrm>
            <a:off x="6289675" y="284226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39" name="文本框 38"/>
          <p:cNvSpPr txBox="1"/>
          <p:nvPr/>
        </p:nvSpPr>
        <p:spPr>
          <a:xfrm>
            <a:off x="5339080" y="160147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40" name="文本框 39"/>
          <p:cNvSpPr txBox="1"/>
          <p:nvPr/>
        </p:nvSpPr>
        <p:spPr>
          <a:xfrm>
            <a:off x="6321425" y="164020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5389880" y="2472690"/>
            <a:ext cx="255905" cy="280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374765" y="2092325"/>
            <a:ext cx="255905" cy="2806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a:xfrm>
            <a:off x="4050665" y="2259330"/>
            <a:ext cx="328295" cy="375285"/>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5875020" y="2248535"/>
            <a:ext cx="328295" cy="375285"/>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4126865" y="2686685"/>
            <a:ext cx="2076450" cy="537845"/>
            <a:chOff x="12923" y="6613"/>
            <a:chExt cx="4272" cy="944"/>
          </a:xfrm>
        </p:grpSpPr>
        <p:pic>
          <p:nvPicPr>
            <p:cNvPr id="16" name="图片 15" descr="图片3"/>
            <p:cNvPicPr>
              <a:picLocks noChangeAspect="1"/>
            </p:cNvPicPr>
            <p:nvPr/>
          </p:nvPicPr>
          <p:blipFill>
            <a:blip r:embed="rId2"/>
            <a:srcRect t="37311"/>
            <a:stretch>
              <a:fillRect/>
            </a:stretch>
          </p:blipFill>
          <p:spPr>
            <a:xfrm>
              <a:off x="12923" y="6895"/>
              <a:ext cx="4020" cy="662"/>
            </a:xfrm>
            <a:prstGeom prst="rect">
              <a:avLst/>
            </a:prstGeom>
          </p:spPr>
        </p:pic>
        <p:pic>
          <p:nvPicPr>
            <p:cNvPr id="19" name="图片 18"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rot="16200000" flipV="1">
              <a:off x="16598" y="6541"/>
              <a:ext cx="525" cy="668"/>
            </a:xfrm>
            <a:prstGeom prst="rect">
              <a:avLst/>
            </a:prstGeom>
          </p:spPr>
        </p:pic>
      </p:grpSp>
      <p:grpSp>
        <p:nvGrpSpPr>
          <p:cNvPr id="44" name="组合 43"/>
          <p:cNvGrpSpPr/>
          <p:nvPr/>
        </p:nvGrpSpPr>
        <p:grpSpPr>
          <a:xfrm>
            <a:off x="4070350" y="3338830"/>
            <a:ext cx="1943100" cy="459740"/>
            <a:chOff x="2979" y="5603"/>
            <a:chExt cx="3060" cy="724"/>
          </a:xfrm>
        </p:grpSpPr>
        <p:sp>
          <p:nvSpPr>
            <p:cNvPr id="45" name="文本框 44"/>
            <p:cNvSpPr txBox="1"/>
            <p:nvPr/>
          </p:nvSpPr>
          <p:spPr>
            <a:xfrm>
              <a:off x="2979" y="5603"/>
              <a:ext cx="3060"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除法</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乘法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6" name="直接箭头连接符 45"/>
            <p:cNvCxnSpPr/>
            <p:nvPr/>
          </p:nvCxnSpPr>
          <p:spPr>
            <a:xfrm>
              <a:off x="4204" y="5956"/>
              <a:ext cx="680" cy="0"/>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47" name="圆角矩形 46"/>
          <p:cNvSpPr/>
          <p:nvPr/>
        </p:nvSpPr>
        <p:spPr>
          <a:xfrm>
            <a:off x="4485005" y="2009775"/>
            <a:ext cx="468000" cy="792000"/>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6257290" y="2039620"/>
            <a:ext cx="468000" cy="792000"/>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0" name="组合 49"/>
          <p:cNvGrpSpPr/>
          <p:nvPr/>
        </p:nvGrpSpPr>
        <p:grpSpPr>
          <a:xfrm flipV="1">
            <a:off x="4696460" y="1459230"/>
            <a:ext cx="1920875" cy="564515"/>
            <a:chOff x="12923" y="6613"/>
            <a:chExt cx="4272" cy="944"/>
          </a:xfrm>
        </p:grpSpPr>
        <p:pic>
          <p:nvPicPr>
            <p:cNvPr id="51" name="图片 50" descr="图片3"/>
            <p:cNvPicPr>
              <a:picLocks noChangeAspect="1"/>
            </p:cNvPicPr>
            <p:nvPr/>
          </p:nvPicPr>
          <p:blipFill>
            <a:blip r:embed="rId2"/>
            <a:srcRect t="37311"/>
            <a:stretch>
              <a:fillRect/>
            </a:stretch>
          </p:blipFill>
          <p:spPr>
            <a:xfrm>
              <a:off x="12923" y="6895"/>
              <a:ext cx="4020" cy="662"/>
            </a:xfrm>
            <a:prstGeom prst="rect">
              <a:avLst/>
            </a:prstGeom>
          </p:spPr>
        </p:pic>
        <p:pic>
          <p:nvPicPr>
            <p:cNvPr id="52" name="图片 51"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rot="16200000" flipV="1">
              <a:off x="16598" y="6541"/>
              <a:ext cx="525" cy="668"/>
            </a:xfrm>
            <a:prstGeom prst="rect">
              <a:avLst/>
            </a:prstGeom>
          </p:spPr>
        </p:pic>
      </p:grpSp>
      <p:sp>
        <p:nvSpPr>
          <p:cNvPr id="53" name="文本框 52"/>
          <p:cNvSpPr txBox="1"/>
          <p:nvPr/>
        </p:nvSpPr>
        <p:spPr>
          <a:xfrm>
            <a:off x="5199380" y="1010285"/>
            <a:ext cx="7924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倒数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9" name="组合 58"/>
          <p:cNvGrpSpPr/>
          <p:nvPr/>
        </p:nvGrpSpPr>
        <p:grpSpPr>
          <a:xfrm>
            <a:off x="2676525" y="4262120"/>
            <a:ext cx="1748790" cy="704850"/>
            <a:chOff x="4715" y="6872"/>
            <a:chExt cx="2754" cy="1110"/>
          </a:xfrm>
        </p:grpSpPr>
        <p:grpSp>
          <p:nvGrpSpPr>
            <p:cNvPr id="97" name="组合 96"/>
            <p:cNvGrpSpPr/>
            <p:nvPr/>
          </p:nvGrpSpPr>
          <p:grpSpPr>
            <a:xfrm rot="0">
              <a:off x="4715" y="6872"/>
              <a:ext cx="2755" cy="1111"/>
              <a:chOff x="5648" y="4880"/>
              <a:chExt cx="8796" cy="2662"/>
            </a:xfrm>
          </p:grpSpPr>
          <p:grpSp>
            <p:nvGrpSpPr>
              <p:cNvPr id="98" name="组合 97"/>
              <p:cNvGrpSpPr/>
              <p:nvPr/>
            </p:nvGrpSpPr>
            <p:grpSpPr>
              <a:xfrm>
                <a:off x="5648" y="4880"/>
                <a:ext cx="8797" cy="2662"/>
                <a:chOff x="5648" y="4880"/>
                <a:chExt cx="8797" cy="2662"/>
              </a:xfrm>
            </p:grpSpPr>
            <p:sp>
              <p:nvSpPr>
                <p:cNvPr id="99" name="圆角矩形标注 98"/>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100" name="圆角矩形标注 99"/>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11" name="圆角矩形 110"/>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9" name="文本框 78"/>
            <p:cNvSpPr txBox="1"/>
            <p:nvPr/>
          </p:nvSpPr>
          <p:spPr>
            <a:xfrm>
              <a:off x="4983" y="7064"/>
              <a:ext cx="2208" cy="725"/>
            </a:xfrm>
            <a:prstGeom prst="rect">
              <a:avLst/>
            </a:prstGeom>
            <a:noFill/>
          </p:spPr>
          <p:txBody>
            <a:bodyPr wrap="none" rtlCol="0">
              <a:spAutoFit/>
            </a:bodyPr>
            <a:p>
              <a:r>
                <a:rPr lang="zh-CN" altLang="en-US" sz="2400"/>
                <a:t>分数除法</a:t>
              </a:r>
              <a:endParaRPr lang="zh-CN" altLang="en-US" sz="2400"/>
            </a:p>
          </p:txBody>
        </p:sp>
      </p:grpSp>
      <p:grpSp>
        <p:nvGrpSpPr>
          <p:cNvPr id="60" name="组合 59"/>
          <p:cNvGrpSpPr/>
          <p:nvPr/>
        </p:nvGrpSpPr>
        <p:grpSpPr>
          <a:xfrm>
            <a:off x="6146800" y="4262120"/>
            <a:ext cx="1748790" cy="704850"/>
            <a:chOff x="10180" y="6872"/>
            <a:chExt cx="2754" cy="1110"/>
          </a:xfrm>
        </p:grpSpPr>
        <p:grpSp>
          <p:nvGrpSpPr>
            <p:cNvPr id="112" name="组合 111"/>
            <p:cNvGrpSpPr/>
            <p:nvPr/>
          </p:nvGrpSpPr>
          <p:grpSpPr>
            <a:xfrm rot="0">
              <a:off x="10180" y="6872"/>
              <a:ext cx="2755" cy="1111"/>
              <a:chOff x="5648" y="4880"/>
              <a:chExt cx="8796" cy="2662"/>
            </a:xfrm>
          </p:grpSpPr>
          <p:grpSp>
            <p:nvGrpSpPr>
              <p:cNvPr id="113" name="组合 112"/>
              <p:cNvGrpSpPr/>
              <p:nvPr/>
            </p:nvGrpSpPr>
            <p:grpSpPr>
              <a:xfrm>
                <a:off x="5648" y="4880"/>
                <a:ext cx="8797" cy="2662"/>
                <a:chOff x="5648" y="4880"/>
                <a:chExt cx="8797" cy="2662"/>
              </a:xfrm>
            </p:grpSpPr>
            <p:sp>
              <p:nvSpPr>
                <p:cNvPr id="61" name="圆角矩形标注 60"/>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62" name="圆角矩形标注 6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63" name="圆角矩形 62"/>
              <p:cNvSpPr/>
              <p:nvPr/>
            </p:nvSpPr>
            <p:spPr>
              <a:xfrm>
                <a:off x="5797" y="5060"/>
                <a:ext cx="8498" cy="2301"/>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4" name="文本框 93"/>
            <p:cNvSpPr txBox="1"/>
            <p:nvPr/>
          </p:nvSpPr>
          <p:spPr>
            <a:xfrm>
              <a:off x="10480" y="7064"/>
              <a:ext cx="2208" cy="725"/>
            </a:xfrm>
            <a:prstGeom prst="rect">
              <a:avLst/>
            </a:prstGeom>
            <a:noFill/>
          </p:spPr>
          <p:txBody>
            <a:bodyPr wrap="none" rtlCol="0">
              <a:spAutoFit/>
            </a:bodyPr>
            <a:p>
              <a:r>
                <a:rPr lang="zh-CN" altLang="en-US" sz="2400"/>
                <a:t>分数乘法</a:t>
              </a:r>
              <a:endParaRPr lang="zh-CN" altLang="en-US" sz="2400"/>
            </a:p>
          </p:txBody>
        </p:sp>
      </p:grpSp>
      <p:sp>
        <p:nvSpPr>
          <p:cNvPr id="96" name="文本框 95"/>
          <p:cNvSpPr txBox="1"/>
          <p:nvPr/>
        </p:nvSpPr>
        <p:spPr>
          <a:xfrm>
            <a:off x="4747895" y="4153535"/>
            <a:ext cx="1097280" cy="460375"/>
          </a:xfrm>
          <a:prstGeom prst="rect">
            <a:avLst/>
          </a:prstGeom>
          <a:noFill/>
        </p:spPr>
        <p:txBody>
          <a:bodyPr wrap="none" rtlCol="0">
            <a:spAutoFit/>
          </a:bodyPr>
          <a:p>
            <a:r>
              <a:rPr lang="zh-CN" altLang="en-US" sz="2400"/>
              <a:t>转化成</a:t>
            </a:r>
            <a:endParaRPr lang="zh-CN" altLang="en-US" sz="2400"/>
          </a:p>
        </p:txBody>
      </p:sp>
      <p:grpSp>
        <p:nvGrpSpPr>
          <p:cNvPr id="64" name="组合 63"/>
          <p:cNvGrpSpPr/>
          <p:nvPr/>
        </p:nvGrpSpPr>
        <p:grpSpPr>
          <a:xfrm>
            <a:off x="2155190" y="5170805"/>
            <a:ext cx="2350135" cy="705485"/>
            <a:chOff x="3934" y="8863"/>
            <a:chExt cx="3701" cy="1111"/>
          </a:xfrm>
        </p:grpSpPr>
        <p:grpSp>
          <p:nvGrpSpPr>
            <p:cNvPr id="65" name="组合 64"/>
            <p:cNvGrpSpPr/>
            <p:nvPr/>
          </p:nvGrpSpPr>
          <p:grpSpPr>
            <a:xfrm rot="0">
              <a:off x="3934" y="8863"/>
              <a:ext cx="3701" cy="1111"/>
              <a:chOff x="5648" y="4880"/>
              <a:chExt cx="8796" cy="2662"/>
            </a:xfrm>
          </p:grpSpPr>
          <p:grpSp>
            <p:nvGrpSpPr>
              <p:cNvPr id="66" name="组合 65"/>
              <p:cNvGrpSpPr/>
              <p:nvPr/>
            </p:nvGrpSpPr>
            <p:grpSpPr>
              <a:xfrm>
                <a:off x="5648" y="4880"/>
                <a:ext cx="8797" cy="2662"/>
                <a:chOff x="5648" y="4880"/>
                <a:chExt cx="8797" cy="2662"/>
              </a:xfrm>
            </p:grpSpPr>
            <p:sp>
              <p:nvSpPr>
                <p:cNvPr id="67" name="圆角矩形标注 66"/>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68" name="圆角矩形标注 67"/>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69" name="圆角矩形 68"/>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0" name="文本框 69"/>
            <p:cNvSpPr txBox="1"/>
            <p:nvPr/>
          </p:nvSpPr>
          <p:spPr>
            <a:xfrm>
              <a:off x="4147" y="9055"/>
              <a:ext cx="3168" cy="725"/>
            </a:xfrm>
            <a:prstGeom prst="rect">
              <a:avLst/>
            </a:prstGeom>
            <a:noFill/>
          </p:spPr>
          <p:txBody>
            <a:bodyPr wrap="none" rtlCol="0">
              <a:spAutoFit/>
            </a:bodyPr>
            <a:p>
              <a:r>
                <a:rPr lang="zh-CN" altLang="en-US" sz="2400"/>
                <a:t>分数除以分数</a:t>
              </a:r>
              <a:endParaRPr lang="zh-CN" altLang="en-US" sz="2400"/>
            </a:p>
          </p:txBody>
        </p:sp>
      </p:grpSp>
      <p:grpSp>
        <p:nvGrpSpPr>
          <p:cNvPr id="71" name="组合 70"/>
          <p:cNvGrpSpPr/>
          <p:nvPr/>
        </p:nvGrpSpPr>
        <p:grpSpPr>
          <a:xfrm>
            <a:off x="6120765" y="5170170"/>
            <a:ext cx="4099560" cy="705485"/>
            <a:chOff x="10019" y="8862"/>
            <a:chExt cx="6092" cy="1111"/>
          </a:xfrm>
        </p:grpSpPr>
        <p:grpSp>
          <p:nvGrpSpPr>
            <p:cNvPr id="72" name="组合 71"/>
            <p:cNvGrpSpPr/>
            <p:nvPr/>
          </p:nvGrpSpPr>
          <p:grpSpPr>
            <a:xfrm rot="0">
              <a:off x="10019" y="8862"/>
              <a:ext cx="5854" cy="1111"/>
              <a:chOff x="5648" y="4880"/>
              <a:chExt cx="8796" cy="2662"/>
            </a:xfrm>
          </p:grpSpPr>
          <p:grpSp>
            <p:nvGrpSpPr>
              <p:cNvPr id="73" name="组合 72"/>
              <p:cNvGrpSpPr/>
              <p:nvPr/>
            </p:nvGrpSpPr>
            <p:grpSpPr>
              <a:xfrm>
                <a:off x="5648" y="4880"/>
                <a:ext cx="8797" cy="2662"/>
                <a:chOff x="5648" y="4880"/>
                <a:chExt cx="8797" cy="2662"/>
              </a:xfrm>
            </p:grpSpPr>
            <p:sp>
              <p:nvSpPr>
                <p:cNvPr id="74" name="圆角矩形标注 73"/>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75" name="圆角矩形标注 74"/>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76" name="圆角矩形 75"/>
              <p:cNvSpPr/>
              <p:nvPr/>
            </p:nvSpPr>
            <p:spPr>
              <a:xfrm>
                <a:off x="5797" y="5060"/>
                <a:ext cx="8498" cy="2301"/>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7" name="文本框 76"/>
            <p:cNvSpPr txBox="1"/>
            <p:nvPr/>
          </p:nvSpPr>
          <p:spPr>
            <a:xfrm>
              <a:off x="10063" y="9055"/>
              <a:ext cx="6048" cy="725"/>
            </a:xfrm>
            <a:prstGeom prst="rect">
              <a:avLst/>
            </a:prstGeom>
            <a:noFill/>
          </p:spPr>
          <p:txBody>
            <a:bodyPr wrap="square" rtlCol="0">
              <a:spAutoFit/>
            </a:bodyPr>
            <a:p>
              <a:r>
                <a:rPr lang="zh-CN" altLang="en-US" sz="2400"/>
                <a:t>这个分数乘这个分数的倒数</a:t>
              </a:r>
              <a:endParaRPr lang="zh-CN" altLang="en-US" sz="2400"/>
            </a:p>
          </p:txBody>
        </p:sp>
      </p:grpSp>
      <p:sp>
        <p:nvSpPr>
          <p:cNvPr id="78" name="文本框 77"/>
          <p:cNvSpPr txBox="1"/>
          <p:nvPr/>
        </p:nvSpPr>
        <p:spPr>
          <a:xfrm>
            <a:off x="4734560" y="5083810"/>
            <a:ext cx="1097280" cy="460375"/>
          </a:xfrm>
          <a:prstGeom prst="rect">
            <a:avLst/>
          </a:prstGeom>
          <a:noFill/>
        </p:spPr>
        <p:txBody>
          <a:bodyPr wrap="none" rtlCol="0">
            <a:spAutoFit/>
          </a:bodyPr>
          <a:p>
            <a:r>
              <a:rPr lang="zh-CN" altLang="en-US" sz="2400"/>
              <a:t>转化成</a:t>
            </a:r>
            <a:endParaRPr lang="zh-CN" altLang="en-US" sz="2400"/>
          </a:p>
        </p:txBody>
      </p:sp>
      <p:cxnSp>
        <p:nvCxnSpPr>
          <p:cNvPr id="95" name="直接箭头连接符 94"/>
          <p:cNvCxnSpPr/>
          <p:nvPr/>
        </p:nvCxnSpPr>
        <p:spPr>
          <a:xfrm>
            <a:off x="4606925" y="4613910"/>
            <a:ext cx="1440000" cy="0"/>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p:nvPr/>
        </p:nvCxnSpPr>
        <p:spPr>
          <a:xfrm>
            <a:off x="4593590" y="5544185"/>
            <a:ext cx="1440000" cy="0"/>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500"/>
                                        <p:tgtEl>
                                          <p:spTgt spid="50"/>
                                        </p:tgtEl>
                                      </p:cBhvr>
                                    </p:animEffect>
                                  </p:childTnLst>
                                </p:cTn>
                              </p:par>
                            </p:childTnLst>
                          </p:cTn>
                        </p:par>
                      </p:childTnLst>
                    </p:cTn>
                  </p:par>
                  <p:par>
                    <p:cTn id="36" fill="hold">
                      <p:stCondLst>
                        <p:cond delay="indefinite"/>
                      </p:stCondLst>
                      <p:childTnLst>
                        <p:par>
                          <p:cTn id="37" fill="hold">
                            <p:stCondLst>
                              <p:cond delay="0"/>
                            </p:stCondLst>
                            <p:childTnLst>
                              <p:par>
                                <p:cTn id="38" presetID="23" presetClass="entr" presetSubtype="16" fill="hold" grpId="0" nodeType="click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500" fill="hold"/>
                                        <p:tgtEl>
                                          <p:spTgt spid="48"/>
                                        </p:tgtEl>
                                        <p:attrNameLst>
                                          <p:attrName>ppt_w</p:attrName>
                                        </p:attrNameLst>
                                      </p:cBhvr>
                                      <p:tavLst>
                                        <p:tav tm="0">
                                          <p:val>
                                            <p:fltVal val="0"/>
                                          </p:val>
                                        </p:tav>
                                        <p:tav tm="100000">
                                          <p:val>
                                            <p:strVal val="#ppt_w"/>
                                          </p:val>
                                        </p:tav>
                                      </p:tavLst>
                                    </p:anim>
                                    <p:anim calcmode="lin" valueType="num">
                                      <p:cBhvr>
                                        <p:cTn id="41" dur="500" fill="hold"/>
                                        <p:tgtEl>
                                          <p:spTgt spid="48"/>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down)">
                                      <p:cBhvr>
                                        <p:cTn id="46" dur="500"/>
                                        <p:tgtEl>
                                          <p:spTgt spid="53"/>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p:tgtEl>
                                          <p:spTgt spid="59"/>
                                        </p:tgtEl>
                                        <p:attrNameLst>
                                          <p:attrName>ppt_y</p:attrName>
                                        </p:attrNameLst>
                                      </p:cBhvr>
                                      <p:tavLst>
                                        <p:tav tm="0">
                                          <p:val>
                                            <p:strVal val="#ppt_y+#ppt_h*1.125000"/>
                                          </p:val>
                                        </p:tav>
                                        <p:tav tm="100000">
                                          <p:val>
                                            <p:strVal val="#ppt_y"/>
                                          </p:val>
                                        </p:tav>
                                      </p:tavLst>
                                    </p:anim>
                                    <p:animEffect transition="in" filter="wipe(up)">
                                      <p:cBhvr>
                                        <p:cTn id="52" dur="500"/>
                                        <p:tgtEl>
                                          <p:spTgt spid="5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96"/>
                                        </p:tgtEl>
                                        <p:attrNameLst>
                                          <p:attrName>style.visibility</p:attrName>
                                        </p:attrNameLst>
                                      </p:cBhvr>
                                      <p:to>
                                        <p:strVal val="visible"/>
                                      </p:to>
                                    </p:set>
                                    <p:animEffect transition="in" filter="wipe(left)">
                                      <p:cBhvr>
                                        <p:cTn id="57" dur="500"/>
                                        <p:tgtEl>
                                          <p:spTgt spid="96"/>
                                        </p:tgtEl>
                                      </p:cBhvr>
                                    </p:animEffect>
                                  </p:childTnLst>
                                </p:cTn>
                              </p:par>
                              <p:par>
                                <p:cTn id="58" presetID="22" presetClass="entr" presetSubtype="8" fill="hold" nodeType="with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wipe(left)">
                                      <p:cBhvr>
                                        <p:cTn id="60" dur="500"/>
                                        <p:tgtEl>
                                          <p:spTgt spid="95"/>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nodeType="clickEffect">
                                  <p:stCondLst>
                                    <p:cond delay="0"/>
                                  </p:stCondLst>
                                  <p:childTnLst>
                                    <p:set>
                                      <p:cBhvr>
                                        <p:cTn id="64" dur="1" fill="hold">
                                          <p:stCondLst>
                                            <p:cond delay="0"/>
                                          </p:stCondLst>
                                        </p:cTn>
                                        <p:tgtEl>
                                          <p:spTgt spid="60"/>
                                        </p:tgtEl>
                                        <p:attrNameLst>
                                          <p:attrName>style.visibility</p:attrName>
                                        </p:attrNameLst>
                                      </p:cBhvr>
                                      <p:to>
                                        <p:strVal val="visible"/>
                                      </p:to>
                                    </p:set>
                                    <p:anim calcmode="lin" valueType="num">
                                      <p:cBhvr additive="base">
                                        <p:cTn id="65" dur="500"/>
                                        <p:tgtEl>
                                          <p:spTgt spid="60"/>
                                        </p:tgtEl>
                                        <p:attrNameLst>
                                          <p:attrName>ppt_y</p:attrName>
                                        </p:attrNameLst>
                                      </p:cBhvr>
                                      <p:tavLst>
                                        <p:tav tm="0">
                                          <p:val>
                                            <p:strVal val="#ppt_y+#ppt_h*1.125000"/>
                                          </p:val>
                                        </p:tav>
                                        <p:tav tm="100000">
                                          <p:val>
                                            <p:strVal val="#ppt_y"/>
                                          </p:val>
                                        </p:tav>
                                      </p:tavLst>
                                    </p:anim>
                                    <p:animEffect transition="in" filter="wipe(up)">
                                      <p:cBhvr>
                                        <p:cTn id="66" dur="500"/>
                                        <p:tgtEl>
                                          <p:spTgt spid="60"/>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nodeType="click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additive="base">
                                        <p:cTn id="71" dur="500"/>
                                        <p:tgtEl>
                                          <p:spTgt spid="64"/>
                                        </p:tgtEl>
                                        <p:attrNameLst>
                                          <p:attrName>ppt_y</p:attrName>
                                        </p:attrNameLst>
                                      </p:cBhvr>
                                      <p:tavLst>
                                        <p:tav tm="0">
                                          <p:val>
                                            <p:strVal val="#ppt_y+#ppt_h*1.125000"/>
                                          </p:val>
                                        </p:tav>
                                        <p:tav tm="100000">
                                          <p:val>
                                            <p:strVal val="#ppt_y"/>
                                          </p:val>
                                        </p:tav>
                                      </p:tavLst>
                                    </p:anim>
                                    <p:animEffect transition="in" filter="wipe(up)">
                                      <p:cBhvr>
                                        <p:cTn id="72" dur="500"/>
                                        <p:tgtEl>
                                          <p:spTgt spid="6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78"/>
                                        </p:tgtEl>
                                        <p:attrNameLst>
                                          <p:attrName>style.visibility</p:attrName>
                                        </p:attrNameLst>
                                      </p:cBhvr>
                                      <p:to>
                                        <p:strVal val="visible"/>
                                      </p:to>
                                    </p:set>
                                    <p:animEffect transition="in" filter="wipe(left)">
                                      <p:cBhvr>
                                        <p:cTn id="77" dur="500"/>
                                        <p:tgtEl>
                                          <p:spTgt spid="78"/>
                                        </p:tgtEl>
                                      </p:cBhvr>
                                    </p:animEffect>
                                  </p:childTnLst>
                                </p:cTn>
                              </p:par>
                              <p:par>
                                <p:cTn id="78" presetID="22" presetClass="entr" presetSubtype="8" fill="hold" nodeType="with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4" fill="hold" nodeType="clickEffect">
                                  <p:stCondLst>
                                    <p:cond delay="0"/>
                                  </p:stCondLst>
                                  <p:childTnLst>
                                    <p:set>
                                      <p:cBhvr>
                                        <p:cTn id="84" dur="1" fill="hold">
                                          <p:stCondLst>
                                            <p:cond delay="0"/>
                                          </p:stCondLst>
                                        </p:cTn>
                                        <p:tgtEl>
                                          <p:spTgt spid="71"/>
                                        </p:tgtEl>
                                        <p:attrNameLst>
                                          <p:attrName>style.visibility</p:attrName>
                                        </p:attrNameLst>
                                      </p:cBhvr>
                                      <p:to>
                                        <p:strVal val="visible"/>
                                      </p:to>
                                    </p:set>
                                    <p:anim calcmode="lin" valueType="num">
                                      <p:cBhvr additive="base">
                                        <p:cTn id="85" dur="500"/>
                                        <p:tgtEl>
                                          <p:spTgt spid="71"/>
                                        </p:tgtEl>
                                        <p:attrNameLst>
                                          <p:attrName>ppt_y</p:attrName>
                                        </p:attrNameLst>
                                      </p:cBhvr>
                                      <p:tavLst>
                                        <p:tav tm="0">
                                          <p:val>
                                            <p:strVal val="#ppt_y+#ppt_h*1.125000"/>
                                          </p:val>
                                        </p:tav>
                                        <p:tav tm="100000">
                                          <p:val>
                                            <p:strVal val="#ppt_y"/>
                                          </p:val>
                                        </p:tav>
                                      </p:tavLst>
                                    </p:anim>
                                    <p:animEffect transition="in" filter="wipe(up)">
                                      <p:cBhvr>
                                        <p:cTn id="8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47" grpId="0" bldLvl="0" animBg="1"/>
      <p:bldP spid="48" grpId="0" bldLvl="0" animBg="1"/>
      <p:bldP spid="53" grpId="0"/>
      <p:bldP spid="96" grpId="0"/>
      <p:bldP spid="7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图片264"/>
          <p:cNvPicPr>
            <a:picLocks noChangeAspect="1"/>
          </p:cNvPicPr>
          <p:nvPr/>
        </p:nvPicPr>
        <p:blipFill>
          <a:blip r:embed="rId2"/>
          <a:stretch>
            <a:fillRect/>
          </a:stretch>
        </p:blipFill>
        <p:spPr>
          <a:xfrm>
            <a:off x="3582670" y="616585"/>
            <a:ext cx="6537325" cy="555371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4689475" y="2354580"/>
            <a:ext cx="4323715" cy="1568450"/>
          </a:xfrm>
          <a:prstGeom prst="rect">
            <a:avLst/>
          </a:prstGeom>
          <a:noFill/>
        </p:spPr>
        <p:txBody>
          <a:bodyPr wrap="none" rtlCol="0" anchor="t">
            <a:spAutoFit/>
          </a:bodyPr>
          <a:p>
            <a:pPr eaLnBrk="1" hangingPunct="1">
              <a:lnSpc>
                <a:spcPct val="200000"/>
              </a:lnSpc>
              <a:buFont typeface="Arial" panose="020B0604020202020204" pitchFamily="34" charset="0"/>
              <a:buNone/>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一个数</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除以</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一个</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不等于</a:t>
            </a:r>
            <a:r>
              <a:rPr lang="zh-CN"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hangingPunct="1">
              <a:lnSpc>
                <a:spcPct val="200000"/>
              </a:lnSpc>
              <a:buFont typeface="Arial" panose="020B0604020202020204" pitchFamily="34" charset="0"/>
              <a:buNone/>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等于</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乘</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这个数的</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倒数</a:t>
            </a:r>
            <a:r>
              <a:rPr lang="zh-CN" altLang="en-US" sz="24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图片67"/>
          <p:cNvPicPr>
            <a:picLocks noChangeAspect="1"/>
          </p:cNvPicPr>
          <p:nvPr/>
        </p:nvPicPr>
        <p:blipFill>
          <a:blip r:embed="rId3"/>
          <a:stretch>
            <a:fillRect/>
          </a:stretch>
        </p:blipFill>
        <p:spPr>
          <a:xfrm>
            <a:off x="732155" y="2145665"/>
            <a:ext cx="4402455" cy="4712335"/>
          </a:xfrm>
          <a:prstGeom prst="rect">
            <a:avLst/>
          </a:prstGeom>
        </p:spPr>
      </p:pic>
    </p:spTree>
  </p:cSld>
  <p:clrMapOvr>
    <a:masterClrMapping/>
  </p:clrMapOvr>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1389</Words>
  <Application>WPS 演示</Application>
  <PresentationFormat>宽屏</PresentationFormat>
  <Paragraphs>544</Paragraphs>
  <Slides>16</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16</vt:i4>
      </vt:variant>
    </vt:vector>
  </HeadingPairs>
  <TitlesOfParts>
    <vt:vector size="31" baseType="lpstr">
      <vt:lpstr>Arial</vt:lpstr>
      <vt:lpstr>宋体</vt:lpstr>
      <vt:lpstr>Wingdings</vt:lpstr>
      <vt:lpstr>微软雅黑</vt:lpstr>
      <vt:lpstr>Wingdings</vt:lpstr>
      <vt:lpstr>Times New Roman</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F66BC8A4D8FB41D4B51FD37741AC82DC</vt:lpwstr>
  </property>
</Properties>
</file>