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ink/ink1.xml" ContentType="application/inkml+xml"/>
  <Override PartName="/ppt/ink/ink2.xml" ContentType="application/inkml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49"/>
  </p:notesMasterIdLst>
  <p:handoutMasterIdLst>
    <p:handoutMasterId r:id="rId50"/>
  </p:handoutMasterIdLst>
  <p:sldIdLst>
    <p:sldId id="497" r:id="rId4"/>
    <p:sldId id="566" r:id="rId5"/>
    <p:sldId id="583" r:id="rId6"/>
    <p:sldId id="596" r:id="rId7"/>
    <p:sldId id="599" r:id="rId8"/>
    <p:sldId id="600" r:id="rId9"/>
    <p:sldId id="601" r:id="rId10"/>
    <p:sldId id="602" r:id="rId11"/>
    <p:sldId id="603" r:id="rId12"/>
    <p:sldId id="604" r:id="rId13"/>
    <p:sldId id="605" r:id="rId14"/>
    <p:sldId id="606" r:id="rId15"/>
    <p:sldId id="607" r:id="rId16"/>
    <p:sldId id="608" r:id="rId17"/>
    <p:sldId id="609" r:id="rId18"/>
    <p:sldId id="615" r:id="rId19"/>
    <p:sldId id="612" r:id="rId20"/>
    <p:sldId id="616" r:id="rId21"/>
    <p:sldId id="617" r:id="rId22"/>
    <p:sldId id="618" r:id="rId23"/>
    <p:sldId id="613" r:id="rId24"/>
    <p:sldId id="619" r:id="rId25"/>
    <p:sldId id="620" r:id="rId26"/>
    <p:sldId id="614" r:id="rId27"/>
    <p:sldId id="624" r:id="rId28"/>
    <p:sldId id="625" r:id="rId29"/>
    <p:sldId id="622" r:id="rId30"/>
    <p:sldId id="591" r:id="rId31"/>
    <p:sldId id="623" r:id="rId32"/>
    <p:sldId id="626" r:id="rId33"/>
    <p:sldId id="628" r:id="rId34"/>
    <p:sldId id="629" r:id="rId35"/>
    <p:sldId id="627" r:id="rId36"/>
    <p:sldId id="630" r:id="rId37"/>
    <p:sldId id="631" r:id="rId38"/>
    <p:sldId id="632" r:id="rId39"/>
    <p:sldId id="634" r:id="rId40"/>
    <p:sldId id="635" r:id="rId41"/>
    <p:sldId id="633" r:id="rId42"/>
    <p:sldId id="640" r:id="rId43"/>
    <p:sldId id="636" r:id="rId44"/>
    <p:sldId id="638" r:id="rId45"/>
    <p:sldId id="639" r:id="rId46"/>
    <p:sldId id="637" r:id="rId47"/>
    <p:sldId id="645" r:id="rId48"/>
  </p:sldIdLst>
  <p:sldSz cx="9144000" cy="5143500"/>
  <p:notesSz cx="7103745" cy="10234295"/>
  <p:custDataLst>
    <p:tags r:id="rId54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27" autoAdjust="0"/>
    <p:restoredTop sz="94660" autoAdjust="0"/>
  </p:normalViewPr>
  <p:slideViewPr>
    <p:cSldViewPr>
      <p:cViewPr varScale="1">
        <p:scale>
          <a:sx n="131" d="100"/>
          <a:sy n="13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sz="quarter" idx="9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r"/>
            <a:fld id="{52C1909A-D3B1-49F2-B1CA-F6F2E3858EC3}" type="datetime1">
              <a:rPr lang="zh-CN" altLang="en-US" sz="1200"/>
            </a:fld>
            <a:endParaRPr lang="zh-CN" altLang="en-US" sz="1200"/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r"/>
            <a:fld id="{6EA2CA7F-88D5-4A3A-A2BF-E8FDF20BF8EE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0" min="0" units="cm"/>
          <inkml:channel name="Y" type="integer" max="0" min="0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1-08-10T00:31:43"/>
    </inkml:context>
    <inkml:brush xml:id="br0">
      <inkml:brushProperty name="width" value="0.025" units="cm"/>
      <inkml:brushProperty name="height" value="0.025" units="cm"/>
      <inkml:brushProperty name="color" value="#000000"/>
    </inkml:brush>
  </inkml:definitions>
  <inkml:trace contextRef="#ctx0" brushRef="#br0">1 4464,'78'3,"1"5,69 15,65 8,66-30,-270-1,0 0,0-1,0-1,0 1,0-1,-1-1,1 0,-1 0,1 0,-1-1,0 0,-1-1,1 0,-1 0,1-1,-2 0,6-5,38-40,106-124,-82 70,27-38,-6-4,-1-17,220-392,-85 141,-27 47,-78 148,17-62,-68 134,74-109,-31 43,124-153,-45 113,81-48,-257 284,1 2,0 0,1 1,0 1,2 2,12-7,123-44,-97 44,1 1,0 4,1 2,0 4,24 0,101-26,109 23,38 11,-111 33,-16 1,-186-34,-2 1,1 2,-1 0,1 2,-1-1,0 2,-1 1,3 2,3 6,-2 2,0 0,-1 1,0 2,-2 0,0 1,-2 1,0 1,-1 2,34 37,148 182,-130-149,91 139,13 157,-99-159,-62-182,20 97,118 356,-72-229,1-38,74 121,-33-107,-23-104,53 59,-16-48,45-25,-148-110,1-1,0-2,1-1,2-3,-1 1,2-4,0 0,14 2,-35-10,20 6,1-1,0-2,0-2,24 1,401-6,-216 37,-59-12,2-8,114-7,205-11,-211 41,124-29,-155 4,-36 8,-84-12,140 12,-111-12,-56 4,131-2,-239-11,0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0" min="0" units="cm"/>
          <inkml:channel name="Y" type="integer" max="0" min="0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1-08-10T00:31:43"/>
    </inkml:context>
    <inkml:brush xml:id="br0">
      <inkml:brushProperty name="width" value="0.025" units="cm"/>
      <inkml:brushProperty name="height" value="0.025" units="cm"/>
      <inkml:brushProperty name="color" value="#33ccff"/>
    </inkml:brush>
  </inkml:definitions>
  <inkml:trace contextRef="#ctx0" brushRef="#br0">51 50,'18'61,"1"-9,3 0,3-2,25 41,15 22,42 110,-86-177,64 158,-46-106,56 115,-56-147,11 19,3-2,3-3,10 7,-38-56,-4-5,-1 0,-1 1,-2 2,-1 0,-1 1,-2 1,4 8,73 186,-61-105,16 67,14-2,-2-78,-43-71,1-1,2-1,2-1,0-1,3 0,1-2,0-1,29 23,1-15,2-3,1-2,1-2,2-4,40 11,49 23,141 34,11 3,-75-25,123 47,26-14,-169-92,-88 15,-58-19,1-2,-1-3,27-3,-83-1</inkml:trace>
  <inkml:trace contextRef="#ctx0" brushRef="#br0">1 0,'2'14,"0"0,1 0,1-1,0 0,0 1,2-1,0 0,0-1,5 6,-1 2,214 396,-121-179,30-15,-94-157,3-3,48 55,34 46,4 14,21 92,-119-219,-2 1,-4 2,13 36,-7-13,3-2,31 49,20 13,-58-91,2-1,1-2,2-1,2-1,8 5,41 47,50 44,-68-82,4-2,2-4,2-3,0-2,3-5,16 3,191 44,-30-35,7 11,-58-19,3 12,-13-18,-5-3,-49-7,-91-9,-35-11</inkml:trace>
  <inkml:trace contextRef="#ctx0" brushRef="#br0">893 1916,'39'139,"117"294,116 252,-265-667,2 4,1-1,1 1,0-2,1 0,1-1,1 0,3 1,100 87,-109-102,16 12,1-1,1-2,0-1,1 0,0-3,9 3,49 12,-50-14,-1 0,1-3,1-1,-1-2,6 0,-14-4,0 1,0 1,-1 2,1 1,10 4,245 33,-240-35,-26-5</inkml:trace>
  <inkml:trace contextRef="#ctx0" brushRef="#br0">711 1503,'-5'30,"67"140,-38-115,109 264,-38-88,-36-88,-12-59,5-3,40 50,87 89,-163-202,1-1,1 0,1-2,0 0,1-1,0-1,1-1,1-1,14 5,133 48,111 62,-162-73,123 48,-26-7,-117-63,135 59,4-34,-98-28,-118-24</inkml:trace>
  <inkml:trace contextRef="#ctx0" brushRef="#br0">843 1668,'0'30,"14"114,30-9,-5-49,5-1,2-2,14 12,143 194,-17-45,-93-130,62 70,-138-161,2-1,1-2,0 0,2 0,1-2,0-1,9 4,91 57,-81-53,101 42,89 5,12 31,-107-49,-65-22,-57-24,1 0,0-1,1-1,0-1,0 0,0 0,1-2,11 1,134 10,69-14,-218 0</inkml:trace>
  <inkml:trace contextRef="#ctx0" brushRef="#br0">695 1404,'3'22,"0"1,1-2,2 2,1-2,0 1,1-2,1 2,7 7,97 209,-68-129,4 0,48 75,59 72,21 0,-51-98,-74-99,3-1,3-3,1-3,40 25,154 75,-216-132,-18-7,3-2,0 0,0-1,0-1,2-1,-1-1,1-1,7 0,161 46,-125-29,-41-14,1-1,0-2,0 0,1-2,-1-1,19 0,-1-2,-1 2,0 3,0 1,-1 2,35 12,80 18,-134-32,-1 0,2-2,-1-1,1-1,18 0,-25-3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idx="9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r"/>
            <a:fld id="{6338FE30-6C2E-49C5-8E8C-2C50AC855016}" type="datetime1">
              <a:rPr lang="zh-CN" altLang="en-US" sz="1200"/>
            </a:fld>
            <a:endParaRPr lang="zh-CN" altLang="en-US" sz="1200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t>单击此处编辑母版文本样式</a:t>
            </a:r>
          </a:p>
          <a:p>
            <a:pPr marL="457200" lvl="1" indent="0"/>
            <a:r>
              <a:t>第二级</a:t>
            </a:r>
          </a:p>
          <a:p>
            <a:pPr marL="914400" lvl="2" indent="0"/>
            <a:r>
              <a:t>第三级</a:t>
            </a:r>
          </a:p>
          <a:p>
            <a:pPr marL="1371600" lvl="3" indent="0"/>
            <a:r>
              <a:t>第四级</a:t>
            </a:r>
          </a:p>
          <a:p>
            <a:pPr marL="1828800" lvl="4" indent="0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r"/>
            <a:fld id="{AC2CF095-2C0A-4A5F-92B5-F2421E5608DC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组合 8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3" y="68263"/>
            <a:ext cx="9063037" cy="5095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" y="0"/>
            <a:ext cx="909955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rcRect t="76735"/>
          <a:stretch>
            <a:fillRect/>
          </a:stretch>
        </p:blipFill>
        <p:spPr>
          <a:xfrm>
            <a:off x="0" y="3946525"/>
            <a:ext cx="9144000" cy="1196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3" name="图片 3"/>
          <p:cNvPicPr>
            <a:picLocks noChangeAspect="1"/>
          </p:cNvPicPr>
          <p:nvPr/>
        </p:nvPicPr>
        <p:blipFill>
          <a:blip r:embed="rId3"/>
          <a:srcRect l="71733" r="5849"/>
          <a:stretch>
            <a:fillRect/>
          </a:stretch>
        </p:blipFill>
        <p:spPr>
          <a:xfrm>
            <a:off x="7710488" y="-304800"/>
            <a:ext cx="1411287" cy="355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pic>
        <p:nvPicPr>
          <p:cNvPr id="5124" name="图片 4"/>
          <p:cNvPicPr>
            <a:picLocks noChangeAspect="1"/>
          </p:cNvPicPr>
          <p:nvPr/>
        </p:nvPicPr>
        <p:blipFill>
          <a:blip r:embed="rId4"/>
          <a:srcRect t="57038"/>
          <a:stretch>
            <a:fillRect/>
          </a:stretch>
        </p:blipFill>
        <p:spPr>
          <a:xfrm>
            <a:off x="22225" y="2933700"/>
            <a:ext cx="9099550" cy="2209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18"/>
          <p:cNvGrpSpPr/>
          <p:nvPr/>
        </p:nvGrpSpPr>
        <p:grpSpPr>
          <a:xfrm>
            <a:off x="0" y="4084638"/>
            <a:ext cx="6999288" cy="1046162"/>
            <a:chOff x="0" y="3767671"/>
            <a:chExt cx="9121086" cy="1362939"/>
          </a:xfrm>
        </p:grpSpPr>
        <p:grpSp>
          <p:nvGrpSpPr>
            <p:cNvPr id="6147" name="组合 14"/>
            <p:cNvGrpSpPr/>
            <p:nvPr/>
          </p:nvGrpSpPr>
          <p:grpSpPr>
            <a:xfrm>
              <a:off x="4530729" y="3767671"/>
              <a:ext cx="4590357" cy="1362939"/>
              <a:chOff x="0" y="5194300"/>
              <a:chExt cx="5505456" cy="1663700"/>
            </a:xfrm>
          </p:grpSpPr>
          <p:pic>
            <p:nvPicPr>
              <p:cNvPr id="6148" name="图片 15"/>
              <p:cNvPicPr>
                <a:picLocks noChangeAspect="1"/>
              </p:cNvPicPr>
              <p:nvPr/>
            </p:nvPicPr>
            <p:blipFill>
              <a:blip r:embed="rId2"/>
              <a:srcRect t="38499"/>
              <a:stretch>
                <a:fillRect/>
              </a:stretch>
            </p:blipFill>
            <p:spPr>
              <a:xfrm>
                <a:off x="0" y="5194300"/>
                <a:ext cx="2705100" cy="16637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6149" name="图片 16"/>
              <p:cNvPicPr>
                <a:picLocks noChangeAspect="1"/>
              </p:cNvPicPr>
              <p:nvPr/>
            </p:nvPicPr>
            <p:blipFill>
              <a:blip r:embed="rId2"/>
              <a:srcRect t="38499"/>
              <a:stretch>
                <a:fillRect/>
              </a:stretch>
            </p:blipFill>
            <p:spPr>
              <a:xfrm>
                <a:off x="2800356" y="5194300"/>
                <a:ext cx="2705100" cy="16637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6150" name="组合 11"/>
            <p:cNvGrpSpPr/>
            <p:nvPr/>
          </p:nvGrpSpPr>
          <p:grpSpPr>
            <a:xfrm>
              <a:off x="0" y="3886200"/>
              <a:ext cx="4590357" cy="1244410"/>
              <a:chOff x="0" y="5194300"/>
              <a:chExt cx="5505456" cy="1663700"/>
            </a:xfrm>
          </p:grpSpPr>
          <p:pic>
            <p:nvPicPr>
              <p:cNvPr id="6151" name="图片 12"/>
              <p:cNvPicPr>
                <a:picLocks noChangeAspect="1"/>
              </p:cNvPicPr>
              <p:nvPr/>
            </p:nvPicPr>
            <p:blipFill>
              <a:blip r:embed="rId3"/>
              <a:srcRect t="38499"/>
              <a:stretch>
                <a:fillRect/>
              </a:stretch>
            </p:blipFill>
            <p:spPr>
              <a:xfrm>
                <a:off x="0" y="5194300"/>
                <a:ext cx="2705100" cy="16637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6152" name="图片 13"/>
              <p:cNvPicPr>
                <a:picLocks noChangeAspect="1"/>
              </p:cNvPicPr>
              <p:nvPr/>
            </p:nvPicPr>
            <p:blipFill>
              <a:blip r:embed="rId3"/>
              <a:srcRect t="38499"/>
              <a:stretch>
                <a:fillRect/>
              </a:stretch>
            </p:blipFill>
            <p:spPr>
              <a:xfrm>
                <a:off x="2800356" y="5194300"/>
                <a:ext cx="2705100" cy="16637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6153" name="组合 19"/>
          <p:cNvGrpSpPr/>
          <p:nvPr/>
        </p:nvGrpSpPr>
        <p:grpSpPr>
          <a:xfrm flipH="1">
            <a:off x="2501900" y="4084638"/>
            <a:ext cx="6619875" cy="1046162"/>
            <a:chOff x="0" y="3767671"/>
            <a:chExt cx="9121086" cy="1362939"/>
          </a:xfrm>
        </p:grpSpPr>
        <p:grpSp>
          <p:nvGrpSpPr>
            <p:cNvPr id="6154" name="组合 20"/>
            <p:cNvGrpSpPr/>
            <p:nvPr/>
          </p:nvGrpSpPr>
          <p:grpSpPr>
            <a:xfrm>
              <a:off x="4530729" y="3767671"/>
              <a:ext cx="4590357" cy="1362939"/>
              <a:chOff x="0" y="5194300"/>
              <a:chExt cx="5505456" cy="1663700"/>
            </a:xfrm>
          </p:grpSpPr>
          <p:pic>
            <p:nvPicPr>
              <p:cNvPr id="6155" name="图片 24"/>
              <p:cNvPicPr>
                <a:picLocks noChangeAspect="1"/>
              </p:cNvPicPr>
              <p:nvPr/>
            </p:nvPicPr>
            <p:blipFill>
              <a:blip r:embed="rId4"/>
              <a:srcRect t="38499"/>
              <a:stretch>
                <a:fillRect/>
              </a:stretch>
            </p:blipFill>
            <p:spPr>
              <a:xfrm>
                <a:off x="0" y="5194300"/>
                <a:ext cx="2705100" cy="16637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6156" name="图片 25"/>
              <p:cNvPicPr>
                <a:picLocks noChangeAspect="1"/>
              </p:cNvPicPr>
              <p:nvPr/>
            </p:nvPicPr>
            <p:blipFill>
              <a:blip r:embed="rId4"/>
              <a:srcRect t="38499"/>
              <a:stretch>
                <a:fillRect/>
              </a:stretch>
            </p:blipFill>
            <p:spPr>
              <a:xfrm>
                <a:off x="2800356" y="5194300"/>
                <a:ext cx="2705100" cy="16637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6157" name="组合 21"/>
            <p:cNvGrpSpPr/>
            <p:nvPr/>
          </p:nvGrpSpPr>
          <p:grpSpPr>
            <a:xfrm>
              <a:off x="0" y="3886200"/>
              <a:ext cx="4590357" cy="1244410"/>
              <a:chOff x="0" y="5194300"/>
              <a:chExt cx="5505456" cy="1663700"/>
            </a:xfrm>
          </p:grpSpPr>
          <p:pic>
            <p:nvPicPr>
              <p:cNvPr id="6158" name="图片 22"/>
              <p:cNvPicPr>
                <a:picLocks noChangeAspect="1"/>
              </p:cNvPicPr>
              <p:nvPr/>
            </p:nvPicPr>
            <p:blipFill>
              <a:blip r:embed="rId5"/>
              <a:srcRect t="38499"/>
              <a:stretch>
                <a:fillRect/>
              </a:stretch>
            </p:blipFill>
            <p:spPr>
              <a:xfrm>
                <a:off x="0" y="5194300"/>
                <a:ext cx="2705100" cy="16637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6159" name="图片 23"/>
              <p:cNvPicPr>
                <a:picLocks noChangeAspect="1"/>
              </p:cNvPicPr>
              <p:nvPr/>
            </p:nvPicPr>
            <p:blipFill>
              <a:blip r:embed="rId5"/>
              <a:srcRect t="38499"/>
              <a:stretch>
                <a:fillRect/>
              </a:stretch>
            </p:blipFill>
            <p:spPr>
              <a:xfrm>
                <a:off x="2800356" y="5194300"/>
                <a:ext cx="2705100" cy="16637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616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21775" cy="5130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61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8575" y="3832225"/>
            <a:ext cx="1289050" cy="1181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62" name="矩形 26"/>
          <p:cNvSpPr/>
          <p:nvPr userDrawn="1"/>
        </p:nvSpPr>
        <p:spPr>
          <a:xfrm>
            <a:off x="0" y="417416"/>
            <a:ext cx="9144000" cy="429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6163" name="图片 7"/>
          <p:cNvPicPr>
            <a:picLocks noChangeAspect="1"/>
          </p:cNvPicPr>
          <p:nvPr/>
        </p:nvPicPr>
        <p:blipFill>
          <a:blip r:embed="rId8"/>
          <a:srcRect l="67729" b="29630"/>
          <a:stretch>
            <a:fillRect/>
          </a:stretch>
        </p:blipFill>
        <p:spPr>
          <a:xfrm>
            <a:off x="6184900" y="0"/>
            <a:ext cx="2936875" cy="3619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4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2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mbria" panose="02040503050406030204" charset="0"/>
          <a:ea typeface="黑体" panose="02010609060101010101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28.xml"/><Relationship Id="rId4" Type="http://schemas.openxmlformats.org/officeDocument/2006/relationships/image" Target="../media/image26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5.png"/><Relationship Id="rId3" Type="http://schemas.openxmlformats.org/officeDocument/2006/relationships/customXml" Target="../ink/ink2.xml"/><Relationship Id="rId2" Type="http://schemas.openxmlformats.org/officeDocument/2006/relationships/image" Target="../media/image44.png"/><Relationship Id="rId1" Type="http://schemas.openxmlformats.org/officeDocument/2006/relationships/customXml" Target="../ink/ink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8.jpeg"/><Relationship Id="rId1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hyperlink" Target="23%20&#32440;&#33337;&#21644;&#39118;&#31581;&#65288;&#26391;&#35835;&#65289;.wmv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1949450" y="728663"/>
            <a:ext cx="3590925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纸船和风筝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19" name="组合 5"/>
          <p:cNvGrpSpPr/>
          <p:nvPr/>
        </p:nvGrpSpPr>
        <p:grpSpPr>
          <a:xfrm>
            <a:off x="1085850" y="728663"/>
            <a:ext cx="752475" cy="769937"/>
            <a:chOff x="2322152" y="1381176"/>
            <a:chExt cx="752129" cy="769442"/>
          </a:xfrm>
        </p:grpSpPr>
        <p:sp>
          <p:nvSpPr>
            <p:cNvPr id="9220" name="椭圆 6"/>
            <p:cNvSpPr/>
            <p:nvPr/>
          </p:nvSpPr>
          <p:spPr>
            <a:xfrm>
              <a:off x="2338217" y="1430618"/>
              <a:ext cx="720000" cy="720000"/>
            </a:xfrm>
            <a:prstGeom prst="ellipse">
              <a:avLst/>
            </a:prstGeom>
            <a:solidFill>
              <a:srgbClr val="F49800"/>
            </a:solidFill>
            <a:ln>
              <a:solidFill>
                <a:srgbClr val="F498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 hangingPunct="0"/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21" name="矩形 7"/>
            <p:cNvSpPr/>
            <p:nvPr/>
          </p:nvSpPr>
          <p:spPr>
            <a:xfrm>
              <a:off x="2322152" y="1381176"/>
              <a:ext cx="752129" cy="76944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222" name="图片 6"/>
          <p:cNvPicPr>
            <a:picLocks noChangeAspect="1"/>
          </p:cNvPicPr>
          <p:nvPr/>
        </p:nvPicPr>
        <p:blipFill>
          <a:blip r:embed="rId2"/>
          <a:srcRect l="32271" t="-7408"/>
          <a:stretch>
            <a:fillRect/>
          </a:stretch>
        </p:blipFill>
        <p:spPr>
          <a:xfrm>
            <a:off x="490538" y="4364038"/>
            <a:ext cx="2644775" cy="498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3" name="图片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l="11131" t="17429" r="15821" b="19094"/>
          <a:stretch>
            <a:fillRect/>
          </a:stretch>
        </p:blipFill>
        <p:spPr>
          <a:xfrm>
            <a:off x="712788" y="2884488"/>
            <a:ext cx="2219325" cy="133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4" name="文本框 10">
            <a:hlinkClick r:id="rId3" action="ppaction://hlinksldjump"/>
          </p:cNvPr>
          <p:cNvSpPr txBox="1"/>
          <p:nvPr/>
        </p:nvSpPr>
        <p:spPr>
          <a:xfrm>
            <a:off x="1011238" y="3436938"/>
            <a:ext cx="1781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hlinkClick r:id="rId3" action="ppaction://hlinksldjump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hlinkClick r:id="rId3" action="ppaction://hlinksldjump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hlinkClick r:id="rId3" action="ppaction://hlinksldjump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5" name="图片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rcRect l="11131" t="17429" r="15821" b="19094"/>
          <a:stretch>
            <a:fillRect/>
          </a:stretch>
        </p:blipFill>
        <p:spPr>
          <a:xfrm>
            <a:off x="3090863" y="2859088"/>
            <a:ext cx="2220912" cy="1328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6" name="文本框 12">
            <a:hlinkClick r:id="rId5" action="ppaction://hlinksldjump"/>
          </p:cNvPr>
          <p:cNvSpPr txBox="1"/>
          <p:nvPr/>
        </p:nvSpPr>
        <p:spPr>
          <a:xfrm>
            <a:off x="3390900" y="3400425"/>
            <a:ext cx="1781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hlinkClick r:id="rId5" action="ppaction://hlinksldjump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hlinkClick r:id="rId5" action="ppaction://hlinksldjump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hlinkClick r:id="rId5" action="ppaction://hlinksldjump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495300" y="609600"/>
            <a:ext cx="6962775" cy="129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轻声读这些句子，对比理解，你又发现了什么？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4" name="矩形 2"/>
          <p:cNvSpPr/>
          <p:nvPr/>
        </p:nvSpPr>
        <p:spPr>
          <a:xfrm>
            <a:off x="288477" y="1901857"/>
            <a:ext cx="8445947" cy="2677656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纸船要有水才能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，风筝要有风才能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这两个字读音相同，都是形声字，声旁表音，形旁表义，偏旁不同，表示的意思也不一样。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漂哇漂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是说物体在水面上漂，和水有关；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飘哇飘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是说物体随风飘，和风有关。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"/>
          <p:cNvSpPr/>
          <p:nvPr/>
        </p:nvSpPr>
        <p:spPr>
          <a:xfrm>
            <a:off x="2692400" y="330200"/>
            <a:ext cx="2054225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选字填空。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8" name="矩形 2"/>
          <p:cNvSpPr/>
          <p:nvPr/>
        </p:nvSpPr>
        <p:spPr>
          <a:xfrm>
            <a:off x="2692400" y="1125538"/>
            <a:ext cx="176847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漂    飘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1525588" y="1881188"/>
            <a:ext cx="525145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五星红旗迎风（   ）扬。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小小纸船顺水（   ）流。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雪花从空中（   ）落下来。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4"/>
          <p:cNvSpPr/>
          <p:nvPr/>
        </p:nvSpPr>
        <p:spPr>
          <a:xfrm>
            <a:off x="4443413" y="1898650"/>
            <a:ext cx="619125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矩形 7"/>
          <p:cNvSpPr/>
          <p:nvPr/>
        </p:nvSpPr>
        <p:spPr>
          <a:xfrm>
            <a:off x="4443413" y="2551113"/>
            <a:ext cx="61912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矩形 8"/>
          <p:cNvSpPr/>
          <p:nvPr/>
        </p:nvSpPr>
        <p:spPr>
          <a:xfrm>
            <a:off x="4127500" y="3205163"/>
            <a:ext cx="619125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3" name="图片 9"/>
          <p:cNvPicPr>
            <a:picLocks noChangeAspect="1"/>
          </p:cNvPicPr>
          <p:nvPr/>
        </p:nvPicPr>
        <p:blipFill>
          <a:blip r:embed="rId1"/>
          <a:srcRect l="11131" t="17429" r="15821" b="19094"/>
          <a:stretch>
            <a:fillRect/>
          </a:stretch>
        </p:blipFill>
        <p:spPr>
          <a:xfrm>
            <a:off x="1616075" y="330200"/>
            <a:ext cx="1076325" cy="642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358775" y="603250"/>
            <a:ext cx="7885113" cy="1208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默读课文，边读边想：松鼠和小熊住在一座山上，他们分别住在哪里？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1" p14:bwMode="auto">
            <p14:nvContentPartPr>
              <p14:cNvPr id="20482" name="墨迹 3"/>
              <p14:cNvContentPartPr/>
              <p14:nvPr/>
            </p14:nvContentPartPr>
            <p14:xfrm>
              <a:off x="1595699" y="2273606"/>
              <a:ext cx="4490776" cy="1630794"/>
            </p14:xfrm>
          </p:contentPart>
        </mc:Choice>
        <mc:Fallback xmlns="">
          <p:pic>
            <p:nvPicPr>
              <p:cNvPr id="20482" name="墨迹 3"/>
            </p:nvPicPr>
            <p:blipFill>
              <a:blip r:embed="rId2"/>
            </p:blipFill>
            <p:spPr>
              <a:xfrm>
                <a:off x="1595699" y="2273606"/>
                <a:ext cx="4490776" cy="1630794"/>
              </a:xfrm>
              <a:prstGeom prst="rect"/>
            </p:spPr>
          </p:pic>
        </mc:Fallback>
      </mc:AlternateContent>
      <p:sp>
        <p:nvSpPr>
          <p:cNvPr id="20483" name="矩形 4"/>
          <p:cNvSpPr/>
          <p:nvPr/>
        </p:nvSpPr>
        <p:spPr>
          <a:xfrm>
            <a:off x="3686175" y="1811338"/>
            <a:ext cx="971550" cy="509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矩形 5"/>
          <p:cNvSpPr/>
          <p:nvPr/>
        </p:nvSpPr>
        <p:spPr>
          <a:xfrm>
            <a:off x="5461000" y="3333750"/>
            <a:ext cx="97155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小熊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矩形 6"/>
          <p:cNvSpPr/>
          <p:nvPr/>
        </p:nvSpPr>
        <p:spPr>
          <a:xfrm>
            <a:off x="3160713" y="2776538"/>
            <a:ext cx="97155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河流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3" p14:bwMode="auto">
            <p14:nvContentPartPr>
              <p14:cNvPr id="20486" name="墨迹 7"/>
              <p14:cNvContentPartPr/>
              <p14:nvPr/>
            </p14:nvContentPartPr>
            <p14:xfrm>
              <a:off x="3852216" y="2391104"/>
              <a:ext cx="1543072" cy="1391355"/>
            </p14:xfrm>
          </p:contentPart>
        </mc:Choice>
        <mc:Fallback xmlns="">
          <p:pic>
            <p:nvPicPr>
              <p:cNvPr id="20486" name="墨迹 7"/>
            </p:nvPicPr>
            <p:blipFill>
              <a:blip r:embed="rId4"/>
            </p:blipFill>
            <p:spPr>
              <a:xfrm>
                <a:off x="3852216" y="2391104"/>
                <a:ext cx="1543072" cy="1391355"/>
              </a:xfrm>
              <a:prstGeom prst="rect"/>
            </p:spPr>
          </p:pic>
        </mc:Fallback>
      </mc:AlternateContent>
      <p:sp>
        <p:nvSpPr>
          <p:cNvPr id="20487" name="矩形 8"/>
          <p:cNvSpPr/>
          <p:nvPr/>
        </p:nvSpPr>
        <p:spPr>
          <a:xfrm>
            <a:off x="358775" y="4030663"/>
            <a:ext cx="7885113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用自己的话简单说说课文讲了一个什么故事。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4288" y="463550"/>
            <a:ext cx="3068637" cy="386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463550"/>
            <a:ext cx="3089275" cy="2976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1507" name="矩形 3"/>
          <p:cNvSpPr/>
          <p:nvPr/>
        </p:nvSpPr>
        <p:spPr>
          <a:xfrm>
            <a:off x="557213" y="3582988"/>
            <a:ext cx="8029575" cy="1125537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再次默读，找出表示松鼠和小熊心情变化的词语。并借助这些词语，说说课文的主要内容。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1508" name="直接连接符 5"/>
          <p:cNvCxnSpPr/>
          <p:nvPr/>
        </p:nvCxnSpPr>
        <p:spPr>
          <a:xfrm>
            <a:off x="1627188" y="2305050"/>
            <a:ext cx="155257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09" name="直接连接符 6"/>
          <p:cNvCxnSpPr/>
          <p:nvPr/>
        </p:nvCxnSpPr>
        <p:spPr>
          <a:xfrm>
            <a:off x="4678363" y="1377950"/>
            <a:ext cx="72707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0" name="直接连接符 8"/>
          <p:cNvCxnSpPr/>
          <p:nvPr/>
        </p:nvCxnSpPr>
        <p:spPr>
          <a:xfrm>
            <a:off x="1627188" y="3414713"/>
            <a:ext cx="21526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1" name="直接连接符 10"/>
          <p:cNvCxnSpPr/>
          <p:nvPr/>
        </p:nvCxnSpPr>
        <p:spPr>
          <a:xfrm>
            <a:off x="4491038" y="3197225"/>
            <a:ext cx="5794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2" name="直接连接符 12"/>
          <p:cNvCxnSpPr/>
          <p:nvPr/>
        </p:nvCxnSpPr>
        <p:spPr>
          <a:xfrm>
            <a:off x="5140325" y="2971800"/>
            <a:ext cx="224313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3" name="直接连接符 17"/>
          <p:cNvCxnSpPr/>
          <p:nvPr/>
        </p:nvCxnSpPr>
        <p:spPr>
          <a:xfrm>
            <a:off x="4668838" y="1820863"/>
            <a:ext cx="9636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075" y="95250"/>
            <a:ext cx="2408238" cy="67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22530" name="图片 15"/>
          <p:cNvPicPr>
            <a:picLocks noChangeAspect="1"/>
          </p:cNvPicPr>
          <p:nvPr/>
        </p:nvPicPr>
        <p:blipFill>
          <a:blip r:embed="rId2"/>
          <a:srcRect r="72253" b="77780"/>
          <a:stretch>
            <a:fillRect/>
          </a:stretch>
        </p:blipFill>
        <p:spPr>
          <a:xfrm>
            <a:off x="-195262" y="-261937"/>
            <a:ext cx="16002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矩形 17"/>
          <p:cNvSpPr/>
          <p:nvPr/>
        </p:nvSpPr>
        <p:spPr>
          <a:xfrm>
            <a:off x="619327" y="133220"/>
            <a:ext cx="1832553" cy="5847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品词析句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2532" name="图片 2"/>
          <p:cNvPicPr>
            <a:picLocks noChangeAspect="1"/>
          </p:cNvPicPr>
          <p:nvPr/>
        </p:nvPicPr>
        <p:blipFill>
          <a:blip r:embed="rId3"/>
          <a:srcRect t="30271" b="10956"/>
          <a:stretch>
            <a:fillRect/>
          </a:stretch>
        </p:blipFill>
        <p:spPr>
          <a:xfrm>
            <a:off x="300038" y="804863"/>
            <a:ext cx="5438775" cy="4024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2533" name="矩形 3"/>
          <p:cNvSpPr/>
          <p:nvPr/>
        </p:nvSpPr>
        <p:spPr>
          <a:xfrm>
            <a:off x="5738813" y="1146175"/>
            <a:ext cx="2981325" cy="3341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读第</a:t>
            </a: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000" b="1">
                <a:latin typeface="宋体" panose="02010600030101010101" pitchFamily="2" charset="-122"/>
              </a:rPr>
              <a:t>5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自然段。在课文中找出让他们各自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乐坏了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的原因，并用横线画出来。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2534" name="直接连接符 4"/>
          <p:cNvCxnSpPr/>
          <p:nvPr/>
        </p:nvCxnSpPr>
        <p:spPr>
          <a:xfrm>
            <a:off x="884238" y="1189038"/>
            <a:ext cx="1828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35" name="直接连接符 6"/>
          <p:cNvCxnSpPr/>
          <p:nvPr/>
        </p:nvCxnSpPr>
        <p:spPr>
          <a:xfrm>
            <a:off x="3695700" y="1976438"/>
            <a:ext cx="1828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36" name="直接连接符 7"/>
          <p:cNvCxnSpPr/>
          <p:nvPr/>
        </p:nvCxnSpPr>
        <p:spPr>
          <a:xfrm>
            <a:off x="509588" y="2379663"/>
            <a:ext cx="48974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37" name="直接连接符 9"/>
          <p:cNvCxnSpPr/>
          <p:nvPr/>
        </p:nvCxnSpPr>
        <p:spPr>
          <a:xfrm>
            <a:off x="893763" y="2773363"/>
            <a:ext cx="53022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38" name="直接连接符 11"/>
          <p:cNvCxnSpPr/>
          <p:nvPr/>
        </p:nvCxnSpPr>
        <p:spPr>
          <a:xfrm>
            <a:off x="4846638" y="3962400"/>
            <a:ext cx="74612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39" name="直接连接符 14"/>
          <p:cNvCxnSpPr/>
          <p:nvPr/>
        </p:nvCxnSpPr>
        <p:spPr>
          <a:xfrm>
            <a:off x="2947988" y="4356100"/>
            <a:ext cx="2576512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40" name="直接连接符 16"/>
          <p:cNvCxnSpPr/>
          <p:nvPr/>
        </p:nvCxnSpPr>
        <p:spPr>
          <a:xfrm>
            <a:off x="3027363" y="4759325"/>
            <a:ext cx="235902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41" name="直接连接符 19"/>
          <p:cNvCxnSpPr/>
          <p:nvPr/>
        </p:nvCxnSpPr>
        <p:spPr>
          <a:xfrm>
            <a:off x="4354513" y="3186113"/>
            <a:ext cx="1169987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42" name="直接连接符 21"/>
          <p:cNvCxnSpPr/>
          <p:nvPr/>
        </p:nvCxnSpPr>
        <p:spPr>
          <a:xfrm>
            <a:off x="471488" y="3578225"/>
            <a:ext cx="42227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"/>
          <p:cNvSpPr/>
          <p:nvPr/>
        </p:nvSpPr>
        <p:spPr>
          <a:xfrm>
            <a:off x="1539875" y="382588"/>
            <a:ext cx="6815138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纸船漂哇漂，漂到了小熊家门口。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纸船漂到了小熊家门口。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矩形 2"/>
          <p:cNvSpPr/>
          <p:nvPr/>
        </p:nvSpPr>
        <p:spPr>
          <a:xfrm>
            <a:off x="1539875" y="1489075"/>
            <a:ext cx="6815138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风筝乘着风，飘哇飘，飘到了松鼠家门口。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风筝乘着风，飘到了松鼠家门口。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282575" y="2547938"/>
            <a:ext cx="8445500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对比阅读：第一组中的两个句子有什么不一样？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6" name="椭圆 4"/>
          <p:cNvSpPr/>
          <p:nvPr/>
        </p:nvSpPr>
        <p:spPr>
          <a:xfrm>
            <a:off x="2302901" y="431077"/>
            <a:ext cx="1130710" cy="50023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57" name="矩形 5"/>
          <p:cNvSpPr/>
          <p:nvPr/>
        </p:nvSpPr>
        <p:spPr>
          <a:xfrm>
            <a:off x="282575" y="3154363"/>
            <a:ext cx="844550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少了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漂哇漂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，就少了纸船从山顶漂到山脚的路途的弯弯曲曲，少了漂下来的漫长的过程，少了沿着小溪漂下来时慢悠悠的感觉。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左大括号 6"/>
          <p:cNvSpPr/>
          <p:nvPr/>
        </p:nvSpPr>
        <p:spPr>
          <a:xfrm>
            <a:off x="1409700" y="577850"/>
            <a:ext cx="182563" cy="706438"/>
          </a:xfrm>
          <a:prstGeom prst="leftBrace">
            <a:avLst>
              <a:gd name="adj1" fmla="val 29344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59" name="左大括号 7"/>
          <p:cNvSpPr/>
          <p:nvPr/>
        </p:nvSpPr>
        <p:spPr>
          <a:xfrm>
            <a:off x="1409700" y="1685925"/>
            <a:ext cx="182563" cy="706438"/>
          </a:xfrm>
          <a:prstGeom prst="leftBrace">
            <a:avLst>
              <a:gd name="adj1" fmla="val 29344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356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577850"/>
            <a:ext cx="839788" cy="769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61" name="图片 9"/>
          <p:cNvPicPr>
            <a:picLocks noChangeAspect="1"/>
          </p:cNvPicPr>
          <p:nvPr/>
        </p:nvPicPr>
        <p:blipFill>
          <a:blip r:embed="rId2"/>
          <a:srcRect l="71733" r="5849" b="56677"/>
          <a:stretch>
            <a:fillRect/>
          </a:stretch>
        </p:blipFill>
        <p:spPr>
          <a:xfrm>
            <a:off x="392113" y="1309688"/>
            <a:ext cx="1109662" cy="1212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 animBg="1"/>
      <p:bldP spid="235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1"/>
          <p:cNvSpPr/>
          <p:nvPr/>
        </p:nvSpPr>
        <p:spPr>
          <a:xfrm>
            <a:off x="1255713" y="1466850"/>
            <a:ext cx="68135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纸船漂哇漂，漂到了小熊家门口。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纸船漂到了小熊家门口。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8" name="矩形 3"/>
          <p:cNvSpPr/>
          <p:nvPr/>
        </p:nvSpPr>
        <p:spPr>
          <a:xfrm>
            <a:off x="212725" y="2492375"/>
            <a:ext cx="8664575" cy="129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观察第二组句子，说说自己的发现，并一边读一边想象画面。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左大括号 6"/>
          <p:cNvSpPr/>
          <p:nvPr/>
        </p:nvSpPr>
        <p:spPr>
          <a:xfrm>
            <a:off x="1125538" y="1662113"/>
            <a:ext cx="180975" cy="706437"/>
          </a:xfrm>
          <a:prstGeom prst="leftBrace">
            <a:avLst>
              <a:gd name="adj1" fmla="val 29602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0" name="矩形 9"/>
          <p:cNvSpPr/>
          <p:nvPr/>
        </p:nvSpPr>
        <p:spPr>
          <a:xfrm>
            <a:off x="212725" y="284163"/>
            <a:ext cx="7607300" cy="1293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边想象画面边读句子，读出纸船慢悠悠地漂流的样子。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1" name="矩形 10"/>
          <p:cNvSpPr/>
          <p:nvPr/>
        </p:nvSpPr>
        <p:spPr>
          <a:xfrm>
            <a:off x="1255713" y="3575050"/>
            <a:ext cx="7402512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风筝乘着风，飘哇飘，飘到了松鼠家门口。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风筝乘着风，飘到了松鼠家门口。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2" name="左大括号 11"/>
          <p:cNvSpPr/>
          <p:nvPr/>
        </p:nvSpPr>
        <p:spPr>
          <a:xfrm>
            <a:off x="1125538" y="3770313"/>
            <a:ext cx="180975" cy="706437"/>
          </a:xfrm>
          <a:prstGeom prst="leftBrace">
            <a:avLst>
              <a:gd name="adj1" fmla="val 29602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/>
      <p:bldP spid="24579" grpId="0" animBg="1"/>
      <p:bldP spid="24580" grpId="0"/>
      <p:bldP spid="24581" grpId="0"/>
      <p:bldP spid="245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1"/>
          <p:cNvSpPr/>
          <p:nvPr/>
        </p:nvSpPr>
        <p:spPr>
          <a:xfrm>
            <a:off x="1101725" y="1503363"/>
            <a:ext cx="6815138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小兔子跳到了山那边。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小兔子跳哇跳，跳到了山那边。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矩形 2"/>
          <p:cNvSpPr/>
          <p:nvPr/>
        </p:nvSpPr>
        <p:spPr>
          <a:xfrm>
            <a:off x="1101725" y="2611438"/>
            <a:ext cx="6815138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乌龟爬到了终点。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乌龟爬呀爬，爬到了终点。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左大括号 3"/>
          <p:cNvSpPr/>
          <p:nvPr/>
        </p:nvSpPr>
        <p:spPr>
          <a:xfrm>
            <a:off x="971550" y="1700213"/>
            <a:ext cx="182563" cy="706437"/>
          </a:xfrm>
          <a:prstGeom prst="leftBrace">
            <a:avLst>
              <a:gd name="adj1" fmla="val 29344"/>
              <a:gd name="adj2" fmla="val 50000"/>
            </a:avLst>
          </a:prstGeom>
          <a:noFill/>
          <a:ln w="19050">
            <a:solidFill>
              <a:srgbClr val="0070C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0070C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04" name="左大括号 4"/>
          <p:cNvSpPr/>
          <p:nvPr/>
        </p:nvSpPr>
        <p:spPr>
          <a:xfrm>
            <a:off x="971550" y="2806700"/>
            <a:ext cx="182563" cy="708025"/>
          </a:xfrm>
          <a:prstGeom prst="leftBrace">
            <a:avLst>
              <a:gd name="adj1" fmla="val 29410"/>
              <a:gd name="adj2" fmla="val 50000"/>
            </a:avLst>
          </a:prstGeom>
          <a:noFill/>
          <a:ln w="19050">
            <a:solidFill>
              <a:srgbClr val="0070C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0070C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05" name="矩形 5"/>
          <p:cNvSpPr/>
          <p:nvPr/>
        </p:nvSpPr>
        <p:spPr>
          <a:xfrm>
            <a:off x="476250" y="3668713"/>
            <a:ext cx="7800975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边读边想象画面，感受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跳哇跳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爬呀爬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表现出的不容易。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6" name="矩形 6"/>
          <p:cNvSpPr/>
          <p:nvPr/>
        </p:nvSpPr>
        <p:spPr>
          <a:xfrm>
            <a:off x="476250" y="407988"/>
            <a:ext cx="7658100" cy="1046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仿照课文句式说一说，表现出兔子跳得不容易和乌龟爬得很辛苦。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uild="p"/>
      <p:bldP spid="25602" grpId="0" build="p"/>
      <p:bldP spid="25603" grpId="0" animBg="1"/>
      <p:bldP spid="25604" grpId="0" animBg="1"/>
      <p:bldP spid="256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/>
          <p:nvPr/>
        </p:nvSpPr>
        <p:spPr>
          <a:xfrm>
            <a:off x="441325" y="1135063"/>
            <a:ext cx="6169025" cy="2492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小熊收到了纸船，松鼠收到了风筝，他们的心情怎么样？默读第</a:t>
            </a: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000" b="1">
                <a:latin typeface="宋体" panose="02010600030101010101" pitchFamily="2" charset="-122"/>
              </a:rPr>
              <a:t>5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自然段，说说你从什么地方感受到了他们的心情。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84225"/>
            <a:ext cx="5302250" cy="3941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7650" name="直接连接符 3"/>
          <p:cNvCxnSpPr/>
          <p:nvPr/>
        </p:nvCxnSpPr>
        <p:spPr>
          <a:xfrm>
            <a:off x="544513" y="1960563"/>
            <a:ext cx="28019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51" name="直接连接符 4"/>
          <p:cNvCxnSpPr/>
          <p:nvPr/>
        </p:nvCxnSpPr>
        <p:spPr>
          <a:xfrm>
            <a:off x="476250" y="3897313"/>
            <a:ext cx="39814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2" name="矩形 6"/>
          <p:cNvSpPr/>
          <p:nvPr/>
        </p:nvSpPr>
        <p:spPr>
          <a:xfrm>
            <a:off x="5424488" y="1373188"/>
            <a:ext cx="3351212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可以用哪个词来替换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乐坏了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3" name="矩形 7"/>
          <p:cNvSpPr/>
          <p:nvPr/>
        </p:nvSpPr>
        <p:spPr>
          <a:xfrm>
            <a:off x="5667375" y="2635250"/>
            <a:ext cx="2393950" cy="2090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开心极了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高兴极了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高兴得不得了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075" y="95250"/>
            <a:ext cx="2408238" cy="67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10242" name="图片 12"/>
          <p:cNvPicPr>
            <a:picLocks noChangeAspect="1"/>
          </p:cNvPicPr>
          <p:nvPr/>
        </p:nvPicPr>
        <p:blipFill>
          <a:blip r:embed="rId2"/>
          <a:srcRect r="72253" b="77780"/>
          <a:stretch>
            <a:fillRect/>
          </a:stretch>
        </p:blipFill>
        <p:spPr>
          <a:xfrm>
            <a:off x="-195262" y="-261937"/>
            <a:ext cx="16002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矩形 1"/>
          <p:cNvSpPr/>
          <p:nvPr/>
        </p:nvSpPr>
        <p:spPr>
          <a:xfrm>
            <a:off x="2998788" y="3833813"/>
            <a:ext cx="10048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松鼠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4" name="Picture 8" descr="https://timgsa.baidu.com/timg?image&amp;quality=80&amp;size=b9999_10000&amp;sec=1561451882141&amp;di=93643c46278166c6767d2be0e2defa26&amp;imgtype=0&amp;src=http%3A%2F%2Fdpic.tiankong.com%2Flx%2F1z%2FQJ86490961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175" y="1149350"/>
            <a:ext cx="1725613" cy="2357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5" name="Picture 10" descr="https://timgsa.baidu.com/timg?image&amp;quality=80&amp;size=b9999_10000&amp;sec=1561451954465&amp;di=b5f52ecd088fce4606e109bc6cc93e74&amp;imgtype=0&amp;src=http%3A%2F%2Fimg02.tooopen.com%2Fimages%2F20160406%2Ftooopen_sy_1583348252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0663" y="1123950"/>
            <a:ext cx="1825625" cy="2382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6" name="矩形 2"/>
          <p:cNvSpPr/>
          <p:nvPr/>
        </p:nvSpPr>
        <p:spPr>
          <a:xfrm>
            <a:off x="5519738" y="3833813"/>
            <a:ext cx="10048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小熊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7" name="图片 5"/>
          <p:cNvPicPr>
            <a:picLocks noChangeAspect="1"/>
          </p:cNvPicPr>
          <p:nvPr/>
        </p:nvPicPr>
        <p:blipFill>
          <a:blip r:embed="rId5"/>
          <a:srcRect l="11131" t="17429" r="15821" b="19094"/>
          <a:stretch>
            <a:fillRect/>
          </a:stretch>
        </p:blipFill>
        <p:spPr>
          <a:xfrm>
            <a:off x="3433763" y="-328612"/>
            <a:ext cx="2220912" cy="133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8" name="文本框 6"/>
          <p:cNvSpPr txBox="1"/>
          <p:nvPr/>
        </p:nvSpPr>
        <p:spPr>
          <a:xfrm>
            <a:off x="3609975" y="180975"/>
            <a:ext cx="18764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9" name="矩形 7"/>
          <p:cNvSpPr/>
          <p:nvPr/>
        </p:nvSpPr>
        <p:spPr>
          <a:xfrm>
            <a:off x="619327" y="133220"/>
            <a:ext cx="1832553" cy="5847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激趣导入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50" name="矩形 8"/>
          <p:cNvSpPr/>
          <p:nvPr/>
        </p:nvSpPr>
        <p:spPr>
          <a:xfrm>
            <a:off x="2874963" y="3567113"/>
            <a:ext cx="122396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sōnɡ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shǔ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51" name="矩形 9"/>
          <p:cNvSpPr/>
          <p:nvPr/>
        </p:nvSpPr>
        <p:spPr>
          <a:xfrm>
            <a:off x="1755775" y="3535363"/>
            <a:ext cx="11128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平舌音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2" name="矩形 10"/>
          <p:cNvSpPr/>
          <p:nvPr/>
        </p:nvSpPr>
        <p:spPr>
          <a:xfrm>
            <a:off x="4187825" y="3535363"/>
            <a:ext cx="11128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6" grpId="0"/>
      <p:bldP spid="10250" grpId="0"/>
      <p:bldP spid="10251" grpId="0"/>
      <p:bldP spid="102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74700"/>
            <a:ext cx="5302250" cy="3941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8674" name="直接连接符 3"/>
          <p:cNvCxnSpPr/>
          <p:nvPr/>
        </p:nvCxnSpPr>
        <p:spPr>
          <a:xfrm>
            <a:off x="544513" y="1951038"/>
            <a:ext cx="28019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75" name="直接连接符 4"/>
          <p:cNvCxnSpPr/>
          <p:nvPr/>
        </p:nvCxnSpPr>
        <p:spPr>
          <a:xfrm>
            <a:off x="476250" y="3887788"/>
            <a:ext cx="39814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6" name="矩形 6"/>
          <p:cNvSpPr/>
          <p:nvPr/>
        </p:nvSpPr>
        <p:spPr>
          <a:xfrm>
            <a:off x="5368925" y="857250"/>
            <a:ext cx="3151188" cy="2332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想象一下，小熊、松鼠乐坏了，他们会高兴成什么样子？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7" name="矩形 7"/>
          <p:cNvSpPr/>
          <p:nvPr/>
        </p:nvSpPr>
        <p:spPr>
          <a:xfrm>
            <a:off x="5368925" y="3106738"/>
            <a:ext cx="3181350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眼睛眯成一条缝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笑得合不拢嘴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矩形 8"/>
          <p:cNvSpPr/>
          <p:nvPr/>
        </p:nvSpPr>
        <p:spPr>
          <a:xfrm>
            <a:off x="154534" y="4155654"/>
            <a:ext cx="7881560" cy="5730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hangingPunct="0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男生女生分别扮演小熊和松鼠，比赛读课文。</a:t>
            </a:r>
            <a:endParaRPr lang="zh-CN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 animBg="1"/>
      <p:bldP spid="2867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1"/>
          <p:cNvSpPr/>
          <p:nvPr/>
        </p:nvSpPr>
        <p:spPr>
          <a:xfrm>
            <a:off x="809625" y="612775"/>
            <a:ext cx="3871913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现场采访。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矩形 2"/>
          <p:cNvSpPr/>
          <p:nvPr/>
        </p:nvSpPr>
        <p:spPr>
          <a:xfrm>
            <a:off x="809625" y="1235075"/>
            <a:ext cx="6454775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小熊，小熊，你为什么这么开心啊？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9" name="对话气泡: 圆角矩形 3"/>
          <p:cNvSpPr/>
          <p:nvPr/>
        </p:nvSpPr>
        <p:spPr>
          <a:xfrm>
            <a:off x="889000" y="2109788"/>
            <a:ext cx="5526088" cy="2314575"/>
          </a:xfrm>
          <a:prstGeom prst="wedgeRoundRectCallout">
            <a:avLst>
              <a:gd name="adj1" fmla="val 63366"/>
              <a:gd name="adj2" fmla="val -9009"/>
              <a:gd name="adj3" fmla="val 16667"/>
            </a:avLst>
          </a:prstGeom>
          <a:solidFill>
            <a:srgbClr val="F8CBAD"/>
          </a:solidFill>
          <a:ln>
            <a:solidFill>
              <a:srgbClr val="C55A11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因为我收到了松鼠折的纸船，收到了好吃的松果，收到了松鼠的祝福，感受到了松鼠的友谊，感觉很幸福</a:t>
            </a:r>
            <a:r>
              <a:rPr lang="en-US" altLang="zh-CN" sz="28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0" name="Picture 10" descr="https://timgsa.baidu.com/timg?image&amp;quality=80&amp;size=b9999_10000&amp;sec=1561451954465&amp;di=b5f52ecd088fce4606e109bc6cc93e74&amp;imgtype=0&amp;src=http%3A%2F%2Fimg02.tooopen.com%2Fimages%2F20160406%2Ftooopen_sy_158334825294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7725" y="2647950"/>
            <a:ext cx="1360488" cy="1776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对话气泡: 圆角矩形 2"/>
          <p:cNvSpPr/>
          <p:nvPr/>
        </p:nvSpPr>
        <p:spPr>
          <a:xfrm>
            <a:off x="2833688" y="1985963"/>
            <a:ext cx="5443537" cy="2314575"/>
          </a:xfrm>
          <a:prstGeom prst="wedgeRoundRectCallout">
            <a:avLst>
              <a:gd name="adj1" fmla="val -57926"/>
              <a:gd name="adj2" fmla="val -12963"/>
              <a:gd name="adj3" fmla="val 16667"/>
            </a:avLst>
          </a:prstGeom>
          <a:solidFill>
            <a:srgbClr val="FFE699"/>
          </a:solidFill>
          <a:ln>
            <a:solidFill>
              <a:srgbClr val="BF9000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7F6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因为我收到了小熊扎的风筝，收到了甜甜的草莓，收到了小熊的祝福，感受到和好朋友在一起是多么幸福</a:t>
            </a:r>
            <a:r>
              <a:rPr lang="en-US" altLang="zh-CN" sz="2800" b="1">
                <a:solidFill>
                  <a:srgbClr val="7F6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7F6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2" name="Picture 8" descr="https://timgsa.baidu.com/timg?image&amp;quality=80&amp;size=b9999_10000&amp;sec=1561451882141&amp;di=93643c46278166c6767d2be0e2defa26&amp;imgtype=0&amp;src=http%3A%2F%2Fdpic.tiankong.com%2Flx%2F1z%2FQJ8649096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75" y="2522538"/>
            <a:ext cx="1301750" cy="177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3" name="矩形 4"/>
          <p:cNvSpPr/>
          <p:nvPr/>
        </p:nvSpPr>
        <p:spPr>
          <a:xfrm>
            <a:off x="1152525" y="977900"/>
            <a:ext cx="6446838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松鼠，松鼠，你为什么这么高兴啊？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307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2"/>
          <p:cNvSpPr/>
          <p:nvPr/>
        </p:nvSpPr>
        <p:spPr>
          <a:xfrm>
            <a:off x="4440238" y="1406525"/>
            <a:ext cx="4418012" cy="341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小熊乐坏了，松鼠也乐坏了，大家都乐坏了，让我们伴着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好朋友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的音乐合作读</a:t>
            </a:r>
            <a:r>
              <a:rPr lang="en-US" altLang="zh-CN" sz="3000" b="1">
                <a:latin typeface="宋体" panose="02010600030101010101" pitchFamily="2" charset="-122"/>
              </a:rPr>
              <a:t>l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000" b="1">
                <a:latin typeface="宋体" panose="02010600030101010101" pitchFamily="2" charset="-122"/>
              </a:rPr>
              <a:t>6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自然段，一起感受他们那份真诚、美好的友谊。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46" name="儿歌-好朋友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0" y="5207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50" y="438150"/>
            <a:ext cx="3951288" cy="4283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36" fill="hold"/>
                                        <p:tgtEl>
                                          <p:spTgt spid="317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1"/>
          <p:cNvSpPr/>
          <p:nvPr/>
        </p:nvSpPr>
        <p:spPr>
          <a:xfrm>
            <a:off x="611188" y="985838"/>
            <a:ext cx="7273925" cy="120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纸船和风筝让他们成了好朋友，从此，他们天天都会干什么？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矩形 2"/>
          <p:cNvSpPr/>
          <p:nvPr/>
        </p:nvSpPr>
        <p:spPr>
          <a:xfrm>
            <a:off x="500917" y="2488829"/>
            <a:ext cx="7494463" cy="129266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hangingPunct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提示：根据第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自然段的内容及生活实际进行想象并回答。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2"/>
          <p:cNvSpPr/>
          <p:nvPr/>
        </p:nvSpPr>
        <p:spPr>
          <a:xfrm>
            <a:off x="222250" y="804863"/>
            <a:ext cx="8166100" cy="1208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下面这段文字中所缺失的字，你能正确、美观地写出来吗？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4" name="矩形 3"/>
          <p:cNvSpPr/>
          <p:nvPr/>
        </p:nvSpPr>
        <p:spPr>
          <a:xfrm>
            <a:off x="222250" y="2097088"/>
            <a:ext cx="8166100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松鼠（    ）了一只纸船，纸船沿着小溪漂到小熊家门口，小熊（    ）了一只风筝，风筝乘着风飘到松鼠家门口。纸船、风筝上的礼物和（    ）福语，让小熊和松鼠乐坏了。纸船和风筝让他们成了好朋友。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矩形 4"/>
          <p:cNvSpPr/>
          <p:nvPr/>
        </p:nvSpPr>
        <p:spPr>
          <a:xfrm>
            <a:off x="2184400" y="2032000"/>
            <a:ext cx="620713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矩形 5"/>
          <p:cNvSpPr/>
          <p:nvPr/>
        </p:nvSpPr>
        <p:spPr>
          <a:xfrm>
            <a:off x="3600450" y="2555875"/>
            <a:ext cx="620713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矩形 6"/>
          <p:cNvSpPr/>
          <p:nvPr/>
        </p:nvSpPr>
        <p:spPr>
          <a:xfrm>
            <a:off x="7531100" y="3059113"/>
            <a:ext cx="61912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祝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075" y="95250"/>
            <a:ext cx="2408238" cy="67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33799" name="图片 13"/>
          <p:cNvPicPr>
            <a:picLocks noChangeAspect="1"/>
          </p:cNvPicPr>
          <p:nvPr/>
        </p:nvPicPr>
        <p:blipFill>
          <a:blip r:embed="rId2"/>
          <a:srcRect r="72253" b="77780"/>
          <a:stretch>
            <a:fillRect/>
          </a:stretch>
        </p:blipFill>
        <p:spPr>
          <a:xfrm>
            <a:off x="-195262" y="-261937"/>
            <a:ext cx="16002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800" name="矩形 14"/>
          <p:cNvSpPr/>
          <p:nvPr/>
        </p:nvSpPr>
        <p:spPr>
          <a:xfrm>
            <a:off x="619327" y="133220"/>
            <a:ext cx="1832553" cy="5847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梳理大意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2"/>
          <p:cNvSpPr/>
          <p:nvPr/>
        </p:nvSpPr>
        <p:spPr>
          <a:xfrm>
            <a:off x="496888" y="2470150"/>
            <a:ext cx="7407275" cy="793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26670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折纸船   扎风筝   抓住   祝福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8" name="椭圆 3"/>
          <p:cNvSpPr/>
          <p:nvPr/>
        </p:nvSpPr>
        <p:spPr>
          <a:xfrm>
            <a:off x="828061" y="2703330"/>
            <a:ext cx="521110" cy="5211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4819" name="椭圆 4"/>
          <p:cNvSpPr/>
          <p:nvPr/>
        </p:nvSpPr>
        <p:spPr>
          <a:xfrm>
            <a:off x="2902667" y="2703330"/>
            <a:ext cx="521110" cy="5211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4820" name="椭圆 5"/>
          <p:cNvSpPr/>
          <p:nvPr/>
        </p:nvSpPr>
        <p:spPr>
          <a:xfrm>
            <a:off x="4967441" y="2703330"/>
            <a:ext cx="521110" cy="5211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4821" name="椭圆 6"/>
          <p:cNvSpPr/>
          <p:nvPr/>
        </p:nvSpPr>
        <p:spPr>
          <a:xfrm>
            <a:off x="6589762" y="2703330"/>
            <a:ext cx="521110" cy="5211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4822" name="矩形 7"/>
          <p:cNvSpPr/>
          <p:nvPr/>
        </p:nvSpPr>
        <p:spPr>
          <a:xfrm>
            <a:off x="1163638" y="1349375"/>
            <a:ext cx="5240337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都是左右结构且左窄右宽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3" name="矩形 12"/>
          <p:cNvSpPr/>
          <p:nvPr/>
        </p:nvSpPr>
        <p:spPr>
          <a:xfrm>
            <a:off x="1163638" y="3684588"/>
            <a:ext cx="594677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都是与手有关的动作，都有提手旁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4" name="等腰三角形 13"/>
          <p:cNvSpPr/>
          <p:nvPr/>
        </p:nvSpPr>
        <p:spPr>
          <a:xfrm>
            <a:off x="6475413" y="2552700"/>
            <a:ext cx="730250" cy="628650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7030A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4825" name="矩形 14"/>
          <p:cNvSpPr/>
          <p:nvPr/>
        </p:nvSpPr>
        <p:spPr>
          <a:xfrm>
            <a:off x="5745163" y="1557338"/>
            <a:ext cx="2387600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左边是示字旁，不是衣字旁</a:t>
            </a:r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6" name="矩形 15"/>
          <p:cNvSpPr/>
          <p:nvPr/>
        </p:nvSpPr>
        <p:spPr>
          <a:xfrm>
            <a:off x="818229" y="2693498"/>
            <a:ext cx="540774" cy="54077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4827" name="矩形 16"/>
          <p:cNvSpPr/>
          <p:nvPr/>
        </p:nvSpPr>
        <p:spPr>
          <a:xfrm>
            <a:off x="2892835" y="2693498"/>
            <a:ext cx="540774" cy="54077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4828" name="矩形 17"/>
          <p:cNvSpPr/>
          <p:nvPr/>
        </p:nvSpPr>
        <p:spPr>
          <a:xfrm>
            <a:off x="4957609" y="2693498"/>
            <a:ext cx="540774" cy="54077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482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075" y="95250"/>
            <a:ext cx="2408238" cy="67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34830" name="图片 19"/>
          <p:cNvPicPr>
            <a:picLocks noChangeAspect="1"/>
          </p:cNvPicPr>
          <p:nvPr/>
        </p:nvPicPr>
        <p:blipFill>
          <a:blip r:embed="rId2"/>
          <a:srcRect r="72253" b="77780"/>
          <a:stretch>
            <a:fillRect/>
          </a:stretch>
        </p:blipFill>
        <p:spPr>
          <a:xfrm>
            <a:off x="-195262" y="-261937"/>
            <a:ext cx="16002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31" name="矩形 20"/>
          <p:cNvSpPr/>
          <p:nvPr/>
        </p:nvSpPr>
        <p:spPr>
          <a:xfrm>
            <a:off x="619327" y="133220"/>
            <a:ext cx="1832553" cy="5847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书写指导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animBg="1"/>
      <p:bldP spid="34820" grpId="0" animBg="1"/>
      <p:bldP spid="34821" grpId="0" animBg="1"/>
      <p:bldP spid="34822" grpId="0"/>
      <p:bldP spid="34823" grpId="0"/>
      <p:bldP spid="34824" grpId="0" animBg="1"/>
      <p:bldP spid="34825" grpId="0"/>
      <p:bldP spid="34826" grpId="0" animBg="1"/>
      <p:bldP spid="34827" grpId="0" animBg="1"/>
      <p:bldP spid="348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抓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488" y="938213"/>
            <a:ext cx="2647950" cy="2647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2" name="椭圆 2"/>
          <p:cNvSpPr/>
          <p:nvPr/>
        </p:nvSpPr>
        <p:spPr>
          <a:xfrm>
            <a:off x="2451305" y="1273483"/>
            <a:ext cx="1435509" cy="1976284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5843" name="矩形 4"/>
          <p:cNvSpPr/>
          <p:nvPr/>
        </p:nvSpPr>
        <p:spPr>
          <a:xfrm>
            <a:off x="4722813" y="1657350"/>
            <a:ext cx="3563937" cy="1293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右边的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爪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不要写成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58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920" fill="hold"/>
                                        <p:tgtEl>
                                          <p:spTgt spid="358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1"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5"/>
          <p:cNvPicPr>
            <a:picLocks noChangeAspect="1"/>
          </p:cNvPicPr>
          <p:nvPr/>
        </p:nvPicPr>
        <p:blipFill>
          <a:blip r:embed="rId1"/>
          <a:srcRect l="11131" t="17429" r="15821" b="19094"/>
          <a:stretch>
            <a:fillRect/>
          </a:stretch>
        </p:blipFill>
        <p:spPr>
          <a:xfrm>
            <a:off x="3206750" y="-25400"/>
            <a:ext cx="2219325" cy="1328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66" name="文本框 6"/>
          <p:cNvSpPr txBox="1"/>
          <p:nvPr/>
        </p:nvSpPr>
        <p:spPr>
          <a:xfrm>
            <a:off x="3381375" y="482600"/>
            <a:ext cx="18764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矩形 7"/>
          <p:cNvSpPr/>
          <p:nvPr/>
        </p:nvSpPr>
        <p:spPr>
          <a:xfrm>
            <a:off x="1198563" y="1616075"/>
            <a:ext cx="6708775" cy="693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听写词语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8" name="矩形 8"/>
          <p:cNvSpPr/>
          <p:nvPr/>
        </p:nvSpPr>
        <p:spPr>
          <a:xfrm>
            <a:off x="2870200" y="2555875"/>
            <a:ext cx="181133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fēnɡ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zhenɡ</a:t>
            </a:r>
            <a:endParaRPr lang="zh-CN" altLang="en-US" sz="24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9" name="矩形 9"/>
          <p:cNvSpPr/>
          <p:nvPr/>
        </p:nvSpPr>
        <p:spPr>
          <a:xfrm>
            <a:off x="4875213" y="2555875"/>
            <a:ext cx="14382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zhuā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ù</a:t>
            </a:r>
            <a:endParaRPr lang="zh-CN" altLang="en-US" sz="24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0" name="矩形 10"/>
          <p:cNvSpPr/>
          <p:nvPr/>
        </p:nvSpPr>
        <p:spPr>
          <a:xfrm>
            <a:off x="6757988" y="2555875"/>
            <a:ext cx="116998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ú</a:t>
            </a:r>
            <a:endParaRPr lang="zh-CN" altLang="en-US" sz="24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1" name="矩形 11"/>
          <p:cNvSpPr/>
          <p:nvPr/>
        </p:nvSpPr>
        <p:spPr>
          <a:xfrm>
            <a:off x="1198563" y="2555875"/>
            <a:ext cx="170338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zhǐ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chu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FF33CC"/>
                </a:solidFill>
                <a:latin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2" name="矩形 12"/>
          <p:cNvSpPr/>
          <p:nvPr/>
        </p:nvSpPr>
        <p:spPr>
          <a:xfrm>
            <a:off x="1238250" y="2962275"/>
            <a:ext cx="694531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 船   风 筝   抓 住   祝福</a:t>
            </a:r>
            <a:endParaRPr lang="zh-CN" altLang="zh-CN" sz="3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73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2075" y="95250"/>
            <a:ext cx="2408238" cy="67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36874" name="图片 14"/>
          <p:cNvPicPr>
            <a:picLocks noChangeAspect="1"/>
          </p:cNvPicPr>
          <p:nvPr/>
        </p:nvPicPr>
        <p:blipFill>
          <a:blip r:embed="rId3"/>
          <a:srcRect r="72253" b="77780"/>
          <a:stretch>
            <a:fillRect/>
          </a:stretch>
        </p:blipFill>
        <p:spPr>
          <a:xfrm>
            <a:off x="-195262" y="-261937"/>
            <a:ext cx="16002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75" name="矩形 15"/>
          <p:cNvSpPr/>
          <p:nvPr/>
        </p:nvSpPr>
        <p:spPr>
          <a:xfrm>
            <a:off x="619327" y="133220"/>
            <a:ext cx="1832553" cy="5847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复习导入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0" grpId="0"/>
      <p:bldP spid="36871" grpId="0"/>
      <p:bldP spid="3687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>
          <a:xfrm>
            <a:off x="522288" y="381000"/>
            <a:ext cx="5516562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试回顾一下上节课所学的内容。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矩形 2"/>
          <p:cNvSpPr/>
          <p:nvPr/>
        </p:nvSpPr>
        <p:spPr>
          <a:xfrm>
            <a:off x="801688" y="1093788"/>
            <a:ext cx="7483475" cy="3008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松鼠</a:t>
            </a:r>
            <a:r>
              <a:rPr lang="en-US" altLang="zh-CN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沿着小溪漂到了小熊家门口。小熊</a:t>
            </a:r>
            <a:r>
              <a:rPr lang="en-US" altLang="zh-CN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乘着风飘到松鼠家门口。</a:t>
            </a:r>
            <a:r>
              <a:rPr lang="en-US" altLang="zh-CN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上的礼物和祝福语让小熊、松鼠</a:t>
            </a:r>
            <a:r>
              <a:rPr lang="en-US" altLang="zh-CN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。小熊和松鼠成了</a:t>
            </a:r>
            <a:r>
              <a:rPr lang="en-US" altLang="zh-CN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矩形 3"/>
          <p:cNvSpPr/>
          <p:nvPr/>
        </p:nvSpPr>
        <p:spPr>
          <a:xfrm>
            <a:off x="2335213" y="1133475"/>
            <a:ext cx="2501900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折了一只纸船</a:t>
            </a:r>
            <a:endParaRPr lang="zh-CN" altLang="en-US" sz="3000">
              <a:solidFill>
                <a:srgbClr val="0070C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892" name="矩形 4"/>
          <p:cNvSpPr/>
          <p:nvPr/>
        </p:nvSpPr>
        <p:spPr>
          <a:xfrm>
            <a:off x="5005388" y="1120775"/>
            <a:ext cx="957262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矩形 5"/>
          <p:cNvSpPr/>
          <p:nvPr/>
        </p:nvSpPr>
        <p:spPr>
          <a:xfrm>
            <a:off x="4259263" y="1716088"/>
            <a:ext cx="2503487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扎了一只风筝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矩形 6"/>
          <p:cNvSpPr/>
          <p:nvPr/>
        </p:nvSpPr>
        <p:spPr>
          <a:xfrm>
            <a:off x="6942138" y="1703388"/>
            <a:ext cx="957262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风筝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5" name="矩形 7"/>
          <p:cNvSpPr/>
          <p:nvPr/>
        </p:nvSpPr>
        <p:spPr>
          <a:xfrm>
            <a:off x="4645025" y="2303463"/>
            <a:ext cx="2117725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纸船、风筝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6" name="矩形 8"/>
          <p:cNvSpPr/>
          <p:nvPr/>
        </p:nvSpPr>
        <p:spPr>
          <a:xfrm>
            <a:off x="4645025" y="2898775"/>
            <a:ext cx="1344613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乐坏了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7" name="矩形 9"/>
          <p:cNvSpPr/>
          <p:nvPr/>
        </p:nvSpPr>
        <p:spPr>
          <a:xfrm>
            <a:off x="1560513" y="3489325"/>
            <a:ext cx="1343025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好朋友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  <p:bldP spid="37893" grpId="0"/>
      <p:bldP spid="37894" grpId="0"/>
      <p:bldP spid="37895" grpId="0"/>
      <p:bldP spid="37896" grpId="0"/>
      <p:bldP spid="378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2025650"/>
            <a:ext cx="3832225" cy="2155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6775" y="2025650"/>
            <a:ext cx="3838575" cy="2160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矩形 3"/>
          <p:cNvSpPr/>
          <p:nvPr/>
        </p:nvSpPr>
        <p:spPr>
          <a:xfrm>
            <a:off x="769938" y="1403350"/>
            <a:ext cx="31051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松</a:t>
            </a:r>
            <a:r>
              <a:rPr lang="en-US" altLang="zh-CN" sz="3200" b="1">
                <a:latin typeface="宋体" panose="02010600030101010101" pitchFamily="2" charset="-122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鼠</a:t>
            </a:r>
            <a:r>
              <a:rPr lang="en-US" altLang="zh-CN" sz="3200" b="1">
                <a:latin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折 纸 船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矩形 4"/>
          <p:cNvSpPr/>
          <p:nvPr/>
        </p:nvSpPr>
        <p:spPr>
          <a:xfrm>
            <a:off x="5059363" y="1403350"/>
            <a:ext cx="30718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 熊 放 风 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矩形 5"/>
          <p:cNvSpPr/>
          <p:nvPr/>
        </p:nvSpPr>
        <p:spPr>
          <a:xfrm>
            <a:off x="758825" y="1146175"/>
            <a:ext cx="3268663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sōnɡ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shǔ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é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zhǐ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chu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矩形 6"/>
          <p:cNvSpPr/>
          <p:nvPr/>
        </p:nvSpPr>
        <p:spPr>
          <a:xfrm>
            <a:off x="4862513" y="1146175"/>
            <a:ext cx="355917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xiǎo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nɡ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nɡ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fēnɡ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zhenɡ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椭圆 7"/>
          <p:cNvSpPr/>
          <p:nvPr/>
        </p:nvSpPr>
        <p:spPr>
          <a:xfrm>
            <a:off x="1469887" y="1493630"/>
            <a:ext cx="463826" cy="4638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272" name="椭圆 8"/>
          <p:cNvSpPr/>
          <p:nvPr/>
        </p:nvSpPr>
        <p:spPr>
          <a:xfrm>
            <a:off x="2090653" y="1493630"/>
            <a:ext cx="463826" cy="4638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273" name="椭圆 9"/>
          <p:cNvSpPr/>
          <p:nvPr/>
        </p:nvSpPr>
        <p:spPr>
          <a:xfrm>
            <a:off x="2667116" y="1500256"/>
            <a:ext cx="463826" cy="4638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274" name="椭圆 10"/>
          <p:cNvSpPr/>
          <p:nvPr/>
        </p:nvSpPr>
        <p:spPr>
          <a:xfrm>
            <a:off x="3274871" y="1500256"/>
            <a:ext cx="463826" cy="4638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275" name="椭圆 11"/>
          <p:cNvSpPr/>
          <p:nvPr/>
        </p:nvSpPr>
        <p:spPr>
          <a:xfrm>
            <a:off x="7581039" y="1493630"/>
            <a:ext cx="463826" cy="46382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276" name="矩形 12"/>
          <p:cNvSpPr/>
          <p:nvPr/>
        </p:nvSpPr>
        <p:spPr>
          <a:xfrm>
            <a:off x="2070100" y="782638"/>
            <a:ext cx="11128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7" name="矩形 13"/>
          <p:cNvSpPr/>
          <p:nvPr/>
        </p:nvSpPr>
        <p:spPr>
          <a:xfrm>
            <a:off x="7580313" y="839788"/>
            <a:ext cx="804862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轻声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8" name="矩形 14"/>
          <p:cNvSpPr/>
          <p:nvPr/>
        </p:nvSpPr>
        <p:spPr>
          <a:xfrm>
            <a:off x="7561263" y="1149350"/>
            <a:ext cx="9112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0070C0"/>
                </a:solidFill>
                <a:latin typeface="宋体" panose="02010600030101010101" pitchFamily="2" charset="-122"/>
              </a:rPr>
              <a:t>zhenɡ</a:t>
            </a:r>
            <a:endParaRPr lang="zh-CN" altLang="en-US" sz="20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/>
      <p:bldP spid="11277" grpId="0"/>
      <p:bldP spid="1127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819150"/>
            <a:ext cx="7556500" cy="1639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1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2616200"/>
            <a:ext cx="2524125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pic>
        <p:nvPicPr>
          <p:cNvPr id="3891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100" y="2616200"/>
            <a:ext cx="2522538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pic>
        <p:nvPicPr>
          <p:cNvPr id="3891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2075" y="95250"/>
            <a:ext cx="2408238" cy="67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38917" name="图片 6"/>
          <p:cNvPicPr>
            <a:picLocks noChangeAspect="1"/>
          </p:cNvPicPr>
          <p:nvPr/>
        </p:nvPicPr>
        <p:blipFill>
          <a:blip r:embed="rId5"/>
          <a:srcRect r="72253" b="77780"/>
          <a:stretch>
            <a:fillRect/>
          </a:stretch>
        </p:blipFill>
        <p:spPr>
          <a:xfrm>
            <a:off x="-195262" y="-261937"/>
            <a:ext cx="16002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18" name="矩形 7"/>
          <p:cNvSpPr/>
          <p:nvPr/>
        </p:nvSpPr>
        <p:spPr>
          <a:xfrm>
            <a:off x="619327" y="133220"/>
            <a:ext cx="1832553" cy="5847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品读感悟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矩形 1"/>
          <p:cNvSpPr/>
          <p:nvPr/>
        </p:nvSpPr>
        <p:spPr>
          <a:xfrm>
            <a:off x="276225" y="679450"/>
            <a:ext cx="7912100" cy="1208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看到这样的情景，如果你是松鼠或小熊，你的心情会怎么样？你会怎么想？怎么做？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8" name="矩形 2"/>
          <p:cNvSpPr/>
          <p:nvPr/>
        </p:nvSpPr>
        <p:spPr>
          <a:xfrm>
            <a:off x="276225" y="2066925"/>
            <a:ext cx="8401050" cy="1808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我会很伤心很孤独，会难过得想哭，会心里憋得很难受。后悔不该为一点小事吵架。我想向对方道歉，但又觉得不好意思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465263"/>
            <a:ext cx="5676900" cy="2913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40962" name="椭圆 2"/>
          <p:cNvSpPr/>
          <p:nvPr/>
        </p:nvSpPr>
        <p:spPr>
          <a:xfrm>
            <a:off x="1061885" y="1903428"/>
            <a:ext cx="511277" cy="32446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0963" name="椭圆 3"/>
          <p:cNvSpPr/>
          <p:nvPr/>
        </p:nvSpPr>
        <p:spPr>
          <a:xfrm>
            <a:off x="4542504" y="1893596"/>
            <a:ext cx="511277" cy="32446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0964" name="矩形 6"/>
          <p:cNvSpPr/>
          <p:nvPr/>
        </p:nvSpPr>
        <p:spPr>
          <a:xfrm>
            <a:off x="5967413" y="1465263"/>
            <a:ext cx="2957512" cy="3008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小熊，你在扎风筝时都在想些什么？松鼠，你在折纸船时都在想些什么？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5" name="矩形 5"/>
          <p:cNvSpPr/>
          <p:nvPr/>
        </p:nvSpPr>
        <p:spPr>
          <a:xfrm>
            <a:off x="36513" y="571500"/>
            <a:ext cx="6043612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带着这样的感情读</a:t>
            </a:r>
            <a:r>
              <a:rPr lang="en-US" altLang="zh-CN" sz="3000" b="1">
                <a:latin typeface="宋体" panose="02010600030101010101" pitchFamily="2" charset="-122"/>
              </a:rPr>
              <a:t>7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000" b="1">
                <a:latin typeface="宋体" panose="02010600030101010101" pitchFamily="2" charset="-122"/>
              </a:rPr>
              <a:t>9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自然段。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3" grpId="0" animBg="1"/>
      <p:bldP spid="4096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10" descr="https://timgsa.baidu.com/timg?image&amp;quality=80&amp;size=b9999_10000&amp;sec=1561451954465&amp;di=b5f52ecd088fce4606e109bc6cc93e74&amp;imgtype=0&amp;src=http%3A%2F%2Fimg02.tooopen.com%2Fimages%2F20160406%2Ftooopen_sy_15833482529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8838" y="731838"/>
            <a:ext cx="1360487" cy="1776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86" name="Picture 8" descr="https://timgsa.baidu.com/timg?image&amp;quality=80&amp;size=b9999_10000&amp;sec=1561451882141&amp;di=93643c46278166c6767d2be0e2defa26&amp;imgtype=0&amp;src=http%3A%2F%2Fdpic.tiankong.com%2Flx%2F1z%2FQJ8649096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550" y="2836863"/>
            <a:ext cx="1300163" cy="177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1987" name="组合 8"/>
          <p:cNvGrpSpPr/>
          <p:nvPr/>
        </p:nvGrpSpPr>
        <p:grpSpPr>
          <a:xfrm>
            <a:off x="971550" y="433388"/>
            <a:ext cx="4465638" cy="1609725"/>
            <a:chOff x="2029968" y="455996"/>
            <a:chExt cx="4466463" cy="1610214"/>
          </a:xfrm>
        </p:grpSpPr>
        <p:sp>
          <p:nvSpPr>
            <p:cNvPr id="41988" name="思想气泡: 云 2"/>
            <p:cNvSpPr/>
            <p:nvPr/>
          </p:nvSpPr>
          <p:spPr>
            <a:xfrm>
              <a:off x="2029968" y="455996"/>
              <a:ext cx="4261104" cy="1610214"/>
            </a:xfrm>
            <a:prstGeom prst="cloudCallout">
              <a:avLst>
                <a:gd name="adj1" fmla="val 62583"/>
                <a:gd name="adj2" fmla="val 4579"/>
              </a:avLst>
            </a:prstGeom>
            <a:solidFill>
              <a:srgbClr val="F8CBAD"/>
            </a:solidFill>
            <a:ln>
              <a:solidFill>
                <a:srgbClr val="C55A11"/>
              </a:solidFill>
              <a:round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endPara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endPara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989" name="矩形 6"/>
            <p:cNvSpPr/>
            <p:nvPr/>
          </p:nvSpPr>
          <p:spPr>
            <a:xfrm>
              <a:off x="2167037" y="648848"/>
              <a:ext cx="4329394" cy="11264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zh-CN" altLang="en-US" sz="2800" b="1">
                  <a:solidFill>
                    <a:srgbClr val="843C0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小松鼠，你还好吗？我还想和你做朋友。</a:t>
              </a:r>
              <a:endParaRPr lang="zh-CN" altLang="en-US" sz="2800">
                <a:solidFill>
                  <a:srgbClr val="843C0B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1990" name="组合 9"/>
          <p:cNvGrpSpPr/>
          <p:nvPr/>
        </p:nvGrpSpPr>
        <p:grpSpPr>
          <a:xfrm>
            <a:off x="2698750" y="2738438"/>
            <a:ext cx="4787900" cy="1609725"/>
            <a:chOff x="2898649" y="2870387"/>
            <a:chExt cx="4787663" cy="1610214"/>
          </a:xfrm>
        </p:grpSpPr>
        <p:sp>
          <p:nvSpPr>
            <p:cNvPr id="41991" name="思想气泡: 云 4"/>
            <p:cNvSpPr/>
            <p:nvPr/>
          </p:nvSpPr>
          <p:spPr>
            <a:xfrm>
              <a:off x="2898649" y="2870387"/>
              <a:ext cx="4787663" cy="1610214"/>
            </a:xfrm>
            <a:prstGeom prst="cloudCallout">
              <a:avLst>
                <a:gd name="adj1" fmla="val -60750"/>
                <a:gd name="adj2" fmla="val -1302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hangingPunct="0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hangingPunct="0">
                <a:lnSpc>
                  <a:spcPct val="120000"/>
                </a:lnSpc>
              </a:pPr>
              <a:endPara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992" name="矩形 7"/>
            <p:cNvSpPr/>
            <p:nvPr/>
          </p:nvSpPr>
          <p:spPr>
            <a:xfrm>
              <a:off x="3031129" y="3066836"/>
              <a:ext cx="4572001" cy="1084977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hangingPunct="0">
                <a:lnSpc>
                  <a:spcPct val="120000"/>
                </a:lnSpc>
              </a:pPr>
              <a:r>
                <a:rPr lang="zh-CN" altLang="en-US" sz="2800" b="1">
                  <a:solidFill>
                    <a:srgbClr val="7F6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小熊，你能原谅我吗？我不想失去你这个朋友</a:t>
              </a:r>
              <a:r>
                <a:rPr lang="en-US" altLang="zh-CN" sz="2800" b="1">
                  <a:solidFill>
                    <a:srgbClr val="7F6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800">
                <a:solidFill>
                  <a:srgbClr val="7F6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614363"/>
            <a:ext cx="6870700" cy="1543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43010" name="矩形: 圆角 2"/>
          <p:cNvSpPr/>
          <p:nvPr/>
        </p:nvSpPr>
        <p:spPr>
          <a:xfrm>
            <a:off x="3604290" y="1140364"/>
            <a:ext cx="3857798" cy="40742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3011" name="矩形: 圆角 3"/>
          <p:cNvSpPr/>
          <p:nvPr/>
        </p:nvSpPr>
        <p:spPr>
          <a:xfrm>
            <a:off x="693939" y="1694229"/>
            <a:ext cx="1317523" cy="38450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3012" name="矩形 4"/>
          <p:cNvSpPr/>
          <p:nvPr/>
        </p:nvSpPr>
        <p:spPr>
          <a:xfrm>
            <a:off x="403225" y="2181225"/>
            <a:ext cx="7959725" cy="120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读一读，想象：纸船顺着小溪漂走了，漂哇漂，松鼠的心情会怎么样？他会怎么想？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3" name="矩形 5"/>
          <p:cNvSpPr/>
          <p:nvPr/>
        </p:nvSpPr>
        <p:spPr>
          <a:xfrm>
            <a:off x="403225" y="3402013"/>
            <a:ext cx="8128000" cy="1208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他的心里会七上八下，忐忑不安，他会想：小熊能原谅我吗？小熊还愿意和我做朋友吗？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43011" grpId="0" animBg="1"/>
      <p:bldP spid="430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13" y="1466850"/>
            <a:ext cx="6870700" cy="1543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cxnSp>
        <p:nvCxnSpPr>
          <p:cNvPr id="44034" name="直接连接符 3"/>
          <p:cNvCxnSpPr/>
          <p:nvPr/>
        </p:nvCxnSpPr>
        <p:spPr>
          <a:xfrm flipV="1">
            <a:off x="2846388" y="1865313"/>
            <a:ext cx="2498725" cy="1587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44035" name="直接连接符 4"/>
          <p:cNvCxnSpPr/>
          <p:nvPr/>
        </p:nvCxnSpPr>
        <p:spPr>
          <a:xfrm flipV="1">
            <a:off x="3840163" y="2381250"/>
            <a:ext cx="3587750" cy="9525"/>
          </a:xfrm>
          <a:prstGeom prst="line">
            <a:avLst/>
          </a:prstGeom>
          <a:noFill/>
          <a:ln w="19050">
            <a:solidFill>
              <a:srgbClr val="0070C0"/>
            </a:solidFill>
            <a:miter lim="800000"/>
          </a:ln>
        </p:spPr>
      </p:cxnSp>
      <p:cxnSp>
        <p:nvCxnSpPr>
          <p:cNvPr id="44036" name="直接连接符 6"/>
          <p:cNvCxnSpPr/>
          <p:nvPr/>
        </p:nvCxnSpPr>
        <p:spPr>
          <a:xfrm flipV="1">
            <a:off x="665163" y="2928938"/>
            <a:ext cx="966787" cy="0"/>
          </a:xfrm>
          <a:prstGeom prst="line">
            <a:avLst/>
          </a:prstGeom>
          <a:noFill/>
          <a:ln w="19050">
            <a:solidFill>
              <a:srgbClr val="0070C0"/>
            </a:solidFill>
            <a:miter lim="800000"/>
          </a:ln>
        </p:spPr>
      </p:cxnSp>
      <p:sp>
        <p:nvSpPr>
          <p:cNvPr id="44037" name="矩形 9"/>
          <p:cNvSpPr/>
          <p:nvPr/>
        </p:nvSpPr>
        <p:spPr>
          <a:xfrm>
            <a:off x="228600" y="3248025"/>
            <a:ext cx="8915400" cy="59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9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读出松鼠实在忍受不了，特别想和小熊和好的心情。</a:t>
            </a:r>
            <a:endParaRPr lang="zh-CN" altLang="en-US" sz="29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8" name="矩形 10"/>
          <p:cNvSpPr/>
          <p:nvPr/>
        </p:nvSpPr>
        <p:spPr>
          <a:xfrm>
            <a:off x="-192087" y="3867150"/>
            <a:ext cx="9626600" cy="59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9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读出松鼠很想和小熊和好，很急切、很真诚的语气。</a:t>
            </a:r>
            <a:endParaRPr lang="zh-CN" altLang="en-US" sz="29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9" name="矩形 7"/>
          <p:cNvSpPr/>
          <p:nvPr/>
        </p:nvSpPr>
        <p:spPr>
          <a:xfrm>
            <a:off x="593725" y="622300"/>
            <a:ext cx="54356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带着这样的心情读第</a:t>
            </a:r>
            <a:r>
              <a:rPr lang="en-US" altLang="zh-CN" sz="3000" b="1">
                <a:latin typeface="宋体" panose="02010600030101010101" pitchFamily="2" charset="-122"/>
              </a:rPr>
              <a:t>10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自然段。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8" grpId="0"/>
      <p:bldP spid="4403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0" y="485775"/>
            <a:ext cx="6870700" cy="1506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45058" name="矩形 2"/>
          <p:cNvSpPr/>
          <p:nvPr/>
        </p:nvSpPr>
        <p:spPr>
          <a:xfrm>
            <a:off x="628650" y="2133600"/>
            <a:ext cx="7924800" cy="155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齐读第</a:t>
            </a:r>
            <a:r>
              <a:rPr lang="en-US" altLang="zh-CN" sz="3000" b="1">
                <a:latin typeface="宋体" panose="02010600030101010101" pitchFamily="2" charset="-122"/>
              </a:rPr>
              <a:t>11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自然段。松鼠将纸船放进了小溪，一只只纸船载着他深深的情意顺流而下，小熊看到这些纸船向他漂来，心情会怎样呢？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9" name="矩形 3"/>
          <p:cNvSpPr/>
          <p:nvPr/>
        </p:nvSpPr>
        <p:spPr>
          <a:xfrm>
            <a:off x="773113" y="3656013"/>
            <a:ext cx="7319962" cy="1046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小熊看到纸船向他漂来，高兴得哭了：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太好了，我和松鼠又和好了。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0" name="矩形 4"/>
          <p:cNvSpPr/>
          <p:nvPr/>
        </p:nvSpPr>
        <p:spPr>
          <a:xfrm>
            <a:off x="6902450" y="3587750"/>
            <a:ext cx="536575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哭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1" name="矩形 5"/>
          <p:cNvSpPr/>
          <p:nvPr/>
        </p:nvSpPr>
        <p:spPr>
          <a:xfrm>
            <a:off x="4070350" y="1312863"/>
            <a:ext cx="3949700" cy="85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激动的泪水、兴奋的泪水、快乐的泪水、幸福的泪水。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  <p:bldP spid="45060" grpId="0"/>
      <p:bldP spid="4506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8" y="1401763"/>
            <a:ext cx="2522537" cy="1806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2" name="矩形 2"/>
          <p:cNvSpPr/>
          <p:nvPr/>
        </p:nvSpPr>
        <p:spPr>
          <a:xfrm>
            <a:off x="3727450" y="1401763"/>
            <a:ext cx="4413250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想象：小熊会写一张怎样的卡片，挂在风筝上送给松鼠呢？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矩形 1"/>
          <p:cNvSpPr/>
          <p:nvPr/>
        </p:nvSpPr>
        <p:spPr>
          <a:xfrm>
            <a:off x="398463" y="604838"/>
            <a:ext cx="731837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纸船又漂流在小溪里，风筝又飘荡在山顶。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10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800" y="1425575"/>
            <a:ext cx="2524125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0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825" y="1425575"/>
            <a:ext cx="2524125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7108" name="矩形 4"/>
          <p:cNvSpPr/>
          <p:nvPr/>
        </p:nvSpPr>
        <p:spPr>
          <a:xfrm>
            <a:off x="1868488" y="3338513"/>
            <a:ext cx="437832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松鼠和小熊和好如初了。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710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矩形 1"/>
          <p:cNvSpPr/>
          <p:nvPr/>
        </p:nvSpPr>
        <p:spPr>
          <a:xfrm>
            <a:off x="927100" y="571500"/>
            <a:ext cx="6137275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学完课文后，你们有什么收获？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130" name="图片 4"/>
          <p:cNvPicPr>
            <a:picLocks noChangeAspect="1"/>
          </p:cNvPicPr>
          <p:nvPr/>
        </p:nvPicPr>
        <p:blipFill>
          <a:blip r:embed="rId1"/>
          <a:srcRect t="44128"/>
          <a:stretch>
            <a:fillRect/>
          </a:stretch>
        </p:blipFill>
        <p:spPr>
          <a:xfrm>
            <a:off x="5037138" y="1538288"/>
            <a:ext cx="3219450" cy="27035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8131" name="图片 6"/>
          <p:cNvPicPr>
            <a:picLocks noChangeAspect="1"/>
          </p:cNvPicPr>
          <p:nvPr/>
        </p:nvPicPr>
        <p:blipFill>
          <a:blip r:embed="rId2"/>
          <a:srcRect r="13301"/>
          <a:stretch>
            <a:fillRect/>
          </a:stretch>
        </p:blipFill>
        <p:spPr>
          <a:xfrm>
            <a:off x="1003300" y="1539875"/>
            <a:ext cx="3514725" cy="2701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3">
            <a:hlinkClick r:id="rId1" action="ppaction://hlinkfile"/>
          </p:cNvPr>
          <p:cNvSpPr/>
          <p:nvPr/>
        </p:nvSpPr>
        <p:spPr>
          <a:xfrm>
            <a:off x="2951876" y="4265798"/>
            <a:ext cx="3430747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hangingPunct="0"/>
            <a:r>
              <a: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点击视频，开始播放</a:t>
            </a:r>
            <a:endParaRPr lang="zh-CN" altLang="zh-CN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0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513" y="915988"/>
            <a:ext cx="5853112" cy="3275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1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075" y="95250"/>
            <a:ext cx="2408238" cy="67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12292" name="图片 6"/>
          <p:cNvPicPr>
            <a:picLocks noChangeAspect="1"/>
          </p:cNvPicPr>
          <p:nvPr/>
        </p:nvPicPr>
        <p:blipFill>
          <a:blip r:embed="rId4"/>
          <a:srcRect r="72253" b="77780"/>
          <a:stretch>
            <a:fillRect/>
          </a:stretch>
        </p:blipFill>
        <p:spPr>
          <a:xfrm>
            <a:off x="-195262" y="-261937"/>
            <a:ext cx="16002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3" name="矩形 7"/>
          <p:cNvSpPr/>
          <p:nvPr/>
        </p:nvSpPr>
        <p:spPr>
          <a:xfrm>
            <a:off x="619327" y="133220"/>
            <a:ext cx="1832553" cy="5847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初读课文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矩形 1"/>
          <p:cNvSpPr/>
          <p:nvPr/>
        </p:nvSpPr>
        <p:spPr>
          <a:xfrm>
            <a:off x="1049597" y="1444999"/>
            <a:ext cx="7180003" cy="22535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hangingPunct="0">
              <a:lnSpc>
                <a:spcPct val="13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总结：当朋友之间的感情和友谊出现问题的时候，宽容和谅解才是最好的解决办法，当我们用一颗真诚、宽容的心去对待朋友时，我们就会拥有快乐和幸福。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矩形 2"/>
          <p:cNvSpPr/>
          <p:nvPr/>
        </p:nvSpPr>
        <p:spPr>
          <a:xfrm>
            <a:off x="868363" y="2362200"/>
            <a:ext cx="7407275" cy="793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26670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折纸船   扎风筝   抓住   祝福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8" name="椭圆 3"/>
          <p:cNvSpPr/>
          <p:nvPr/>
        </p:nvSpPr>
        <p:spPr>
          <a:xfrm>
            <a:off x="1199536" y="2595237"/>
            <a:ext cx="521110" cy="5211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0179" name="椭圆 4"/>
          <p:cNvSpPr/>
          <p:nvPr/>
        </p:nvSpPr>
        <p:spPr>
          <a:xfrm>
            <a:off x="3274142" y="2595237"/>
            <a:ext cx="521110" cy="5211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0180" name="椭圆 5"/>
          <p:cNvSpPr/>
          <p:nvPr/>
        </p:nvSpPr>
        <p:spPr>
          <a:xfrm>
            <a:off x="5338916" y="2595237"/>
            <a:ext cx="521110" cy="5211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0181" name="椭圆 6"/>
          <p:cNvSpPr/>
          <p:nvPr/>
        </p:nvSpPr>
        <p:spPr>
          <a:xfrm>
            <a:off x="6961237" y="2595237"/>
            <a:ext cx="521110" cy="5211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0182" name="矩形 7"/>
          <p:cNvSpPr/>
          <p:nvPr/>
        </p:nvSpPr>
        <p:spPr>
          <a:xfrm>
            <a:off x="1049338" y="1335088"/>
            <a:ext cx="5240337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都是左右结构且左窄右宽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18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075" y="95250"/>
            <a:ext cx="2408238" cy="67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50184" name="图片 9"/>
          <p:cNvPicPr>
            <a:picLocks noChangeAspect="1"/>
          </p:cNvPicPr>
          <p:nvPr/>
        </p:nvPicPr>
        <p:blipFill>
          <a:blip r:embed="rId2"/>
          <a:srcRect r="72253" b="77780"/>
          <a:stretch>
            <a:fillRect/>
          </a:stretch>
        </p:blipFill>
        <p:spPr>
          <a:xfrm>
            <a:off x="-195262" y="-261937"/>
            <a:ext cx="16002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0185" name="矩形 10"/>
          <p:cNvSpPr/>
          <p:nvPr/>
        </p:nvSpPr>
        <p:spPr>
          <a:xfrm>
            <a:off x="619327" y="133220"/>
            <a:ext cx="1832553" cy="5847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指导书写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9" grpId="0" animBg="1"/>
      <p:bldP spid="50180" grpId="0" animBg="1"/>
      <p:bldP spid="50181" grpId="0" animBg="1"/>
      <p:bldP spid="5018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张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1379538"/>
            <a:ext cx="2427288" cy="2425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02" name="但">
            <a:hlinkClick r:id="" action="ppaction://media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063" y="1379538"/>
            <a:ext cx="2427287" cy="2425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03" name="哭">
            <a:hlinkClick r:id="" action="ppaction://media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400" y="1379538"/>
            <a:ext cx="2427288" cy="2425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04" name="矩形 3"/>
          <p:cNvSpPr/>
          <p:nvPr/>
        </p:nvSpPr>
        <p:spPr>
          <a:xfrm>
            <a:off x="1522413" y="814388"/>
            <a:ext cx="3081337" cy="49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左右结构，左窄右宽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5" name="椭圆 4"/>
          <p:cNvSpPr/>
          <p:nvPr/>
        </p:nvSpPr>
        <p:spPr>
          <a:xfrm>
            <a:off x="6114854" y="2281699"/>
            <a:ext cx="1677731" cy="1229032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1206" name="矩形 6"/>
          <p:cNvSpPr/>
          <p:nvPr/>
        </p:nvSpPr>
        <p:spPr>
          <a:xfrm>
            <a:off x="5548313" y="814388"/>
            <a:ext cx="3519487" cy="49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上下结构，上短下长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7" name="矩形 8"/>
          <p:cNvSpPr/>
          <p:nvPr/>
        </p:nvSpPr>
        <p:spPr>
          <a:xfrm>
            <a:off x="4294188" y="3808413"/>
            <a:ext cx="4981575" cy="855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下边是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犬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，第一笔横略短，撇、捺要舒展。不要写成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1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2440" fill="hold"/>
                                        <p:tgtEl>
                                          <p:spTgt spid="51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1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720" fill="hold"/>
                                        <p:tgtEl>
                                          <p:spTgt spid="51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1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4360" fill="hold"/>
                                        <p:tgtEl>
                                          <p:spTgt spid="512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3"/>
                  </p:tgtEl>
                </p:cond>
              </p:nextCondLst>
            </p:seq>
          </p:childTnLst>
        </p:cTn>
      </p:par>
    </p:tnLst>
    <p:bldLst>
      <p:bldP spid="51204" grpId="0"/>
      <p:bldP spid="51205" grpId="0" animBg="1"/>
      <p:bldP spid="51206" grpId="0"/>
      <p:bldP spid="5120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矩形 1"/>
          <p:cNvSpPr/>
          <p:nvPr/>
        </p:nvSpPr>
        <p:spPr>
          <a:xfrm>
            <a:off x="842963" y="1500188"/>
            <a:ext cx="183832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课后作业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26" name="矩形 2"/>
          <p:cNvSpPr/>
          <p:nvPr/>
        </p:nvSpPr>
        <p:spPr>
          <a:xfrm>
            <a:off x="842963" y="2401888"/>
            <a:ext cx="6999287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查找关于友情的名言警句，并积累下来。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矩形 2"/>
          <p:cNvSpPr/>
          <p:nvPr/>
        </p:nvSpPr>
        <p:spPr>
          <a:xfrm>
            <a:off x="1109663" y="1619250"/>
            <a:ext cx="785812" cy="1992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纸船和风筝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0" name="矩形 3"/>
          <p:cNvSpPr/>
          <p:nvPr/>
        </p:nvSpPr>
        <p:spPr>
          <a:xfrm>
            <a:off x="2346325" y="1290638"/>
            <a:ext cx="9366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1" name="矩形 4"/>
          <p:cNvSpPr/>
          <p:nvPr/>
        </p:nvSpPr>
        <p:spPr>
          <a:xfrm>
            <a:off x="2174875" y="3513138"/>
            <a:ext cx="12795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屋顶上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2" name="矩形 5"/>
          <p:cNvSpPr/>
          <p:nvPr/>
        </p:nvSpPr>
        <p:spPr>
          <a:xfrm>
            <a:off x="6594475" y="1290638"/>
            <a:ext cx="93503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3" name="矩形 6"/>
          <p:cNvSpPr/>
          <p:nvPr/>
        </p:nvSpPr>
        <p:spPr>
          <a:xfrm>
            <a:off x="6421438" y="3522663"/>
            <a:ext cx="128111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树枝上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4" name="矩形 7"/>
          <p:cNvSpPr/>
          <p:nvPr/>
        </p:nvSpPr>
        <p:spPr>
          <a:xfrm>
            <a:off x="3471863" y="1000125"/>
            <a:ext cx="12811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折纸船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3255" name="直接箭头连接符 9"/>
          <p:cNvCxnSpPr/>
          <p:nvPr/>
        </p:nvCxnSpPr>
        <p:spPr>
          <a:xfrm>
            <a:off x="3262313" y="1503363"/>
            <a:ext cx="3311525" cy="0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256" name="直接箭头连接符 10"/>
          <p:cNvCxnSpPr/>
          <p:nvPr/>
        </p:nvCxnSpPr>
        <p:spPr>
          <a:xfrm flipH="1">
            <a:off x="3252788" y="1673225"/>
            <a:ext cx="3311525" cy="0"/>
          </a:xfrm>
          <a:prstGeom prst="line">
            <a:avLst/>
          </a:prstGeom>
          <a:noFill/>
          <a:ln w="19050">
            <a:solidFill>
              <a:srgbClr val="00B050"/>
            </a:solidFill>
            <a:miter lim="800000"/>
            <a:tailEnd type="triangle"/>
          </a:ln>
        </p:spPr>
      </p:cxnSp>
      <p:cxnSp>
        <p:nvCxnSpPr>
          <p:cNvPr id="53257" name="直接箭头连接符 12"/>
          <p:cNvCxnSpPr>
            <a:stCxn id="53250" idx="2"/>
            <a:endCxn id="53251" idx="0"/>
          </p:cNvCxnSpPr>
          <p:nvPr/>
        </p:nvCxnSpPr>
        <p:spPr>
          <a:xfrm flipH="1">
            <a:off x="2814638" y="1812925"/>
            <a:ext cx="0" cy="170021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258" name="直接箭头连接符 14"/>
          <p:cNvCxnSpPr>
            <a:stCxn id="53250" idx="2"/>
            <a:endCxn id="53251" idx="0"/>
          </p:cNvCxnSpPr>
          <p:nvPr/>
        </p:nvCxnSpPr>
        <p:spPr>
          <a:xfrm flipH="1">
            <a:off x="7056438" y="1824038"/>
            <a:ext cx="0" cy="1698625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259" name="直接箭头连接符 15"/>
          <p:cNvCxnSpPr>
            <a:stCxn id="53250" idx="2"/>
            <a:endCxn id="53251" idx="0"/>
          </p:cNvCxnSpPr>
          <p:nvPr/>
        </p:nvCxnSpPr>
        <p:spPr>
          <a:xfrm>
            <a:off x="3454400" y="3773488"/>
            <a:ext cx="850900" cy="0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260" name="直接箭头连接符 19"/>
          <p:cNvCxnSpPr>
            <a:stCxn id="53250" idx="2"/>
            <a:endCxn id="53251" idx="0"/>
          </p:cNvCxnSpPr>
          <p:nvPr/>
        </p:nvCxnSpPr>
        <p:spPr>
          <a:xfrm flipH="1">
            <a:off x="5572125" y="3773488"/>
            <a:ext cx="849313" cy="0"/>
          </a:xfrm>
          <a:prstGeom prst="line">
            <a:avLst/>
          </a:prstGeom>
          <a:noFill/>
          <a:ln w="19050">
            <a:solidFill>
              <a:srgbClr val="00B050"/>
            </a:solidFill>
            <a:miter lim="800000"/>
            <a:tailEnd type="triangle"/>
          </a:ln>
        </p:spPr>
      </p:cxnSp>
      <p:sp>
        <p:nvSpPr>
          <p:cNvPr id="53261" name="矩形 22"/>
          <p:cNvSpPr/>
          <p:nvPr/>
        </p:nvSpPr>
        <p:spPr>
          <a:xfrm>
            <a:off x="4476750" y="3482975"/>
            <a:ext cx="936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和好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2" name="心形 23"/>
          <p:cNvSpPr/>
          <p:nvPr/>
        </p:nvSpPr>
        <p:spPr>
          <a:xfrm>
            <a:off x="4459251" y="3365915"/>
            <a:ext cx="914400" cy="878948"/>
          </a:xfrm>
          <a:prstGeom prst="hear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3263" name="矩形 24"/>
          <p:cNvSpPr/>
          <p:nvPr/>
        </p:nvSpPr>
        <p:spPr>
          <a:xfrm>
            <a:off x="5022850" y="1000125"/>
            <a:ext cx="128111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送松果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4" name="矩形 25"/>
          <p:cNvSpPr/>
          <p:nvPr/>
        </p:nvSpPr>
        <p:spPr>
          <a:xfrm>
            <a:off x="3481388" y="1676400"/>
            <a:ext cx="1281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放风筝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5" name="矩形 26"/>
          <p:cNvSpPr/>
          <p:nvPr/>
        </p:nvSpPr>
        <p:spPr>
          <a:xfrm>
            <a:off x="5032375" y="1676400"/>
            <a:ext cx="12827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送草莓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6" name="矩形 27"/>
          <p:cNvSpPr/>
          <p:nvPr/>
        </p:nvSpPr>
        <p:spPr>
          <a:xfrm>
            <a:off x="3205163" y="3157538"/>
            <a:ext cx="12827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受不了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7" name="矩形 28"/>
          <p:cNvSpPr/>
          <p:nvPr/>
        </p:nvSpPr>
        <p:spPr>
          <a:xfrm>
            <a:off x="3214688" y="3832225"/>
            <a:ext cx="12827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放纸船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8" name="矩形 29"/>
          <p:cNvSpPr/>
          <p:nvPr/>
        </p:nvSpPr>
        <p:spPr>
          <a:xfrm>
            <a:off x="5395913" y="3157538"/>
            <a:ext cx="12827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见纸船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9" name="矩形 30"/>
          <p:cNvSpPr/>
          <p:nvPr/>
        </p:nvSpPr>
        <p:spPr>
          <a:xfrm>
            <a:off x="5405438" y="3832225"/>
            <a:ext cx="12827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放风筝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70" name="矩形 31"/>
          <p:cNvSpPr/>
          <p:nvPr/>
        </p:nvSpPr>
        <p:spPr>
          <a:xfrm>
            <a:off x="2808288" y="2005013"/>
            <a:ext cx="615950" cy="1169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折纸船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71" name="矩形 32"/>
          <p:cNvSpPr/>
          <p:nvPr/>
        </p:nvSpPr>
        <p:spPr>
          <a:xfrm>
            <a:off x="6432550" y="2005013"/>
            <a:ext cx="614363" cy="1169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扎风筝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72" name="矩形 34"/>
          <p:cNvSpPr/>
          <p:nvPr/>
        </p:nvSpPr>
        <p:spPr>
          <a:xfrm>
            <a:off x="2195513" y="2170113"/>
            <a:ext cx="61595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吵架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73" name="矩形 35"/>
          <p:cNvSpPr/>
          <p:nvPr/>
        </p:nvSpPr>
        <p:spPr>
          <a:xfrm>
            <a:off x="7056438" y="2170113"/>
            <a:ext cx="61595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吵架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27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075" y="95250"/>
            <a:ext cx="2408238" cy="67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53275" name="图片 36"/>
          <p:cNvPicPr>
            <a:picLocks noChangeAspect="1"/>
          </p:cNvPicPr>
          <p:nvPr/>
        </p:nvPicPr>
        <p:blipFill>
          <a:blip r:embed="rId2"/>
          <a:srcRect r="72253" b="77780"/>
          <a:stretch>
            <a:fillRect/>
          </a:stretch>
        </p:blipFill>
        <p:spPr>
          <a:xfrm>
            <a:off x="-195262" y="-261937"/>
            <a:ext cx="16002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76" name="矩形 37"/>
          <p:cNvSpPr/>
          <p:nvPr/>
        </p:nvSpPr>
        <p:spPr>
          <a:xfrm>
            <a:off x="619327" y="133220"/>
            <a:ext cx="1832553" cy="5847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/>
      <p:bldP spid="53254" grpId="0"/>
      <p:bldP spid="53261" grpId="0"/>
      <p:bldP spid="53262" grpId="0" animBg="1"/>
      <p:bldP spid="53263" grpId="0"/>
      <p:bldP spid="53264" grpId="0"/>
      <p:bldP spid="53265" grpId="0"/>
      <p:bldP spid="53266" grpId="0"/>
      <p:bldP spid="53267" grpId="0"/>
      <p:bldP spid="53268" grpId="0"/>
      <p:bldP spid="53269" grpId="0"/>
      <p:bldP spid="53270" grpId="0"/>
      <p:bldP spid="53271" grpId="0"/>
      <p:bldP spid="53272" grpId="0"/>
      <p:bldP spid="5327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1"/>
          <p:cNvSpPr/>
          <p:nvPr/>
        </p:nvSpPr>
        <p:spPr>
          <a:xfrm>
            <a:off x="6453188" y="1244600"/>
            <a:ext cx="2724150" cy="3008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标出自然段序号，说说这篇课文跟前面学过的课文有什么不同。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438" y="644525"/>
            <a:ext cx="3068637" cy="386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pic>
        <p:nvPicPr>
          <p:cNvPr id="1331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013" y="1181100"/>
            <a:ext cx="3089275" cy="2976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13316" name="矩形 4"/>
          <p:cNvSpPr/>
          <p:nvPr/>
        </p:nvSpPr>
        <p:spPr>
          <a:xfrm>
            <a:off x="263525" y="939800"/>
            <a:ext cx="4064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矩形 5"/>
          <p:cNvSpPr/>
          <p:nvPr/>
        </p:nvSpPr>
        <p:spPr>
          <a:xfrm>
            <a:off x="263525" y="1595438"/>
            <a:ext cx="4064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8" name="矩形 6"/>
          <p:cNvSpPr/>
          <p:nvPr/>
        </p:nvSpPr>
        <p:spPr>
          <a:xfrm>
            <a:off x="247650" y="2071688"/>
            <a:ext cx="404813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9" name="矩形 7"/>
          <p:cNvSpPr/>
          <p:nvPr/>
        </p:nvSpPr>
        <p:spPr>
          <a:xfrm>
            <a:off x="247650" y="2476500"/>
            <a:ext cx="404813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0" name="矩形 8"/>
          <p:cNvSpPr/>
          <p:nvPr/>
        </p:nvSpPr>
        <p:spPr>
          <a:xfrm>
            <a:off x="247650" y="3203575"/>
            <a:ext cx="404813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1" name="矩形 9"/>
          <p:cNvSpPr/>
          <p:nvPr/>
        </p:nvSpPr>
        <p:spPr>
          <a:xfrm>
            <a:off x="1655763" y="3835400"/>
            <a:ext cx="406400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6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2" name="矩形 10"/>
          <p:cNvSpPr/>
          <p:nvPr/>
        </p:nvSpPr>
        <p:spPr>
          <a:xfrm>
            <a:off x="3363913" y="1685925"/>
            <a:ext cx="404812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8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3" name="矩形 11"/>
          <p:cNvSpPr/>
          <p:nvPr/>
        </p:nvSpPr>
        <p:spPr>
          <a:xfrm>
            <a:off x="3363913" y="2112963"/>
            <a:ext cx="404812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9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4" name="矩形 12"/>
          <p:cNvSpPr/>
          <p:nvPr/>
        </p:nvSpPr>
        <p:spPr>
          <a:xfrm>
            <a:off x="3238500" y="2581275"/>
            <a:ext cx="522288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5" name="矩形 13"/>
          <p:cNvSpPr/>
          <p:nvPr/>
        </p:nvSpPr>
        <p:spPr>
          <a:xfrm>
            <a:off x="3244850" y="3263900"/>
            <a:ext cx="522288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11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6" name="矩形 14"/>
          <p:cNvSpPr/>
          <p:nvPr/>
        </p:nvSpPr>
        <p:spPr>
          <a:xfrm>
            <a:off x="3506788" y="4171950"/>
            <a:ext cx="30702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本文全篇没有注音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7" name="矩形 15"/>
          <p:cNvSpPr/>
          <p:nvPr/>
        </p:nvSpPr>
        <p:spPr>
          <a:xfrm>
            <a:off x="3346450" y="992188"/>
            <a:ext cx="4064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7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  <p:bldP spid="133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椭圆形标注 13"/>
          <p:cNvSpPr/>
          <p:nvPr/>
        </p:nvSpPr>
        <p:spPr>
          <a:xfrm>
            <a:off x="5761038" y="1685925"/>
            <a:ext cx="1982787" cy="1039813"/>
          </a:xfrm>
          <a:prstGeom prst="wedgeEllipseCallout">
            <a:avLst>
              <a:gd name="adj1" fmla="val 46611"/>
              <a:gd name="adj2" fmla="val 60963"/>
            </a:avLst>
          </a:prstGeom>
          <a:solidFill>
            <a:schemeClr val="bg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338" name="椭圆形标注 11"/>
          <p:cNvSpPr/>
          <p:nvPr/>
        </p:nvSpPr>
        <p:spPr>
          <a:xfrm>
            <a:off x="3019425" y="1757363"/>
            <a:ext cx="1539875" cy="620712"/>
          </a:xfrm>
          <a:prstGeom prst="wedgeEllipseCallout">
            <a:avLst>
              <a:gd name="adj1" fmla="val 46611"/>
              <a:gd name="adj2" fmla="val 60963"/>
            </a:avLst>
          </a:prstGeom>
          <a:solidFill>
            <a:schemeClr val="bg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339" name="椭圆形标注 3"/>
          <p:cNvSpPr/>
          <p:nvPr/>
        </p:nvSpPr>
        <p:spPr>
          <a:xfrm>
            <a:off x="1681163" y="1754188"/>
            <a:ext cx="906462" cy="620712"/>
          </a:xfrm>
          <a:prstGeom prst="wedgeEllipseCallout">
            <a:avLst>
              <a:gd name="adj1" fmla="val -49218"/>
              <a:gd name="adj2" fmla="val 62500"/>
            </a:avLst>
          </a:prstGeom>
          <a:solidFill>
            <a:schemeClr val="bg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340" name="矩形 1"/>
          <p:cNvSpPr/>
          <p:nvPr/>
        </p:nvSpPr>
        <p:spPr>
          <a:xfrm>
            <a:off x="615950" y="787400"/>
            <a:ext cx="7331075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遇到不认识的生字词时，该怎么办？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矩形 2"/>
          <p:cNvSpPr/>
          <p:nvPr/>
        </p:nvSpPr>
        <p:spPr>
          <a:xfrm>
            <a:off x="1681163" y="1809750"/>
            <a:ext cx="9064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猜读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1754188"/>
            <a:ext cx="1131888" cy="1192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138" y="1803400"/>
            <a:ext cx="928687" cy="1143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0488" y="2725738"/>
            <a:ext cx="1374775" cy="1919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5" name="矩形 9"/>
          <p:cNvSpPr/>
          <p:nvPr/>
        </p:nvSpPr>
        <p:spPr>
          <a:xfrm>
            <a:off x="3028950" y="1803400"/>
            <a:ext cx="16271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查工具书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6" name="矩形 10"/>
          <p:cNvSpPr/>
          <p:nvPr/>
        </p:nvSpPr>
        <p:spPr>
          <a:xfrm>
            <a:off x="5857875" y="1771650"/>
            <a:ext cx="2038350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请教同学或老师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7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1790700"/>
            <a:ext cx="784225" cy="1200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8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587625" y="2795588"/>
            <a:ext cx="1677988" cy="2081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  <p:bldP spid="14338" grpId="0" animBg="1"/>
      <p:bldP spid="14339" grpId="0" animBg="1"/>
      <p:bldP spid="14341" grpId="0"/>
      <p:bldP spid="14345" grpId="0"/>
      <p:bldP spid="143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669925" y="1574800"/>
            <a:ext cx="6203950" cy="1808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用自己喜欢的方式自由读课文，边读边圈画出生字、新词，同桌之间互相教读。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1"/>
          <p:cNvSpPr/>
          <p:nvPr/>
        </p:nvSpPr>
        <p:spPr>
          <a:xfrm>
            <a:off x="968375" y="735013"/>
            <a:ext cx="7931150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26670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风筝　抓住　愿意　松鼠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26670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26670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祝你幸福  他俩　哭　但是　漂哇漂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6" name="矩形 2"/>
          <p:cNvSpPr/>
          <p:nvPr/>
        </p:nvSpPr>
        <p:spPr>
          <a:xfrm>
            <a:off x="1095375" y="574675"/>
            <a:ext cx="150495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fēnɡ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zhenɡ</a:t>
            </a:r>
            <a:endParaRPr lang="zh-CN" altLang="en-US" sz="20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2540000" y="574675"/>
            <a:ext cx="150495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zhuā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ù</a:t>
            </a:r>
            <a:endParaRPr lang="zh-CN" altLang="en-US" sz="20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8" name="矩形 4"/>
          <p:cNvSpPr/>
          <p:nvPr/>
        </p:nvSpPr>
        <p:spPr>
          <a:xfrm>
            <a:off x="3971925" y="574675"/>
            <a:ext cx="1503363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yu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n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ì</a:t>
            </a:r>
            <a:endParaRPr lang="zh-CN" altLang="en-US" sz="20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9" name="矩形 6"/>
          <p:cNvSpPr/>
          <p:nvPr/>
        </p:nvSpPr>
        <p:spPr>
          <a:xfrm>
            <a:off x="5305425" y="582613"/>
            <a:ext cx="122237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sōnɡ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shǔ</a:t>
            </a:r>
            <a:endParaRPr lang="zh-CN" altLang="en-US" sz="20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0" name="矩形 7"/>
          <p:cNvSpPr/>
          <p:nvPr/>
        </p:nvSpPr>
        <p:spPr>
          <a:xfrm>
            <a:off x="1254125" y="2281238"/>
            <a:ext cx="2068513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nǐ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x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ì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nɡ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ú</a:t>
            </a:r>
            <a:endParaRPr lang="zh-CN" altLang="en-US" sz="20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1" name="矩形 8"/>
          <p:cNvSpPr/>
          <p:nvPr/>
        </p:nvSpPr>
        <p:spPr>
          <a:xfrm>
            <a:off x="5008563" y="2281238"/>
            <a:ext cx="496887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kū</a:t>
            </a:r>
            <a:endParaRPr lang="zh-CN" altLang="en-US" sz="20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2" name="矩形 9"/>
          <p:cNvSpPr/>
          <p:nvPr/>
        </p:nvSpPr>
        <p:spPr>
          <a:xfrm>
            <a:off x="5840413" y="2289175"/>
            <a:ext cx="113347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n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sh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ì</a:t>
            </a:r>
            <a:endParaRPr lang="zh-CN" altLang="en-US" sz="20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3" name="矩形 10"/>
          <p:cNvSpPr/>
          <p:nvPr/>
        </p:nvSpPr>
        <p:spPr>
          <a:xfrm>
            <a:off x="7073900" y="2281238"/>
            <a:ext cx="1728788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piāo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wɑ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piāo</a:t>
            </a:r>
            <a:endParaRPr lang="zh-CN" altLang="en-US" sz="20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4" name="椭圆 11"/>
          <p:cNvSpPr/>
          <p:nvPr/>
        </p:nvSpPr>
        <p:spPr>
          <a:xfrm>
            <a:off x="1864415" y="1135662"/>
            <a:ext cx="318052" cy="3298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5" name="椭圆 12"/>
          <p:cNvSpPr/>
          <p:nvPr/>
        </p:nvSpPr>
        <p:spPr>
          <a:xfrm>
            <a:off x="2838450" y="1064945"/>
            <a:ext cx="318052" cy="3298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6" name="椭圆 13"/>
          <p:cNvSpPr/>
          <p:nvPr/>
        </p:nvSpPr>
        <p:spPr>
          <a:xfrm>
            <a:off x="6063279" y="2704964"/>
            <a:ext cx="318052" cy="3298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7" name="椭圆 14"/>
          <p:cNvSpPr/>
          <p:nvPr/>
        </p:nvSpPr>
        <p:spPr>
          <a:xfrm>
            <a:off x="4150415" y="981990"/>
            <a:ext cx="318052" cy="3298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8" name="矩形 15"/>
          <p:cNvSpPr/>
          <p:nvPr/>
        </p:nvSpPr>
        <p:spPr>
          <a:xfrm>
            <a:off x="3865563" y="1552575"/>
            <a:ext cx="12668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9" name="矩形 16"/>
          <p:cNvSpPr/>
          <p:nvPr/>
        </p:nvSpPr>
        <p:spPr>
          <a:xfrm>
            <a:off x="5919581" y="988616"/>
            <a:ext cx="443948" cy="4768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400" name="矩形 17"/>
          <p:cNvSpPr/>
          <p:nvPr/>
        </p:nvSpPr>
        <p:spPr>
          <a:xfrm>
            <a:off x="5004241" y="2638066"/>
            <a:ext cx="443948" cy="4768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401" name="矩形 20"/>
          <p:cNvSpPr/>
          <p:nvPr/>
        </p:nvSpPr>
        <p:spPr>
          <a:xfrm>
            <a:off x="2205038" y="1552575"/>
            <a:ext cx="5445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02" name="箭头: 上下 21"/>
          <p:cNvSpPr/>
          <p:nvPr/>
        </p:nvSpPr>
        <p:spPr>
          <a:xfrm>
            <a:off x="2381250" y="2022475"/>
            <a:ext cx="192088" cy="400050"/>
          </a:xfrm>
          <a:prstGeom prst="upDownArrow">
            <a:avLst>
              <a:gd name="adj1" fmla="val 50000"/>
              <a:gd name="adj2" fmla="val 50003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hangingPunct="0"/>
            <a:endParaRPr lang="zh-CN" altLang="en-US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6403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9288" y="3305175"/>
            <a:ext cx="2033587" cy="1354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1640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013" y="3305175"/>
            <a:ext cx="2025650" cy="1354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16405" name="矩形 25"/>
          <p:cNvSpPr/>
          <p:nvPr/>
        </p:nvSpPr>
        <p:spPr>
          <a:xfrm>
            <a:off x="4043363" y="2281238"/>
            <a:ext cx="62547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FF33CC"/>
                </a:solidFill>
                <a:latin typeface="宋体" panose="02010600030101010101" pitchFamily="2" charset="-122"/>
              </a:rPr>
              <a:t>liǎ</a:t>
            </a:r>
            <a:endParaRPr lang="zh-CN" altLang="en-US" sz="20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  <p:bldP spid="16391" grpId="0"/>
      <p:bldP spid="16392" grpId="0"/>
      <p:bldP spid="16393" grpId="0"/>
      <p:bldP spid="16394" grpId="0" animBg="1"/>
      <p:bldP spid="16395" grpId="0" animBg="1"/>
      <p:bldP spid="16396" grpId="0" animBg="1"/>
      <p:bldP spid="16397" grpId="0" animBg="1"/>
      <p:bldP spid="16398" grpId="0"/>
      <p:bldP spid="16399" grpId="0" animBg="1"/>
      <p:bldP spid="16400" grpId="0" animBg="1"/>
      <p:bldP spid="16401" grpId="0"/>
      <p:bldP spid="16402" grpId="0" animBg="1"/>
      <p:bldP spid="164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1"/>
          <p:cNvSpPr/>
          <p:nvPr/>
        </p:nvSpPr>
        <p:spPr>
          <a:xfrm>
            <a:off x="563563" y="679450"/>
            <a:ext cx="7618412" cy="1293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课文中有两个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漂哇漂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飘哇飘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，把它们放到句子中，你们还认识它们吗？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矩形 2"/>
          <p:cNvSpPr/>
          <p:nvPr/>
        </p:nvSpPr>
        <p:spPr>
          <a:xfrm>
            <a:off x="173038" y="2170113"/>
            <a:ext cx="8970962" cy="129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纸船漂哇漂，漂到了小熊家门口。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风筝乘着风，飘哇飘，飘到了松鼠家门口。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2858</Words>
  <Application>WPS 演示</Application>
  <PresentationFormat>全屏显示(16:9)</PresentationFormat>
  <Paragraphs>366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Calibri</vt:lpstr>
      <vt:lpstr>等线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2017-07-25T02:42:00Z</dcterms:created>
  <dcterms:modified xsi:type="dcterms:W3CDTF">2023-09-25T13:05:25Z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3A1AAAF03BFE4AA28A36C9CD44AB890E_12</vt:lpwstr>
  </property>
</Properties>
</file>