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52"/>
  </p:notesMasterIdLst>
  <p:handoutMasterIdLst>
    <p:handoutMasterId r:id="rId53"/>
  </p:handoutMasterIdLst>
  <p:sldIdLst>
    <p:sldId id="304" r:id="rId4"/>
    <p:sldId id="361" r:id="rId5"/>
    <p:sldId id="454" r:id="rId6"/>
    <p:sldId id="457" r:id="rId7"/>
    <p:sldId id="458" r:id="rId8"/>
    <p:sldId id="460" r:id="rId9"/>
    <p:sldId id="461" r:id="rId10"/>
    <p:sldId id="459" r:id="rId11"/>
    <p:sldId id="487" r:id="rId12"/>
    <p:sldId id="463" r:id="rId13"/>
    <p:sldId id="470" r:id="rId14"/>
    <p:sldId id="486" r:id="rId15"/>
    <p:sldId id="471" r:id="rId16"/>
    <p:sldId id="474" r:id="rId17"/>
    <p:sldId id="476" r:id="rId18"/>
    <p:sldId id="477" r:id="rId19"/>
    <p:sldId id="478" r:id="rId20"/>
    <p:sldId id="480" r:id="rId21"/>
    <p:sldId id="481" r:id="rId22"/>
    <p:sldId id="482" r:id="rId23"/>
    <p:sldId id="483" r:id="rId24"/>
    <p:sldId id="484" r:id="rId25"/>
    <p:sldId id="488" r:id="rId26"/>
    <p:sldId id="489" r:id="rId27"/>
    <p:sldId id="490" r:id="rId28"/>
    <p:sldId id="491" r:id="rId29"/>
    <p:sldId id="493" r:id="rId30"/>
    <p:sldId id="494" r:id="rId31"/>
    <p:sldId id="495" r:id="rId32"/>
    <p:sldId id="496" r:id="rId33"/>
    <p:sldId id="497" r:id="rId34"/>
    <p:sldId id="498" r:id="rId35"/>
    <p:sldId id="492" r:id="rId36"/>
    <p:sldId id="499" r:id="rId37"/>
    <p:sldId id="501" r:id="rId38"/>
    <p:sldId id="503" r:id="rId39"/>
    <p:sldId id="502" r:id="rId40"/>
    <p:sldId id="504" r:id="rId41"/>
    <p:sldId id="505" r:id="rId42"/>
    <p:sldId id="509" r:id="rId43"/>
    <p:sldId id="507" r:id="rId44"/>
    <p:sldId id="512" r:id="rId45"/>
    <p:sldId id="508" r:id="rId46"/>
    <p:sldId id="511" r:id="rId47"/>
    <p:sldId id="513" r:id="rId48"/>
    <p:sldId id="514" r:id="rId49"/>
    <p:sldId id="510" r:id="rId50"/>
    <p:sldId id="526" r:id="rId51"/>
  </p:sldIdLst>
  <p:sldSz cx="9144000" cy="5143500"/>
  <p:notesSz cx="6858000" cy="9144000"/>
  <p:custDataLst>
    <p:tags r:id="rId5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27" autoAdjust="0"/>
    <p:restoredTop sz="96256" autoAdjust="0"/>
  </p:normalViewPr>
  <p:slideViewPr>
    <p:cSldViewPr>
      <p:cViewPr>
        <p:scale>
          <a:sx n="125" d="100"/>
          <a:sy n="125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1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5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3429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5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6858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5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0287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5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3716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5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819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4313726-94EC-4BFF-87A2-168D4781B59F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A8CDB0BC-ECDD-43A9-A7BE-783FF56F84DF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5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3429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5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6858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5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0287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5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37160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5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71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FE8A77B9-E8AA-437B-9862-A9C3FA004F28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9DF345B-4231-47BB-92B6-0E3FE7BBD11A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"/>
          <p:cNvSpPr/>
          <p:nvPr/>
        </p:nvSpPr>
        <p:spPr>
          <a:xfrm flipV="1">
            <a:off x="0" y="0"/>
            <a:ext cx="9144000" cy="51435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2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688" y="4181475"/>
            <a:ext cx="1873250" cy="962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8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86250"/>
            <a:ext cx="2368550" cy="854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9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2263" y="1588"/>
            <a:ext cx="1209675" cy="2354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30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1700" y="4286250"/>
            <a:ext cx="963613" cy="857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76200" dist="101600" dir="2700000" algn="tl">
              <a:srgbClr val="000000">
                <a:alpha val="39999"/>
              </a:srgbClr>
            </a:outerShdw>
          </a:effectLst>
        </p:spPr>
      </p:pic>
      <p:pic>
        <p:nvPicPr>
          <p:cNvPr id="1031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7937" y="0"/>
            <a:ext cx="2370137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032" name="组合 7"/>
          <p:cNvGrpSpPr/>
          <p:nvPr/>
        </p:nvGrpSpPr>
        <p:grpSpPr>
          <a:xfrm>
            <a:off x="179388" y="358775"/>
            <a:ext cx="8785225" cy="4425950"/>
            <a:chOff x="4440862" y="1732800"/>
            <a:chExt cx="3385840" cy="3388340"/>
          </a:xfrm>
        </p:grpSpPr>
        <p:sp>
          <p:nvSpPr>
            <p:cNvPr id="1033" name="矩形 8"/>
            <p:cNvSpPr/>
            <p:nvPr/>
          </p:nvSpPr>
          <p:spPr>
            <a:xfrm rot="21360000">
              <a:off x="4440862" y="1736446"/>
              <a:ext cx="3384004" cy="3384694"/>
            </a:xfrm>
            <a:prstGeom prst="rect">
              <a:avLst/>
            </a:prstGeom>
            <a:solidFill>
              <a:srgbClr val="7FB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34" name="矩形 9"/>
            <p:cNvSpPr/>
            <p:nvPr/>
          </p:nvSpPr>
          <p:spPr>
            <a:xfrm>
              <a:off x="4442697" y="1732800"/>
              <a:ext cx="3384005" cy="33846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889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1"/>
          <p:cNvSpPr/>
          <p:nvPr/>
        </p:nvSpPr>
        <p:spPr>
          <a:xfrm flipV="1">
            <a:off x="0" y="0"/>
            <a:ext cx="9144000" cy="51435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05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1488" y="0"/>
            <a:ext cx="2322512" cy="4519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52" name="组合 3"/>
          <p:cNvGrpSpPr/>
          <p:nvPr/>
        </p:nvGrpSpPr>
        <p:grpSpPr>
          <a:xfrm>
            <a:off x="0" y="412750"/>
            <a:ext cx="5341938" cy="4730750"/>
            <a:chOff x="-2" y="412644"/>
            <a:chExt cx="7278536" cy="6445357"/>
          </a:xfrm>
        </p:grpSpPr>
        <p:pic>
          <p:nvPicPr>
            <p:cNvPr id="2054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V="1">
              <a:off x="0" y="412644"/>
              <a:ext cx="2324100" cy="644535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5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-2" y="4645679"/>
              <a:ext cx="7278536" cy="22123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053" name="圆角矩形 6"/>
          <p:cNvSpPr/>
          <p:nvPr/>
        </p:nvSpPr>
        <p:spPr>
          <a:xfrm>
            <a:off x="180975" y="222250"/>
            <a:ext cx="8782050" cy="4699000"/>
          </a:xfrm>
          <a:prstGeom prst="roundRect">
            <a:avLst>
              <a:gd name="adj" fmla="val 5584"/>
            </a:avLst>
          </a:prstGeom>
          <a:solidFill>
            <a:schemeClr val="bg1"/>
          </a:solidFill>
          <a:ln>
            <a:noFill/>
          </a:ln>
          <a:effectLst>
            <a:outerShdw blurRad="241300"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 flipV="1">
            <a:off x="0" y="0"/>
            <a:ext cx="9144000" cy="51435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3077" name="矩形 2"/>
          <p:cNvGrpSpPr/>
          <p:nvPr/>
        </p:nvGrpSpPr>
        <p:grpSpPr>
          <a:xfrm>
            <a:off x="0" y="-6350"/>
            <a:ext cx="5157788" cy="5151438"/>
            <a:chOff x="0" y="-4"/>
            <a:chExt cx="3249" cy="3245"/>
          </a:xfrm>
        </p:grpSpPr>
        <p:pic>
          <p:nvPicPr>
            <p:cNvPr id="3075" name="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"/>
              <a:ext cx="3249" cy="324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3076" name="Text Box 4"/>
            <p:cNvSpPr txBox="1"/>
            <p:nvPr/>
          </p:nvSpPr>
          <p:spPr>
            <a:xfrm>
              <a:off x="0" y="-3"/>
              <a:ext cx="3249" cy="324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思源黑体 CN"/>
                <a:ea typeface="思源黑体 CN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五边形 7"/>
          <p:cNvSpPr/>
          <p:nvPr/>
        </p:nvSpPr>
        <p:spPr>
          <a:xfrm>
            <a:off x="0" y="331788"/>
            <a:ext cx="2125663" cy="555625"/>
          </a:xfrm>
          <a:prstGeom prst="homePlate">
            <a:avLst>
              <a:gd name="adj" fmla="val 50000"/>
            </a:avLst>
          </a:prstGeom>
          <a:solidFill>
            <a:srgbClr val="FFFFFF"/>
          </a:solidFill>
          <a:ln w="127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rcRect r="13500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2"/>
          <a:srcRect r="13500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775" y="-61912"/>
            <a:ext cx="1354138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chemeClr val="tx1"/>
          </a:solidFill>
          <a:effectLst/>
          <a:latin typeface="Calibri Light" panose="020F03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slide" Target="slide24.xml"/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microsoft.com/office/2007/relationships/media" Target="file:///F:\2021&#31179;&#19978;\&#19978;&#35838;&#35838;&#20214;\&#19978;&#35838;&#35838;&#20214;&#21046;&#20316;\&#19977;&#19978;&#12304;&#25945;&#26696;&#29256;&#12305;\22%20&#35835;&#19981;&#23436;&#30340;&#22823;&#20070;%20&#12304;&#25945;&#26696;&#21305;&#37197;&#29256;&#12305;&#25512;&#33616;&#10084;\&#23544;.mp4" TargetMode="External"/><Relationship Id="rId1" Type="http://schemas.openxmlformats.org/officeDocument/2006/relationships/video" Target="file:///F:\2021&#31179;&#19978;\&#19978;&#35838;&#35838;&#20214;\&#19978;&#35838;&#35838;&#20214;&#21046;&#20316;\&#19977;&#19978;&#12304;&#25945;&#26696;&#29256;&#12305;\22%20&#35835;&#19981;&#23436;&#30340;&#22823;&#20070;%20&#12304;&#25945;&#26696;&#21305;&#37197;&#29256;&#12305;&#25512;&#33616;&#10084;\&#23544;.mp4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microsoft.com/office/2007/relationships/media" Target="file:///F:\2021&#31179;&#19978;\&#19978;&#35838;&#35838;&#20214;\&#19978;&#35838;&#35838;&#20214;&#21046;&#20316;\&#19977;&#19978;&#12304;&#25945;&#26696;&#29256;&#12305;\22%20&#35835;&#19981;&#23436;&#30340;&#22823;&#20070;%20&#12304;&#25945;&#26696;&#21305;&#37197;&#29256;&#12305;&#25512;&#33616;&#10084;\&#35835;.mp4" TargetMode="External"/><Relationship Id="rId2" Type="http://schemas.openxmlformats.org/officeDocument/2006/relationships/video" Target="file:///F:\2021&#31179;&#19978;\&#19978;&#35838;&#35838;&#20214;\&#19978;&#35838;&#35838;&#20214;&#21046;&#20316;\&#19977;&#19978;&#12304;&#25945;&#26696;&#29256;&#12305;\22%20&#35835;&#19981;&#23436;&#30340;&#22823;&#20070;%20&#12304;&#25945;&#26696;&#21305;&#37197;&#29256;&#12305;&#25512;&#33616;&#10084;\&#35835;.mp4" TargetMode="External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microsoft.com/office/2007/relationships/media" Target="file:///\\dz121\&#19978;&#35838;&#35838;&#20214;&#27719;&#24635;\&#19978;&#35838;&#35838;&#20214;&#12304;&#24453;&#26657;&#23545;&#12305;\&#20154;&#19977;&#35821;&#19978;&#12304;&#26032;&#25945;&#26696;&#29256;&#12305;\&#31532;&#19971;&#21333;&#20803;\22%20&#35835;&#19981;&#23436;&#30340;&#22823;&#20070;%20&#12304;&#25945;&#26696;&#21305;&#37197;&#29256;&#12305;&#25512;&#33616;&#10084;\&#20876;.mp4" TargetMode="External"/><Relationship Id="rId1" Type="http://schemas.openxmlformats.org/officeDocument/2006/relationships/video" Target="file:///\\dz121\&#19978;&#35838;&#35838;&#20214;&#27719;&#24635;\&#19978;&#35838;&#35838;&#20214;&#12304;&#24453;&#26657;&#23545;&#12305;\&#20154;&#19977;&#35821;&#19978;&#12304;&#26032;&#25945;&#26696;&#29256;&#12305;\&#31532;&#19971;&#21333;&#20803;\22%20&#35835;&#19981;&#23436;&#30340;&#22823;&#20070;%20&#12304;&#25945;&#26696;&#21305;&#37197;&#29256;&#12305;&#25512;&#33616;&#10084;\&#20876;.mp4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microsoft.com/office/2007/relationships/media" Target="file:///F:\2021&#31179;&#19978;\&#19978;&#35838;&#35838;&#20214;\&#19978;&#35838;&#35838;&#20214;&#21046;&#20316;\&#19977;&#19978;&#12304;&#25945;&#26696;&#29256;&#12305;\22%20&#35835;&#19981;&#23436;&#30340;&#22823;&#20070;%20&#12304;&#25945;&#26696;&#21305;&#37197;&#29256;&#12305;&#25512;&#33616;&#10084;\&#40635;.mp4" TargetMode="External"/><Relationship Id="rId1" Type="http://schemas.openxmlformats.org/officeDocument/2006/relationships/video" Target="file:///F:\2021&#31179;&#19978;\&#19978;&#35838;&#35838;&#20214;\&#19978;&#35838;&#35838;&#20214;&#21046;&#20316;\&#19977;&#19978;&#12304;&#25945;&#26696;&#29256;&#12305;\22%20&#35835;&#19981;&#23436;&#30340;&#22823;&#20070;%20&#12304;&#25945;&#26696;&#21305;&#37197;&#29256;&#12305;&#25512;&#33616;&#10084;\&#40635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1"/>
          <p:cNvSpPr txBox="1"/>
          <p:nvPr/>
        </p:nvSpPr>
        <p:spPr>
          <a:xfrm>
            <a:off x="-201612" y="1654175"/>
            <a:ext cx="581977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读不完的大书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5"/>
          <p:cNvPicPr>
            <a:picLocks noChangeAspect="1"/>
          </p:cNvPicPr>
          <p:nvPr/>
        </p:nvPicPr>
        <p:blipFill>
          <a:blip r:embed="rId2"/>
          <a:srcRect l="31229" r="8203"/>
          <a:stretch>
            <a:fillRect/>
          </a:stretch>
        </p:blipFill>
        <p:spPr>
          <a:xfrm>
            <a:off x="0" y="0"/>
            <a:ext cx="2366963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9220" name="组合 10"/>
          <p:cNvGrpSpPr/>
          <p:nvPr/>
        </p:nvGrpSpPr>
        <p:grpSpPr>
          <a:xfrm>
            <a:off x="214313" y="1577975"/>
            <a:ext cx="1382712" cy="847725"/>
            <a:chOff x="1058863" y="3849553"/>
            <a:chExt cx="1382712" cy="847860"/>
          </a:xfrm>
        </p:grpSpPr>
        <p:sp>
          <p:nvSpPr>
            <p:cNvPr id="9223" name="椭圆 11"/>
            <p:cNvSpPr/>
            <p:nvPr/>
          </p:nvSpPr>
          <p:spPr bwMode="auto">
            <a:xfrm>
              <a:off x="1058863" y="3976573"/>
              <a:ext cx="720725" cy="720840"/>
            </a:xfrm>
            <a:prstGeom prst="ellipse">
              <a:avLst/>
            </a:prstGeom>
            <a:solidFill>
              <a:srgbClr val="E8333C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endParaRPr>
            </a:p>
          </p:txBody>
        </p:sp>
        <p:sp>
          <p:nvSpPr>
            <p:cNvPr id="9224" name="文本框 1"/>
            <p:cNvSpPr txBox="1"/>
            <p:nvPr/>
          </p:nvSpPr>
          <p:spPr>
            <a:xfrm>
              <a:off x="1058863" y="3849553"/>
              <a:ext cx="1382712" cy="8478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21" name="矩形 10">
            <a:hlinkClick r:id="rId3" action="ppaction://hlinksldjump"/>
          </p:cNvPr>
          <p:cNvSpPr/>
          <p:nvPr/>
        </p:nvSpPr>
        <p:spPr>
          <a:xfrm>
            <a:off x="1081088" y="2500313"/>
            <a:ext cx="1481137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2" name="矩形 10">
            <a:hlinkClick r:id="rId4" action="ppaction://hlinksldjump"/>
          </p:cNvPr>
          <p:cNvSpPr/>
          <p:nvPr/>
        </p:nvSpPr>
        <p:spPr>
          <a:xfrm>
            <a:off x="2562225" y="2500313"/>
            <a:ext cx="1495425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6"/>
          <p:cNvSpPr/>
          <p:nvPr/>
        </p:nvSpPr>
        <p:spPr>
          <a:xfrm>
            <a:off x="3683000" y="266700"/>
            <a:ext cx="1574800" cy="9239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5400" b="1" spc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54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笋</a:t>
            </a:r>
            <a:endParaRPr lang="zh-CN" altLang="en-US" sz="3200"/>
          </a:p>
        </p:txBody>
      </p:sp>
      <p:sp>
        <p:nvSpPr>
          <p:cNvPr id="18435" name="矩形 18"/>
          <p:cNvSpPr/>
          <p:nvPr/>
        </p:nvSpPr>
        <p:spPr>
          <a:xfrm>
            <a:off x="420688" y="2362200"/>
            <a:ext cx="8429625" cy="11318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的古文字上面形状像竹叶，表示笋是竹子的嫩芽；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的意思是十天，表示笋生长迅速。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6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8275" y="1190625"/>
            <a:ext cx="3524250" cy="1106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7" name="矩形 5"/>
          <p:cNvSpPr/>
          <p:nvPr/>
        </p:nvSpPr>
        <p:spPr>
          <a:xfrm>
            <a:off x="512763" y="3559175"/>
            <a:ext cx="8245475" cy="10572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竹子长得快，雨后</a:t>
            </a: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春笋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，一天长几寸，没几天就长得和我一样高了。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6"/>
          <p:cNvSpPr/>
          <p:nvPr/>
        </p:nvSpPr>
        <p:spPr>
          <a:xfrm>
            <a:off x="3717925" y="444500"/>
            <a:ext cx="1574800" cy="9239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5400" b="1" spc="0"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54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</a:t>
            </a:r>
            <a:endParaRPr lang="zh-CN" altLang="en-US" sz="3200"/>
          </a:p>
        </p:txBody>
      </p:sp>
      <p:grpSp>
        <p:nvGrpSpPr>
          <p:cNvPr id="19459" name="组合 7"/>
          <p:cNvGrpSpPr/>
          <p:nvPr/>
        </p:nvGrpSpPr>
        <p:grpSpPr>
          <a:xfrm>
            <a:off x="909638" y="1143000"/>
            <a:ext cx="7502525" cy="1677988"/>
            <a:chOff x="1156103" y="355105"/>
            <a:chExt cx="7503753" cy="1677987"/>
          </a:xfrm>
        </p:grpSpPr>
        <p:sp>
          <p:nvSpPr>
            <p:cNvPr id="19462" name="矩形 8"/>
            <p:cNvSpPr>
              <a:spLocks noChangeArrowheads="1"/>
            </p:cNvSpPr>
            <p:nvPr/>
          </p:nvSpPr>
          <p:spPr bwMode="auto">
            <a:xfrm>
              <a:off x="1156103" y="656730"/>
              <a:ext cx="6687644" cy="12826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    你知道一寸大约有多长吗？猜一猜下面出示的是什么字？</a:t>
              </a:r>
              <a:endParaRPr lang="zh-CN" altLang="en-US" sz="3200" b="1">
                <a:latin typeface="宋体" panose="02010600030101010101" pitchFamily="2" charset="-122"/>
              </a:endParaRPr>
            </a:p>
          </p:txBody>
        </p:sp>
        <p:pic>
          <p:nvPicPr>
            <p:cNvPr id="19463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b="35906"/>
            <a:stretch>
              <a:fillRect/>
            </a:stretch>
          </p:blipFill>
          <p:spPr>
            <a:xfrm>
              <a:off x="7346993" y="355105"/>
              <a:ext cx="1312863" cy="167798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19460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350" y="3206750"/>
            <a:ext cx="657225" cy="1047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1" name="矩形 11"/>
          <p:cNvSpPr/>
          <p:nvPr/>
        </p:nvSpPr>
        <p:spPr>
          <a:xfrm>
            <a:off x="1900238" y="2973388"/>
            <a:ext cx="6784975" cy="15144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上面是手的形状，在手的下面加一横，表示由手掌后退一寸。这个位置叫作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寸口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。我们摸一摸，有脉搏跳动的感觉。</a:t>
            </a:r>
            <a:endParaRPr lang="zh-CN" altLang="en-US" sz="16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76"/>
          <p:cNvSpPr/>
          <p:nvPr/>
        </p:nvSpPr>
        <p:spPr>
          <a:xfrm>
            <a:off x="4035425" y="1773238"/>
            <a:ext cx="4348163" cy="233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的字形偏长，第一笔横稍长，竖钩写在横画上偏右的位置，点靠里、靠上。</a:t>
            </a:r>
            <a:endParaRPr lang="zh-CN" altLang="en-US" sz="4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3" name="寸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60413" y="1165225"/>
            <a:ext cx="3017837" cy="2940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矩形 9"/>
          <p:cNvSpPr>
            <a:spLocks noChangeArrowheads="1"/>
          </p:cNvSpPr>
          <p:nvPr/>
        </p:nvSpPr>
        <p:spPr bwMode="auto">
          <a:xfrm>
            <a:off x="4035425" y="1165225"/>
            <a:ext cx="2247900" cy="6080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书写指导：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4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048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6"/>
          <p:cNvSpPr/>
          <p:nvPr/>
        </p:nvSpPr>
        <p:spPr>
          <a:xfrm>
            <a:off x="3617913" y="301625"/>
            <a:ext cx="1574800" cy="9239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5400" b="1" spc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54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副</a:t>
            </a:r>
            <a:endParaRPr lang="zh-CN" altLang="en-US" sz="3200"/>
          </a:p>
        </p:txBody>
      </p:sp>
      <p:sp>
        <p:nvSpPr>
          <p:cNvPr id="21507" name="矩形 18"/>
          <p:cNvSpPr/>
          <p:nvPr/>
        </p:nvSpPr>
        <p:spPr>
          <a:xfrm>
            <a:off x="1957388" y="1195388"/>
            <a:ext cx="5100637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你是怎样记住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副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字的？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21508" name="文本框 21"/>
          <p:cNvSpPr txBox="1"/>
          <p:nvPr/>
        </p:nvSpPr>
        <p:spPr>
          <a:xfrm>
            <a:off x="2081213" y="1854200"/>
            <a:ext cx="3276600" cy="6048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300">
                <a:latin typeface="楷体" panose="02010609060101010101" pitchFamily="49" charset="-122"/>
                <a:ea typeface="楷体" panose="02010609060101010101" pitchFamily="49" charset="-122"/>
              </a:rPr>
              <a:t>幅  富  福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矩形 2"/>
          <p:cNvSpPr/>
          <p:nvPr/>
        </p:nvSpPr>
        <p:spPr>
          <a:xfrm>
            <a:off x="5497513" y="1873250"/>
            <a:ext cx="635000" cy="5857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3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副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21510" name="矩形 6"/>
          <p:cNvSpPr/>
          <p:nvPr/>
        </p:nvSpPr>
        <p:spPr>
          <a:xfrm>
            <a:off x="1982788" y="2422525"/>
            <a:ext cx="5100637" cy="7159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填一填：一副（       ）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1511" name="矩形 7"/>
          <p:cNvSpPr/>
          <p:nvPr/>
        </p:nvSpPr>
        <p:spPr>
          <a:xfrm>
            <a:off x="1347788" y="3044825"/>
            <a:ext cx="6369050" cy="145415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一副样子   一副面孔   一副笑脸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一副对联   一副手套   一副眼镜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  <p:bldP spid="215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8"/>
          <p:cNvSpPr/>
          <p:nvPr/>
        </p:nvSpPr>
        <p:spPr>
          <a:xfrm>
            <a:off x="446088" y="1092200"/>
            <a:ext cx="8335962" cy="12827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听课文朗读，边听边思考：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读不完的大书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指的是什么？画出相关的句子。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531" name="矩形 8"/>
          <p:cNvSpPr/>
          <p:nvPr/>
        </p:nvSpPr>
        <p:spPr>
          <a:xfrm>
            <a:off x="446088" y="2424113"/>
            <a:ext cx="804862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大自然是一本看不完的大画册，是一部永远读不完的大书，里面有无穷的奥秘，有无尽的乐趣。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矩形 4"/>
          <p:cNvSpPr/>
          <p:nvPr/>
        </p:nvSpPr>
        <p:spPr>
          <a:xfrm>
            <a:off x="3709988" y="2424113"/>
            <a:ext cx="14954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看不完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矩形 5"/>
          <p:cNvSpPr/>
          <p:nvPr/>
        </p:nvSpPr>
        <p:spPr>
          <a:xfrm>
            <a:off x="1262063" y="3060700"/>
            <a:ext cx="14335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读不完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8"/>
          <p:cNvSpPr/>
          <p:nvPr/>
        </p:nvSpPr>
        <p:spPr>
          <a:xfrm>
            <a:off x="265113" y="2649538"/>
            <a:ext cx="8413750" cy="181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我五六岁时，就喜欢到大自然中去寻找好玩的东西。高远的天空，广阔的大地，空中的浮云飞鸟，水里的虾蟹游鱼，地上的走兽昆虫，花草树木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世界万物，不仅好玩，还让人沉思和遐想。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5"/>
          <p:cNvSpPr/>
          <p:nvPr/>
        </p:nvSpPr>
        <p:spPr>
          <a:xfrm>
            <a:off x="320675" y="1150938"/>
            <a:ext cx="8413750" cy="15748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这本看不完的大画册、这部永远读不完的大书里有哪些好玩的东西呢？请自由朗读第</a:t>
            </a:r>
            <a:r>
              <a:rPr lang="en-US" altLang="zh-CN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1</a:t>
            </a: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自然段，用横线画出相关句子。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cxnSp>
        <p:nvCxnSpPr>
          <p:cNvPr id="23556" name="直接连接符 12"/>
          <p:cNvCxnSpPr>
            <a:endCxn id="23554" idx="3"/>
          </p:cNvCxnSpPr>
          <p:nvPr/>
        </p:nvCxnSpPr>
        <p:spPr>
          <a:xfrm>
            <a:off x="1104900" y="3557588"/>
            <a:ext cx="7573963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3557" name="直接连接符 15"/>
          <p:cNvCxnSpPr/>
          <p:nvPr/>
        </p:nvCxnSpPr>
        <p:spPr>
          <a:xfrm>
            <a:off x="411163" y="4011613"/>
            <a:ext cx="7399337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grpSp>
        <p:nvGrpSpPr>
          <p:cNvPr id="23558" name="组合 11"/>
          <p:cNvGrpSpPr/>
          <p:nvPr/>
        </p:nvGrpSpPr>
        <p:grpSpPr>
          <a:xfrm>
            <a:off x="447675" y="508000"/>
            <a:ext cx="2197100" cy="585788"/>
            <a:chOff x="581399" y="508619"/>
            <a:chExt cx="2197100" cy="584775"/>
          </a:xfrm>
        </p:grpSpPr>
        <p:sp>
          <p:nvSpPr>
            <p:cNvPr id="23559" name="箭头: 五边形 43"/>
            <p:cNvSpPr/>
            <p:nvPr/>
          </p:nvSpPr>
          <p:spPr>
            <a:xfrm>
              <a:off x="581399" y="567255"/>
              <a:ext cx="2016125" cy="503952"/>
            </a:xfrm>
            <a:prstGeom prst="homePlate">
              <a:avLst>
                <a:gd name="adj" fmla="val 70567"/>
              </a:avLst>
            </a:prstGeom>
            <a:solidFill>
              <a:srgbClr val="7EB395"/>
            </a:solid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560" name="文本框 2"/>
            <p:cNvSpPr txBox="1"/>
            <p:nvPr/>
          </p:nvSpPr>
          <p:spPr>
            <a:xfrm>
              <a:off x="581399" y="508619"/>
              <a:ext cx="2197100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朗读课文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2"/>
          <p:cNvSpPr/>
          <p:nvPr/>
        </p:nvSpPr>
        <p:spPr>
          <a:xfrm>
            <a:off x="2584450" y="603250"/>
            <a:ext cx="6453188" cy="13731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作者列举了哪些好玩的事物？这些事物是按怎样的顺序排列的？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4579" name="矩形 17"/>
          <p:cNvSpPr/>
          <p:nvPr/>
        </p:nvSpPr>
        <p:spPr>
          <a:xfrm>
            <a:off x="4064000" y="3857625"/>
            <a:ext cx="31305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按空间顺序排列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矩形 8"/>
          <p:cNvSpPr/>
          <p:nvPr/>
        </p:nvSpPr>
        <p:spPr>
          <a:xfrm>
            <a:off x="3552825" y="2143125"/>
            <a:ext cx="4759325" cy="1455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浮云飞鸟   虾蟹游鱼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走兽昆虫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花草树木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7"/>
          <p:cNvSpPr/>
          <p:nvPr/>
        </p:nvSpPr>
        <p:spPr>
          <a:xfrm>
            <a:off x="317500" y="2043113"/>
            <a:ext cx="8243888" cy="233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我五六岁时，就喜欢到大自然中去寻找好玩的东西。高远的天空，广阔的大地，空中的浮云飞鸟，水里的虾蟹游鱼，地上的走兽昆虫，花草树木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世界万物，不仅好玩，还让人沉思和遐想。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矩形 5"/>
          <p:cNvSpPr/>
          <p:nvPr/>
        </p:nvSpPr>
        <p:spPr>
          <a:xfrm>
            <a:off x="7459663" y="3214688"/>
            <a:ext cx="9064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600">
              <a:ea typeface="楷体" panose="02010609060101010101" pitchFamily="49" charset="-122"/>
            </a:endParaRPr>
          </a:p>
        </p:txBody>
      </p:sp>
      <p:sp>
        <p:nvSpPr>
          <p:cNvPr id="25604" name="矩形 9"/>
          <p:cNvSpPr/>
          <p:nvPr/>
        </p:nvSpPr>
        <p:spPr>
          <a:xfrm>
            <a:off x="317500" y="3768725"/>
            <a:ext cx="16271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世界万物</a:t>
            </a:r>
            <a:endParaRPr lang="zh-CN" altLang="en-US" sz="160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25605" name="矩形 13"/>
          <p:cNvSpPr/>
          <p:nvPr/>
        </p:nvSpPr>
        <p:spPr>
          <a:xfrm>
            <a:off x="354013" y="820738"/>
            <a:ext cx="8431212" cy="11334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读不完的大书里只有这些好玩的东西吗？你是从哪儿知道的？哪个词概括了所有好玩的东西？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5606" name="组合 10"/>
          <p:cNvGrpSpPr/>
          <p:nvPr/>
        </p:nvGrpSpPr>
        <p:grpSpPr>
          <a:xfrm>
            <a:off x="4848225" y="4086225"/>
            <a:ext cx="4062413" cy="711200"/>
            <a:chOff x="6980712" y="2327564"/>
            <a:chExt cx="4585209" cy="710525"/>
          </a:xfrm>
        </p:grpSpPr>
        <p:sp>
          <p:nvSpPr>
            <p:cNvPr id="25610" name="思想气泡: 云 11"/>
            <p:cNvSpPr/>
            <p:nvPr/>
          </p:nvSpPr>
          <p:spPr>
            <a:xfrm>
              <a:off x="6980712" y="2327564"/>
              <a:ext cx="4454407" cy="710525"/>
            </a:xfrm>
            <a:prstGeom prst="cloudCallout">
              <a:avLst>
                <a:gd name="adj1" fmla="val 29269"/>
                <a:gd name="adj2" fmla="val -12072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611" name="矩形 16"/>
            <p:cNvSpPr/>
            <p:nvPr/>
          </p:nvSpPr>
          <p:spPr>
            <a:xfrm>
              <a:off x="7192144" y="2383074"/>
              <a:ext cx="4373777" cy="572543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>
                <a:lnSpc>
                  <a:spcPct val="120000"/>
                </a:lnSpc>
              </a:pPr>
              <a:r>
                <a:rPr lang="zh-CN" altLang="en-US" sz="26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省略了其他好玩的东西。</a:t>
              </a:r>
              <a:endPara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607" name="组合 14"/>
          <p:cNvGrpSpPr/>
          <p:nvPr/>
        </p:nvGrpSpPr>
        <p:grpSpPr>
          <a:xfrm>
            <a:off x="922338" y="2017713"/>
            <a:ext cx="2422525" cy="1206500"/>
            <a:chOff x="6980713" y="2327564"/>
            <a:chExt cx="2735403" cy="1206412"/>
          </a:xfrm>
        </p:grpSpPr>
        <p:sp>
          <p:nvSpPr>
            <p:cNvPr id="25608" name="思想气泡: 云 15"/>
            <p:cNvSpPr/>
            <p:nvPr/>
          </p:nvSpPr>
          <p:spPr>
            <a:xfrm>
              <a:off x="6980713" y="2327564"/>
              <a:ext cx="2735403" cy="1206412"/>
            </a:xfrm>
            <a:prstGeom prst="cloudCallout">
              <a:avLst>
                <a:gd name="adj1" fmla="val -37352"/>
                <a:gd name="adj2" fmla="val 99602"/>
              </a:avLst>
            </a:prstGeom>
            <a:gradFill rotWithShape="1">
              <a:gsLst>
                <a:gs pos="0">
                  <a:srgbClr val="FEEEC4"/>
                </a:gs>
                <a:gs pos="50000">
                  <a:srgbClr val="FDE9B4"/>
                </a:gs>
                <a:gs pos="100000">
                  <a:srgbClr val="FFE7A7"/>
                </a:gs>
              </a:gsLst>
              <a:lin ang="5400000"/>
            </a:gradFill>
            <a:ln w="6350">
              <a:solidFill>
                <a:srgbClr val="FADA7A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609" name="矩形 17"/>
            <p:cNvSpPr/>
            <p:nvPr/>
          </p:nvSpPr>
          <p:spPr>
            <a:xfrm>
              <a:off x="7192232" y="2465666"/>
              <a:ext cx="2523884" cy="987353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>
                <a:lnSpc>
                  <a:spcPct val="120000"/>
                </a:lnSpc>
              </a:pPr>
              <a:r>
                <a:rPr lang="zh-CN" altLang="en-US" sz="26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概括了所有好玩的东西。</a:t>
              </a:r>
              <a:endPara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7" name="圆角矩形 2"/>
          <p:cNvSpPr/>
          <p:nvPr/>
        </p:nvSpPr>
        <p:spPr>
          <a:xfrm>
            <a:off x="0" y="1503363"/>
            <a:ext cx="9144000" cy="3146425"/>
          </a:xfrm>
          <a:prstGeom prst="roundRect">
            <a:avLst>
              <a:gd name="adj" fmla="val 11790"/>
            </a:avLst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628" name="矩形 5"/>
          <p:cNvSpPr/>
          <p:nvPr/>
        </p:nvSpPr>
        <p:spPr>
          <a:xfrm>
            <a:off x="385763" y="1611313"/>
            <a:ext cx="8372475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我五六岁时，就喜欢到大自然中去寻找好玩的东西。高远的天空，广阔的大地，空中的浮云飞鸟，水里的虾蟹游鱼，地上的走兽昆虫，花草树木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世界万物，不仅好玩，还让人沉思和遐想。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2"/>
          <p:cNvPicPr>
            <a:picLocks noChangeAspect="1"/>
          </p:cNvPicPr>
          <p:nvPr/>
        </p:nvPicPr>
        <p:blipFill>
          <a:blip r:embed="rId1"/>
          <a:srcRect t="1000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1" name="圆角矩形 2"/>
          <p:cNvSpPr/>
          <p:nvPr/>
        </p:nvSpPr>
        <p:spPr>
          <a:xfrm>
            <a:off x="0" y="2741613"/>
            <a:ext cx="9144000" cy="1908175"/>
          </a:xfrm>
          <a:prstGeom prst="round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2" name="矩形 5"/>
          <p:cNvSpPr/>
          <p:nvPr/>
        </p:nvSpPr>
        <p:spPr>
          <a:xfrm>
            <a:off x="360363" y="2801938"/>
            <a:ext cx="8423275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大自然是一本看不完的大画册，是一部永远读不完的大书，里面有无穷的奥秘，有无尽的乐趣。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">
            <a:hlinkClick r:id="rId1" action="ppaction://hlinksldjump"/>
          </p:cNvPr>
          <p:cNvSpPr/>
          <p:nvPr/>
        </p:nvSpPr>
        <p:spPr>
          <a:xfrm>
            <a:off x="3724275" y="363538"/>
            <a:ext cx="1666875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9"/>
          <p:cNvSpPr/>
          <p:nvPr/>
        </p:nvSpPr>
        <p:spPr>
          <a:xfrm>
            <a:off x="3863975" y="1981200"/>
            <a:ext cx="4949825" cy="2332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左窄右宽，左边言字旁，右边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字的下半部分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字的横画要穿插到言字旁空白处，撇、点要写得舒展。</a:t>
            </a:r>
            <a:endParaRPr lang="zh-CN" altLang="en-US" sz="4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读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8338" y="1357313"/>
            <a:ext cx="2933700" cy="2860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5" name="矩形 10"/>
          <p:cNvSpPr>
            <a:spLocks noChangeArrowheads="1"/>
          </p:cNvSpPr>
          <p:nvPr/>
        </p:nvSpPr>
        <p:spPr bwMode="auto">
          <a:xfrm>
            <a:off x="3863975" y="1257300"/>
            <a:ext cx="1887538" cy="692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书写指导：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24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6"/>
          <p:cNvSpPr/>
          <p:nvPr/>
        </p:nvSpPr>
        <p:spPr>
          <a:xfrm>
            <a:off x="1211263" y="1568450"/>
            <a:ext cx="6891337" cy="2717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麻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雀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勇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猛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蚂蚁　　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　　栽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梨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寸　　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温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　  摇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矩形 6"/>
          <p:cNvSpPr/>
          <p:nvPr/>
        </p:nvSpPr>
        <p:spPr bwMode="auto">
          <a:xfrm>
            <a:off x="1262063" y="1149350"/>
            <a:ext cx="762000" cy="711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ú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6" name="矩形 7"/>
          <p:cNvSpPr/>
          <p:nvPr/>
        </p:nvSpPr>
        <p:spPr bwMode="auto">
          <a:xfrm>
            <a:off x="3217863" y="1149350"/>
            <a:ext cx="762000" cy="711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7" name="矩形 8"/>
          <p:cNvSpPr/>
          <p:nvPr/>
        </p:nvSpPr>
        <p:spPr bwMode="auto">
          <a:xfrm>
            <a:off x="6229350" y="1150938"/>
            <a:ext cx="1403350" cy="7096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mǎ yǐ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8" name="矩形 9"/>
          <p:cNvSpPr/>
          <p:nvPr/>
        </p:nvSpPr>
        <p:spPr bwMode="auto">
          <a:xfrm>
            <a:off x="1552575" y="2128838"/>
            <a:ext cx="1185863" cy="711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duǎn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9" name="矩形 10"/>
          <p:cNvSpPr/>
          <p:nvPr/>
        </p:nvSpPr>
        <p:spPr bwMode="auto">
          <a:xfrm>
            <a:off x="3217863" y="2128838"/>
            <a:ext cx="911225" cy="711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zāi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80" name="矩形 11"/>
          <p:cNvSpPr/>
          <p:nvPr/>
        </p:nvSpPr>
        <p:spPr bwMode="auto">
          <a:xfrm>
            <a:off x="4787900" y="2124075"/>
            <a:ext cx="714375" cy="711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í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81" name="矩形 15"/>
          <p:cNvSpPr/>
          <p:nvPr/>
        </p:nvSpPr>
        <p:spPr bwMode="auto">
          <a:xfrm>
            <a:off x="6743700" y="2097088"/>
            <a:ext cx="962025" cy="711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ù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82" name="矩形 16"/>
          <p:cNvSpPr/>
          <p:nvPr/>
        </p:nvSpPr>
        <p:spPr bwMode="auto">
          <a:xfrm>
            <a:off x="1682750" y="3044825"/>
            <a:ext cx="962025" cy="711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r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ó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u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83" name="矩形 17"/>
          <p:cNvSpPr/>
          <p:nvPr/>
        </p:nvSpPr>
        <p:spPr bwMode="auto">
          <a:xfrm>
            <a:off x="5289550" y="3108325"/>
            <a:ext cx="714375" cy="711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è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8684" name="组合 12"/>
          <p:cNvGrpSpPr/>
          <p:nvPr/>
        </p:nvGrpSpPr>
        <p:grpSpPr>
          <a:xfrm>
            <a:off x="447675" y="508000"/>
            <a:ext cx="2197100" cy="584200"/>
            <a:chOff x="581399" y="508619"/>
            <a:chExt cx="2197100" cy="584200"/>
          </a:xfrm>
        </p:grpSpPr>
        <p:sp>
          <p:nvSpPr>
            <p:cNvPr id="28687" name="箭头: 五边形 43"/>
            <p:cNvSpPr/>
            <p:nvPr/>
          </p:nvSpPr>
          <p:spPr>
            <a:xfrm>
              <a:off x="581399" y="565769"/>
              <a:ext cx="2016125" cy="504825"/>
            </a:xfrm>
            <a:prstGeom prst="homePlate">
              <a:avLst>
                <a:gd name="adj" fmla="val 70556"/>
              </a:avLst>
            </a:prstGeom>
            <a:solidFill>
              <a:srgbClr val="7EB395"/>
            </a:solid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8688" name="文本框 2"/>
            <p:cNvSpPr txBox="1"/>
            <p:nvPr/>
          </p:nvSpPr>
          <p:spPr>
            <a:xfrm>
              <a:off x="581399" y="508619"/>
              <a:ext cx="2197100" cy="5842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指导书写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685" name="矩形 14"/>
          <p:cNvSpPr/>
          <p:nvPr/>
        </p:nvSpPr>
        <p:spPr bwMode="auto">
          <a:xfrm>
            <a:off x="3190875" y="3044825"/>
            <a:ext cx="962025" cy="7096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o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86" name="矩形 18"/>
          <p:cNvSpPr/>
          <p:nvPr/>
        </p:nvSpPr>
        <p:spPr bwMode="auto">
          <a:xfrm>
            <a:off x="4572000" y="1196975"/>
            <a:ext cx="1403350" cy="7096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600" b="1" spc="0">
                <a:solidFill>
                  <a:srgbClr val="0000FF"/>
                </a:solidFill>
                <a:latin typeface="宋体" panose="02010600030101010101" pitchFamily="2" charset="-122"/>
              </a:rPr>
              <a:t>yǒnɡ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7" grpId="0"/>
      <p:bldP spid="28678" grpId="0"/>
      <p:bldP spid="28679" grpId="0"/>
      <p:bldP spid="28680" grpId="0"/>
      <p:bldP spid="28681" grpId="0"/>
      <p:bldP spid="28682" grpId="0"/>
      <p:bldP spid="28683" grpId="0"/>
      <p:bldP spid="28685" grpId="0"/>
      <p:bldP spid="286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7"/>
          <p:cNvGrpSpPr/>
          <p:nvPr/>
        </p:nvGrpSpPr>
        <p:grpSpPr>
          <a:xfrm>
            <a:off x="544513" y="1103313"/>
            <a:ext cx="1165225" cy="1165225"/>
            <a:chOff x="2437" y="2032"/>
            <a:chExt cx="1244" cy="1264"/>
          </a:xfrm>
        </p:grpSpPr>
        <p:sp>
          <p:nvSpPr>
            <p:cNvPr id="29756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58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grpSp>
        <p:nvGrpSpPr>
          <p:cNvPr id="29699" name="组合 7"/>
          <p:cNvGrpSpPr/>
          <p:nvPr/>
        </p:nvGrpSpPr>
        <p:grpSpPr>
          <a:xfrm>
            <a:off x="7478713" y="1087438"/>
            <a:ext cx="1163637" cy="1165225"/>
            <a:chOff x="2437" y="2032"/>
            <a:chExt cx="1244" cy="1264"/>
          </a:xfrm>
        </p:grpSpPr>
        <p:sp>
          <p:nvSpPr>
            <p:cNvPr id="29753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5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55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grpSp>
        <p:nvGrpSpPr>
          <p:cNvPr id="29700" name="组合 7"/>
          <p:cNvGrpSpPr/>
          <p:nvPr/>
        </p:nvGrpSpPr>
        <p:grpSpPr>
          <a:xfrm>
            <a:off x="1951038" y="1101725"/>
            <a:ext cx="1165225" cy="1165225"/>
            <a:chOff x="2437" y="2032"/>
            <a:chExt cx="1244" cy="1264"/>
          </a:xfrm>
        </p:grpSpPr>
        <p:sp>
          <p:nvSpPr>
            <p:cNvPr id="29750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5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52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grpSp>
        <p:nvGrpSpPr>
          <p:cNvPr id="29701" name="组合 7"/>
          <p:cNvGrpSpPr/>
          <p:nvPr/>
        </p:nvGrpSpPr>
        <p:grpSpPr>
          <a:xfrm>
            <a:off x="4641850" y="1122363"/>
            <a:ext cx="1165225" cy="1163637"/>
            <a:chOff x="2437" y="2032"/>
            <a:chExt cx="1244" cy="1264"/>
          </a:xfrm>
        </p:grpSpPr>
        <p:sp>
          <p:nvSpPr>
            <p:cNvPr id="29747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4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4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grpSp>
        <p:nvGrpSpPr>
          <p:cNvPr id="29702" name="组合 7"/>
          <p:cNvGrpSpPr/>
          <p:nvPr/>
        </p:nvGrpSpPr>
        <p:grpSpPr>
          <a:xfrm>
            <a:off x="6064250" y="1111250"/>
            <a:ext cx="1163638" cy="1163638"/>
            <a:chOff x="2437" y="2032"/>
            <a:chExt cx="1244" cy="1264"/>
          </a:xfrm>
        </p:grpSpPr>
        <p:sp>
          <p:nvSpPr>
            <p:cNvPr id="29744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46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grpSp>
        <p:nvGrpSpPr>
          <p:cNvPr id="29703" name="组合 7"/>
          <p:cNvGrpSpPr/>
          <p:nvPr/>
        </p:nvGrpSpPr>
        <p:grpSpPr>
          <a:xfrm>
            <a:off x="1841500" y="2486025"/>
            <a:ext cx="1165225" cy="1163638"/>
            <a:chOff x="2437" y="2032"/>
            <a:chExt cx="1244" cy="1264"/>
          </a:xfrm>
        </p:grpSpPr>
        <p:sp>
          <p:nvSpPr>
            <p:cNvPr id="29741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43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grpSp>
        <p:nvGrpSpPr>
          <p:cNvPr id="29704" name="组合 7"/>
          <p:cNvGrpSpPr/>
          <p:nvPr/>
        </p:nvGrpSpPr>
        <p:grpSpPr>
          <a:xfrm>
            <a:off x="3262313" y="2486025"/>
            <a:ext cx="1163637" cy="1163638"/>
            <a:chOff x="2437" y="2032"/>
            <a:chExt cx="1244" cy="1264"/>
          </a:xfrm>
        </p:grpSpPr>
        <p:sp>
          <p:nvSpPr>
            <p:cNvPr id="29738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3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40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grpSp>
        <p:nvGrpSpPr>
          <p:cNvPr id="29705" name="组合 7"/>
          <p:cNvGrpSpPr/>
          <p:nvPr/>
        </p:nvGrpSpPr>
        <p:grpSpPr>
          <a:xfrm>
            <a:off x="4662488" y="2476500"/>
            <a:ext cx="1165225" cy="1165225"/>
            <a:chOff x="2437" y="2032"/>
            <a:chExt cx="1244" cy="1264"/>
          </a:xfrm>
        </p:grpSpPr>
        <p:sp>
          <p:nvSpPr>
            <p:cNvPr id="29735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3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37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grpSp>
        <p:nvGrpSpPr>
          <p:cNvPr id="29706" name="组合 7"/>
          <p:cNvGrpSpPr/>
          <p:nvPr/>
        </p:nvGrpSpPr>
        <p:grpSpPr>
          <a:xfrm>
            <a:off x="471488" y="2516188"/>
            <a:ext cx="1165225" cy="1163637"/>
            <a:chOff x="2437" y="2032"/>
            <a:chExt cx="1244" cy="1264"/>
          </a:xfrm>
        </p:grpSpPr>
        <p:sp>
          <p:nvSpPr>
            <p:cNvPr id="29732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34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grpSp>
        <p:nvGrpSpPr>
          <p:cNvPr id="29707" name="组合 7"/>
          <p:cNvGrpSpPr/>
          <p:nvPr/>
        </p:nvGrpSpPr>
        <p:grpSpPr>
          <a:xfrm>
            <a:off x="7454900" y="2466975"/>
            <a:ext cx="1163638" cy="1163638"/>
            <a:chOff x="2437" y="2032"/>
            <a:chExt cx="1244" cy="1264"/>
          </a:xfrm>
        </p:grpSpPr>
        <p:sp>
          <p:nvSpPr>
            <p:cNvPr id="29729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31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sp>
        <p:nvSpPr>
          <p:cNvPr id="29708" name="文本框 64"/>
          <p:cNvSpPr txBox="1"/>
          <p:nvPr/>
        </p:nvSpPr>
        <p:spPr>
          <a:xfrm>
            <a:off x="587375" y="1033463"/>
            <a:ext cx="10604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9" name="文本框 64"/>
          <p:cNvSpPr txBox="1"/>
          <p:nvPr/>
        </p:nvSpPr>
        <p:spPr>
          <a:xfrm>
            <a:off x="7521575" y="1025525"/>
            <a:ext cx="1058863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0" name="文本框 64"/>
          <p:cNvSpPr txBox="1"/>
          <p:nvPr/>
        </p:nvSpPr>
        <p:spPr>
          <a:xfrm>
            <a:off x="2003425" y="1041400"/>
            <a:ext cx="10604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1" name="文本框 64"/>
          <p:cNvSpPr txBox="1"/>
          <p:nvPr/>
        </p:nvSpPr>
        <p:spPr>
          <a:xfrm>
            <a:off x="4684713" y="1058863"/>
            <a:ext cx="10604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蚂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2" name="文本框 64"/>
          <p:cNvSpPr txBox="1"/>
          <p:nvPr/>
        </p:nvSpPr>
        <p:spPr>
          <a:xfrm>
            <a:off x="6103938" y="1041400"/>
            <a:ext cx="10604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蚁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3" name="文本框 64"/>
          <p:cNvSpPr txBox="1"/>
          <p:nvPr/>
        </p:nvSpPr>
        <p:spPr>
          <a:xfrm>
            <a:off x="1857375" y="2395538"/>
            <a:ext cx="10604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梨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4" name="文本框 64"/>
          <p:cNvSpPr txBox="1"/>
          <p:nvPr/>
        </p:nvSpPr>
        <p:spPr>
          <a:xfrm>
            <a:off x="3267075" y="2398713"/>
            <a:ext cx="10604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寸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5" name="文本框 64"/>
          <p:cNvSpPr txBox="1"/>
          <p:nvPr/>
        </p:nvSpPr>
        <p:spPr>
          <a:xfrm>
            <a:off x="4694238" y="2389188"/>
            <a:ext cx="1058862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柔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6" name="文本框 64"/>
          <p:cNvSpPr txBox="1"/>
          <p:nvPr/>
        </p:nvSpPr>
        <p:spPr>
          <a:xfrm>
            <a:off x="498475" y="2398713"/>
            <a:ext cx="10604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栽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7" name="文本框 64"/>
          <p:cNvSpPr txBox="1"/>
          <p:nvPr/>
        </p:nvSpPr>
        <p:spPr>
          <a:xfrm>
            <a:off x="7497763" y="2408238"/>
            <a:ext cx="10604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8" name="矩形 7"/>
          <p:cNvSpPr/>
          <p:nvPr/>
        </p:nvSpPr>
        <p:spPr>
          <a:xfrm>
            <a:off x="785813" y="3805238"/>
            <a:ext cx="7467600" cy="6524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认真观察：</a:t>
            </a:r>
            <a:r>
              <a:rPr lang="zh-CN" altLang="zh-CN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哪个字容易写错</a:t>
            </a: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？</a:t>
            </a:r>
            <a:r>
              <a:rPr lang="zh-CN" altLang="zh-CN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哪个字比较难写</a:t>
            </a: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29719" name="组合 7"/>
          <p:cNvGrpSpPr/>
          <p:nvPr/>
        </p:nvGrpSpPr>
        <p:grpSpPr>
          <a:xfrm>
            <a:off x="3308350" y="1122363"/>
            <a:ext cx="1165225" cy="1163637"/>
            <a:chOff x="2437" y="2032"/>
            <a:chExt cx="1244" cy="1264"/>
          </a:xfrm>
        </p:grpSpPr>
        <p:sp>
          <p:nvSpPr>
            <p:cNvPr id="29726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28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sp>
        <p:nvSpPr>
          <p:cNvPr id="29720" name="文本框 64"/>
          <p:cNvSpPr txBox="1"/>
          <p:nvPr/>
        </p:nvSpPr>
        <p:spPr>
          <a:xfrm>
            <a:off x="3332163" y="1046163"/>
            <a:ext cx="10604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勇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721" name="组合 7"/>
          <p:cNvGrpSpPr/>
          <p:nvPr/>
        </p:nvGrpSpPr>
        <p:grpSpPr>
          <a:xfrm>
            <a:off x="6084888" y="2492375"/>
            <a:ext cx="1163637" cy="1163638"/>
            <a:chOff x="2437" y="2032"/>
            <a:chExt cx="1244" cy="1264"/>
          </a:xfrm>
        </p:grpSpPr>
        <p:sp>
          <p:nvSpPr>
            <p:cNvPr id="29723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7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29725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sp>
        <p:nvSpPr>
          <p:cNvPr id="29722" name="文本框 64"/>
          <p:cNvSpPr txBox="1"/>
          <p:nvPr/>
        </p:nvSpPr>
        <p:spPr>
          <a:xfrm>
            <a:off x="6126163" y="2390775"/>
            <a:ext cx="1060450" cy="1201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摇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7"/>
          <p:cNvSpPr/>
          <p:nvPr/>
        </p:nvSpPr>
        <p:spPr>
          <a:xfrm>
            <a:off x="1497013" y="2398713"/>
            <a:ext cx="6018212" cy="6429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这两个字有什么相同的地方？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30723" name="组合 7"/>
          <p:cNvGrpSpPr/>
          <p:nvPr/>
        </p:nvGrpSpPr>
        <p:grpSpPr>
          <a:xfrm>
            <a:off x="2419350" y="1047750"/>
            <a:ext cx="1165225" cy="1165225"/>
            <a:chOff x="2437" y="2032"/>
            <a:chExt cx="1244" cy="1264"/>
          </a:xfrm>
        </p:grpSpPr>
        <p:sp>
          <p:nvSpPr>
            <p:cNvPr id="30733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3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30735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grpSp>
        <p:nvGrpSpPr>
          <p:cNvPr id="30724" name="组合 7"/>
          <p:cNvGrpSpPr/>
          <p:nvPr/>
        </p:nvGrpSpPr>
        <p:grpSpPr>
          <a:xfrm>
            <a:off x="5240338" y="1039813"/>
            <a:ext cx="1165225" cy="1163637"/>
            <a:chOff x="2437" y="2032"/>
            <a:chExt cx="1244" cy="1264"/>
          </a:xfrm>
        </p:grpSpPr>
        <p:sp>
          <p:nvSpPr>
            <p:cNvPr id="30730" name="矩形 1"/>
            <p:cNvSpPr/>
            <p:nvPr/>
          </p:nvSpPr>
          <p:spPr>
            <a:xfrm>
              <a:off x="2437" y="2032"/>
              <a:ext cx="1244" cy="124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round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7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  <p:cxnSp>
          <p:nvCxnSpPr>
            <p:cNvPr id="30732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B0F0"/>
              </a:solidFill>
              <a:prstDash val="dash"/>
              <a:miter lim="800000"/>
            </a:ln>
          </p:spPr>
        </p:cxnSp>
      </p:grpSp>
      <p:sp>
        <p:nvSpPr>
          <p:cNvPr id="30725" name="文本框 64"/>
          <p:cNvSpPr txBox="1"/>
          <p:nvPr/>
        </p:nvSpPr>
        <p:spPr>
          <a:xfrm>
            <a:off x="2425700" y="952500"/>
            <a:ext cx="1058863" cy="1201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梨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6" name="文本框 64"/>
          <p:cNvSpPr txBox="1"/>
          <p:nvPr/>
        </p:nvSpPr>
        <p:spPr>
          <a:xfrm>
            <a:off x="5294313" y="952500"/>
            <a:ext cx="1060450" cy="1201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柔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7" name="矩形 76"/>
          <p:cNvSpPr/>
          <p:nvPr/>
        </p:nvSpPr>
        <p:spPr>
          <a:xfrm>
            <a:off x="625475" y="3238500"/>
            <a:ext cx="808672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下面的木字底要写得稍宽，撇捺要舒展，托住上面的部分，让字站稳。</a:t>
            </a:r>
            <a:endParaRPr lang="zh-CN" altLang="en-US" sz="4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8" name="图片 9"/>
          <p:cNvPicPr>
            <a:picLocks noChangeAspect="1"/>
          </p:cNvPicPr>
          <p:nvPr/>
        </p:nvPicPr>
        <p:blipFill>
          <a:blip r:embed="rId1"/>
          <a:srcRect l="30063" t="26871" r="23287" b="26871"/>
          <a:stretch>
            <a:fillRect/>
          </a:stretch>
        </p:blipFill>
        <p:spPr>
          <a:xfrm>
            <a:off x="2582863" y="1227138"/>
            <a:ext cx="944562" cy="89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29" name="图片 80"/>
          <p:cNvPicPr>
            <a:picLocks noChangeAspect="1"/>
          </p:cNvPicPr>
          <p:nvPr/>
        </p:nvPicPr>
        <p:blipFill>
          <a:blip r:embed="rId1"/>
          <a:srcRect l="30063" t="26871" r="23287" b="26871"/>
          <a:stretch>
            <a:fillRect/>
          </a:stretch>
        </p:blipFill>
        <p:spPr>
          <a:xfrm>
            <a:off x="5419725" y="1239838"/>
            <a:ext cx="944563" cy="89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76"/>
          <p:cNvSpPr/>
          <p:nvPr/>
        </p:nvSpPr>
        <p:spPr>
          <a:xfrm>
            <a:off x="3817938" y="1985963"/>
            <a:ext cx="4894262" cy="189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最后一笔是横，靠近横中线，写得稍长，像一根线，把左右两个部件串起来。</a:t>
            </a:r>
            <a:endParaRPr lang="zh-CN" altLang="en-US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7" name="册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25475" y="1189038"/>
            <a:ext cx="2898775" cy="2824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8" name="矩形 9"/>
          <p:cNvSpPr>
            <a:spLocks noChangeArrowheads="1"/>
          </p:cNvSpPr>
          <p:nvPr/>
        </p:nvSpPr>
        <p:spPr bwMode="auto">
          <a:xfrm>
            <a:off x="3817938" y="1189038"/>
            <a:ext cx="2247900" cy="608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书写指导：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17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1747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0">
            <a:hlinkClick r:id="rId1" action="ppaction://hlinksldjump"/>
          </p:cNvPr>
          <p:cNvSpPr/>
          <p:nvPr/>
        </p:nvSpPr>
        <p:spPr>
          <a:xfrm>
            <a:off x="3714750" y="428625"/>
            <a:ext cx="17145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矩形 9"/>
          <p:cNvSpPr/>
          <p:nvPr/>
        </p:nvSpPr>
        <p:spPr>
          <a:xfrm>
            <a:off x="1612900" y="1860550"/>
            <a:ext cx="6016625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浮云飞鸟　虾蟹游鱼　走兽昆虫　</a:t>
            </a:r>
            <a:endParaRPr lang="en-US" altLang="zh-CN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花草树木　高空盘旋  千姿百态　</a:t>
            </a:r>
            <a:endParaRPr lang="en-US" altLang="zh-CN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雨后春笋　超凡脱俗　秋高气爽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72" name="组合 4"/>
          <p:cNvGrpSpPr/>
          <p:nvPr/>
        </p:nvGrpSpPr>
        <p:grpSpPr>
          <a:xfrm>
            <a:off x="447675" y="1139825"/>
            <a:ext cx="2197100" cy="584200"/>
            <a:chOff x="581399" y="508619"/>
            <a:chExt cx="2197100" cy="584200"/>
          </a:xfrm>
        </p:grpSpPr>
        <p:sp>
          <p:nvSpPr>
            <p:cNvPr id="32773" name="箭头: 五边形 43"/>
            <p:cNvSpPr/>
            <p:nvPr/>
          </p:nvSpPr>
          <p:spPr>
            <a:xfrm>
              <a:off x="581399" y="565769"/>
              <a:ext cx="2016125" cy="504825"/>
            </a:xfrm>
            <a:prstGeom prst="homePlate">
              <a:avLst>
                <a:gd name="adj" fmla="val 70556"/>
              </a:avLst>
            </a:prstGeom>
            <a:solidFill>
              <a:srgbClr val="7EB395"/>
            </a:solid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774" name="文本框 2"/>
            <p:cNvSpPr txBox="1"/>
            <p:nvPr/>
          </p:nvSpPr>
          <p:spPr>
            <a:xfrm>
              <a:off x="581399" y="508619"/>
              <a:ext cx="2197100" cy="5842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认读词语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5" name="圆角矩形 2"/>
          <p:cNvSpPr/>
          <p:nvPr/>
        </p:nvSpPr>
        <p:spPr>
          <a:xfrm>
            <a:off x="0" y="1503363"/>
            <a:ext cx="9144000" cy="3146425"/>
          </a:xfrm>
          <a:prstGeom prst="round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3796" name="矩形 5"/>
          <p:cNvSpPr/>
          <p:nvPr/>
        </p:nvSpPr>
        <p:spPr>
          <a:xfrm>
            <a:off x="385763" y="1611313"/>
            <a:ext cx="8372475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我五六岁时，就喜欢到大自然中去寻找好玩的东西。高远的天空，广阔的大地，空中的浮云飞鸟，水里的虾蟹游鱼，地上的走兽昆虫，花草树木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世界万物，不仅好玩，还让人沉思和遐想。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TextBox 3"/>
          <p:cNvSpPr txBox="1"/>
          <p:nvPr/>
        </p:nvSpPr>
        <p:spPr>
          <a:xfrm>
            <a:off x="114300" y="1588"/>
            <a:ext cx="3106738" cy="7921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50000"/>
              </a:lnSpc>
            </a:pPr>
            <a:r>
              <a:rPr lang="zh-CN" altLang="en-US" sz="3600" b="1" spc="0">
                <a:latin typeface="宋体" panose="02010600030101010101" pitchFamily="2" charset="-122"/>
              </a:rPr>
              <a:t>读一读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2"/>
          <p:cNvPicPr>
            <a:picLocks noChangeAspect="1"/>
          </p:cNvPicPr>
          <p:nvPr/>
        </p:nvPicPr>
        <p:blipFill>
          <a:blip r:embed="rId1"/>
          <a:srcRect t="1000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19" name="圆角矩形 2"/>
          <p:cNvSpPr/>
          <p:nvPr/>
        </p:nvSpPr>
        <p:spPr>
          <a:xfrm>
            <a:off x="0" y="2741613"/>
            <a:ext cx="9144000" cy="1908175"/>
          </a:xfrm>
          <a:prstGeom prst="round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矩形 5"/>
          <p:cNvSpPr/>
          <p:nvPr/>
        </p:nvSpPr>
        <p:spPr>
          <a:xfrm>
            <a:off x="325438" y="2863850"/>
            <a:ext cx="8423275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大自然是一本看不完的大画册，是一部永远读不完的大书，里面有无穷的奥秘，有无尽的乐趣。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1" name="TextBox 3"/>
          <p:cNvSpPr txBox="1"/>
          <p:nvPr/>
        </p:nvSpPr>
        <p:spPr>
          <a:xfrm>
            <a:off x="114300" y="1588"/>
            <a:ext cx="3106738" cy="7921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50000"/>
              </a:lnSpc>
            </a:pPr>
            <a:r>
              <a:rPr lang="zh-CN" altLang="en-US" sz="3600" b="1" spc="0">
                <a:latin typeface="宋体" panose="02010600030101010101" pitchFamily="2" charset="-122"/>
              </a:rPr>
              <a:t>读一读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5"/>
          <p:cNvSpPr/>
          <p:nvPr/>
        </p:nvSpPr>
        <p:spPr>
          <a:xfrm>
            <a:off x="654050" y="1441450"/>
            <a:ext cx="7602538" cy="1333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世界万物，不仅好玩，还让人沉思和遐想。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矩形 1"/>
          <p:cNvSpPr/>
          <p:nvPr/>
        </p:nvSpPr>
        <p:spPr>
          <a:xfrm>
            <a:off x="527050" y="2997200"/>
            <a:ext cx="7856538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课文哪些段落对此进行了具体描写？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5844" name="矩形 3"/>
          <p:cNvSpPr/>
          <p:nvPr/>
        </p:nvSpPr>
        <p:spPr>
          <a:xfrm>
            <a:off x="3125788" y="3860800"/>
            <a:ext cx="26574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5" name="组合 5"/>
          <p:cNvGrpSpPr/>
          <p:nvPr/>
        </p:nvGrpSpPr>
        <p:grpSpPr>
          <a:xfrm>
            <a:off x="447675" y="508000"/>
            <a:ext cx="2197100" cy="584200"/>
            <a:chOff x="581399" y="508619"/>
            <a:chExt cx="2197100" cy="584200"/>
          </a:xfrm>
        </p:grpSpPr>
        <p:sp>
          <p:nvSpPr>
            <p:cNvPr id="35846" name="箭头: 五边形 43"/>
            <p:cNvSpPr/>
            <p:nvPr/>
          </p:nvSpPr>
          <p:spPr>
            <a:xfrm>
              <a:off x="581399" y="565769"/>
              <a:ext cx="2016125" cy="504825"/>
            </a:xfrm>
            <a:prstGeom prst="homePlate">
              <a:avLst>
                <a:gd name="adj" fmla="val 70556"/>
              </a:avLst>
            </a:prstGeom>
            <a:solidFill>
              <a:srgbClr val="7EB395"/>
            </a:solid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847" name="文本框 2"/>
            <p:cNvSpPr txBox="1"/>
            <p:nvPr/>
          </p:nvSpPr>
          <p:spPr>
            <a:xfrm>
              <a:off x="581399" y="508619"/>
              <a:ext cx="2197100" cy="5842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品味语言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468313" y="974725"/>
            <a:ext cx="8310562" cy="18081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默读课文。思考：每个自然段具体写了大自然中哪些好玩的东西？请联系每个自然段中的关键句子或第</a:t>
            </a:r>
            <a:r>
              <a:rPr lang="en-US" altLang="zh-CN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1</a:t>
            </a: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自然段的内容进行简要概括。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6867" name="矩形 21"/>
          <p:cNvSpPr/>
          <p:nvPr/>
        </p:nvSpPr>
        <p:spPr>
          <a:xfrm>
            <a:off x="2141936" y="3146724"/>
            <a:ext cx="1008609" cy="624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飞鸟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8" name="矩形 23"/>
          <p:cNvSpPr/>
          <p:nvPr/>
        </p:nvSpPr>
        <p:spPr>
          <a:xfrm>
            <a:off x="4733406" y="318079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花草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9" name="矩形 24"/>
          <p:cNvSpPr/>
          <p:nvPr/>
        </p:nvSpPr>
        <p:spPr>
          <a:xfrm>
            <a:off x="5978848" y="317654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树木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870" name="矩形 29"/>
          <p:cNvSpPr/>
          <p:nvPr/>
        </p:nvSpPr>
        <p:spPr>
          <a:xfrm>
            <a:off x="3487964" y="3146724"/>
            <a:ext cx="1008609" cy="624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昆虫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331788" y="1284288"/>
            <a:ext cx="8580437" cy="12811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第</a:t>
            </a: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2</a:t>
            </a: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自然段写了哪些好玩的飞鸟？在作者的笔下它们是什么样的呢？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7891" name="矩形 21"/>
          <p:cNvSpPr/>
          <p:nvPr/>
        </p:nvSpPr>
        <p:spPr>
          <a:xfrm>
            <a:off x="3892797" y="636770"/>
            <a:ext cx="1008609" cy="624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飞鸟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892" name="矩形 53"/>
          <p:cNvSpPr/>
          <p:nvPr/>
        </p:nvSpPr>
        <p:spPr>
          <a:xfrm>
            <a:off x="331788" y="2692400"/>
            <a:ext cx="8480425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小麻雀叽叽喳喳、蹦蹦跳跳的，叫人愉悦。老鹰在高空盘旋，展翅滑翔，突然猛扑而下，给人以雄健勇猛的感觉。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椭圆 62"/>
          <p:cNvSpPr/>
          <p:nvPr/>
        </p:nvSpPr>
        <p:spPr>
          <a:xfrm>
            <a:off x="1219200" y="2752725"/>
            <a:ext cx="1285875" cy="517525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7894" name="椭圆 63"/>
          <p:cNvSpPr/>
          <p:nvPr/>
        </p:nvSpPr>
        <p:spPr>
          <a:xfrm>
            <a:off x="369888" y="3351213"/>
            <a:ext cx="935037" cy="523875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 animBg="1"/>
      <p:bldP spid="3789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4"/>
          <p:cNvSpPr/>
          <p:nvPr/>
        </p:nvSpPr>
        <p:spPr>
          <a:xfrm>
            <a:off x="360363" y="1516063"/>
            <a:ext cx="8320087" cy="1858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2800" b="1" spc="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读不完的大书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指的是什么？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2800" b="1" spc="200">
                <a:latin typeface="楷体" panose="02010609060101010101" pitchFamily="49" charset="-122"/>
                <a:ea typeface="楷体" panose="02010609060101010101" pitchFamily="49" charset="-122"/>
              </a:rPr>
              <a:t>有什么书是读不完的呢？这本大书是什么样的？里面写了些什么？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53"/>
          <p:cNvSpPr/>
          <p:nvPr/>
        </p:nvSpPr>
        <p:spPr>
          <a:xfrm>
            <a:off x="331788" y="2439988"/>
            <a:ext cx="8480425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小麻雀叽叽喳喳、蹦蹦跳跳的，叫人愉悦。老鹰在高空盘旋，展翅滑翔，突然猛扑而下，给人以雄健勇猛的感觉。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915" name="直接连接符 54"/>
          <p:cNvCxnSpPr/>
          <p:nvPr/>
        </p:nvCxnSpPr>
        <p:spPr>
          <a:xfrm>
            <a:off x="2439988" y="3030538"/>
            <a:ext cx="3554412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8916" name="直接连接符 58"/>
          <p:cNvCxnSpPr/>
          <p:nvPr/>
        </p:nvCxnSpPr>
        <p:spPr>
          <a:xfrm>
            <a:off x="1739900" y="3644900"/>
            <a:ext cx="1524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38917" name="椭圆 62"/>
          <p:cNvSpPr/>
          <p:nvPr/>
        </p:nvSpPr>
        <p:spPr>
          <a:xfrm>
            <a:off x="1489075" y="2536825"/>
            <a:ext cx="911225" cy="4953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918" name="椭圆 63"/>
          <p:cNvSpPr/>
          <p:nvPr/>
        </p:nvSpPr>
        <p:spPr>
          <a:xfrm>
            <a:off x="331788" y="3154363"/>
            <a:ext cx="1041400" cy="43815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8919" name="矩形 31760"/>
          <p:cNvSpPr/>
          <p:nvPr/>
        </p:nvSpPr>
        <p:spPr>
          <a:xfrm>
            <a:off x="482600" y="982663"/>
            <a:ext cx="8353425" cy="12827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麻雀和老鹰分别给人什么样的感觉？你是从哪些词语体会到的？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8920" name="对话气泡: 圆角矩形 31764"/>
          <p:cNvSpPr/>
          <p:nvPr/>
        </p:nvSpPr>
        <p:spPr>
          <a:xfrm>
            <a:off x="4659313" y="1887538"/>
            <a:ext cx="1774825" cy="515937"/>
          </a:xfrm>
          <a:prstGeom prst="wedgeRoundRectCallout">
            <a:avLst>
              <a:gd name="adj1" fmla="val -14681"/>
              <a:gd name="adj2" fmla="val 102125"/>
              <a:gd name="adj3" fmla="val 16667"/>
            </a:avLst>
          </a:prstGeom>
          <a:solidFill>
            <a:srgbClr val="FFE699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zh-CN" sz="2800" b="1" spc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活泼快乐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21" name="对话气泡: 圆角矩形 75"/>
          <p:cNvSpPr/>
          <p:nvPr/>
        </p:nvSpPr>
        <p:spPr>
          <a:xfrm>
            <a:off x="4660900" y="3938588"/>
            <a:ext cx="1773238" cy="577850"/>
          </a:xfrm>
          <a:prstGeom prst="wedgeRoundRectCallout">
            <a:avLst>
              <a:gd name="adj1" fmla="val -21097"/>
              <a:gd name="adj2" fmla="val -100884"/>
              <a:gd name="adj3" fmla="val 16667"/>
            </a:avLst>
          </a:prstGeom>
          <a:solidFill>
            <a:srgbClr val="FFE699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800" b="1" spc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雄健勇猛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922" name="直接连接符 14"/>
          <p:cNvCxnSpPr/>
          <p:nvPr/>
        </p:nvCxnSpPr>
        <p:spPr>
          <a:xfrm>
            <a:off x="3792538" y="3644900"/>
            <a:ext cx="1524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38923" name="直接连接符 15"/>
          <p:cNvCxnSpPr/>
          <p:nvPr/>
        </p:nvCxnSpPr>
        <p:spPr>
          <a:xfrm>
            <a:off x="6586538" y="3648075"/>
            <a:ext cx="1524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  <p:bldP spid="38918" grpId="0" animBg="1"/>
      <p:bldP spid="38920" grpId="0" animBg="1"/>
      <p:bldP spid="389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53"/>
          <p:cNvSpPr/>
          <p:nvPr/>
        </p:nvSpPr>
        <p:spPr>
          <a:xfrm>
            <a:off x="338138" y="781050"/>
            <a:ext cx="8437562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小麻雀叽叽喳喳、蹦蹦跳跳的，叫人愉悦。老鹰在高空盘旋，展翅滑翔，突然猛扑而下，给人以雄健勇猛的感觉。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矩形 31760"/>
          <p:cNvSpPr/>
          <p:nvPr/>
        </p:nvSpPr>
        <p:spPr>
          <a:xfrm>
            <a:off x="338138" y="2566988"/>
            <a:ext cx="8375650" cy="19224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飞鸟如此有趣、好玩，作者主要是从哪些方面来写的？</a:t>
            </a:r>
            <a:endParaRPr lang="en-US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谁来演一演老鹰的这三个动作？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9940" name="矩形 2"/>
          <p:cNvSpPr/>
          <p:nvPr/>
        </p:nvSpPr>
        <p:spPr>
          <a:xfrm>
            <a:off x="3463925" y="3235325"/>
            <a:ext cx="10080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941" name="组合 6"/>
          <p:cNvGrpSpPr/>
          <p:nvPr/>
        </p:nvGrpSpPr>
        <p:grpSpPr>
          <a:xfrm>
            <a:off x="6124575" y="3178175"/>
            <a:ext cx="2620963" cy="1611313"/>
            <a:chOff x="6338757" y="2266727"/>
            <a:chExt cx="2958309" cy="1610658"/>
          </a:xfrm>
        </p:grpSpPr>
        <p:sp>
          <p:nvSpPr>
            <p:cNvPr id="39942" name="思想气泡: 云 8"/>
            <p:cNvSpPr/>
            <p:nvPr/>
          </p:nvSpPr>
          <p:spPr>
            <a:xfrm>
              <a:off x="6338757" y="2266727"/>
              <a:ext cx="2958309" cy="1610658"/>
            </a:xfrm>
            <a:prstGeom prst="cloudCallout">
              <a:avLst>
                <a:gd name="adj1" fmla="val -53672"/>
                <a:gd name="adj2" fmla="val -11952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943" name="矩形 9"/>
            <p:cNvSpPr/>
            <p:nvPr/>
          </p:nvSpPr>
          <p:spPr>
            <a:xfrm>
              <a:off x="6603948" y="2400023"/>
              <a:ext cx="2651906" cy="1421822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>
                <a:lnSpc>
                  <a:spcPct val="120000"/>
                </a:lnSpc>
              </a:pPr>
              <a:r>
                <a:rPr lang="zh-CN" altLang="en-US" sz="24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读一读，读出麻雀的活泼，老鹰的勇猛。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53"/>
          <p:cNvSpPr/>
          <p:nvPr/>
        </p:nvSpPr>
        <p:spPr>
          <a:xfrm>
            <a:off x="404813" y="1625600"/>
            <a:ext cx="84804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蚂蚁搬家，井然有序，当两军对垒时，那勇敢忠贞的精神，真叫人敬佩。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矩形 31765"/>
          <p:cNvSpPr/>
          <p:nvPr/>
        </p:nvSpPr>
        <p:spPr>
          <a:xfrm>
            <a:off x="404813" y="931863"/>
            <a:ext cx="6440487" cy="5730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作者写了什么昆虫？是怎么写的？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0964" name="矩形 78"/>
          <p:cNvSpPr/>
          <p:nvPr/>
        </p:nvSpPr>
        <p:spPr>
          <a:xfrm>
            <a:off x="404813" y="2586038"/>
            <a:ext cx="4895850" cy="5730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文中写到了哪两种情形？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0965" name="椭圆 79"/>
          <p:cNvSpPr/>
          <p:nvPr/>
        </p:nvSpPr>
        <p:spPr>
          <a:xfrm>
            <a:off x="1158875" y="1651000"/>
            <a:ext cx="1525588" cy="515938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0966" name="椭圆 80"/>
          <p:cNvSpPr/>
          <p:nvPr/>
        </p:nvSpPr>
        <p:spPr>
          <a:xfrm>
            <a:off x="5154613" y="1662113"/>
            <a:ext cx="1408112" cy="517525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0967" name="矩形 81"/>
          <p:cNvSpPr/>
          <p:nvPr/>
        </p:nvSpPr>
        <p:spPr>
          <a:xfrm>
            <a:off x="404813" y="3135313"/>
            <a:ext cx="8634412" cy="5730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蚂蚁搬家时是怎样的？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井然有序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是什么意思？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0968" name="矩形 82"/>
          <p:cNvSpPr/>
          <p:nvPr/>
        </p:nvSpPr>
        <p:spPr>
          <a:xfrm>
            <a:off x="404813" y="3703638"/>
            <a:ext cx="7589837" cy="5730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想象：蚂蚁搬家，井然有序是怎样的画面？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0969" name="矩形 83"/>
          <p:cNvSpPr/>
          <p:nvPr/>
        </p:nvSpPr>
        <p:spPr>
          <a:xfrm>
            <a:off x="892175" y="4276725"/>
            <a:ext cx="7102475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蚂蚁排着长长的队伍，有序地搬运货物。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0" name="矩形 10"/>
          <p:cNvSpPr/>
          <p:nvPr/>
        </p:nvSpPr>
        <p:spPr>
          <a:xfrm>
            <a:off x="4051070" y="315210"/>
            <a:ext cx="1008609" cy="624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昆虫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5" grpId="0" animBg="1"/>
      <p:bldP spid="40966" grpId="0" animBg="1"/>
      <p:bldP spid="40967" grpId="0"/>
      <p:bldP spid="40968" grpId="0"/>
      <p:bldP spid="4096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53"/>
          <p:cNvSpPr/>
          <p:nvPr/>
        </p:nvSpPr>
        <p:spPr>
          <a:xfrm>
            <a:off x="406400" y="1054100"/>
            <a:ext cx="84804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蚂蚁搬家，井然有序，当两军对垒时，那勇敢忠贞的精神，真叫人敬佩。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矩形 78"/>
          <p:cNvSpPr/>
          <p:nvPr/>
        </p:nvSpPr>
        <p:spPr>
          <a:xfrm>
            <a:off x="406400" y="2111375"/>
            <a:ext cx="8636000" cy="12080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两军对垒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是什么意思？你们见过蚂蚁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两军对垒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的情形吗？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1988" name="椭圆 79"/>
          <p:cNvSpPr/>
          <p:nvPr/>
        </p:nvSpPr>
        <p:spPr>
          <a:xfrm>
            <a:off x="1187450" y="1054100"/>
            <a:ext cx="1525588" cy="515938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1989" name="椭圆 80"/>
          <p:cNvSpPr/>
          <p:nvPr/>
        </p:nvSpPr>
        <p:spPr>
          <a:xfrm>
            <a:off x="5168900" y="1066800"/>
            <a:ext cx="1409700" cy="515938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1990" name="矩形 82"/>
          <p:cNvSpPr/>
          <p:nvPr/>
        </p:nvSpPr>
        <p:spPr>
          <a:xfrm>
            <a:off x="406400" y="3319463"/>
            <a:ext cx="7591425" cy="6080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作者用哪个词来描述蚂蚁这种精神？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1991" name="矩形 83"/>
          <p:cNvSpPr/>
          <p:nvPr/>
        </p:nvSpPr>
        <p:spPr>
          <a:xfrm>
            <a:off x="3155950" y="3924300"/>
            <a:ext cx="2090738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勇敢忠贞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90" grpId="0"/>
      <p:bldP spid="4199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2"/>
          <p:cNvPicPr>
            <a:picLocks noChangeAspect="1"/>
          </p:cNvPicPr>
          <p:nvPr/>
        </p:nvPicPr>
        <p:blipFill>
          <a:blip r:embed="rId1"/>
          <a:srcRect t="2968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3011" name="圆角矩形 2"/>
          <p:cNvSpPr/>
          <p:nvPr/>
        </p:nvSpPr>
        <p:spPr>
          <a:xfrm>
            <a:off x="0" y="2139950"/>
            <a:ext cx="9144000" cy="1655763"/>
          </a:xfrm>
          <a:prstGeom prst="roundRect">
            <a:avLst/>
          </a:prstGeom>
          <a:solidFill>
            <a:srgbClr val="FFFFFF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3012" name="矩形 9"/>
          <p:cNvSpPr/>
          <p:nvPr/>
        </p:nvSpPr>
        <p:spPr>
          <a:xfrm>
            <a:off x="430213" y="2324100"/>
            <a:ext cx="8424862" cy="1195388"/>
          </a:xfrm>
          <a:prstGeom prst="rect">
            <a:avLst/>
          </a:prstGeom>
          <a:noFill/>
          <a:effectLst>
            <a:outerShdw blurRad="114300" dir="5400000" algn="ctr" rotWithShape="0">
              <a:srgbClr val="000000">
                <a:alpha val="16000"/>
              </a:srgb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</a:pP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蚂蚁搬家，井然有序，当两军对垒时，那勇敢忠贞的精神，真叫人敬佩。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013" name="组合 12"/>
          <p:cNvGrpSpPr/>
          <p:nvPr/>
        </p:nvGrpSpPr>
        <p:grpSpPr>
          <a:xfrm>
            <a:off x="5638800" y="3314700"/>
            <a:ext cx="3222625" cy="1611313"/>
            <a:chOff x="5659531" y="2266727"/>
            <a:chExt cx="3637537" cy="1610658"/>
          </a:xfrm>
        </p:grpSpPr>
        <p:sp>
          <p:nvSpPr>
            <p:cNvPr id="43014" name="思想气泡: 云 13"/>
            <p:cNvSpPr/>
            <p:nvPr/>
          </p:nvSpPr>
          <p:spPr>
            <a:xfrm>
              <a:off x="5659531" y="2266727"/>
              <a:ext cx="3637537" cy="1610658"/>
            </a:xfrm>
            <a:prstGeom prst="cloudCallout">
              <a:avLst>
                <a:gd name="adj1" fmla="val -74384"/>
                <a:gd name="adj2" fmla="val -52074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3015" name="矩形 14"/>
            <p:cNvSpPr/>
            <p:nvPr/>
          </p:nvSpPr>
          <p:spPr>
            <a:xfrm>
              <a:off x="6207849" y="2390502"/>
              <a:ext cx="2881359" cy="1363109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>
                <a:lnSpc>
                  <a:spcPct val="120000"/>
                </a:lnSpc>
              </a:pPr>
              <a:r>
                <a:rPr lang="zh-CN" altLang="en-US" sz="24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读出小蚂蚁的勇敢忠贞，读出敬佩之情！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1"/>
          <p:cNvSpPr/>
          <p:nvPr/>
        </p:nvSpPr>
        <p:spPr>
          <a:xfrm>
            <a:off x="371475" y="1517650"/>
            <a:ext cx="8432800" cy="24066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自学提示：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自由读课文，思考：（</a:t>
            </a:r>
            <a:r>
              <a:rPr lang="en-US" altLang="zh-CN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1</a:t>
            </a: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）这一部分是围绕哪句话来写的？用波浪线画出关键句子。（</a:t>
            </a:r>
            <a:r>
              <a:rPr lang="en-US" altLang="zh-CN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2</a:t>
            </a: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）花草树木是怎样的有趣？用横线画出描写生动的句子。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4035" name="矩形 21"/>
          <p:cNvSpPr/>
          <p:nvPr/>
        </p:nvSpPr>
        <p:spPr>
          <a:xfrm>
            <a:off x="3559979" y="66935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花草树木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1"/>
          <p:cNvSpPr/>
          <p:nvPr/>
        </p:nvSpPr>
        <p:spPr>
          <a:xfrm>
            <a:off x="407988" y="1909763"/>
            <a:ext cx="5432425" cy="6080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暑寒荣枯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是什么意思？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5059" name="矩形 53"/>
          <p:cNvSpPr/>
          <p:nvPr/>
        </p:nvSpPr>
        <p:spPr>
          <a:xfrm>
            <a:off x="407988" y="1106488"/>
            <a:ext cx="84804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植物的开花、结籽，暑寒荣枯，有着不同的趣味。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0" name="矩形 12"/>
          <p:cNvSpPr/>
          <p:nvPr/>
        </p:nvSpPr>
        <p:spPr>
          <a:xfrm>
            <a:off x="1135063" y="2646363"/>
            <a:ext cx="6248400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季节不断变化，草木有荣有枯。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1" name="矩形 5"/>
          <p:cNvSpPr/>
          <p:nvPr/>
        </p:nvSpPr>
        <p:spPr>
          <a:xfrm>
            <a:off x="817563" y="3382963"/>
            <a:ext cx="848042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植物的开花、结籽，有着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      ）；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花草树木的一荣一枯，有着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2" name="矩形 6"/>
          <p:cNvSpPr/>
          <p:nvPr/>
        </p:nvSpPr>
        <p:spPr>
          <a:xfrm>
            <a:off x="5935663" y="3463925"/>
            <a:ext cx="19875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不同的趣味</a:t>
            </a:r>
            <a:endParaRPr lang="zh-CN" altLang="en-US" sz="280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45063" name="矩形 10"/>
          <p:cNvSpPr/>
          <p:nvPr/>
        </p:nvSpPr>
        <p:spPr>
          <a:xfrm>
            <a:off x="6186488" y="3994150"/>
            <a:ext cx="1989137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不同的趣味</a:t>
            </a:r>
            <a:endParaRPr lang="zh-CN" altLang="en-US" sz="280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45064" name="矩形 7"/>
          <p:cNvSpPr/>
          <p:nvPr/>
        </p:nvSpPr>
        <p:spPr>
          <a:xfrm>
            <a:off x="3898900" y="360363"/>
            <a:ext cx="1498600" cy="692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中心句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60" grpId="0"/>
      <p:bldP spid="45061" grpId="0"/>
      <p:bldP spid="45062" grpId="0"/>
      <p:bldP spid="4506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1"/>
          <p:cNvSpPr/>
          <p:nvPr/>
        </p:nvSpPr>
        <p:spPr>
          <a:xfrm>
            <a:off x="1039813" y="2770188"/>
            <a:ext cx="6888162" cy="6080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作者是从哪些方面写花儿的有趣的？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6083" name="矩形 53"/>
          <p:cNvSpPr/>
          <p:nvPr/>
        </p:nvSpPr>
        <p:spPr>
          <a:xfrm>
            <a:off x="225425" y="1016000"/>
            <a:ext cx="8726488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花儿有红的、黄的、紫的、蓝的，形状有单瓣的、重瓣的，千姿百态。草的叶子各不相同，有长有短，有宽有窄，有的还带着刺。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4" name="矩形 12"/>
          <p:cNvSpPr/>
          <p:nvPr/>
        </p:nvSpPr>
        <p:spPr>
          <a:xfrm>
            <a:off x="3059113" y="3244850"/>
            <a:ext cx="3155950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颜色多、形状多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5" name="矩形 13"/>
          <p:cNvSpPr/>
          <p:nvPr/>
        </p:nvSpPr>
        <p:spPr>
          <a:xfrm>
            <a:off x="1012825" y="3754438"/>
            <a:ext cx="4627563" cy="6064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能用两个词语概括吗？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6086" name="矩形 14"/>
          <p:cNvSpPr/>
          <p:nvPr/>
        </p:nvSpPr>
        <p:spPr>
          <a:xfrm>
            <a:off x="2678113" y="4244975"/>
            <a:ext cx="3892550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五颜六色、千姿百态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7" name="矩形 6"/>
          <p:cNvSpPr/>
          <p:nvPr/>
        </p:nvSpPr>
        <p:spPr>
          <a:xfrm>
            <a:off x="2889250" y="350838"/>
            <a:ext cx="3167063" cy="6080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写花草的句子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4" grpId="0"/>
      <p:bldP spid="46085" grpId="0"/>
      <p:bldP spid="4608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1"/>
          <p:cNvSpPr/>
          <p:nvPr/>
        </p:nvSpPr>
        <p:spPr>
          <a:xfrm>
            <a:off x="411163" y="2820988"/>
            <a:ext cx="8412162" cy="12080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作者又是怎样写草的有趣的？是从哪些方面来写的？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7107" name="矩形 53"/>
          <p:cNvSpPr/>
          <p:nvPr/>
        </p:nvSpPr>
        <p:spPr>
          <a:xfrm>
            <a:off x="411163" y="1001713"/>
            <a:ext cx="8480425" cy="1679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花儿有红的、黄的、紫的、蓝的，形状有单瓣的、重瓣的，千姿百态。草的叶子各不相同，有长有短，有宽有窄，有的还带着刺。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8" name="矩形 12"/>
          <p:cNvSpPr/>
          <p:nvPr/>
        </p:nvSpPr>
        <p:spPr>
          <a:xfrm>
            <a:off x="3317875" y="3940175"/>
            <a:ext cx="2665413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形态各不相同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109" name="组合 8"/>
          <p:cNvGrpSpPr/>
          <p:nvPr/>
        </p:nvGrpSpPr>
        <p:grpSpPr>
          <a:xfrm>
            <a:off x="6091238" y="2093913"/>
            <a:ext cx="2732087" cy="1057275"/>
            <a:chOff x="6003637" y="2199739"/>
            <a:chExt cx="3085303" cy="1056750"/>
          </a:xfrm>
        </p:grpSpPr>
        <p:sp>
          <p:nvSpPr>
            <p:cNvPr id="47110" name="思想气泡: 云 9"/>
            <p:cNvSpPr/>
            <p:nvPr/>
          </p:nvSpPr>
          <p:spPr>
            <a:xfrm>
              <a:off x="6003637" y="2199739"/>
              <a:ext cx="2882724" cy="1056750"/>
            </a:xfrm>
            <a:prstGeom prst="cloudCallout">
              <a:avLst>
                <a:gd name="adj1" fmla="val -74384"/>
                <a:gd name="adj2" fmla="val -52074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111" name="矩形 10"/>
            <p:cNvSpPr/>
            <p:nvPr/>
          </p:nvSpPr>
          <p:spPr>
            <a:xfrm>
              <a:off x="6206216" y="2390144"/>
              <a:ext cx="2882724" cy="60453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>
                <a:lnSpc>
                  <a:spcPct val="120000"/>
                </a:lnSpc>
              </a:pPr>
              <a:r>
                <a:rPr lang="zh-CN" altLang="en-US" sz="32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合作读一读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7"/>
          <p:cNvSpPr/>
          <p:nvPr/>
        </p:nvSpPr>
        <p:spPr>
          <a:xfrm>
            <a:off x="3019425" y="647700"/>
            <a:ext cx="3167063" cy="692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写竹子的句子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48131" name="组合 8"/>
          <p:cNvGrpSpPr/>
          <p:nvPr/>
        </p:nvGrpSpPr>
        <p:grpSpPr>
          <a:xfrm>
            <a:off x="479425" y="215900"/>
            <a:ext cx="5456238" cy="1433513"/>
            <a:chOff x="5191874" y="2482771"/>
            <a:chExt cx="4418633" cy="1432077"/>
          </a:xfrm>
        </p:grpSpPr>
        <p:sp>
          <p:nvSpPr>
            <p:cNvPr id="48135" name="思想气泡: 云 9"/>
            <p:cNvSpPr/>
            <p:nvPr/>
          </p:nvSpPr>
          <p:spPr>
            <a:xfrm>
              <a:off x="5191874" y="2482771"/>
              <a:ext cx="4418633" cy="1243353"/>
            </a:xfrm>
            <a:prstGeom prst="cloudCallout">
              <a:avLst>
                <a:gd name="adj1" fmla="val -2718"/>
                <a:gd name="adj2" fmla="val 81056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136" name="矩形 10"/>
            <p:cNvSpPr/>
            <p:nvPr/>
          </p:nvSpPr>
          <p:spPr>
            <a:xfrm>
              <a:off x="5377001" y="2552551"/>
              <a:ext cx="4048378" cy="136229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400" b="1" spc="0">
                  <a:solidFill>
                    <a:srgbClr val="FF0000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sz="24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读前面一句要突出强调竹子长得快，读后面一句要读得轻而温柔。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132" name="矩形 4"/>
          <p:cNvSpPr/>
          <p:nvPr/>
        </p:nvSpPr>
        <p:spPr>
          <a:xfrm>
            <a:off x="317500" y="1458913"/>
            <a:ext cx="8480425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竹子长得快，雨后春笋，一天长几寸，没几天就长得和我一样高了。微风吹来，沙沙的竹叶声，如同温柔的细语。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3" name="矩形 5"/>
          <p:cNvSpPr/>
          <p:nvPr/>
        </p:nvSpPr>
        <p:spPr>
          <a:xfrm>
            <a:off x="317500" y="3200400"/>
            <a:ext cx="7781925" cy="6429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哪些画面很有趣？作者是怎么写的？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8134" name="矩形 6"/>
          <p:cNvSpPr/>
          <p:nvPr/>
        </p:nvSpPr>
        <p:spPr>
          <a:xfrm>
            <a:off x="722313" y="3843338"/>
            <a:ext cx="8037512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先用作比较的方法写雨后春笋长得快，再用打比方的方法写竹叶的沙沙声。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 txBox="1"/>
          <p:nvPr/>
        </p:nvSpPr>
        <p:spPr>
          <a:xfrm>
            <a:off x="427038" y="587375"/>
            <a:ext cx="3735387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读不完的大书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1" name="组合 4"/>
          <p:cNvGrpSpPr/>
          <p:nvPr/>
        </p:nvGrpSpPr>
        <p:grpSpPr>
          <a:xfrm>
            <a:off x="2092325" y="1881188"/>
            <a:ext cx="4151313" cy="1905000"/>
            <a:chOff x="2767263" y="1780674"/>
            <a:chExt cx="4151653" cy="1906044"/>
          </a:xfrm>
        </p:grpSpPr>
        <p:sp>
          <p:nvSpPr>
            <p:cNvPr id="12292" name="思想气泡: 云 1"/>
            <p:cNvSpPr/>
            <p:nvPr/>
          </p:nvSpPr>
          <p:spPr>
            <a:xfrm>
              <a:off x="2767263" y="1780674"/>
              <a:ext cx="3954787" cy="1906044"/>
            </a:xfrm>
            <a:prstGeom prst="cloudCallout">
              <a:avLst>
                <a:gd name="adj1" fmla="val -62838"/>
                <a:gd name="adj2" fmla="val -74667"/>
              </a:avLst>
            </a:prstGeom>
            <a:gradFill rotWithShape="1">
              <a:gsLst>
                <a:gs pos="0">
                  <a:srgbClr val="E9EDC0"/>
                </a:gs>
                <a:gs pos="50000">
                  <a:srgbClr val="E3E8B2"/>
                </a:gs>
                <a:gs pos="100000">
                  <a:srgbClr val="E1E8A5"/>
                </a:gs>
              </a:gsLst>
              <a:lin ang="5400000"/>
            </a:gradFill>
            <a:ln w="6350">
              <a:solidFill>
                <a:srgbClr val="D2DA7A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>
                <a:lnSpc>
                  <a:spcPct val="130000"/>
                </a:lnSpc>
              </a:pPr>
              <a:endPara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93" name="矩形 3"/>
            <p:cNvSpPr>
              <a:spLocks noChangeArrowheads="1"/>
            </p:cNvSpPr>
            <p:nvPr/>
          </p:nvSpPr>
          <p:spPr bwMode="auto">
            <a:xfrm>
              <a:off x="3084789" y="2082464"/>
              <a:ext cx="3834127" cy="130246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hangingPunct="0">
                <a:lnSpc>
                  <a:spcPct val="130000"/>
                </a:lnSpc>
              </a:pPr>
              <a:r>
                <a:rPr lang="zh-CN" altLang="en-US" sz="3200" b="1" spc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这是一本什么样的书呢？</a:t>
              </a:r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4"/>
          <p:cNvSpPr/>
          <p:nvPr/>
        </p:nvSpPr>
        <p:spPr>
          <a:xfrm>
            <a:off x="360363" y="1009650"/>
            <a:ext cx="8480425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池塘边的棕榈树高大挺拔，大蒲扇似的叶子在风中摇摆，一副超凡脱俗的样子。在秋高气爽的日子里，它倒映在池塘的水中，小鱼在倒影间游玩，又是另一种境界。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矩形 5"/>
          <p:cNvSpPr/>
          <p:nvPr/>
        </p:nvSpPr>
        <p:spPr>
          <a:xfrm>
            <a:off x="642938" y="3494088"/>
            <a:ext cx="7781925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你从哪些地方感受到棕榈树的有趣？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9156" name="矩形 6"/>
          <p:cNvSpPr/>
          <p:nvPr/>
        </p:nvSpPr>
        <p:spPr>
          <a:xfrm>
            <a:off x="2471738" y="4135438"/>
            <a:ext cx="4359275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风吹树叶、鱼戏倒影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7" name="矩形 4"/>
          <p:cNvSpPr/>
          <p:nvPr/>
        </p:nvSpPr>
        <p:spPr>
          <a:xfrm>
            <a:off x="2951163" y="317500"/>
            <a:ext cx="3167062" cy="692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写棕榈树的句子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4"/>
          <p:cNvSpPr/>
          <p:nvPr/>
        </p:nvSpPr>
        <p:spPr>
          <a:xfrm>
            <a:off x="457200" y="858838"/>
            <a:ext cx="5562600" cy="2609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池塘边的棕榈树高大挺拔，大蒲扇似的叶子在风中摇摆，一副超凡脱俗的样子。在秋高气爽的日子里，它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在池塘的水中，小鱼在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间游玩，又是另一种境界。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矩形 5"/>
          <p:cNvSpPr/>
          <p:nvPr/>
        </p:nvSpPr>
        <p:spPr>
          <a:xfrm>
            <a:off x="457200" y="3468688"/>
            <a:ext cx="5314950" cy="11334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 spc="0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倒映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和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倒影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各是什么意思？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5018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2975" y="920750"/>
            <a:ext cx="2651125" cy="36814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4"/>
          <p:cNvSpPr/>
          <p:nvPr/>
        </p:nvSpPr>
        <p:spPr>
          <a:xfrm>
            <a:off x="366713" y="704850"/>
            <a:ext cx="8480425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池塘边的棕榈树高大挺拔，大蒲扇似的叶子在风中摇摆，一副超凡脱俗的样子。在秋高气爽的日子里，它倒映在池塘的水中，小鱼在倒影间游玩，又是另一种境界。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3" name="矩形 5"/>
          <p:cNvSpPr/>
          <p:nvPr/>
        </p:nvSpPr>
        <p:spPr>
          <a:xfrm>
            <a:off x="366713" y="3082925"/>
            <a:ext cx="8412162" cy="12811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想象：棕榈树在水中的倒影是怎样的？鱼在倒影间游玩是怎样的情景呢？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51204" name="组合 8"/>
          <p:cNvGrpSpPr/>
          <p:nvPr/>
        </p:nvGrpSpPr>
        <p:grpSpPr>
          <a:xfrm>
            <a:off x="6046788" y="3722688"/>
            <a:ext cx="2732087" cy="1057275"/>
            <a:chOff x="6003637" y="2199739"/>
            <a:chExt cx="3085303" cy="1056750"/>
          </a:xfrm>
        </p:grpSpPr>
        <p:sp>
          <p:nvSpPr>
            <p:cNvPr id="51205" name="思想气泡: 云 9"/>
            <p:cNvSpPr/>
            <p:nvPr/>
          </p:nvSpPr>
          <p:spPr>
            <a:xfrm>
              <a:off x="6003637" y="2199739"/>
              <a:ext cx="2882724" cy="1056750"/>
            </a:xfrm>
            <a:prstGeom prst="cloudCallout">
              <a:avLst>
                <a:gd name="adj1" fmla="val -44533"/>
                <a:gd name="adj2" fmla="val -142164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206" name="矩形 10"/>
            <p:cNvSpPr/>
            <p:nvPr/>
          </p:nvSpPr>
          <p:spPr>
            <a:xfrm>
              <a:off x="6206216" y="2390144"/>
              <a:ext cx="2882724" cy="60453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>
                <a:lnSpc>
                  <a:spcPct val="120000"/>
                </a:lnSpc>
              </a:pPr>
              <a:r>
                <a:rPr lang="zh-CN" altLang="en-US" sz="3200" b="1" spc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合作读一读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Picture 4" descr="https://timgsa.baidu.com/timg?image&amp;quality=80&amp;size=b9999_10000&amp;sec=1592288523103&amp;di=fc8edd6a798e9dbe8caf1bac66353645&amp;imgtype=0&amp;src=http%3A%2F%2Fdingyue.nosdn.127.net%2Ff20pxoswS5mqpT%3DdpfWzs4EkUy0XKg0zvQheU8UcwTQoM1536741163381compressfla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1163" y="2524125"/>
            <a:ext cx="3084512" cy="23161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52227" name="矩形 5"/>
          <p:cNvSpPr/>
          <p:nvPr/>
        </p:nvSpPr>
        <p:spPr>
          <a:xfrm>
            <a:off x="398463" y="1139825"/>
            <a:ext cx="8575675" cy="13731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这部大书读到这儿读完了吗？这本读不完的大书里还会有些什么呢？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5222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8" y="2524125"/>
            <a:ext cx="2987675" cy="23225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222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3275" y="2517775"/>
            <a:ext cx="3138488" cy="23225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52230" name="组合 6"/>
          <p:cNvGrpSpPr/>
          <p:nvPr/>
        </p:nvGrpSpPr>
        <p:grpSpPr>
          <a:xfrm>
            <a:off x="447675" y="508000"/>
            <a:ext cx="2197100" cy="584200"/>
            <a:chOff x="581399" y="508619"/>
            <a:chExt cx="2197100" cy="584200"/>
          </a:xfrm>
        </p:grpSpPr>
        <p:sp>
          <p:nvSpPr>
            <p:cNvPr id="52231" name="箭头: 五边形 43"/>
            <p:cNvSpPr/>
            <p:nvPr/>
          </p:nvSpPr>
          <p:spPr>
            <a:xfrm>
              <a:off x="581399" y="565769"/>
              <a:ext cx="2016125" cy="504825"/>
            </a:xfrm>
            <a:prstGeom prst="homePlate">
              <a:avLst>
                <a:gd name="adj" fmla="val 70556"/>
              </a:avLst>
            </a:prstGeom>
            <a:solidFill>
              <a:srgbClr val="7EB395"/>
            </a:solid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232" name="文本框 2"/>
            <p:cNvSpPr txBox="1"/>
            <p:nvPr/>
          </p:nvSpPr>
          <p:spPr>
            <a:xfrm>
              <a:off x="581399" y="508619"/>
              <a:ext cx="2197100" cy="5842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感悟写法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2"/>
          <p:cNvPicPr>
            <a:picLocks noChangeAspect="1"/>
          </p:cNvPicPr>
          <p:nvPr/>
        </p:nvPicPr>
        <p:blipFill>
          <a:blip r:embed="rId1"/>
          <a:srcRect t="1000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3251" name="圆角矩形 2"/>
          <p:cNvSpPr/>
          <p:nvPr/>
        </p:nvSpPr>
        <p:spPr>
          <a:xfrm>
            <a:off x="0" y="2741613"/>
            <a:ext cx="9144000" cy="1908175"/>
          </a:xfrm>
          <a:prstGeom prst="round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3252" name="矩形 5"/>
          <p:cNvSpPr/>
          <p:nvPr/>
        </p:nvSpPr>
        <p:spPr>
          <a:xfrm>
            <a:off x="325438" y="2863850"/>
            <a:ext cx="8423275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大自然是一本看不完的大画册，是一部永远读不完的大书，里面有无穷的奥秘，有无尽的乐趣。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4"/>
          <p:cNvSpPr/>
          <p:nvPr/>
        </p:nvSpPr>
        <p:spPr>
          <a:xfrm>
            <a:off x="561975" y="2270125"/>
            <a:ext cx="8151813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总（第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分（第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总（第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5" name="矩形 5"/>
          <p:cNvSpPr/>
          <p:nvPr/>
        </p:nvSpPr>
        <p:spPr>
          <a:xfrm>
            <a:off x="561975" y="1317625"/>
            <a:ext cx="8355013" cy="6429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这篇课文各自然段之间有什么关系？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4"/>
          <p:cNvSpPr/>
          <p:nvPr/>
        </p:nvSpPr>
        <p:spPr>
          <a:xfrm>
            <a:off x="390525" y="2008188"/>
            <a:ext cx="84201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从第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自然段发现：寻找、沉思、遐想。（观察自然，留心生活）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299" name="矩形 5"/>
          <p:cNvSpPr/>
          <p:nvPr/>
        </p:nvSpPr>
        <p:spPr>
          <a:xfrm>
            <a:off x="390525" y="801688"/>
            <a:ext cx="8420100" cy="12065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默读课文，思考：作者是怎么发现这部读不完的大书的？你是从哪儿知道的？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55300" name="矩形 6"/>
          <p:cNvSpPr/>
          <p:nvPr/>
        </p:nvSpPr>
        <p:spPr>
          <a:xfrm>
            <a:off x="390525" y="3408363"/>
            <a:ext cx="8420100" cy="12080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小练笔：在大自然这本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读不完的大书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Times New Roman" panose="02020603050405020304" pitchFamily="18" charset="0"/>
              </a:rPr>
              <a:t>中，你读到了什么？请写下来，和同学交流。</a:t>
            </a:r>
            <a:endParaRPr lang="zh-CN" altLang="en-US" sz="3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TextBox 2"/>
          <p:cNvSpPr txBox="1"/>
          <p:nvPr/>
        </p:nvSpPr>
        <p:spPr>
          <a:xfrm>
            <a:off x="542925" y="1319213"/>
            <a:ext cx="633413" cy="324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读不完的大书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3" name="新月形 12"/>
          <p:cNvSpPr/>
          <p:nvPr/>
        </p:nvSpPr>
        <p:spPr>
          <a:xfrm>
            <a:off x="1133475" y="1317625"/>
            <a:ext cx="287338" cy="3241675"/>
          </a:xfrm>
          <a:prstGeom prst="moon">
            <a:avLst>
              <a:gd name="adj" fmla="val 36199"/>
            </a:avLst>
          </a:prstGeom>
          <a:solidFill>
            <a:srgbClr val="00B05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56324" name="TextBox 5"/>
          <p:cNvSpPr txBox="1"/>
          <p:nvPr/>
        </p:nvSpPr>
        <p:spPr>
          <a:xfrm>
            <a:off x="1370013" y="1214438"/>
            <a:ext cx="6402387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大自然不仅好玩，还让人沉思和遐想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5" name="TextBox 8"/>
          <p:cNvSpPr txBox="1"/>
          <p:nvPr/>
        </p:nvSpPr>
        <p:spPr>
          <a:xfrm>
            <a:off x="1370013" y="2549525"/>
            <a:ext cx="236537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大自然有趣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6" name="新月形 15"/>
          <p:cNvSpPr/>
          <p:nvPr/>
        </p:nvSpPr>
        <p:spPr>
          <a:xfrm>
            <a:off x="3506788" y="1890713"/>
            <a:ext cx="288925" cy="2000250"/>
          </a:xfrm>
          <a:prstGeom prst="moon">
            <a:avLst>
              <a:gd name="adj" fmla="val 36199"/>
            </a:avLst>
          </a:prstGeom>
          <a:solidFill>
            <a:srgbClr val="00B05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56327" name="TextBox 10"/>
          <p:cNvSpPr txBox="1"/>
          <p:nvPr/>
        </p:nvSpPr>
        <p:spPr>
          <a:xfrm>
            <a:off x="3978275" y="1762125"/>
            <a:ext cx="355917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麻雀和老鹰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8" name="TextBox 11"/>
          <p:cNvSpPr txBox="1"/>
          <p:nvPr/>
        </p:nvSpPr>
        <p:spPr>
          <a:xfrm>
            <a:off x="3978275" y="2298700"/>
            <a:ext cx="35591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蚂蚁搬家和争斗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9" name="TextBox 12"/>
          <p:cNvSpPr txBox="1"/>
          <p:nvPr/>
        </p:nvSpPr>
        <p:spPr>
          <a:xfrm>
            <a:off x="3978275" y="2832100"/>
            <a:ext cx="36290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花儿和草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30" name="TextBox 13"/>
          <p:cNvSpPr txBox="1"/>
          <p:nvPr/>
        </p:nvSpPr>
        <p:spPr>
          <a:xfrm>
            <a:off x="3978275" y="3382963"/>
            <a:ext cx="36290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果树、竹子、棕榈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31" name="新月形 20"/>
          <p:cNvSpPr/>
          <p:nvPr/>
        </p:nvSpPr>
        <p:spPr>
          <a:xfrm flipH="1">
            <a:off x="7237413" y="1317625"/>
            <a:ext cx="288925" cy="3241675"/>
          </a:xfrm>
          <a:prstGeom prst="moon">
            <a:avLst>
              <a:gd name="adj" fmla="val 36199"/>
            </a:avLst>
          </a:prstGeom>
          <a:solidFill>
            <a:srgbClr val="00B05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56332" name="TextBox 15"/>
          <p:cNvSpPr txBox="1"/>
          <p:nvPr/>
        </p:nvSpPr>
        <p:spPr>
          <a:xfrm>
            <a:off x="7392988" y="1465263"/>
            <a:ext cx="1274762" cy="2851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感悟自然之美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学做有心之人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33" name="TextBox 5"/>
          <p:cNvSpPr txBox="1"/>
          <p:nvPr/>
        </p:nvSpPr>
        <p:spPr>
          <a:xfrm>
            <a:off x="1370013" y="4024313"/>
            <a:ext cx="6402387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大自然是大画册、大书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334" name="组合 23"/>
          <p:cNvGrpSpPr/>
          <p:nvPr/>
        </p:nvGrpSpPr>
        <p:grpSpPr>
          <a:xfrm>
            <a:off x="447675" y="508000"/>
            <a:ext cx="2197100" cy="584200"/>
            <a:chOff x="581399" y="508619"/>
            <a:chExt cx="2197100" cy="584200"/>
          </a:xfrm>
        </p:grpSpPr>
        <p:sp>
          <p:nvSpPr>
            <p:cNvPr id="56335" name="箭头: 五边形 43"/>
            <p:cNvSpPr/>
            <p:nvPr/>
          </p:nvSpPr>
          <p:spPr>
            <a:xfrm>
              <a:off x="581399" y="565769"/>
              <a:ext cx="2016125" cy="504825"/>
            </a:xfrm>
            <a:prstGeom prst="homePlate">
              <a:avLst>
                <a:gd name="adj" fmla="val 70556"/>
              </a:avLst>
            </a:prstGeom>
            <a:solidFill>
              <a:srgbClr val="7EB395"/>
            </a:solid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6336" name="文本框 2"/>
            <p:cNvSpPr txBox="1"/>
            <p:nvPr/>
          </p:nvSpPr>
          <p:spPr>
            <a:xfrm>
              <a:off x="581399" y="508619"/>
              <a:ext cx="2197100" cy="5842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板书设计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/>
      <p:bldP spid="56326" grpId="0" animBg="1"/>
      <p:bldP spid="56327" grpId="0"/>
      <p:bldP spid="56328" grpId="0"/>
      <p:bldP spid="56329" grpId="0"/>
      <p:bldP spid="56330" grpId="0"/>
      <p:bldP spid="56331" grpId="0" animBg="1"/>
      <p:bldP spid="56332" grpId="0"/>
      <p:bldP spid="5633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919163" y="1530350"/>
            <a:ext cx="7305675" cy="1922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3200" b="1" spc="0">
                <a:latin typeface="宋体" panose="02010600030101010101" pitchFamily="2" charset="-122"/>
              </a:rPr>
              <a:t>    自由读课文，注意读准字音，读通句子。想一想：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读不完的大书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指的是什么？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  <p:grpSp>
        <p:nvGrpSpPr>
          <p:cNvPr id="13315" name="组合 2"/>
          <p:cNvGrpSpPr/>
          <p:nvPr/>
        </p:nvGrpSpPr>
        <p:grpSpPr>
          <a:xfrm>
            <a:off x="447675" y="508000"/>
            <a:ext cx="2197100" cy="584200"/>
            <a:chOff x="581399" y="508619"/>
            <a:chExt cx="2197100" cy="584200"/>
          </a:xfrm>
        </p:grpSpPr>
        <p:sp>
          <p:nvSpPr>
            <p:cNvPr id="13316" name="箭头: 五边形 43"/>
            <p:cNvSpPr/>
            <p:nvPr/>
          </p:nvSpPr>
          <p:spPr>
            <a:xfrm>
              <a:off x="581399" y="565769"/>
              <a:ext cx="2016125" cy="504825"/>
            </a:xfrm>
            <a:prstGeom prst="homePlate">
              <a:avLst>
                <a:gd name="adj" fmla="val 70556"/>
              </a:avLst>
            </a:prstGeom>
            <a:solidFill>
              <a:srgbClr val="7EB395"/>
            </a:solid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317" name="文本框 2"/>
            <p:cNvSpPr txBox="1"/>
            <p:nvPr/>
          </p:nvSpPr>
          <p:spPr>
            <a:xfrm>
              <a:off x="581399" y="508619"/>
              <a:ext cx="2197100" cy="5842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初读课文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5"/>
          <p:cNvSpPr/>
          <p:nvPr/>
        </p:nvSpPr>
        <p:spPr>
          <a:xfrm>
            <a:off x="863600" y="1516063"/>
            <a:ext cx="8902700" cy="2219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200000"/>
              </a:lnSpc>
              <a:spcBef>
                <a:spcPct val="20000"/>
              </a:spcBef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不仅  麻雀  盘旋  敬佩  千姿百态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200000"/>
              </a:lnSpc>
              <a:spcBef>
                <a:spcPct val="2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梨树  春笋  几寸  一副  秋高气爽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39" name="组合 9"/>
          <p:cNvGrpSpPr/>
          <p:nvPr/>
        </p:nvGrpSpPr>
        <p:grpSpPr>
          <a:xfrm>
            <a:off x="5740400" y="619125"/>
            <a:ext cx="1441450" cy="817563"/>
            <a:chOff x="1920297" y="3834063"/>
            <a:chExt cx="1440524" cy="818147"/>
          </a:xfrm>
        </p:grpSpPr>
        <p:sp>
          <p:nvSpPr>
            <p:cNvPr id="14369" name="思想气泡: 云 5"/>
            <p:cNvSpPr/>
            <p:nvPr/>
          </p:nvSpPr>
          <p:spPr>
            <a:xfrm>
              <a:off x="1940922" y="3834063"/>
              <a:ext cx="1419899" cy="818147"/>
            </a:xfrm>
            <a:prstGeom prst="cloudCallout">
              <a:avLst>
                <a:gd name="adj1" fmla="val 37014"/>
                <a:gd name="adj2" fmla="val 103852"/>
              </a:avLst>
            </a:prstGeom>
            <a:gradFill rotWithShape="1">
              <a:gsLst>
                <a:gs pos="0">
                  <a:srgbClr val="FEEEC4"/>
                </a:gs>
                <a:gs pos="50000">
                  <a:srgbClr val="FDE9B4"/>
                </a:gs>
                <a:gs pos="100000">
                  <a:srgbClr val="FFE7A7"/>
                </a:gs>
              </a:gsLst>
              <a:lin ang="5400000"/>
            </a:gradFill>
            <a:ln w="6350">
              <a:solidFill>
                <a:srgbClr val="FADA7A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2800" b="1">
                <a:solidFill>
                  <a:srgbClr val="0070C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370" name="矩形 8"/>
            <p:cNvSpPr>
              <a:spLocks noChangeArrowheads="1"/>
            </p:cNvSpPr>
            <p:nvPr/>
          </p:nvSpPr>
          <p:spPr bwMode="auto">
            <a:xfrm>
              <a:off x="1920297" y="3959566"/>
              <a:ext cx="1419900" cy="58461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 hangingPunct="0"/>
              <a:r>
                <a:rPr lang="zh-CN" altLang="en-US" sz="32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平舌音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0" name="组合 12"/>
          <p:cNvGrpSpPr/>
          <p:nvPr/>
        </p:nvGrpSpPr>
        <p:grpSpPr>
          <a:xfrm>
            <a:off x="6288088" y="4027488"/>
            <a:ext cx="1441450" cy="817562"/>
            <a:chOff x="1920297" y="3834063"/>
            <a:chExt cx="1440524" cy="818147"/>
          </a:xfrm>
        </p:grpSpPr>
        <p:sp>
          <p:nvSpPr>
            <p:cNvPr id="14367" name="思想气泡: 云 13"/>
            <p:cNvSpPr/>
            <p:nvPr/>
          </p:nvSpPr>
          <p:spPr>
            <a:xfrm>
              <a:off x="1940921" y="3834063"/>
              <a:ext cx="1419900" cy="818147"/>
            </a:xfrm>
            <a:prstGeom prst="cloudCallout">
              <a:avLst>
                <a:gd name="adj1" fmla="val 58833"/>
                <a:gd name="adj2" fmla="val -95051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2800" b="1">
                <a:solidFill>
                  <a:srgbClr val="0070C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368" name="矩形 14"/>
            <p:cNvSpPr/>
            <p:nvPr/>
          </p:nvSpPr>
          <p:spPr>
            <a:xfrm>
              <a:off x="1920297" y="3959304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翘舌音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41" name="矩形 8"/>
          <p:cNvSpPr/>
          <p:nvPr/>
        </p:nvSpPr>
        <p:spPr>
          <a:xfrm>
            <a:off x="2235200" y="2152650"/>
            <a:ext cx="6477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矩形 8"/>
          <p:cNvSpPr/>
          <p:nvPr/>
        </p:nvSpPr>
        <p:spPr>
          <a:xfrm>
            <a:off x="4110038" y="2184400"/>
            <a:ext cx="6477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矩形 8"/>
          <p:cNvSpPr/>
          <p:nvPr/>
        </p:nvSpPr>
        <p:spPr>
          <a:xfrm>
            <a:off x="5529263" y="2192338"/>
            <a:ext cx="6477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矩形 8"/>
          <p:cNvSpPr/>
          <p:nvPr/>
        </p:nvSpPr>
        <p:spPr>
          <a:xfrm>
            <a:off x="6840538" y="2201863"/>
            <a:ext cx="6477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矩形 8"/>
          <p:cNvSpPr/>
          <p:nvPr/>
        </p:nvSpPr>
        <p:spPr>
          <a:xfrm>
            <a:off x="7729538" y="2182813"/>
            <a:ext cx="6477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6" name="矩形 8"/>
          <p:cNvSpPr/>
          <p:nvPr/>
        </p:nvSpPr>
        <p:spPr>
          <a:xfrm>
            <a:off x="2686050" y="3455988"/>
            <a:ext cx="6477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7" name="矩形 8"/>
          <p:cNvSpPr/>
          <p:nvPr/>
        </p:nvSpPr>
        <p:spPr>
          <a:xfrm>
            <a:off x="4086225" y="3432175"/>
            <a:ext cx="6477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8" name="矩形 8"/>
          <p:cNvSpPr/>
          <p:nvPr/>
        </p:nvSpPr>
        <p:spPr>
          <a:xfrm>
            <a:off x="5500688" y="3411538"/>
            <a:ext cx="6477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9" name="矩形 8"/>
          <p:cNvSpPr/>
          <p:nvPr/>
        </p:nvSpPr>
        <p:spPr>
          <a:xfrm>
            <a:off x="7740650" y="3400425"/>
            <a:ext cx="6477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0" name="矩形 8"/>
          <p:cNvSpPr>
            <a:spLocks noChangeArrowheads="1"/>
          </p:cNvSpPr>
          <p:nvPr/>
        </p:nvSpPr>
        <p:spPr bwMode="auto">
          <a:xfrm>
            <a:off x="2274888" y="1370013"/>
            <a:ext cx="598487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51" name="矩形 8"/>
          <p:cNvSpPr>
            <a:spLocks noChangeArrowheads="1"/>
          </p:cNvSpPr>
          <p:nvPr/>
        </p:nvSpPr>
        <p:spPr bwMode="auto">
          <a:xfrm>
            <a:off x="3890963" y="1376363"/>
            <a:ext cx="1011237" cy="5857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xu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52" name="矩形 8"/>
          <p:cNvSpPr>
            <a:spLocks noChangeArrowheads="1"/>
          </p:cNvSpPr>
          <p:nvPr/>
        </p:nvSpPr>
        <p:spPr bwMode="auto">
          <a:xfrm>
            <a:off x="5421313" y="1389063"/>
            <a:ext cx="804862" cy="5857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p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i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53" name="矩形 8"/>
          <p:cNvSpPr>
            <a:spLocks noChangeArrowheads="1"/>
          </p:cNvSpPr>
          <p:nvPr/>
        </p:nvSpPr>
        <p:spPr bwMode="auto">
          <a:xfrm>
            <a:off x="6816725" y="1390650"/>
            <a:ext cx="598488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zī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54" name="矩形 8"/>
          <p:cNvSpPr>
            <a:spLocks noChangeArrowheads="1"/>
          </p:cNvSpPr>
          <p:nvPr/>
        </p:nvSpPr>
        <p:spPr bwMode="auto">
          <a:xfrm>
            <a:off x="7627938" y="1389063"/>
            <a:ext cx="804862" cy="5857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t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i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55" name="矩形 8"/>
          <p:cNvSpPr>
            <a:spLocks noChangeArrowheads="1"/>
          </p:cNvSpPr>
          <p:nvPr/>
        </p:nvSpPr>
        <p:spPr bwMode="auto">
          <a:xfrm>
            <a:off x="2652713" y="2613025"/>
            <a:ext cx="804862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sǔn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56" name="矩形 8"/>
          <p:cNvSpPr>
            <a:spLocks noChangeArrowheads="1"/>
          </p:cNvSpPr>
          <p:nvPr/>
        </p:nvSpPr>
        <p:spPr bwMode="auto">
          <a:xfrm>
            <a:off x="3986213" y="2608263"/>
            <a:ext cx="804862" cy="5873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c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ù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57" name="矩形 8"/>
          <p:cNvSpPr>
            <a:spLocks noChangeArrowheads="1"/>
          </p:cNvSpPr>
          <p:nvPr/>
        </p:nvSpPr>
        <p:spPr bwMode="auto">
          <a:xfrm>
            <a:off x="5494338" y="2603500"/>
            <a:ext cx="6000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f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58" name="矩形 8"/>
          <p:cNvSpPr>
            <a:spLocks noChangeArrowheads="1"/>
          </p:cNvSpPr>
          <p:nvPr/>
        </p:nvSpPr>
        <p:spPr bwMode="auto">
          <a:xfrm>
            <a:off x="7394575" y="2601913"/>
            <a:ext cx="1425575" cy="5857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shuǎnɡ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59" name="椭圆 3"/>
          <p:cNvSpPr/>
          <p:nvPr/>
        </p:nvSpPr>
        <p:spPr>
          <a:xfrm>
            <a:off x="6907213" y="1935163"/>
            <a:ext cx="554037" cy="530225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4360" name="椭圆 34"/>
          <p:cNvSpPr/>
          <p:nvPr/>
        </p:nvSpPr>
        <p:spPr>
          <a:xfrm>
            <a:off x="2697163" y="3138488"/>
            <a:ext cx="554037" cy="530225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4361" name="椭圆 35"/>
          <p:cNvSpPr/>
          <p:nvPr/>
        </p:nvSpPr>
        <p:spPr>
          <a:xfrm>
            <a:off x="4119563" y="3187700"/>
            <a:ext cx="552450" cy="531813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4362" name="椭圆 36"/>
          <p:cNvSpPr/>
          <p:nvPr/>
        </p:nvSpPr>
        <p:spPr>
          <a:xfrm>
            <a:off x="7781925" y="3160713"/>
            <a:ext cx="552450" cy="53181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363" name="矩形 8"/>
          <p:cNvSpPr>
            <a:spLocks noChangeArrowheads="1"/>
          </p:cNvSpPr>
          <p:nvPr/>
        </p:nvSpPr>
        <p:spPr bwMode="auto">
          <a:xfrm>
            <a:off x="1227138" y="1422400"/>
            <a:ext cx="804862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jǐn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64" name="矩形 8"/>
          <p:cNvSpPr>
            <a:spLocks noChangeArrowheads="1"/>
          </p:cNvSpPr>
          <p:nvPr/>
        </p:nvSpPr>
        <p:spPr bwMode="auto">
          <a:xfrm>
            <a:off x="904875" y="2625725"/>
            <a:ext cx="598488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í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65" name="矩形 8"/>
          <p:cNvSpPr/>
          <p:nvPr/>
        </p:nvSpPr>
        <p:spPr>
          <a:xfrm>
            <a:off x="1336675" y="2143125"/>
            <a:ext cx="6477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66" name="矩形 8"/>
          <p:cNvSpPr/>
          <p:nvPr/>
        </p:nvSpPr>
        <p:spPr>
          <a:xfrm>
            <a:off x="852488" y="3416300"/>
            <a:ext cx="6477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2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2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20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1" grpId="0"/>
      <p:bldP spid="14342" grpId="0"/>
      <p:bldP spid="14343" grpId="0"/>
      <p:bldP spid="14344" grpId="0"/>
      <p:bldP spid="14345" grpId="0"/>
      <p:bldP spid="14346" grpId="0"/>
      <p:bldP spid="14347" grpId="0"/>
      <p:bldP spid="14348" grpId="0"/>
      <p:bldP spid="14349" grpId="0"/>
      <p:bldP spid="14350" grpId="0"/>
      <p:bldP spid="14351" grpId="0"/>
      <p:bldP spid="14352" grpId="0"/>
      <p:bldP spid="14353" grpId="0"/>
      <p:bldP spid="14354" grpId="0"/>
      <p:bldP spid="14355" grpId="0"/>
      <p:bldP spid="14356" grpId="0"/>
      <p:bldP spid="14357" grpId="0"/>
      <p:bldP spid="14358" grpId="0"/>
      <p:bldP spid="14359" grpId="0" animBg="1"/>
      <p:bldP spid="14360" grpId="0" animBg="1"/>
      <p:bldP spid="14361" grpId="0" animBg="1"/>
      <p:bldP spid="14362" grpId="0" animBg="1"/>
      <p:bldP spid="14363" grpId="0"/>
      <p:bldP spid="14364" grpId="0"/>
      <p:bldP spid="14365" grpId="0"/>
      <p:bldP spid="143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6"/>
          <p:cNvSpPr/>
          <p:nvPr/>
        </p:nvSpPr>
        <p:spPr>
          <a:xfrm>
            <a:off x="5335588" y="501650"/>
            <a:ext cx="1574800" cy="9239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54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r>
              <a:rPr lang="zh-CN" altLang="en-US" sz="54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雀</a:t>
            </a:r>
            <a:endParaRPr lang="zh-CN" altLang="en-US" sz="3200"/>
          </a:p>
        </p:txBody>
      </p:sp>
      <p:sp>
        <p:nvSpPr>
          <p:cNvPr id="15363" name="矩形 18"/>
          <p:cNvSpPr/>
          <p:nvPr/>
        </p:nvSpPr>
        <p:spPr>
          <a:xfrm>
            <a:off x="3255963" y="1500188"/>
            <a:ext cx="5743575" cy="70961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600" b="1" spc="0">
                <a:latin typeface="宋体" panose="02010600030101010101" pitchFamily="2" charset="-122"/>
              </a:rPr>
              <a:t>你是怎么记住</a:t>
            </a:r>
            <a:r>
              <a:rPr lang="zh-CN" altLang="en-US" sz="3600" b="1"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</a:rPr>
              <a:t>麻</a:t>
            </a:r>
            <a:r>
              <a:rPr lang="zh-CN" altLang="en-US" sz="3600" b="1"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</a:rPr>
              <a:t>字的？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5364" name="文本框 21"/>
          <p:cNvSpPr txBox="1"/>
          <p:nvPr/>
        </p:nvSpPr>
        <p:spPr>
          <a:xfrm>
            <a:off x="5164138" y="2482850"/>
            <a:ext cx="720725" cy="6683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600" b="1" spc="300">
                <a:latin typeface="楷体" panose="02010609060101010101" pitchFamily="49" charset="-122"/>
                <a:ea typeface="楷体" panose="02010609060101010101" pitchFamily="49" charset="-122"/>
              </a:rPr>
              <a:t>广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文本框 22"/>
          <p:cNvSpPr txBox="1"/>
          <p:nvPr/>
        </p:nvSpPr>
        <p:spPr>
          <a:xfrm>
            <a:off x="6313488" y="2513013"/>
            <a:ext cx="719137" cy="6683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600" b="1" spc="300"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文本框 23"/>
          <p:cNvSpPr txBox="1"/>
          <p:nvPr/>
        </p:nvSpPr>
        <p:spPr>
          <a:xfrm>
            <a:off x="7600950" y="2503488"/>
            <a:ext cx="720725" cy="6683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600" b="1" spc="300"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加号 24"/>
          <p:cNvSpPr/>
          <p:nvPr/>
        </p:nvSpPr>
        <p:spPr>
          <a:xfrm>
            <a:off x="5776913" y="2574925"/>
            <a:ext cx="584200" cy="584200"/>
          </a:xfrm>
          <a:prstGeom prst="mathPlus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8" name="等号 25"/>
          <p:cNvSpPr/>
          <p:nvPr/>
        </p:nvSpPr>
        <p:spPr>
          <a:xfrm>
            <a:off x="6945313" y="2595563"/>
            <a:ext cx="584200" cy="584200"/>
          </a:xfrm>
          <a:prstGeom prst="mathEqual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9" name="矩形 26"/>
          <p:cNvSpPr/>
          <p:nvPr/>
        </p:nvSpPr>
        <p:spPr>
          <a:xfrm>
            <a:off x="3287713" y="2409825"/>
            <a:ext cx="2109787" cy="711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6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加一加：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370" name="文本框 27"/>
          <p:cNvSpPr txBox="1"/>
          <p:nvPr/>
        </p:nvSpPr>
        <p:spPr>
          <a:xfrm>
            <a:off x="5087938" y="3371850"/>
            <a:ext cx="3525837" cy="6683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600" b="1" spc="0">
                <a:latin typeface="楷体" panose="02010609060101010101" pitchFamily="49" charset="-122"/>
                <a:ea typeface="楷体" panose="02010609060101010101" pitchFamily="49" charset="-122"/>
              </a:rPr>
              <a:t>广州城内林子多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1" name="矩形 32"/>
          <p:cNvSpPr/>
          <p:nvPr/>
        </p:nvSpPr>
        <p:spPr>
          <a:xfrm>
            <a:off x="3262313" y="3321050"/>
            <a:ext cx="2038350" cy="7112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600" b="1" spc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猜谜语：</a:t>
            </a:r>
            <a:endParaRPr lang="zh-CN" altLang="en-US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/>
      <p:bldP spid="15369" grpId="0"/>
      <p:bldP spid="15370" grpId="0"/>
      <p:bldP spid="153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8"/>
          <p:cNvSpPr/>
          <p:nvPr/>
        </p:nvSpPr>
        <p:spPr>
          <a:xfrm>
            <a:off x="1408113" y="1373188"/>
            <a:ext cx="6369050" cy="27178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肉</a:t>
            </a:r>
            <a:r>
              <a:rPr lang="zh-CN" altLang="en-US" sz="40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      亚</a:t>
            </a:r>
            <a:r>
              <a:rPr lang="zh-CN" altLang="en-US" sz="40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      芝</a:t>
            </a:r>
            <a:r>
              <a:rPr lang="zh-CN" altLang="en-US" sz="40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zh-CN" altLang="en-US" sz="40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绳      </a:t>
            </a:r>
            <a:r>
              <a:rPr lang="zh-CN" altLang="en-US" sz="40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布      </a:t>
            </a:r>
            <a:r>
              <a:rPr lang="zh-CN" altLang="en-US" sz="40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zh-CN" altLang="en-US" sz="40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醉      </a:t>
            </a:r>
            <a:r>
              <a:rPr lang="zh-CN" altLang="en-US" sz="40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药      </a:t>
            </a:r>
            <a:r>
              <a:rPr lang="zh-CN" altLang="en-US" sz="40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r>
              <a:rPr lang="zh-CN" altLang="en-US" sz="4000" b="1" spc="0"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381000" y="454025"/>
            <a:ext cx="3890963" cy="70961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600" b="1" spc="0">
                <a:latin typeface="宋体" panose="02010600030101010101" pitchFamily="2" charset="-122"/>
              </a:rPr>
              <a:t>用</a:t>
            </a:r>
            <a:r>
              <a:rPr lang="zh-CN" altLang="en-US" sz="3600" b="1"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</a:rPr>
              <a:t>麻</a:t>
            </a:r>
            <a:r>
              <a:rPr lang="zh-CN" altLang="en-US" sz="3600" b="1"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</a:rPr>
              <a:t>字组词。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76"/>
          <p:cNvSpPr/>
          <p:nvPr/>
        </p:nvSpPr>
        <p:spPr>
          <a:xfrm>
            <a:off x="4240213" y="1681163"/>
            <a:ext cx="4354512" cy="233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关键笔画：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左上包右下，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要写大些，第三笔撇要舒展，包住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1" name="麻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03275" y="1062038"/>
            <a:ext cx="2903538" cy="2828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2" name="矩形 9"/>
          <p:cNvSpPr>
            <a:spLocks noChangeArrowheads="1"/>
          </p:cNvSpPr>
          <p:nvPr/>
        </p:nvSpPr>
        <p:spPr bwMode="auto">
          <a:xfrm>
            <a:off x="4240213" y="954088"/>
            <a:ext cx="1817687" cy="692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书写指导：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4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411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800" b="1" dirty="0" smtClean="0">
            <a:latin typeface="+mn-ea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3606</Words>
  <Application>WPS 演示</Application>
  <PresentationFormat>全屏显示(16:9)</PresentationFormat>
  <Paragraphs>425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64" baseType="lpstr">
      <vt:lpstr>Arial</vt:lpstr>
      <vt:lpstr>宋体</vt:lpstr>
      <vt:lpstr>Wingdings</vt:lpstr>
      <vt:lpstr>Calibri Light</vt:lpstr>
      <vt:lpstr>Calibri</vt:lpstr>
      <vt:lpstr>思源黑体 CN</vt:lpstr>
      <vt:lpstr>等线</vt:lpstr>
      <vt:lpstr>楷体</vt:lpstr>
      <vt:lpstr>微软雅黑</vt:lpstr>
      <vt:lpstr>Arial Unicode MS</vt:lpstr>
      <vt:lpstr>Times New Roman</vt:lpstr>
      <vt:lpstr>黑体</vt:lpstr>
      <vt:lpstr>Cambria</vt:lpstr>
      <vt:lpstr>Arial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2016-01-14T05:53:00Z</dcterms:created>
  <dcterms:modified xsi:type="dcterms:W3CDTF">2023-09-25T16:45:37Z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ICV">
    <vt:lpwstr>2B2601106D0A446C95EE80BEA7156F4F_12</vt:lpwstr>
  </property>
  <property fmtid="{D5CDD505-2E9C-101B-9397-08002B2CF9AE}" pid="4" name="KSOProductBuildVer">
    <vt:lpwstr>2052-12.1.0.15374</vt:lpwstr>
  </property>
</Properties>
</file>