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24"/>
  </p:notesMasterIdLst>
  <p:sldIdLst>
    <p:sldId id="269" r:id="rId4"/>
    <p:sldId id="276" r:id="rId5"/>
    <p:sldId id="257" r:id="rId6"/>
    <p:sldId id="274" r:id="rId7"/>
    <p:sldId id="275" r:id="rId8"/>
    <p:sldId id="264" r:id="rId9"/>
    <p:sldId id="265" r:id="rId10"/>
    <p:sldId id="271" r:id="rId11"/>
    <p:sldId id="262" r:id="rId12"/>
    <p:sldId id="263" r:id="rId13"/>
    <p:sldId id="272" r:id="rId14"/>
    <p:sldId id="278" r:id="rId15"/>
    <p:sldId id="279" r:id="rId16"/>
    <p:sldId id="277" r:id="rId17"/>
    <p:sldId id="280" r:id="rId18"/>
    <p:sldId id="281" r:id="rId19"/>
    <p:sldId id="258" r:id="rId20"/>
    <p:sldId id="270" r:id="rId21"/>
    <p:sldId id="266" r:id="rId22"/>
    <p:sldId id="294" r:id="rId23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ahoma" panose="020B060403050404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197"/>
  </p:normalViewPr>
  <p:slideViewPr>
    <p:cSldViewPr showGuides="1">
      <p:cViewPr>
        <p:scale>
          <a:sx n="66" d="100"/>
          <a:sy n="66" d="100"/>
        </p:scale>
        <p:origin x="-2616" y="-5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3730" name="页眉占位符 7372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73731" name="日期占位符 7373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73732" name="幻灯片图像占位符 73731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73733" name="文本占位符 73732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3734" name="页脚占位符 7373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73735" name="灯片编号占位符 7373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60418" name="组合 60417"/>
          <p:cNvGrpSpPr/>
          <p:nvPr/>
        </p:nvGrpSpPr>
        <p:grpSpPr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60419" name="组合 60418"/>
            <p:cNvGrpSpPr/>
            <p:nvPr/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60420" name="矩形 60419"/>
              <p:cNvSpPr/>
              <p:nvPr/>
            </p:nvSpPr>
            <p:spPr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0421" name="矩形 60420"/>
              <p:cNvSpPr/>
              <p:nvPr/>
            </p:nvSpPr>
            <p:spPr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60422" name="组合 60421"/>
            <p:cNvGrpSpPr/>
            <p:nvPr/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60423" name="矩形 60422"/>
              <p:cNvSpPr/>
              <p:nvPr/>
            </p:nvSpPr>
            <p:spPr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60424" name="矩形 60423"/>
              <p:cNvSpPr/>
              <p:nvPr/>
            </p:nvSpPr>
            <p:spPr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  <a:tileRect/>
              </a:gradFill>
              <a:ln w="9525">
                <a:noFill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60425" name="矩形 60424"/>
            <p:cNvSpPr/>
            <p:nvPr/>
          </p:nvSpPr>
          <p:spPr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0426" name="矩形 60425"/>
            <p:cNvSpPr/>
            <p:nvPr/>
          </p:nvSpPr>
          <p:spPr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60427" name="矩形 60426"/>
            <p:cNvSpPr/>
            <p:nvPr/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  <a:tileRect/>
            </a:gra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60428" name="标题 60427"/>
          <p:cNvSpPr>
            <a:spLocks noGrp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0429" name="副标题 6042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60430" name="日期占位符 60429"/>
          <p:cNvSpPr>
            <a:spLocks noGrp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0431" name="页脚占位符 60430"/>
          <p:cNvSpPr>
            <a:spLocks noGrp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0432" name="灯片编号占位符 60431"/>
          <p:cNvSpPr>
            <a:spLocks noGrp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>
                <a:solidFill>
                  <a:schemeClr val="bg2"/>
                </a:solidFill>
                <a:latin typeface="Tahoma" panose="020B0604030504040204" pitchFamily="34" charset="0"/>
              </a:defRPr>
            </a:lvl1pPr>
          </a:lstStyle>
          <a:p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04051" y="214313"/>
            <a:ext cx="1951038" cy="5918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40009" cy="5918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46612" y="2017713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9394" name="矩形 59393"/>
          <p:cNvSpPr/>
          <p:nvPr/>
        </p:nvSpPr>
        <p:spPr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none" anchor="ctr" anchorCtr="0"/>
          <a:p>
            <a:pPr lvl="0" algn="ctr"/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59395" name="矩形 59394"/>
          <p:cNvSpPr/>
          <p:nvPr/>
        </p:nvSpPr>
        <p:spPr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/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59396" name="矩形 59395"/>
          <p:cNvSpPr/>
          <p:nvPr/>
        </p:nvSpPr>
        <p:spPr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</a:ln>
        </p:spPr>
        <p:txBody>
          <a:bodyPr wrap="none" anchor="ctr" anchorCtr="0"/>
          <a:p>
            <a:pPr lvl="0" algn="ctr"/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59397" name="矩形 59396"/>
          <p:cNvSpPr/>
          <p:nvPr/>
        </p:nvSpPr>
        <p:spPr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/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59398" name="矩形 59397"/>
          <p:cNvSpPr/>
          <p:nvPr/>
        </p:nvSpPr>
        <p:spPr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/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59399" name="矩形 59398"/>
          <p:cNvSpPr/>
          <p:nvPr/>
        </p:nvSpPr>
        <p:spPr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txBody>
          <a:bodyPr wrap="none" anchor="ctr" anchorCtr="0"/>
          <a:p>
            <a:pPr lvl="0" algn="ctr"/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59400" name="矩形 59399"/>
          <p:cNvSpPr/>
          <p:nvPr/>
        </p:nvSpPr>
        <p:spPr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</a:ln>
        </p:spPr>
        <p:txBody>
          <a:bodyPr wrap="none" anchor="ctr" anchorCtr="0"/>
          <a:p>
            <a:pPr lvl="0" algn="ctr"/>
            <a:endParaRPr sz="2400" dirty="0">
              <a:latin typeface="Tahoma" panose="020B0604030504040204" pitchFamily="34" charset="0"/>
            </a:endParaRPr>
          </a:p>
        </p:txBody>
      </p:sp>
      <p:sp>
        <p:nvSpPr>
          <p:cNvPr id="59401" name="标题 59400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9402" name="文本占位符 59401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9403" name="日期占位符 59402"/>
          <p:cNvSpPr>
            <a:spLocks noGrp="1"/>
          </p:cNvSpPr>
          <p:nvPr>
            <p:ph type="dt" sz="half" idx="2"/>
          </p:nvPr>
        </p:nvSpPr>
        <p:spPr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>
              <a:defRPr sz="140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9404" name="页脚占位符 59403"/>
          <p:cNvSpPr>
            <a:spLocks noGrp="1"/>
          </p:cNvSpPr>
          <p:nvPr>
            <p:ph type="ftr" sz="quarter" idx="3"/>
          </p:nvPr>
        </p:nvSpPr>
        <p:spPr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ctr">
              <a:defRPr sz="1400">
                <a:latin typeface="Tahoma" panose="020B0604030504040204" pitchFamily="34" charset="0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59405" name="灯片编号占位符 59404"/>
          <p:cNvSpPr>
            <a:spLocks noGrp="1"/>
          </p:cNvSpPr>
          <p:nvPr>
            <p:ph type="sldNum" sz="quarter" idx="4"/>
          </p:nvPr>
        </p:nvSpPr>
        <p:spPr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algn="r">
              <a:defRPr sz="1400">
                <a:latin typeface="Tahoma" panose="020B060403050404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Tahoma" panose="020B060403050404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标题 62465"/>
          <p:cNvSpPr>
            <a:spLocks noGrp="1"/>
          </p:cNvSpPr>
          <p:nvPr>
            <p:ph type="ctrTitle" idx="4294967295"/>
          </p:nvPr>
        </p:nvSpPr>
        <p:spPr>
          <a:xfrm>
            <a:off x="1371600" y="692150"/>
            <a:ext cx="7772400" cy="1462088"/>
          </a:xfrm>
        </p:spPr>
        <p:txBody>
          <a:bodyPr anchor="b" anchorCtr="0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en-US" altLang="zh-CN" sz="8800" b="1" i="1">
                <a:solidFill>
                  <a:schemeClr val="bg2"/>
                </a:solidFill>
              </a:rPr>
              <a:t>Lesson 2</a:t>
            </a:r>
            <a:endParaRPr lang="en-US" altLang="zh-CN" sz="8800" b="1" i="1">
              <a:solidFill>
                <a:schemeClr val="bg2"/>
              </a:solidFill>
            </a:endParaRPr>
          </a:p>
        </p:txBody>
      </p:sp>
      <p:sp>
        <p:nvSpPr>
          <p:cNvPr id="62467" name="副标题 62466"/>
          <p:cNvSpPr>
            <a:spLocks noGrp="1"/>
          </p:cNvSpPr>
          <p:nvPr>
            <p:ph type="subTitle" idx="4294967295"/>
          </p:nvPr>
        </p:nvSpPr>
        <p:spPr>
          <a:xfrm>
            <a:off x="0" y="3886200"/>
            <a:ext cx="6400800" cy="1752600"/>
          </a:xfrm>
        </p:spPr>
        <p:txBody>
          <a:bodyPr/>
          <a:lstStyle>
            <a:lvl1pPr marL="0" lvl="0" indent="0" algn="ctr">
              <a:buClr>
                <a:schemeClr val="folHlink"/>
              </a:buClr>
              <a:buSzPct val="60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hlink"/>
              </a:buClr>
              <a:buSzPct val="5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folHlink"/>
              </a:buClr>
              <a:buSzPct val="50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55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accent1"/>
              </a:buClr>
              <a:buSzPct val="50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en-US" altLang="zh-CN" dirty="0"/>
              <a:t>  </a:t>
            </a:r>
            <a:endParaRPr lang="en-US" altLang="zh-CN" dirty="0"/>
          </a:p>
        </p:txBody>
      </p:sp>
      <p:sp>
        <p:nvSpPr>
          <p:cNvPr id="62468" name="矩形 62467"/>
          <p:cNvSpPr/>
          <p:nvPr/>
        </p:nvSpPr>
        <p:spPr>
          <a:xfrm>
            <a:off x="395288" y="3213100"/>
            <a:ext cx="8353425" cy="3168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Jenny's House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9" name="文本框 31748"/>
          <p:cNvSpPr txBox="1"/>
          <p:nvPr/>
        </p:nvSpPr>
        <p:spPr>
          <a:xfrm>
            <a:off x="2268538" y="692150"/>
            <a:ext cx="3779837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 b="1">
                <a:latin typeface="Arial" panose="020B0604020202020204" pitchFamily="34" charset="0"/>
              </a:rPr>
              <a:t>bedroom</a:t>
            </a:r>
            <a:endParaRPr lang="en-US" altLang="zh-CN" sz="6600" b="1">
              <a:latin typeface="Arial" panose="020B0604020202020204" pitchFamily="34" charset="0"/>
            </a:endParaRPr>
          </a:p>
        </p:txBody>
      </p:sp>
      <p:pic>
        <p:nvPicPr>
          <p:cNvPr id="31750" name="图片 31749" descr="012_20160262_in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916113"/>
            <a:ext cx="7489825" cy="4941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4" name="标题 69633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dirty="0"/>
              <a:t>               </a:t>
            </a:r>
            <a:r>
              <a:rPr lang="en-US" altLang="zh-CN" sz="6600"/>
              <a:t>toilet</a:t>
            </a:r>
            <a:endParaRPr lang="en-US" altLang="zh-CN" sz="6600"/>
          </a:p>
        </p:txBody>
      </p:sp>
      <p:sp>
        <p:nvSpPr>
          <p:cNvPr id="69635" name="文本占位符 6963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69637" name="图片 69636" descr="U_4006~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827213"/>
            <a:ext cx="7777163" cy="4984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963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9635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图片 76801" descr="u=2143756195,1330187262&amp;fm=0&amp;gp=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088" y="1844675"/>
            <a:ext cx="7993062" cy="434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文本框 76802"/>
          <p:cNvSpPr txBox="1"/>
          <p:nvPr/>
        </p:nvSpPr>
        <p:spPr>
          <a:xfrm>
            <a:off x="1116013" y="1052513"/>
            <a:ext cx="8388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宋体" panose="02010600030101010101" pitchFamily="2" charset="-122"/>
              </a:rPr>
              <a:t>There is a toilet in the bathroom</a:t>
            </a:r>
            <a:endParaRPr lang="en-US" altLang="zh-CN" sz="3600" b="1">
              <a:latin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标题 77825"/>
          <p:cNvSpPr>
            <a:spLocks noGrp="1"/>
          </p:cNvSpPr>
          <p:nvPr>
            <p:ph type="title"/>
          </p:nvPr>
        </p:nvSpPr>
        <p:spPr>
          <a:xfrm>
            <a:off x="1042988" y="620713"/>
            <a:ext cx="8748712" cy="984250"/>
          </a:xfrm>
        </p:spPr>
        <p:txBody>
          <a:bodyPr anchor="b" anchorCtr="0"/>
          <a:p>
            <a:r>
              <a:rPr lang="en-US" altLang="zh-CN" sz="4000"/>
              <a:t>There are many books in the study</a:t>
            </a:r>
            <a:endParaRPr lang="en-US" altLang="zh-CN" sz="4000"/>
          </a:p>
        </p:txBody>
      </p:sp>
      <p:sp>
        <p:nvSpPr>
          <p:cNvPr id="77827" name="文本占位符 7782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77828" name="图片 77827" descr="542_DE~1"/>
          <p:cNvPicPr>
            <a:picLocks noChangeAspect="1"/>
          </p:cNvPicPr>
          <p:nvPr/>
        </p:nvPicPr>
        <p:blipFill>
          <a:blip r:embed="rId1">
            <a:lum contrast="6000"/>
          </a:blip>
          <a:stretch>
            <a:fillRect/>
          </a:stretch>
        </p:blipFill>
        <p:spPr>
          <a:xfrm>
            <a:off x="1187450" y="2060575"/>
            <a:ext cx="7200900" cy="4530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78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8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8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827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标题 7577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endParaRPr dirty="0"/>
          </a:p>
        </p:txBody>
      </p:sp>
      <p:sp>
        <p:nvSpPr>
          <p:cNvPr id="75779" name="文本占位符 75778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There is + </a:t>
            </a:r>
            <a:r>
              <a:rPr lang="zh-CN" altLang="en-US" dirty="0"/>
              <a:t>可数名词单数、不可数名词</a:t>
            </a:r>
            <a:endParaRPr lang="zh-CN" altLang="en-US" dirty="0"/>
          </a:p>
          <a:p>
            <a:r>
              <a:rPr lang="en-US" altLang="zh-CN"/>
              <a:t>There are + </a:t>
            </a:r>
            <a:r>
              <a:rPr lang="zh-CN" altLang="en-US" dirty="0"/>
              <a:t>可数名词复数</a:t>
            </a:r>
            <a:endParaRPr lang="zh-CN" altLang="en-US" dirty="0"/>
          </a:p>
          <a:p>
            <a:r>
              <a:rPr lang="zh-CN" altLang="en-US" dirty="0"/>
              <a:t>表示某地有某物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标题 78849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endParaRPr dirty="0"/>
          </a:p>
        </p:txBody>
      </p:sp>
      <p:sp>
        <p:nvSpPr>
          <p:cNvPr id="78851" name="文本占位符 78850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What‘s in the ____ (</a:t>
            </a:r>
            <a:r>
              <a:rPr lang="zh-CN" altLang="en-US" dirty="0"/>
              <a:t>客厅</a:t>
            </a:r>
            <a:r>
              <a:rPr lang="en-US" altLang="zh-CN"/>
              <a:t>)</a:t>
            </a:r>
            <a:endParaRPr lang="en-US" altLang="zh-CN"/>
          </a:p>
          <a:p>
            <a:r>
              <a:rPr lang="en-US" altLang="zh-CN"/>
              <a:t> ___  __  (</a:t>
            </a:r>
            <a:r>
              <a:rPr lang="zh-CN" altLang="en-US" dirty="0"/>
              <a:t>有</a:t>
            </a:r>
            <a:r>
              <a:rPr lang="en-US" altLang="zh-CN"/>
              <a:t>)a living room on the first floor.</a:t>
            </a:r>
            <a:endParaRPr lang="en-US" altLang="zh-CN"/>
          </a:p>
          <a:p>
            <a:r>
              <a:rPr lang="en-US" altLang="zh-CN"/>
              <a:t>There ___ four bedrooms and a study on the second floor.</a:t>
            </a:r>
            <a:endParaRPr lang="en-US" altLang="zh-C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9874" name="标题 79873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 dirty="0"/>
              <a:t>完全达标教学：</a:t>
            </a:r>
            <a:endParaRPr lang="zh-CN" altLang="en-US" dirty="0"/>
          </a:p>
        </p:txBody>
      </p:sp>
      <p:sp>
        <p:nvSpPr>
          <p:cNvPr id="79875" name="文本占位符 7987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There be </a:t>
            </a:r>
            <a:r>
              <a:rPr lang="zh-CN" altLang="en-US" dirty="0"/>
              <a:t>就近原则：</a:t>
            </a:r>
            <a:endParaRPr lang="zh-CN" altLang="en-US" dirty="0"/>
          </a:p>
          <a:p>
            <a:r>
              <a:rPr lang="en-US" altLang="zh-CN"/>
              <a:t>There is a pen and two books on the desk</a:t>
            </a:r>
            <a:endParaRPr lang="en-US" altLang="zh-CN"/>
          </a:p>
          <a:p>
            <a:r>
              <a:rPr lang="en-US" altLang="zh-CN"/>
              <a:t>There are two books and a pen on the desk</a:t>
            </a:r>
            <a:endParaRPr lang="en-US" altLang="zh-CN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-252412" y="260350"/>
            <a:ext cx="7793037" cy="1462088"/>
          </a:xfrm>
        </p:spPr>
        <p:txBody>
          <a:bodyPr anchor="b" anchorCtr="0"/>
          <a:p>
            <a:r>
              <a:rPr lang="en-US" altLang="zh-CN" dirty="0"/>
              <a:t>          </a:t>
            </a:r>
            <a:r>
              <a:rPr lang="zh-CN" altLang="en-US" dirty="0"/>
              <a:t>课堂小结</a:t>
            </a:r>
            <a:endParaRPr lang="zh-CN" altLang="en-US"/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>
          <a:xfrm>
            <a:off x="1182688" y="2017713"/>
            <a:ext cx="7637462" cy="4219575"/>
          </a:xfrm>
        </p:spPr>
        <p:txBody>
          <a:bodyPr/>
          <a:p>
            <a:r>
              <a:rPr lang="en-US" altLang="zh-CN"/>
              <a:t>living room    </a:t>
            </a:r>
            <a:r>
              <a:rPr lang="zh-CN" altLang="en-US" dirty="0"/>
              <a:t>客厅，起居室</a:t>
            </a:r>
            <a:endParaRPr lang="zh-CN" altLang="en-US" dirty="0"/>
          </a:p>
          <a:p>
            <a:r>
              <a:rPr lang="en-US" altLang="zh-CN"/>
              <a:t>kitchen                           </a:t>
            </a:r>
            <a:r>
              <a:rPr lang="zh-CN" altLang="en-US" dirty="0"/>
              <a:t>厨房     </a:t>
            </a:r>
            <a:endParaRPr lang="zh-CN" altLang="en-US" dirty="0"/>
          </a:p>
          <a:p>
            <a:r>
              <a:rPr lang="en-US" altLang="zh-CN"/>
              <a:t>bathroom                       </a:t>
            </a:r>
            <a:r>
              <a:rPr lang="zh-CN" altLang="en-US" dirty="0"/>
              <a:t>浴室</a:t>
            </a:r>
            <a:endParaRPr lang="zh-CN" altLang="en-US" dirty="0"/>
          </a:p>
          <a:p>
            <a:r>
              <a:rPr lang="en-US" altLang="zh-CN"/>
              <a:t>bedroom                        </a:t>
            </a:r>
            <a:r>
              <a:rPr lang="zh-CN" altLang="en-US" dirty="0"/>
              <a:t>卧室</a:t>
            </a:r>
            <a:endParaRPr lang="zh-CN" altLang="en-US" dirty="0"/>
          </a:p>
          <a:p>
            <a:r>
              <a:rPr lang="en-US" altLang="zh-CN"/>
              <a:t>study                             </a:t>
            </a:r>
            <a:r>
              <a:rPr lang="zh-CN" altLang="en-US" dirty="0"/>
              <a:t>书房</a:t>
            </a:r>
            <a:endParaRPr lang="zh-CN" altLang="en-US" dirty="0"/>
          </a:p>
          <a:p>
            <a:r>
              <a:rPr lang="en-US" altLang="zh-CN"/>
              <a:t>toilet                             </a:t>
            </a:r>
            <a:r>
              <a:rPr lang="zh-CN" altLang="en-US" dirty="0"/>
              <a:t>马桶</a:t>
            </a:r>
            <a:endParaRPr lang="zh-CN" altLang="en-US" dirty="0"/>
          </a:p>
          <a:p>
            <a:r>
              <a:rPr lang="en-US" altLang="zh-CN"/>
              <a:t>There is /are </a:t>
            </a:r>
            <a:r>
              <a:rPr lang="en-US" altLang="zh-CN">
                <a:latin typeface="Arial" panose="020B0604020202020204" pitchFamily="34" charset="0"/>
              </a:rPr>
              <a:t>…</a:t>
            </a:r>
            <a:r>
              <a:rPr lang="en-US" altLang="zh-CN"/>
              <a:t>..         </a:t>
            </a:r>
            <a:endParaRPr lang="en-US" altLang="zh-CN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2" name="文本框 63491"/>
          <p:cNvSpPr txBox="1"/>
          <p:nvPr/>
        </p:nvSpPr>
        <p:spPr>
          <a:xfrm>
            <a:off x="1258888" y="1125538"/>
            <a:ext cx="6553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latin typeface="Tahoma" panose="020B0604030504040204" pitchFamily="34" charset="0"/>
              </a:rPr>
              <a:t>Homework:</a:t>
            </a:r>
            <a:endParaRPr lang="en-US" altLang="zh-CN" sz="3600" dirty="0">
              <a:latin typeface="Tahoma" panose="020B0604030504040204" pitchFamily="34" charset="0"/>
            </a:endParaRPr>
          </a:p>
        </p:txBody>
      </p:sp>
      <p:sp>
        <p:nvSpPr>
          <p:cNvPr id="63494" name="矩形 63493"/>
          <p:cNvSpPr/>
          <p:nvPr/>
        </p:nvSpPr>
        <p:spPr>
          <a:xfrm flipV="1">
            <a:off x="539750" y="3703638"/>
            <a:ext cx="59118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solidFill>
                <a:schemeClr val="tx2"/>
              </a:solidFill>
              <a:latin typeface="Tahoma" panose="020B0604030504040204" pitchFamily="34" charset="0"/>
            </a:endParaRPr>
          </a:p>
        </p:txBody>
      </p:sp>
      <p:sp>
        <p:nvSpPr>
          <p:cNvPr id="63496" name="矩形 63495"/>
          <p:cNvSpPr/>
          <p:nvPr/>
        </p:nvSpPr>
        <p:spPr>
          <a:xfrm>
            <a:off x="792163" y="-315912"/>
            <a:ext cx="8351837" cy="46085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ahoma" panose="020B0604030504040204" pitchFamily="34" charset="0"/>
                <a:ea typeface="宋体" panose="02010600030101010101" pitchFamily="2" charset="-122"/>
              </a:defRPr>
            </a:lvl1pPr>
          </a:lstStyle>
          <a:p>
            <a:pPr lvl="0"/>
            <a:r>
              <a:rPr lang="en-US" altLang="zh-CN" dirty="0"/>
              <a:t>Divide</a:t>
            </a:r>
            <a:r>
              <a:rPr lang="en-US" altLang="zh-CN"/>
              <a:t> the class  into  small</a:t>
            </a:r>
            <a:br>
              <a:rPr lang="en-US" altLang="zh-CN"/>
            </a:br>
            <a:r>
              <a:rPr lang="en-US" altLang="zh-CN" dirty="0"/>
              <a:t>groups</a:t>
            </a:r>
            <a:r>
              <a:rPr lang="en-US" altLang="zh-CN"/>
              <a:t>, ask each group to </a:t>
            </a:r>
            <a:r>
              <a:rPr lang="en-US" altLang="zh-CN" dirty="0"/>
              <a:t>act dialogue</a:t>
            </a:r>
            <a:r>
              <a:rPr lang="en-US" altLang="zh-CN"/>
              <a:t>.</a:t>
            </a:r>
            <a:endParaRPr lang="en-US" altLang="zh-CN"/>
          </a:p>
        </p:txBody>
      </p:sp>
      <p:sp>
        <p:nvSpPr>
          <p:cNvPr id="63497" name="文本框 63496"/>
          <p:cNvSpPr txBox="1"/>
          <p:nvPr/>
        </p:nvSpPr>
        <p:spPr>
          <a:xfrm>
            <a:off x="2608263" y="537845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Tahoma" panose="020B0604030504040204" pitchFamily="34" charset="0"/>
            </a:endParaRPr>
          </a:p>
        </p:txBody>
      </p:sp>
      <p:sp>
        <p:nvSpPr>
          <p:cNvPr id="63498" name="文本框 63497"/>
          <p:cNvSpPr txBox="1"/>
          <p:nvPr/>
        </p:nvSpPr>
        <p:spPr>
          <a:xfrm>
            <a:off x="395288" y="4652963"/>
            <a:ext cx="9756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latin typeface="Tahoma" panose="020B0604030504040204" pitchFamily="34" charset="0"/>
              </a:rPr>
              <a:t>What would you  like for  breakfast?</a:t>
            </a:r>
            <a:endParaRPr lang="en-US" altLang="zh-CN" sz="3600" b="1" dirty="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/>
          </p:cNvSpPr>
          <p:nvPr>
            <p:ph type="title" idx="4294967295"/>
          </p:nvPr>
        </p:nvSpPr>
        <p:spPr>
          <a:xfrm>
            <a:off x="-2557462" y="0"/>
            <a:ext cx="11701462" cy="4652963"/>
          </a:xfrm>
        </p:spPr>
        <p:txBody>
          <a:bodyPr anchor="b" anchorCtr="0"/>
          <a:p>
            <a:r>
              <a:rPr lang="en-US" altLang="zh-CN" sz="6600" i="1" dirty="0">
                <a:solidFill>
                  <a:schemeClr val="hlink"/>
                </a:solidFill>
              </a:rPr>
              <a:t>           </a:t>
            </a:r>
            <a:r>
              <a:rPr lang="en-US" altLang="zh-CN" sz="5400" i="1">
                <a:solidFill>
                  <a:schemeClr val="accent1"/>
                </a:solidFill>
              </a:rPr>
              <a:t>Listen to the tape and </a:t>
            </a:r>
            <a:br>
              <a:rPr lang="en-US" altLang="zh-CN" sz="5400" i="1">
                <a:solidFill>
                  <a:schemeClr val="accent1"/>
                </a:solidFill>
              </a:rPr>
            </a:br>
            <a:r>
              <a:rPr lang="en-US" altLang="zh-CN" sz="5400" i="1">
                <a:solidFill>
                  <a:schemeClr val="accent1"/>
                </a:solidFill>
              </a:rPr>
              <a:t>              find out  </a:t>
            </a:r>
            <a:r>
              <a:rPr lang="en-US" altLang="zh-CN" sz="5400" i="1" dirty="0" err="1">
                <a:solidFill>
                  <a:schemeClr val="accent1"/>
                </a:solidFill>
              </a:rPr>
              <a:t>difficuties</a:t>
            </a:r>
            <a:r>
              <a:rPr lang="en-US" altLang="zh-CN" sz="5400" i="1">
                <a:solidFill>
                  <a:schemeClr val="accent1"/>
                </a:solidFill>
              </a:rPr>
              <a:t> </a:t>
            </a:r>
            <a:br>
              <a:rPr lang="en-US" altLang="zh-CN" sz="5400" i="1">
                <a:solidFill>
                  <a:schemeClr val="accent1"/>
                </a:solidFill>
              </a:rPr>
            </a:br>
            <a:r>
              <a:rPr lang="en-US" altLang="zh-CN" sz="5400" i="1">
                <a:solidFill>
                  <a:schemeClr val="accent1"/>
                </a:solidFill>
              </a:rPr>
              <a:t>              sentences</a:t>
            </a:r>
            <a:br>
              <a:rPr lang="en-US" altLang="zh-CN" sz="5400" i="1">
                <a:solidFill>
                  <a:schemeClr val="accent1"/>
                </a:solidFill>
              </a:rPr>
            </a:br>
            <a:r>
              <a:rPr lang="en-US" altLang="zh-CN" sz="5400" i="1">
                <a:solidFill>
                  <a:schemeClr val="accent1"/>
                </a:solidFill>
              </a:rPr>
              <a:t>             </a:t>
            </a:r>
            <a:r>
              <a:rPr lang="zh-CN" altLang="en-US" sz="5400" i="1" dirty="0"/>
              <a:t>听录音，找出不懂的句</a:t>
            </a:r>
            <a:r>
              <a:rPr lang="zh-CN" altLang="en-US" sz="6600" i="1" dirty="0"/>
              <a:t>子。</a:t>
            </a:r>
            <a:endParaRPr lang="zh-CN" altLang="en-US" sz="66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标题 74753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zh-CN" altLang="en-US" dirty="0"/>
              <a:t>预习检测</a:t>
            </a:r>
            <a:endParaRPr lang="zh-CN" altLang="en-US" dirty="0"/>
          </a:p>
        </p:txBody>
      </p:sp>
      <p:sp>
        <p:nvSpPr>
          <p:cNvPr id="74755" name="文本占位符 74754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/>
              <a:t>What are on the first floor?</a:t>
            </a:r>
            <a:endParaRPr lang="en-US" altLang="zh-CN"/>
          </a:p>
          <a:p>
            <a:r>
              <a:rPr lang="en-US" altLang="zh-CN"/>
              <a:t>How many bedrooms are there on the second floor?</a:t>
            </a:r>
            <a:endParaRPr lang="en-US" altLang="zh-CN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标题 24577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sz="6100" dirty="0">
                <a:solidFill>
                  <a:srgbClr val="FF00FF"/>
                </a:solidFill>
              </a:rPr>
              <a:t>   </a:t>
            </a:r>
            <a:r>
              <a:rPr lang="en-US" altLang="zh-CN" sz="6100">
                <a:solidFill>
                  <a:srgbClr val="FF00FF"/>
                </a:solidFill>
              </a:rPr>
              <a:t>Studying   Aims</a:t>
            </a:r>
            <a:endParaRPr lang="en-US" altLang="zh-CN" sz="6100">
              <a:solidFill>
                <a:srgbClr val="FF00FF"/>
              </a:solidFill>
            </a:endParaRPr>
          </a:p>
        </p:txBody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en-US" altLang="zh-CN"/>
              <a:t>1. </a:t>
            </a:r>
            <a:r>
              <a:rPr lang="en-US" altLang="zh-CN">
                <a:solidFill>
                  <a:srgbClr val="0000FF"/>
                </a:solidFill>
              </a:rPr>
              <a:t>Master new words</a:t>
            </a:r>
            <a:r>
              <a:rPr lang="en-US" altLang="zh-CN"/>
              <a:t>:   </a:t>
            </a:r>
            <a:endParaRPr lang="en-US" altLang="zh-CN"/>
          </a:p>
          <a:p>
            <a:pPr>
              <a:buNone/>
            </a:pPr>
            <a:r>
              <a:rPr lang="en-US" altLang="zh-CN"/>
              <a:t>     living </a:t>
            </a:r>
            <a:r>
              <a:rPr lang="en-US" altLang="zh-CN" err="1"/>
              <a:t>room,kitchen,bedroom.study</a:t>
            </a:r>
            <a:r>
              <a:rPr lang="en-US" altLang="zh-CN"/>
              <a:t>.                 </a:t>
            </a:r>
            <a:endParaRPr lang="en-US" altLang="zh-CN"/>
          </a:p>
          <a:p>
            <a:pPr>
              <a:buNone/>
            </a:pPr>
            <a:r>
              <a:rPr lang="en-US" altLang="zh-CN"/>
              <a:t>     </a:t>
            </a:r>
            <a:r>
              <a:rPr lang="en-US" altLang="zh-CN" err="1"/>
              <a:t>bathroom.toilet</a:t>
            </a:r>
            <a:endParaRPr lang="en-US" altLang="zh-CN"/>
          </a:p>
          <a:p>
            <a:pPr>
              <a:buNone/>
            </a:pPr>
            <a:r>
              <a:rPr lang="en-US" altLang="zh-CN"/>
              <a:t>2.  </a:t>
            </a:r>
            <a:r>
              <a:rPr lang="en-US" altLang="zh-CN">
                <a:solidFill>
                  <a:srgbClr val="0000FF"/>
                </a:solidFill>
              </a:rPr>
              <a:t>Master  some sentences</a:t>
            </a:r>
            <a:r>
              <a:rPr lang="en-US" altLang="zh-CN"/>
              <a:t>:  </a:t>
            </a:r>
            <a:endParaRPr lang="en-US" altLang="zh-CN"/>
          </a:p>
          <a:p>
            <a:pPr>
              <a:buNone/>
            </a:pPr>
            <a:r>
              <a:rPr lang="en-US" altLang="zh-CN"/>
              <a:t>     There is ...</a:t>
            </a:r>
            <a:endParaRPr lang="en-US" altLang="zh-CN"/>
          </a:p>
          <a:p>
            <a:pPr>
              <a:buNone/>
            </a:pPr>
            <a:r>
              <a:rPr lang="en-US" altLang="zh-CN"/>
              <a:t>     There are</a:t>
            </a:r>
            <a:r>
              <a:rPr lang="en-US" altLang="zh-CN">
                <a:latin typeface="Arial" panose="020B0604020202020204" pitchFamily="34" charset="0"/>
              </a:rPr>
              <a:t>…</a:t>
            </a:r>
            <a:endParaRPr lang="en-US" altLang="zh-CN"/>
          </a:p>
          <a:p>
            <a:pPr>
              <a:buNone/>
            </a:pPr>
            <a:r>
              <a:rPr lang="en-US" altLang="zh-CN"/>
              <a:t>                             </a:t>
            </a: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标题 71681"/>
          <p:cNvSpPr>
            <a:spLocks noGrp="1"/>
          </p:cNvSpPr>
          <p:nvPr>
            <p:ph type="title"/>
          </p:nvPr>
        </p:nvSpPr>
        <p:spPr/>
        <p:txBody>
          <a:bodyPr anchor="b" anchorCtr="0"/>
          <a:p>
            <a:r>
              <a:rPr lang="en-US" altLang="zh-CN" dirty="0"/>
              <a:t>     </a:t>
            </a:r>
            <a:r>
              <a:rPr lang="en-US" altLang="zh-CN"/>
              <a:t>This is Jenny’s house </a:t>
            </a:r>
            <a:endParaRPr lang="en-US" altLang="zh-CN"/>
          </a:p>
        </p:txBody>
      </p:sp>
      <p:pic>
        <p:nvPicPr>
          <p:cNvPr id="71684" name="文本占位符 71683" descr="p_large_ErtX_3e11000096d65c3f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1982788" y="2017713"/>
            <a:ext cx="6172200" cy="4114800"/>
          </a:xfr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标题 72705"/>
          <p:cNvSpPr>
            <a:spLocks noGrp="1"/>
          </p:cNvSpPr>
          <p:nvPr>
            <p:ph type="title"/>
          </p:nvPr>
        </p:nvSpPr>
        <p:spPr>
          <a:xfrm>
            <a:off x="1187450" y="0"/>
            <a:ext cx="7793038" cy="1462088"/>
          </a:xfrm>
        </p:spPr>
        <p:txBody>
          <a:bodyPr anchor="b" anchorCtr="0"/>
          <a:p>
            <a:r>
              <a:rPr lang="en-US" altLang="zh-CN" dirty="0"/>
              <a:t>  </a:t>
            </a:r>
            <a:r>
              <a:rPr lang="en-US" altLang="zh-CN"/>
              <a:t>Rooms in Jenny’s house</a:t>
            </a:r>
            <a:endParaRPr lang="en-US" altLang="zh-CN"/>
          </a:p>
        </p:txBody>
      </p:sp>
      <p:pic>
        <p:nvPicPr>
          <p:cNvPr id="72708" name="文本占位符 72707" descr="u=3874812626,2311596270&amp;fm=0&amp;gp=0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1187450" y="1916113"/>
            <a:ext cx="3384550" cy="1800225"/>
          </a:xfrm>
        </p:spPr>
      </p:pic>
      <p:pic>
        <p:nvPicPr>
          <p:cNvPr id="72709" name="图片 72708" descr="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800" y="1773238"/>
            <a:ext cx="3810000" cy="208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0" name="图片 72709" descr="201012171340266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550" y="4292600"/>
            <a:ext cx="3886200" cy="1763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2711" name="图片 72710" descr="012_20160262_in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6825" y="4005263"/>
            <a:ext cx="3810000" cy="251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29800">
                                          <p:val>
                                            <p:strVal val="#ppt_h/2"/>
                                          </p:val>
                                        </p:tav>
                                        <p:tav tm="398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59700">
                                          <p:val>
                                            <p:strVal val="#ppt_h"/>
                                          </p:val>
                                        </p:tav>
                                        <p:tav tm="69800">
                                          <p:val>
                                            <p:strVal val="#ppt_h/2"/>
                                          </p:val>
                                        </p:tav>
                                        <p:tav tm="799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19900">
                                          <p:val>
                                            <p:strVal val="#ppt_y-.2"/>
                                          </p:val>
                                        </p:tav>
                                        <p:tav tm="29800">
                                          <p:val>
                                            <p:strVal val="#ppt_y"/>
                                          </p:val>
                                        </p:tav>
                                        <p:tav tm="398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597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800">
                                          <p:val>
                                            <p:strVal val="#ppt_y"/>
                                          </p:val>
                                        </p:tav>
                                        <p:tav tm="799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3" name="文本框 32772"/>
          <p:cNvSpPr txBox="1"/>
          <p:nvPr/>
        </p:nvSpPr>
        <p:spPr>
          <a:xfrm>
            <a:off x="827088" y="5013325"/>
            <a:ext cx="583247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8000" b="1">
                <a:latin typeface="Arial" panose="020B0604020202020204" pitchFamily="34" charset="0"/>
              </a:rPr>
              <a:t>living room  </a:t>
            </a:r>
            <a:endParaRPr lang="en-US" altLang="zh-CN" sz="80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8000" b="1" dirty="0">
              <a:latin typeface="Arial" panose="020B0604020202020204" pitchFamily="34" charset="0"/>
            </a:endParaRPr>
          </a:p>
        </p:txBody>
      </p:sp>
      <p:pic>
        <p:nvPicPr>
          <p:cNvPr id="32774" name="图片 32773" descr="201012171340266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988" y="2205038"/>
            <a:ext cx="6049962" cy="2746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7" name="文本框 33796"/>
          <p:cNvSpPr txBox="1"/>
          <p:nvPr/>
        </p:nvSpPr>
        <p:spPr>
          <a:xfrm>
            <a:off x="1763713" y="5300663"/>
            <a:ext cx="5689600" cy="1708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10600" b="1">
                <a:latin typeface="Arial" panose="020B0604020202020204" pitchFamily="34" charset="0"/>
              </a:rPr>
              <a:t>kitchen</a:t>
            </a:r>
            <a:endParaRPr lang="en-US" altLang="zh-CN" sz="10600" b="1">
              <a:latin typeface="Arial" panose="020B0604020202020204" pitchFamily="34" charset="0"/>
            </a:endParaRPr>
          </a:p>
        </p:txBody>
      </p:sp>
      <p:pic>
        <p:nvPicPr>
          <p:cNvPr id="33798" name="图片 33797" descr="u=3874812626,2311596270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1916113"/>
            <a:ext cx="7056438" cy="3752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标题 68609"/>
          <p:cNvSpPr>
            <a:spLocks noGrp="1"/>
          </p:cNvSpPr>
          <p:nvPr>
            <p:ph type="title"/>
          </p:nvPr>
        </p:nvSpPr>
        <p:spPr>
          <a:xfrm>
            <a:off x="395288" y="333375"/>
            <a:ext cx="7827962" cy="1271588"/>
          </a:xfrm>
        </p:spPr>
        <p:txBody>
          <a:bodyPr anchor="b" anchorCtr="0"/>
          <a:p>
            <a:r>
              <a:rPr lang="en-US" altLang="zh-CN" sz="6600" dirty="0"/>
              <a:t>               </a:t>
            </a:r>
            <a:r>
              <a:rPr lang="en-US" altLang="zh-CN" sz="6600"/>
              <a:t>study</a:t>
            </a:r>
            <a:r>
              <a:rPr lang="en-US" altLang="zh-CN"/>
              <a:t>               </a:t>
            </a:r>
            <a:endParaRPr lang="en-US" altLang="zh-CN"/>
          </a:p>
        </p:txBody>
      </p:sp>
      <p:sp>
        <p:nvSpPr>
          <p:cNvPr id="68611" name="文本占位符 68610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68613" name="图片 68612" descr="542_DE~1"/>
          <p:cNvPicPr>
            <a:picLocks noChangeAspect="1"/>
          </p:cNvPicPr>
          <p:nvPr/>
        </p:nvPicPr>
        <p:blipFill>
          <a:blip r:embed="rId1">
            <a:lum contrast="6000"/>
          </a:blip>
          <a:stretch>
            <a:fillRect/>
          </a:stretch>
        </p:blipFill>
        <p:spPr>
          <a:xfrm>
            <a:off x="1619250" y="2060575"/>
            <a:ext cx="5162550" cy="3867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1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611">
                                            <p:txEl>
                                              <p:charRg st="0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1"/>
      <p:bldP spid="6861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4" name="图片 30723" descr="u=2143756195,1330187262&amp;fm=0&amp;gp=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2133600"/>
            <a:ext cx="6767513" cy="4387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5" name="文本框 30724"/>
          <p:cNvSpPr txBox="1"/>
          <p:nvPr/>
        </p:nvSpPr>
        <p:spPr>
          <a:xfrm>
            <a:off x="2051050" y="404813"/>
            <a:ext cx="4033838" cy="1098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6600" b="1">
                <a:latin typeface="宋体" panose="02010600030101010101" pitchFamily="2" charset="-122"/>
              </a:rPr>
              <a:t>bathroom</a:t>
            </a:r>
            <a:endParaRPr lang="en-US" altLang="zh-CN" sz="6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Blends">
  <a:themeElements>
    <a:clrScheme name="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0"/>
      </a:accent5>
      <a:accent6>
        <a:srgbClr val="E5B900"/>
      </a:accent6>
      <a:hlink>
        <a:srgbClr val="FF0000"/>
      </a:hlink>
      <a:folHlink>
        <a:srgbClr val="3333CC"/>
      </a:folHlink>
    </a:clrScheme>
    <a:fontScheme name="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00"/>
        </a:lt1>
        <a:dk2>
          <a:srgbClr val="DDDDDD"/>
        </a:dk2>
        <a:lt2>
          <a:srgbClr val="969696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CDCDC"/>
        </a:accent4>
        <a:accent5>
          <a:srgbClr val="AAEFD0"/>
        </a:accent5>
        <a:accent6>
          <a:srgbClr val="2D2DB7"/>
        </a:accent6>
        <a:hlink>
          <a:srgbClr val="FF5050"/>
        </a:hlink>
        <a:folHlink>
          <a:srgbClr val="FFCF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CC"/>
        </a:lt1>
        <a:dk2>
          <a:srgbClr val="FFFFCC"/>
        </a:dk2>
        <a:lt2>
          <a:srgbClr val="000094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CDCDC"/>
        </a:accent4>
        <a:accent5>
          <a:srgbClr val="ADC8FF"/>
        </a:accent5>
        <a:accent6>
          <a:srgbClr val="8900E5"/>
        </a:accent6>
        <a:hlink>
          <a:srgbClr val="FF3399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0"/>
        </a:accent5>
        <a:accent6>
          <a:srgbClr val="E5B900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5"/>
        </a:accent5>
        <a:accent6>
          <a:srgbClr val="ACACAC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CCA"/>
        </a:accent5>
        <a:accent6>
          <a:srgbClr val="4345A2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AAB82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Blends</Template>
  <TotalTime>0</TotalTime>
  <Words>1311</Words>
  <Application>WPS 演示</Application>
  <PresentationFormat>在屏幕上显示</PresentationFormat>
  <Paragraphs>79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Tahoma</vt:lpstr>
      <vt:lpstr>微软雅黑</vt:lpstr>
      <vt:lpstr>Arial Unicode MS</vt:lpstr>
      <vt:lpstr>Cambria</vt:lpstr>
      <vt:lpstr>黑体</vt:lpstr>
      <vt:lpstr>Arial</vt:lpstr>
      <vt:lpstr>等线</vt:lpstr>
      <vt:lpstr>Calibri</vt:lpstr>
      <vt:lpstr>Blends</vt:lpstr>
      <vt:lpstr>自定义设计方案</vt:lpstr>
      <vt:lpstr>Lesson 2</vt:lpstr>
      <vt:lpstr>预习检测</vt:lpstr>
      <vt:lpstr>   Studying   Aims</vt:lpstr>
      <vt:lpstr>     This is Jenny’s house </vt:lpstr>
      <vt:lpstr>  Rooms in Jenny’s house</vt:lpstr>
      <vt:lpstr>PowerPoint 演示文稿</vt:lpstr>
      <vt:lpstr>PowerPoint 演示文稿</vt:lpstr>
      <vt:lpstr>               study               </vt:lpstr>
      <vt:lpstr>PowerPoint 演示文稿</vt:lpstr>
      <vt:lpstr>PowerPoint 演示文稿</vt:lpstr>
      <vt:lpstr>               toilet</vt:lpstr>
      <vt:lpstr>PowerPoint 演示文稿</vt:lpstr>
      <vt:lpstr>There are many books in the study</vt:lpstr>
      <vt:lpstr>PowerPoint 演示文稿</vt:lpstr>
      <vt:lpstr>PowerPoint 演示文稿</vt:lpstr>
      <vt:lpstr>完全达标教学：</vt:lpstr>
      <vt:lpstr>          课堂小结</vt:lpstr>
      <vt:lpstr>PowerPoint 演示文稿</vt:lpstr>
      <vt:lpstr>           Listen to the tape and                find out  difficuties                sentences              听录音，找出不懂的句子。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51</cp:revision>
  <dcterms:created xsi:type="dcterms:W3CDTF">2009-09-16T13:20:00Z</dcterms:created>
  <dcterms:modified xsi:type="dcterms:W3CDTF">2023-09-30T11:47:52Z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F2ABA10C69DF4CACACC7FF11A637BC6C_13</vt:lpwstr>
  </property>
  <property fmtid="{D5CDD505-2E9C-101B-9397-08002B2CF9AE}" pid="3" name="KSOProductBuildVer">
    <vt:lpwstr>2052-12.1.0.15374</vt:lpwstr>
  </property>
</Properties>
</file>