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9144000" cy="6858000" type="screen4x3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7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E3B9D30-1410-4296-B913-C2523A3CF7D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E3B9D30-1410-4296-B913-C2523A3CF7D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E3B9D30-1410-4296-B913-C2523A3CF7D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E3B9D30-1410-4296-B913-C2523A3CF7D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E3B9D30-1410-4296-B913-C2523A3CF7D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E3B9D30-1410-4296-B913-C2523A3CF7D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E3B9D30-1410-4296-B913-C2523A3CF7D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E3B9D30-1410-4296-B913-C2523A3CF7D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E3B9D30-1410-4296-B913-C2523A3CF7D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E3B9D30-1410-4296-B913-C2523A3CF7D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E3B9D30-1410-4296-B913-C2523A3CF7D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E3B9D30-1410-4296-B913-C2523A3CF7D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jpeg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图片 3" descr="2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285750" y="285750"/>
            <a:ext cx="1928813" cy="646113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i="1" dirty="0">
                <a:latin typeface="Comic Sans MS" panose="030F0702030302020204" pitchFamily="66" charset="0"/>
              </a:rPr>
              <a:t>Unit 3</a:t>
            </a:r>
            <a:endParaRPr lang="zh-CN" altLang="en-US" sz="3600" i="1" dirty="0"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1143000"/>
            <a:ext cx="5500688" cy="37861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Lesson 17 The Travel Plan</a:t>
            </a:r>
            <a:endParaRPr kumimoji="0" lang="zh-CN" altLang="en-US" sz="80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1" descr="2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142976" y="2071678"/>
            <a:ext cx="4995278" cy="144655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non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800" b="1" i="0" u="none" strike="noStrike" kern="1200" cap="none" spc="0" normalizeH="0" baseline="0" noProof="0" dirty="0"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Goodbye!</a:t>
            </a:r>
            <a:endParaRPr kumimoji="0" lang="zh-CN" altLang="en-US" sz="8800" b="1" i="0" u="none" strike="noStrike" kern="1200" cap="none" spc="0" normalizeH="0" baseline="0" noProof="0" dirty="0"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1" descr="2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QQ图片201408061617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3214688"/>
            <a:ext cx="4000500" cy="3433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0" y="115888"/>
            <a:ext cx="3276600" cy="83185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400" dirty="0">
                <a:latin typeface="Comic Sans MS" panose="030F0702030302020204" pitchFamily="66" charset="0"/>
              </a:rPr>
              <a:t>Let’s learn about Mary’s travel plan!</a:t>
            </a:r>
            <a:endParaRPr lang="zh-CN" altLang="en-US" sz="2400" dirty="0"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11638" y="5661025"/>
            <a:ext cx="3857625" cy="83026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I will go to </a:t>
            </a:r>
            <a:r>
              <a:rPr kumimoji="0" lang="en-US" altLang="zh-CN" sz="2400" kern="1200" cap="none" spc="0" normalizeH="0" baseline="0" noProof="0" dirty="0" err="1">
                <a:solidFill>
                  <a:srgbClr val="FF0000"/>
                </a:solidFill>
                <a:latin typeface="Comic Sans MS" panose="030F0702030302020204" pitchFamily="66" charset="0"/>
                <a:ea typeface="+mn-ea"/>
                <a:cs typeface="+mn-cs"/>
              </a:rPr>
              <a:t>Tian’anmen</a:t>
            </a:r>
            <a:r>
              <a:rPr kumimoji="0" lang="en-US" altLang="zh-CN" sz="2400" kern="1200" cap="none" spc="0" normalizeH="0" baseline="0" noProof="0" dirty="0">
                <a:solidFill>
                  <a:srgbClr val="FF0000"/>
                </a:solidFill>
                <a:latin typeface="Comic Sans MS" panose="030F0702030302020204" pitchFamily="66" charset="0"/>
                <a:ea typeface="+mn-ea"/>
                <a:cs typeface="+mn-cs"/>
              </a:rPr>
              <a:t> Square</a:t>
            </a:r>
            <a:r>
              <a:rPr kumimoji="0" lang="en-US" altLang="zh-CN" sz="24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 on May 1</a:t>
            </a:r>
            <a:r>
              <a:rPr kumimoji="0" lang="en-US" altLang="zh-CN" sz="2400" kern="1200" cap="none" spc="0" normalizeH="0" baseline="30000" noProof="0" dirty="0">
                <a:latin typeface="Comic Sans MS" panose="030F0702030302020204" pitchFamily="66" charset="0"/>
                <a:ea typeface="+mn-ea"/>
                <a:cs typeface="+mn-cs"/>
              </a:rPr>
              <a:t>st</a:t>
            </a:r>
            <a:r>
              <a:rPr kumimoji="0" lang="en-US" altLang="zh-CN" sz="24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.</a:t>
            </a:r>
            <a:endParaRPr kumimoji="0" lang="zh-CN" altLang="en-US" sz="24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03350" y="1125538"/>
            <a:ext cx="3357563" cy="83026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I will go to </a:t>
            </a:r>
            <a:r>
              <a:rPr kumimoji="0" lang="en-US" altLang="zh-CN" sz="2400" kern="1200" cap="none" spc="0" normalizeH="0" baseline="0" noProof="0" dirty="0">
                <a:solidFill>
                  <a:srgbClr val="FF0000"/>
                </a:solidFill>
                <a:latin typeface="Comic Sans MS" panose="030F0702030302020204" pitchFamily="66" charset="0"/>
                <a:ea typeface="+mn-ea"/>
                <a:cs typeface="+mn-cs"/>
              </a:rPr>
              <a:t>the Palace Museum</a:t>
            </a:r>
            <a:r>
              <a:rPr kumimoji="0" lang="en-US" altLang="zh-CN" sz="24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 on May 2</a:t>
            </a:r>
            <a:r>
              <a:rPr kumimoji="0" lang="en-US" altLang="zh-CN" sz="2400" kern="1200" cap="none" spc="0" normalizeH="0" baseline="30000" noProof="0" dirty="0">
                <a:latin typeface="Comic Sans MS" panose="030F0702030302020204" pitchFamily="66" charset="0"/>
                <a:ea typeface="+mn-ea"/>
                <a:cs typeface="+mn-cs"/>
              </a:rPr>
              <a:t>nd</a:t>
            </a:r>
            <a:r>
              <a:rPr kumimoji="0" lang="en-US" altLang="zh-CN" sz="24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.</a:t>
            </a:r>
            <a:endParaRPr kumimoji="0" lang="zh-CN" altLang="en-US" sz="24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2049" name="Picture 1" descr="C:\Users\chenchen10\AppData\Roaming\Tencent\Users\1354352631\QQ\WinTemp\RichOle\)SD[@0`FW~F[F1Y]G5@6PG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528" y="1052736"/>
            <a:ext cx="1527175" cy="18573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图片 5" descr="QQ图片2014080616190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4875" y="214313"/>
            <a:ext cx="4214813" cy="3467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1" descr="2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0" y="115888"/>
            <a:ext cx="3500438" cy="954087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800" dirty="0">
                <a:latin typeface="Comic Sans MS" panose="030F0702030302020204" pitchFamily="66" charset="0"/>
              </a:rPr>
              <a:t>Let’s learn about Mary’s travel plan!</a:t>
            </a:r>
            <a:endParaRPr lang="zh-CN" altLang="en-US" sz="2800" dirty="0"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56100" y="5661025"/>
            <a:ext cx="3857625" cy="83026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I will go to </a:t>
            </a:r>
            <a:r>
              <a:rPr kumimoji="0" lang="en-US" altLang="zh-CN" sz="2400" kern="1200" cap="none" spc="0" normalizeH="0" baseline="0" noProof="0" dirty="0">
                <a:solidFill>
                  <a:srgbClr val="FF0000"/>
                </a:solidFill>
                <a:latin typeface="Comic Sans MS" panose="030F0702030302020204" pitchFamily="66" charset="0"/>
                <a:ea typeface="+mn-ea"/>
                <a:cs typeface="+mn-cs"/>
              </a:rPr>
              <a:t>the Great Wall</a:t>
            </a:r>
            <a:r>
              <a:rPr kumimoji="0" lang="en-US" altLang="zh-CN" sz="24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 on May 4</a:t>
            </a:r>
            <a:r>
              <a:rPr kumimoji="0" lang="en-US" altLang="zh-CN" sz="2400" kern="1200" cap="none" spc="0" normalizeH="0" baseline="30000" noProof="0" dirty="0">
                <a:latin typeface="Comic Sans MS" panose="030F0702030302020204" pitchFamily="66" charset="0"/>
                <a:ea typeface="+mn-ea"/>
                <a:cs typeface="+mn-cs"/>
              </a:rPr>
              <a:t>th</a:t>
            </a:r>
            <a:r>
              <a:rPr kumimoji="0" lang="en-US" altLang="zh-CN" sz="24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.</a:t>
            </a:r>
            <a:endParaRPr kumimoji="0" lang="zh-CN" altLang="en-US" sz="24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63713" y="1341438"/>
            <a:ext cx="2857500" cy="12001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I will go to </a:t>
            </a:r>
            <a:r>
              <a:rPr kumimoji="0" lang="en-US" sz="2400" kern="1200" cap="none" spc="0" normalizeH="0" baseline="0" noProof="0" dirty="0">
                <a:solidFill>
                  <a:srgbClr val="FF0000"/>
                </a:solidFill>
                <a:latin typeface="Comic Sans MS" panose="030F0702030302020204" pitchFamily="66" charset="0"/>
                <a:ea typeface="+mn-ea"/>
                <a:cs typeface="+mn-cs"/>
              </a:rPr>
              <a:t>Temple of Heaven</a:t>
            </a:r>
            <a:endParaRPr kumimoji="0" lang="en-US" sz="2400" kern="1200" cap="none" spc="0" normalizeH="0" baseline="0" noProof="0" dirty="0">
              <a:solidFill>
                <a:srgbClr val="FF0000"/>
              </a:solidFill>
              <a:latin typeface="Comic Sans MS" panose="030F0702030302020204" pitchFamily="66" charset="0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 on May 3</a:t>
            </a:r>
            <a:r>
              <a:rPr kumimoji="0" lang="en-US" altLang="zh-CN" sz="2400" kern="1200" cap="none" spc="0" normalizeH="0" baseline="30000" noProof="0" dirty="0">
                <a:latin typeface="Comic Sans MS" panose="030F0702030302020204" pitchFamily="66" charset="0"/>
                <a:ea typeface="+mn-ea"/>
                <a:cs typeface="+mn-cs"/>
              </a:rPr>
              <a:t>rd</a:t>
            </a:r>
            <a:r>
              <a:rPr kumimoji="0" lang="en-US" altLang="zh-CN" sz="24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.</a:t>
            </a:r>
            <a:endParaRPr kumimoji="0" lang="zh-CN" altLang="en-US" sz="24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8" name="图片 7" descr="QQ图片2014080616215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3143250"/>
            <a:ext cx="4214812" cy="347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" name="Picture 1" descr="C:\Users\chenchen10\AppData\Roaming\Tencent\Users\1354352631\QQ\WinTemp\RichOle\[KDV}98`KCB5HNU}GWSLGN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42875"/>
            <a:ext cx="4429125" cy="35671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1" descr="2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285750" y="285750"/>
            <a:ext cx="3500438" cy="954088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800" dirty="0">
                <a:latin typeface="Comic Sans MS" panose="030F0702030302020204" pitchFamily="66" charset="0"/>
              </a:rPr>
              <a:t>Let’s learn about Mary’s travel plan!</a:t>
            </a:r>
            <a:endParaRPr lang="zh-CN" altLang="en-US" sz="2800" dirty="0"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00563" y="5732463"/>
            <a:ext cx="3857625" cy="83026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I will go to </a:t>
            </a:r>
            <a:r>
              <a:rPr kumimoji="0" lang="en-US" altLang="zh-CN" sz="2400" kern="1200" cap="none" spc="0" normalizeH="0" baseline="0" noProof="0" dirty="0" err="1">
                <a:latin typeface="Comic Sans MS" panose="030F0702030302020204" pitchFamily="66" charset="0"/>
                <a:ea typeface="+mn-ea"/>
                <a:cs typeface="+mn-cs"/>
              </a:rPr>
              <a:t>Beihai</a:t>
            </a:r>
            <a:r>
              <a:rPr kumimoji="0" lang="en-US" altLang="zh-CN" sz="24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 Park on May 5</a:t>
            </a:r>
            <a:r>
              <a:rPr kumimoji="0" lang="en-US" altLang="zh-CN" sz="2400" kern="1200" cap="none" spc="0" normalizeH="0" baseline="30000" noProof="0" dirty="0">
                <a:latin typeface="Comic Sans MS" panose="030F0702030302020204" pitchFamily="66" charset="0"/>
                <a:ea typeface="+mn-ea"/>
                <a:cs typeface="+mn-cs"/>
              </a:rPr>
              <a:t>th</a:t>
            </a:r>
            <a:r>
              <a:rPr kumimoji="0" lang="en-US" altLang="zh-CN" sz="24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.</a:t>
            </a:r>
            <a:endParaRPr kumimoji="0" lang="zh-CN" altLang="en-US" sz="24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35150" y="1628775"/>
            <a:ext cx="2714625" cy="83026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I will </a:t>
            </a:r>
            <a:r>
              <a:rPr kumimoji="0" lang="en-US" sz="2400" kern="1200" cap="none" spc="0" normalizeH="0" baseline="0" noProof="0" dirty="0" smtClean="0">
                <a:solidFill>
                  <a:srgbClr val="FF0000"/>
                </a:solidFill>
                <a:latin typeface="Comic Sans MS" panose="030F0702030302020204" pitchFamily="66" charset="0"/>
                <a:ea typeface="+mn-ea"/>
                <a:cs typeface="+mn-cs"/>
              </a:rPr>
              <a:t>go </a:t>
            </a:r>
            <a:r>
              <a:rPr kumimoji="0" lang="en-US" sz="2400" kern="1200" cap="none" spc="0" normalizeH="0" baseline="0" noProof="0" dirty="0">
                <a:solidFill>
                  <a:srgbClr val="FF0000"/>
                </a:solidFill>
                <a:latin typeface="Comic Sans MS" panose="030F0702030302020204" pitchFamily="66" charset="0"/>
                <a:ea typeface="+mn-ea"/>
                <a:cs typeface="+mn-cs"/>
              </a:rPr>
              <a:t>shopping</a:t>
            </a:r>
            <a:endParaRPr kumimoji="0" lang="en-US" sz="2400" kern="1200" cap="none" spc="0" normalizeH="0" baseline="0" noProof="0" dirty="0">
              <a:solidFill>
                <a:srgbClr val="FF0000"/>
              </a:solidFill>
              <a:latin typeface="Comic Sans MS" panose="030F0702030302020204" pitchFamily="66" charset="0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 on May 6</a:t>
            </a:r>
            <a:r>
              <a:rPr kumimoji="0" lang="en-US" altLang="zh-CN" sz="2400" kern="1200" cap="none" spc="0" normalizeH="0" baseline="30000" noProof="0" dirty="0">
                <a:latin typeface="Comic Sans MS" panose="030F0702030302020204" pitchFamily="66" charset="0"/>
                <a:ea typeface="+mn-ea"/>
                <a:cs typeface="+mn-cs"/>
              </a:rPr>
              <a:t>th</a:t>
            </a:r>
            <a:r>
              <a:rPr kumimoji="0" lang="en-US" altLang="zh-CN" sz="24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.</a:t>
            </a:r>
            <a:endParaRPr kumimoji="0" lang="zh-CN" altLang="en-US" sz="24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6387" name="Picture 3" descr="C:\Users\chenchen10\AppData\Roaming\Tencent\Users\1354352631\QQ\WinTemp\RichOle\{VS5P6YL[W}DM6EDQ`LDWW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3500438"/>
            <a:ext cx="4357688" cy="3248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3" name="Picture 9" descr="F:\资料\冯荣荣 英语教育科学 三起 4A\Module 5 Clothes\Unit 9 Look at this T-shirt\素材\clothes shop 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0563" y="142875"/>
            <a:ext cx="4381500" cy="3286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1" descr="2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14313" y="285750"/>
            <a:ext cx="2214562" cy="646113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Free talk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42875" y="4429125"/>
          <a:ext cx="6215106" cy="2193925"/>
        </p:xfrm>
        <a:graphic>
          <a:graphicData uri="http://schemas.openxmlformats.org/drawingml/2006/table">
            <a:tbl>
              <a:tblPr/>
              <a:tblGrid>
                <a:gridCol w="2143140"/>
                <a:gridCol w="4071966"/>
              </a:tblGrid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October 1st</a:t>
                      </a:r>
                      <a:endParaRPr lang="zh-CN" sz="2400" kern="100" dirty="0">
                        <a:latin typeface="Comic Sans MS" panose="030F0702030302020204" pitchFamily="66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go to Shanghai</a:t>
                      </a:r>
                      <a:endParaRPr lang="zh-CN" sz="2400" kern="100" dirty="0">
                        <a:latin typeface="Comic Sans MS" panose="030F0702030302020204" pitchFamily="66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October 2nd</a:t>
                      </a:r>
                      <a:endParaRPr lang="zh-CN" sz="2400" kern="100" dirty="0">
                        <a:latin typeface="Comic Sans MS" panose="030F0702030302020204" pitchFamily="66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kern="100" dirty="0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go</a:t>
                      </a:r>
                      <a:r>
                        <a:rPr lang="en-US" sz="2400" b="1" kern="100" baseline="0" dirty="0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</a:t>
                      </a:r>
                      <a:r>
                        <a:rPr lang="en-US" sz="2400" b="1" kern="100" dirty="0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to </a:t>
                      </a:r>
                      <a:r>
                        <a:rPr lang="en-US" sz="2400" b="1" kern="100" dirty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the Oriental pearl tower</a:t>
                      </a:r>
                      <a:endParaRPr lang="zh-CN" sz="2400" kern="100" dirty="0">
                        <a:latin typeface="Comic Sans MS" panose="030F0702030302020204" pitchFamily="66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kern="10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October 3rd</a:t>
                      </a:r>
                      <a:endParaRPr lang="zh-CN" sz="2400" kern="100">
                        <a:latin typeface="Comic Sans MS" panose="030F0702030302020204" pitchFamily="66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go to the </a:t>
                      </a:r>
                      <a:r>
                        <a:rPr lang="en-US" sz="2400" b="1" kern="100" dirty="0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Bund(</a:t>
                      </a:r>
                      <a:r>
                        <a:rPr lang="zh-CN" altLang="en-US" sz="2400" b="1" kern="100" dirty="0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外滩</a:t>
                      </a:r>
                      <a:r>
                        <a:rPr lang="en-US" sz="2400" b="1" kern="100" dirty="0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</a:t>
                      </a:r>
                      <a:endParaRPr lang="zh-CN" sz="2400" kern="100" dirty="0">
                        <a:latin typeface="Comic Sans MS" panose="030F0702030302020204" pitchFamily="66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kern="10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October 4th</a:t>
                      </a:r>
                      <a:endParaRPr lang="zh-CN" sz="2400" kern="100">
                        <a:latin typeface="Comic Sans MS" panose="030F0702030302020204" pitchFamily="66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go to Happy Valley Amusement Park</a:t>
                      </a:r>
                      <a:endParaRPr lang="zh-CN" sz="2400" kern="100" dirty="0">
                        <a:latin typeface="Comic Sans MS" panose="030F0702030302020204" pitchFamily="66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7409" name="Picture 1" descr="C:\Users\chenchen10\AppData\Roaming\Tencent\Users\1354352631\QQ\WinTemp\RichOle\L`)4G87DPD3REP7C$HCPP(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857375"/>
            <a:ext cx="1573213" cy="1966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椭圆形标注 5"/>
          <p:cNvSpPr/>
          <p:nvPr/>
        </p:nvSpPr>
        <p:spPr>
          <a:xfrm>
            <a:off x="1928813" y="1285875"/>
            <a:ext cx="2571750" cy="1785938"/>
          </a:xfrm>
          <a:prstGeom prst="wedgeEllipseCallout">
            <a:avLst>
              <a:gd name="adj1" fmla="val -54337"/>
              <a:gd name="adj2" fmla="val 86779"/>
            </a:avLst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This is my travel plan. I will go to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the </a:t>
            </a:r>
            <a:r>
              <a:rPr kumimoji="0" lang="en-US" sz="18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Times New Roman" panose="02020603050405020304"/>
              </a:rPr>
              <a:t>Oriental pearl tower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on October 2</a:t>
            </a:r>
            <a:r>
              <a:rPr kumimoji="0" lang="en-US" altLang="zh-CN" sz="1800" b="0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nd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7410" name="Picture 2" descr="C:\Users\chenchen10\AppData\Roaming\Tencent\Users\1354352631\QQ\WinTemp\RichOle\BRYG}K@RYMG{914`%Y6KFF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42875"/>
            <a:ext cx="4429125" cy="4035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1" descr="2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14313" y="285750"/>
            <a:ext cx="2214562" cy="646113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Free talk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57188" y="4071938"/>
          <a:ext cx="7572428" cy="2460625"/>
        </p:xfrm>
        <a:graphic>
          <a:graphicData uri="http://schemas.openxmlformats.org/drawingml/2006/table">
            <a:tbl>
              <a:tblPr/>
              <a:tblGrid>
                <a:gridCol w="1714512"/>
                <a:gridCol w="5857916"/>
              </a:tblGrid>
              <a:tr h="3498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kern="100" dirty="0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May </a:t>
                      </a:r>
                      <a:r>
                        <a:rPr lang="en-US" sz="2400" b="1" kern="100" dirty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1st</a:t>
                      </a:r>
                      <a:endParaRPr lang="zh-CN" sz="2400" kern="100" dirty="0">
                        <a:latin typeface="Comic Sans MS" panose="030F0702030302020204" pitchFamily="66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go </a:t>
                      </a:r>
                      <a:r>
                        <a:rPr lang="en-US" sz="2400" b="1" kern="100" dirty="0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to</a:t>
                      </a:r>
                      <a:r>
                        <a:rPr lang="en-US" sz="2400" b="1" kern="100" baseline="0" dirty="0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Nanjing</a:t>
                      </a:r>
                      <a:endParaRPr lang="zh-CN" sz="2400" kern="100" dirty="0">
                        <a:latin typeface="Comic Sans MS" panose="030F0702030302020204" pitchFamily="66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865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kern="100" dirty="0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May </a:t>
                      </a:r>
                      <a:r>
                        <a:rPr lang="en-US" sz="2400" b="1" kern="100" dirty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2nd</a:t>
                      </a:r>
                      <a:endParaRPr lang="zh-CN" sz="2400" kern="100" dirty="0">
                        <a:latin typeface="Comic Sans MS" panose="030F0702030302020204" pitchFamily="66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2400" b="1" kern="100" dirty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go to </a:t>
                      </a:r>
                      <a:r>
                        <a:rPr lang="en-US" sz="2400" b="1" kern="100" dirty="0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Sun </a:t>
                      </a:r>
                      <a:r>
                        <a:rPr lang="en-US" sz="2400" b="1" kern="100" dirty="0" err="1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Yat-sen</a:t>
                      </a:r>
                      <a:r>
                        <a:rPr lang="en-US" sz="2400" b="1" kern="100" dirty="0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 Mausoleum(</a:t>
                      </a:r>
                      <a:r>
                        <a:rPr lang="zh-CN" altLang="en-US" sz="2400" b="1" kern="100" dirty="0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中山陵</a:t>
                      </a:r>
                      <a:r>
                        <a:rPr lang="en-US" sz="2400" b="1" kern="100" dirty="0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</a:t>
                      </a:r>
                      <a:endParaRPr lang="en-US" sz="2400" b="1" kern="100" dirty="0" smtClean="0">
                        <a:latin typeface="Comic Sans MS" panose="030F0702030302020204" pitchFamily="66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8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kern="100" dirty="0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May </a:t>
                      </a:r>
                      <a:r>
                        <a:rPr lang="en-US" sz="2400" b="1" kern="100" dirty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3rd</a:t>
                      </a:r>
                      <a:endParaRPr lang="zh-CN" sz="2400" kern="100" dirty="0">
                        <a:latin typeface="Comic Sans MS" panose="030F0702030302020204" pitchFamily="66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2400" b="1" kern="100" dirty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go to </a:t>
                      </a:r>
                      <a:r>
                        <a:rPr lang="en-US" sz="2400" b="1" kern="100" dirty="0" err="1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Xuanwu</a:t>
                      </a:r>
                      <a:r>
                        <a:rPr lang="en-US" sz="2400" b="1" kern="100" dirty="0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 Lake</a:t>
                      </a:r>
                      <a:endParaRPr lang="en-US" sz="2400" b="1" kern="100" dirty="0" smtClean="0">
                        <a:latin typeface="Comic Sans MS" panose="030F0702030302020204" pitchFamily="66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050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kern="100" dirty="0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May </a:t>
                      </a:r>
                      <a:r>
                        <a:rPr lang="en-US" sz="2400" b="1" kern="100" dirty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4th</a:t>
                      </a:r>
                      <a:endParaRPr lang="zh-CN" sz="2400" kern="100" dirty="0">
                        <a:latin typeface="Comic Sans MS" panose="030F0702030302020204" pitchFamily="66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2400" b="1" kern="100" dirty="0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Go</a:t>
                      </a:r>
                      <a:r>
                        <a:rPr lang="en-US" sz="2400" b="1" kern="100" baseline="0" dirty="0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</a:t>
                      </a:r>
                      <a:r>
                        <a:rPr lang="en-US" sz="2400" b="1" kern="100" dirty="0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to Confucius Temple (</a:t>
                      </a:r>
                      <a:r>
                        <a:rPr lang="zh-CN" altLang="en-US" sz="2400" b="1" kern="100" dirty="0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夫子庙</a:t>
                      </a:r>
                      <a:r>
                        <a:rPr lang="en-US" sz="2400" b="1" kern="100" dirty="0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</a:t>
                      </a:r>
                      <a:endParaRPr lang="en-US" sz="2400" b="1" kern="100" dirty="0" smtClean="0">
                        <a:latin typeface="Comic Sans MS" panose="030F0702030302020204" pitchFamily="66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sz="2400" kern="100" dirty="0">
                        <a:latin typeface="Comic Sans MS" panose="030F0702030302020204" pitchFamily="66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椭圆形标注 5"/>
          <p:cNvSpPr/>
          <p:nvPr/>
        </p:nvSpPr>
        <p:spPr>
          <a:xfrm>
            <a:off x="2143125" y="1500188"/>
            <a:ext cx="2428875" cy="1571625"/>
          </a:xfrm>
          <a:prstGeom prst="wedgeEllipseCallout">
            <a:avLst>
              <a:gd name="adj1" fmla="val -57756"/>
              <a:gd name="adj2" fmla="val 85660"/>
            </a:avLst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This is my travel plan. I will go to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Xuanwu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Lake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on May 3</a:t>
            </a:r>
            <a:r>
              <a:rPr kumimoji="0" lang="en-US" altLang="zh-CN" sz="1800" b="0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rd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8433" name="Picture 1" descr="C:\Users\chenchen10\AppData\Roaming\Tencent\Users\1354352631\QQ\WinTemp\RichOle\BV5$RP1FGH56BXHPCX)TF~J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00250"/>
            <a:ext cx="1571625" cy="1892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4" name="Picture 2" descr="C:\Users\chenchen10\AppData\Roaming\Tencent\Users\1354352631\QQ\WinTemp\RichOle\C5S47}@7D_D3C5Q$927G%N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214313"/>
            <a:ext cx="4429125" cy="3500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1" descr="2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14313" y="285750"/>
            <a:ext cx="2214562" cy="646113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Free talk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42875" y="4071938"/>
          <a:ext cx="7500990" cy="2454275"/>
        </p:xfrm>
        <a:graphic>
          <a:graphicData uri="http://schemas.openxmlformats.org/drawingml/2006/table">
            <a:tbl>
              <a:tblPr/>
              <a:tblGrid>
                <a:gridCol w="2214578"/>
                <a:gridCol w="5286412"/>
              </a:tblGrid>
              <a:tr h="3530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October 1st</a:t>
                      </a:r>
                      <a:endParaRPr lang="zh-CN" sz="2400" kern="100" dirty="0">
                        <a:latin typeface="Comic Sans MS" panose="030F0702030302020204" pitchFamily="66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go to </a:t>
                      </a:r>
                      <a:r>
                        <a:rPr lang="en-US" sz="2400" b="1" kern="100" dirty="0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T</a:t>
                      </a:r>
                      <a:r>
                        <a:rPr lang="en-US" altLang="zh-CN" sz="2400" b="1" kern="100" dirty="0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ianjin</a:t>
                      </a:r>
                      <a:endParaRPr lang="zh-CN" sz="2400" kern="100" dirty="0">
                        <a:latin typeface="Comic Sans MS" panose="030F0702030302020204" pitchFamily="66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60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kern="10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October 2nd</a:t>
                      </a:r>
                      <a:endParaRPr lang="zh-CN" sz="2400" kern="100">
                        <a:latin typeface="Comic Sans MS" panose="030F0702030302020204" pitchFamily="66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go </a:t>
                      </a:r>
                      <a:r>
                        <a:rPr lang="en-US" sz="2400" b="1" kern="100" dirty="0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to</a:t>
                      </a:r>
                      <a:r>
                        <a:rPr lang="en-US" sz="2400" b="1" kern="100" baseline="0" dirty="0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</a:t>
                      </a:r>
                      <a:r>
                        <a:rPr lang="en-US" sz="2400" b="1" kern="100" baseline="0" dirty="0" err="1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J</a:t>
                      </a:r>
                      <a:r>
                        <a:rPr lang="en-US" altLang="zh-CN" sz="2400" b="1" kern="100" baseline="0" dirty="0" err="1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ingyuan</a:t>
                      </a:r>
                      <a:r>
                        <a:rPr lang="en-US" altLang="zh-CN" sz="2400" b="1" kern="100" baseline="0" dirty="0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altLang="en-US" sz="2400" b="1" kern="100" baseline="0" dirty="0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静园</a:t>
                      </a:r>
                      <a:r>
                        <a:rPr lang="en-US" altLang="zh-CN" sz="2400" b="1" kern="100" baseline="0" dirty="0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</a:t>
                      </a:r>
                      <a:endParaRPr lang="zh-CN" sz="2400" kern="100" dirty="0">
                        <a:latin typeface="Comic Sans MS" panose="030F0702030302020204" pitchFamily="66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30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kern="10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October 3rd</a:t>
                      </a:r>
                      <a:endParaRPr lang="zh-CN" sz="2400" kern="100">
                        <a:latin typeface="Comic Sans MS" panose="030F0702030302020204" pitchFamily="66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go to </a:t>
                      </a:r>
                      <a:r>
                        <a:rPr lang="en-US" sz="2400" b="1" kern="100" dirty="0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Mount Pan</a:t>
                      </a:r>
                      <a:endParaRPr lang="zh-CN" sz="2400" kern="100" dirty="0">
                        <a:latin typeface="Comic Sans MS" panose="030F0702030302020204" pitchFamily="66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674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kern="10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October 4th</a:t>
                      </a:r>
                      <a:endParaRPr lang="zh-CN" sz="2400" kern="100">
                        <a:latin typeface="Comic Sans MS" panose="030F0702030302020204" pitchFamily="66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2400" b="1" kern="100" dirty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go to </a:t>
                      </a:r>
                      <a:r>
                        <a:rPr lang="en-US" sz="2400" b="1" kern="100" dirty="0" err="1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Wudadao</a:t>
                      </a:r>
                      <a:r>
                        <a:rPr lang="en-US" sz="2400" b="1" kern="100" dirty="0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Sightseeing Street(</a:t>
                      </a:r>
                      <a:r>
                        <a:rPr lang="zh-CN" altLang="en-US" sz="2400" b="1" kern="100" dirty="0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五大道</a:t>
                      </a:r>
                      <a:r>
                        <a:rPr lang="en-US" sz="2400" b="1" kern="100" dirty="0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</a:t>
                      </a:r>
                      <a:endParaRPr lang="zh-CN" sz="2400" kern="100" dirty="0">
                        <a:latin typeface="Comic Sans MS" panose="030F0702030302020204" pitchFamily="66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椭圆形标注 5"/>
          <p:cNvSpPr/>
          <p:nvPr/>
        </p:nvSpPr>
        <p:spPr>
          <a:xfrm>
            <a:off x="2571750" y="1071563"/>
            <a:ext cx="2214563" cy="2000250"/>
          </a:xfrm>
          <a:prstGeom prst="wedgeEllipseCallout">
            <a:avLst>
              <a:gd name="adj1" fmla="val -59141"/>
              <a:gd name="adj2" fmla="val 76988"/>
            </a:avLst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This is my travel plan. I will go to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Mount Pan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on October 3</a:t>
            </a:r>
            <a:r>
              <a:rPr kumimoji="0" lang="en-US" altLang="zh-CN" sz="1800" b="0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rd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9457" name="Picture 1" descr="C:\Users\chenchen10\AppData\Roaming\Tencent\Users\1354352631\QQ\WinTemp\RichOle\I917}R2QFU8OROL9_SVBX3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643063"/>
            <a:ext cx="2071688" cy="2276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Picture 4" descr="C:\Users\chenchen10\AppData\Roaming\Tencent\Users\1354352631\QQ\WinTemp\RichOle\6{2A08~~X22XW[1[11JGKJ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9188" y="357188"/>
            <a:ext cx="4071937" cy="3386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1" descr="2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14313" y="285750"/>
            <a:ext cx="2214562" cy="646113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Free talk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14313" y="4214813"/>
          <a:ext cx="6786610" cy="2467230"/>
        </p:xfrm>
        <a:graphic>
          <a:graphicData uri="http://schemas.openxmlformats.org/drawingml/2006/table">
            <a:tbl>
              <a:tblPr/>
              <a:tblGrid>
                <a:gridCol w="1298308"/>
                <a:gridCol w="5488302"/>
              </a:tblGrid>
              <a:tr h="31950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b="1" kern="100" dirty="0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May </a:t>
                      </a:r>
                      <a:r>
                        <a:rPr lang="en-US" sz="2000" b="1" kern="100" dirty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1st</a:t>
                      </a:r>
                      <a:endParaRPr lang="zh-CN" sz="2000" kern="100" dirty="0">
                        <a:latin typeface="Comic Sans MS" panose="030F0702030302020204" pitchFamily="66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go to </a:t>
                      </a:r>
                      <a:r>
                        <a:rPr lang="en-US" sz="2000" b="1" kern="100" dirty="0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Wuhan</a:t>
                      </a:r>
                      <a:endParaRPr lang="zh-CN" sz="2000" kern="100" dirty="0">
                        <a:latin typeface="Comic Sans MS" panose="030F0702030302020204" pitchFamily="66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852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b="1" kern="100" dirty="0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May </a:t>
                      </a:r>
                      <a:r>
                        <a:rPr lang="en-US" sz="2000" b="1" kern="100" dirty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2nd</a:t>
                      </a:r>
                      <a:endParaRPr lang="zh-CN" sz="2000" kern="100" dirty="0">
                        <a:latin typeface="Comic Sans MS" panose="030F0702030302020204" pitchFamily="66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2000" b="1" kern="100" dirty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go </a:t>
                      </a:r>
                      <a:r>
                        <a:rPr lang="en-US" sz="2000" b="1" kern="100" dirty="0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to</a:t>
                      </a:r>
                      <a:r>
                        <a:rPr lang="en-US" sz="2000" b="1" kern="100" baseline="0" dirty="0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Ancient </a:t>
                      </a:r>
                      <a:r>
                        <a:rPr lang="en-US" sz="2000" b="1" kern="100" baseline="0" dirty="0" err="1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Aither</a:t>
                      </a:r>
                      <a:r>
                        <a:rPr lang="en-US" sz="2000" b="1" kern="100" baseline="0" dirty="0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 </a:t>
                      </a:r>
                      <a:r>
                        <a:rPr lang="en-US" sz="2000" b="1" kern="100" baseline="0" dirty="0" err="1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Platfrom</a:t>
                      </a:r>
                      <a:r>
                        <a:rPr lang="en-US" sz="2000" b="1" kern="100" baseline="0" dirty="0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(</a:t>
                      </a:r>
                      <a:r>
                        <a:rPr lang="zh-CN" altLang="en-US" sz="2000" b="1" kern="100" baseline="0" dirty="0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古琴台</a:t>
                      </a:r>
                      <a:r>
                        <a:rPr lang="en-US" sz="2000" b="1" kern="100" baseline="0" dirty="0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</a:t>
                      </a:r>
                      <a:endParaRPr lang="zh-CN" sz="2000" kern="100" dirty="0">
                        <a:latin typeface="Comic Sans MS" panose="030F0702030302020204" pitchFamily="66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950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b="1" kern="100" dirty="0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May </a:t>
                      </a:r>
                      <a:r>
                        <a:rPr lang="en-US" sz="2000" b="1" kern="100" dirty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3rd</a:t>
                      </a:r>
                      <a:endParaRPr lang="zh-CN" sz="2000" kern="100" dirty="0">
                        <a:latin typeface="Comic Sans MS" panose="030F0702030302020204" pitchFamily="66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2000" b="1" kern="100" dirty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go to </a:t>
                      </a:r>
                      <a:r>
                        <a:rPr lang="en-US" sz="2000" b="1" kern="100" dirty="0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East Lake</a:t>
                      </a:r>
                      <a:endParaRPr lang="zh-CN" sz="2000" kern="100" dirty="0">
                        <a:latin typeface="Comic Sans MS" panose="030F0702030302020204" pitchFamily="66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969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b="1" kern="100" dirty="0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May </a:t>
                      </a:r>
                      <a:r>
                        <a:rPr lang="en-US" sz="2000" b="1" kern="100" dirty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4th</a:t>
                      </a:r>
                      <a:endParaRPr lang="zh-CN" sz="2000" kern="100" dirty="0">
                        <a:latin typeface="Comic Sans MS" panose="030F0702030302020204" pitchFamily="66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2000" b="1" kern="100" dirty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go </a:t>
                      </a:r>
                      <a:r>
                        <a:rPr lang="en-US" sz="2000" b="1" kern="100" dirty="0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to</a:t>
                      </a:r>
                      <a:r>
                        <a:rPr lang="en-US" sz="2000" b="1" kern="100" baseline="0" dirty="0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 Yellow Crane Tower (</a:t>
                      </a:r>
                      <a:r>
                        <a:rPr lang="zh-CN" altLang="en-US" sz="2000" b="1" kern="100" baseline="0" dirty="0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黄鹤楼</a:t>
                      </a:r>
                      <a:r>
                        <a:rPr lang="en-US" sz="2000" b="1" kern="100" baseline="0" dirty="0" smtClean="0">
                          <a:latin typeface="Comic Sans MS" panose="030F0702030302020204" pitchFamily="66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)</a:t>
                      </a:r>
                      <a:endParaRPr lang="en-US" sz="2000" b="1" kern="100" baseline="0" dirty="0" smtClean="0">
                        <a:latin typeface="Comic Sans MS" panose="030F0702030302020204" pitchFamily="66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sz="2000" kern="100" dirty="0">
                        <a:latin typeface="Comic Sans MS" panose="030F0702030302020204" pitchFamily="66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椭圆形标注 5"/>
          <p:cNvSpPr/>
          <p:nvPr/>
        </p:nvSpPr>
        <p:spPr>
          <a:xfrm>
            <a:off x="1928813" y="1357313"/>
            <a:ext cx="3000375" cy="1571625"/>
          </a:xfrm>
          <a:prstGeom prst="wedgeEllipseCallout">
            <a:avLst>
              <a:gd name="adj1" fmla="val -55998"/>
              <a:gd name="adj2" fmla="val 59925"/>
            </a:avLst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This is my travel plan. I will go to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Yellow Crane Tower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on May 4</a:t>
            </a:r>
            <a:r>
              <a:rPr kumimoji="0" lang="en-US" altLang="zh-CN" sz="1800" b="0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th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20481" name="Picture 1" descr="C:\Users\chenchen10\AppData\Roaming\Tencent\Users\1354352631\QQ\WinTemp\RichOle\))9892B9}A2(_6N{0__U}X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1785938"/>
            <a:ext cx="142875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2" name="Picture 2" descr="C:\Users\chenchen10\AppData\Roaming\Tencent\Users\1354352631\QQ\WinTemp\RichOle\[08C}WP0@IV(UQGM)8EF3F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4938" y="71438"/>
            <a:ext cx="3714750" cy="4000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1" descr="2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42875" y="357188"/>
            <a:ext cx="3143250" cy="646112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Think and say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3000" y="1928813"/>
            <a:ext cx="3714750" cy="70802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4000" dirty="0">
                <a:latin typeface="Comic Sans MS" panose="030F0702030302020204" pitchFamily="66" charset="0"/>
              </a:rPr>
              <a:t>My Travel Plan</a:t>
            </a:r>
            <a:endParaRPr lang="zh-CN" altLang="en-US" sz="4000" dirty="0">
              <a:latin typeface="Comic Sans MS" panose="030F0702030302020204" pitchFamily="66" charset="0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395288" y="3141663"/>
          <a:ext cx="6096000" cy="259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4512"/>
                <a:gridCol w="4381488"/>
              </a:tblGrid>
              <a:tr h="36576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On Sunday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I will …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On Monday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On Tuesday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On Wednesday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On Thursday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On Friday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On Saturday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1505" name="Picture 1" descr="C:\Users\chenchen10\AppData\Roaming\Tencent\Users\1354352631\QQ\WinTemp\RichOle\STZ8N0(L6MQDF`(@MPQOY%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5" y="214313"/>
            <a:ext cx="2909888" cy="2624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1334</Words>
  <Application>WPS 演示</Application>
  <PresentationFormat>全屏显示(4:3)</PresentationFormat>
  <Paragraphs>132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Wingdings</vt:lpstr>
      <vt:lpstr>Calibri</vt:lpstr>
      <vt:lpstr>Comic Sans MS</vt:lpstr>
      <vt:lpstr>Times New Roman</vt:lpstr>
      <vt:lpstr>微软雅黑</vt:lpstr>
      <vt:lpstr>Arial Unicode MS</vt:lpstr>
      <vt:lpstr>Cambria</vt:lpstr>
      <vt:lpstr>黑体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chenchen10</dc:creator>
  <cp:lastModifiedBy>上帝掷骰子吗</cp:lastModifiedBy>
  <cp:revision>15</cp:revision>
  <dcterms:created xsi:type="dcterms:W3CDTF">2014-08-11T05:41:00Z</dcterms:created>
  <dcterms:modified xsi:type="dcterms:W3CDTF">2023-09-30T16:14:32Z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4089FA07C4564402A196A750E546AEF0_13</vt:lpwstr>
  </property>
  <property fmtid="{D5CDD505-2E9C-101B-9397-08002B2CF9AE}" pid="3" name="KSOProductBuildVer">
    <vt:lpwstr>2052-12.1.0.15374</vt:lpwstr>
  </property>
</Properties>
</file>