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8"/>
  </p:handoutMasterIdLst>
  <p:sldIdLst>
    <p:sldId id="264" r:id="rId4"/>
    <p:sldId id="259" r:id="rId5"/>
    <p:sldId id="261" r:id="rId7"/>
    <p:sldId id="288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72" r:id="rId16"/>
    <p:sldId id="273" r:id="rId17"/>
    <p:sldId id="274" r:id="rId18"/>
    <p:sldId id="276" r:id="rId19"/>
    <p:sldId id="289" r:id="rId20"/>
    <p:sldId id="277" r:id="rId21"/>
    <p:sldId id="278" r:id="rId22"/>
    <p:sldId id="279" r:id="rId23"/>
    <p:sldId id="275" r:id="rId24"/>
    <p:sldId id="281" r:id="rId25"/>
    <p:sldId id="282" r:id="rId26"/>
    <p:sldId id="307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59"/>
        <p:guide pos="38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小数乘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小数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35425" y="777240"/>
            <a:ext cx="6508115" cy="10147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小数乘小数应该怎样计算？</a:t>
            </a:r>
            <a:endParaRPr kumimoji="0" lang="zh-CN" altLang="en-US" sz="4000" i="0" u="none" strike="noStrike" kern="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551238" y="2205038"/>
            <a:ext cx="7340600" cy="3127375"/>
          </a:xfrm>
          <a:prstGeom prst="roundRect">
            <a:avLst>
              <a:gd name="adj" fmla="val 978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1513" y="2365375"/>
            <a:ext cx="14351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点小数点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46488" y="2347913"/>
            <a:ext cx="6594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1、先按照整数乘法算出积，再（              ）。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6350" y="2786063"/>
            <a:ext cx="7075488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、点（           ）时，看（        ）中  一共有几位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小数，就从积的（        ） 起数出 几位，点上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小数点。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16350" y="4497388"/>
            <a:ext cx="7143750" cy="58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3、得数的小数部分末尾有0，一般要 把0（       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41888" y="2890838"/>
            <a:ext cx="16700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小数点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66025" y="2914650"/>
            <a:ext cx="8937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因数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35763" y="3422650"/>
            <a:ext cx="830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右边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71050" y="4654550"/>
            <a:ext cx="1501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去掉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5700" y="5651500"/>
            <a:ext cx="73850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口诀：小数乘小数：一算、二数、三点点，四化简。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8820"/>
            <a:ext cx="2844165" cy="613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8" grpId="0"/>
      <p:bldP spid="2" grpId="0"/>
      <p:bldP spid="20" grpId="0"/>
      <p:bldP spid="21" grpId="0"/>
      <p:bldP spid="22" grpId="0"/>
      <p:bldP spid="23" grpId="0"/>
      <p:bldP spid="2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1749" name="矩形 1"/>
          <p:cNvSpPr/>
          <p:nvPr/>
        </p:nvSpPr>
        <p:spPr>
          <a:xfrm>
            <a:off x="3295650" y="1387475"/>
            <a:ext cx="34194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 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0.56×0.04=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292475" y="2346325"/>
          <a:ext cx="2290764" cy="2087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691"/>
                <a:gridCol w="572691"/>
                <a:gridCol w="572691"/>
                <a:gridCol w="572691"/>
              </a:tblGrid>
              <a:tr h="699848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87868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99848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30" marB="4573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3" name="直接箭头连接符 22"/>
          <p:cNvCxnSpPr/>
          <p:nvPr/>
        </p:nvCxnSpPr>
        <p:spPr>
          <a:xfrm flipV="1">
            <a:off x="5649913" y="2655888"/>
            <a:ext cx="1311275" cy="15875"/>
          </a:xfrm>
          <a:prstGeom prst="straightConnector1">
            <a:avLst/>
          </a:prstGeom>
          <a:ln w="38100" cap="flat" cmpd="sng">
            <a:solidFill>
              <a:srgbClr val="C00000"/>
            </a:solidFill>
            <a:prstDash val="sysDash"/>
            <a:miter/>
            <a:headEnd type="none" w="med" len="med"/>
            <a:tailEnd type="arrow" w="med" len="med"/>
          </a:ln>
        </p:spPr>
      </p:cxnSp>
      <p:sp>
        <p:nvSpPr>
          <p:cNvPr id="35" name="圆角矩形 34"/>
          <p:cNvSpPr/>
          <p:nvPr/>
        </p:nvSpPr>
        <p:spPr>
          <a:xfrm>
            <a:off x="7107238" y="2414588"/>
            <a:ext cx="2346325" cy="4841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两位小数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5634038" y="3346450"/>
            <a:ext cx="1357312" cy="3175"/>
          </a:xfrm>
          <a:prstGeom prst="straightConnector1">
            <a:avLst/>
          </a:prstGeom>
          <a:ln w="38100" cap="flat" cmpd="sng">
            <a:solidFill>
              <a:srgbClr val="C00000"/>
            </a:solidFill>
            <a:prstDash val="sysDash"/>
            <a:miter/>
            <a:headEnd type="none" w="med" len="med"/>
            <a:tailEnd type="arrow" w="med" len="med"/>
          </a:ln>
        </p:spPr>
      </p:cxnSp>
      <p:sp>
        <p:nvSpPr>
          <p:cNvPr id="38" name="圆角矩形 37"/>
          <p:cNvSpPr/>
          <p:nvPr/>
        </p:nvSpPr>
        <p:spPr>
          <a:xfrm>
            <a:off x="7107238" y="3098800"/>
            <a:ext cx="2346325" cy="4429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两位小数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5603875" y="4006850"/>
            <a:ext cx="1389063" cy="19050"/>
          </a:xfrm>
          <a:prstGeom prst="straightConnector1">
            <a:avLst/>
          </a:prstGeom>
          <a:ln w="38100" cap="flat" cmpd="sng">
            <a:solidFill>
              <a:srgbClr val="C00000"/>
            </a:solidFill>
            <a:prstDash val="sysDash"/>
            <a:miter/>
            <a:headEnd type="none" w="med" len="med"/>
            <a:tailEnd type="arrow" w="med" len="med"/>
          </a:ln>
        </p:spPr>
      </p:cxnSp>
      <p:sp>
        <p:nvSpPr>
          <p:cNvPr id="40" name="圆角矩形 39"/>
          <p:cNvSpPr/>
          <p:nvPr/>
        </p:nvSpPr>
        <p:spPr>
          <a:xfrm>
            <a:off x="7107238" y="3749675"/>
            <a:ext cx="2346325" cy="4857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   ）位小数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78713" y="3565525"/>
            <a:ext cx="411162" cy="66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482215" y="4785678"/>
            <a:ext cx="3554413" cy="847725"/>
          </a:xfrm>
          <a:prstGeom prst="wedgeRoundRectCallout">
            <a:avLst>
              <a:gd name="adj1" fmla="val -54580"/>
              <a:gd name="adj2" fmla="val 24404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乘得的积的小数位数不够，该怎样点小数点？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7478713" y="4522788"/>
            <a:ext cx="2187575" cy="846138"/>
          </a:xfrm>
          <a:prstGeom prst="wedgeRoundRectCallout">
            <a:avLst>
              <a:gd name="adj1" fmla="val 56661"/>
              <a:gd name="adj2" fmla="val 2757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补足。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97263" y="3690938"/>
            <a:ext cx="519112" cy="66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32150" y="3598863"/>
            <a:ext cx="23495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4025" y="3690938"/>
            <a:ext cx="277813" cy="66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478713" y="5376863"/>
            <a:ext cx="2133600" cy="12573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点前面也要补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呀！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32563" y="1262063"/>
            <a:ext cx="2303462" cy="66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0.0224</a:t>
            </a:r>
            <a:endParaRPr lang="en-US" altLang="zh-CN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27550" y="350678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78275" y="350678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6335" y="4862195"/>
            <a:ext cx="1155065" cy="133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026"/>
          <a:stretch>
            <a:fillRect/>
          </a:stretch>
        </p:blipFill>
        <p:spPr>
          <a:xfrm>
            <a:off x="1292860" y="4561205"/>
            <a:ext cx="770255" cy="138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8" grpId="0" bldLvl="0" animBg="1"/>
      <p:bldP spid="40" grpId="0" bldLvl="0" animBg="1"/>
      <p:bldP spid="41" grpId="0"/>
      <p:bldP spid="6" grpId="0" bldLvl="0" animBg="1"/>
      <p:bldP spid="43" grpId="0" bldLvl="0" animBg="1"/>
      <p:bldP spid="44" grpId="0"/>
      <p:bldP spid="45" grpId="0"/>
      <p:bldP spid="46" grpId="0"/>
      <p:bldP spid="47" grpId="0" bldLvl="0" animBg="1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2772" name="矩形 1"/>
          <p:cNvSpPr/>
          <p:nvPr/>
        </p:nvSpPr>
        <p:spPr>
          <a:xfrm>
            <a:off x="3086100" y="939800"/>
            <a:ext cx="6380163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填表，分别比较第一个因数和积的大小。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773" name="文本框 33"/>
          <p:cNvSpPr txBox="1"/>
          <p:nvPr/>
        </p:nvSpPr>
        <p:spPr>
          <a:xfrm>
            <a:off x="1401763" y="3179763"/>
            <a:ext cx="8778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2.4×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5" name="表格 34"/>
          <p:cNvGraphicFramePr/>
          <p:nvPr/>
        </p:nvGraphicFramePr>
        <p:xfrm>
          <a:off x="2384425" y="2189163"/>
          <a:ext cx="822325" cy="2501901"/>
        </p:xfrm>
        <a:graphic>
          <a:graphicData uri="http://schemas.openxmlformats.org/drawingml/2006/table">
            <a:tbl>
              <a:tblPr firstRow="1" bandRow="1"/>
              <a:tblGrid>
                <a:gridCol w="822325"/>
              </a:tblGrid>
              <a:tr h="625158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81" marR="91581" marT="45697" marB="4569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642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81" marR="91581" marT="45697" marB="4569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5158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1.5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81" marR="91581" marT="45697" marB="4569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5158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1.1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81" marR="91581" marT="45697" marB="4569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</a:tbl>
          </a:graphicData>
        </a:graphic>
      </p:graphicFrame>
      <p:sp>
        <p:nvSpPr>
          <p:cNvPr id="32786" name="文本框 35"/>
          <p:cNvSpPr txBox="1"/>
          <p:nvPr/>
        </p:nvSpPr>
        <p:spPr>
          <a:xfrm>
            <a:off x="3286125" y="3179763"/>
            <a:ext cx="441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7" name="表格 36"/>
          <p:cNvGraphicFramePr/>
          <p:nvPr/>
        </p:nvGraphicFramePr>
        <p:xfrm>
          <a:off x="3727450" y="2173288"/>
          <a:ext cx="820738" cy="2517775"/>
        </p:xfrm>
        <a:graphic>
          <a:graphicData uri="http://schemas.openxmlformats.org/drawingml/2006/table">
            <a:tbl>
              <a:tblPr firstRow="1" bandRow="1"/>
              <a:tblGrid>
                <a:gridCol w="820738"/>
              </a:tblGrid>
              <a:tr h="62865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5" marR="91405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3055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5" marR="91405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992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5" marR="91405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5" marR="91405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</a:tbl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3727450" y="2225675"/>
            <a:ext cx="8207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7.2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05238" y="2827338"/>
            <a:ext cx="7159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727450" y="3508375"/>
            <a:ext cx="8207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3.6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27450" y="4067175"/>
            <a:ext cx="873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2.64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803" name="文本框 41"/>
          <p:cNvSpPr txBox="1"/>
          <p:nvPr/>
        </p:nvSpPr>
        <p:spPr>
          <a:xfrm>
            <a:off x="5237163" y="3209925"/>
            <a:ext cx="10271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1.2×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43" name="表格 42"/>
          <p:cNvGraphicFramePr/>
          <p:nvPr/>
        </p:nvGraphicFramePr>
        <p:xfrm>
          <a:off x="6054725" y="2159000"/>
          <a:ext cx="927100" cy="2532063"/>
        </p:xfrm>
        <a:graphic>
          <a:graphicData uri="http://schemas.openxmlformats.org/drawingml/2006/table">
            <a:tbl>
              <a:tblPr firstRow="1" bandRow="1"/>
              <a:tblGrid>
                <a:gridCol w="927100"/>
              </a:tblGrid>
              <a:tr h="63285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0.4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703" marB="4570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3412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0.11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703" marB="4570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32222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0.35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703" marB="4570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3285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0.9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703" marB="4570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</a:tbl>
          </a:graphicData>
        </a:graphic>
      </p:graphicFrame>
      <p:sp>
        <p:nvSpPr>
          <p:cNvPr id="32816" name="文本框 43"/>
          <p:cNvSpPr txBox="1"/>
          <p:nvPr/>
        </p:nvSpPr>
        <p:spPr>
          <a:xfrm>
            <a:off x="7083425" y="3209925"/>
            <a:ext cx="454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45" name="表格 44"/>
          <p:cNvGraphicFramePr/>
          <p:nvPr/>
        </p:nvGraphicFramePr>
        <p:xfrm>
          <a:off x="7537450" y="2189163"/>
          <a:ext cx="981075" cy="2501901"/>
        </p:xfrm>
        <a:graphic>
          <a:graphicData uri="http://schemas.openxmlformats.org/drawingml/2006/table">
            <a:tbl>
              <a:tblPr firstRow="1" bandRow="1"/>
              <a:tblGrid>
                <a:gridCol w="981075"/>
              </a:tblGrid>
              <a:tr h="625158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697" marB="45697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FF8"/>
                    </a:solidFill>
                  </a:tcPr>
                </a:tc>
              </a:tr>
              <a:tr h="626427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697" marB="45697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625158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697" marB="45697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  <a:tr h="625158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503" marR="91503" marT="45697" marB="45697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6" name="文本框 45"/>
          <p:cNvSpPr txBox="1"/>
          <p:nvPr/>
        </p:nvSpPr>
        <p:spPr>
          <a:xfrm>
            <a:off x="7566025" y="2281238"/>
            <a:ext cx="873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0.48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37450" y="2868613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0.132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50150" y="3524250"/>
            <a:ext cx="873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0.42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91425" y="4125913"/>
            <a:ext cx="873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1.08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152650" y="5068888"/>
            <a:ext cx="6837363" cy="12192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一个数（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除外）乘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大于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的数，积比原数（   ）。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一个数（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除外）乘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的数，积比原数（   ）。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466263" y="2652713"/>
            <a:ext cx="1995488" cy="1052513"/>
          </a:xfrm>
          <a:prstGeom prst="ellipse">
            <a:avLst/>
          </a:prstGeom>
          <a:solidFill>
            <a:srgbClr val="EDFFF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你有什么发现？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975600" y="5183188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26388" y="5678488"/>
            <a:ext cx="7239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76485" y="3705225"/>
            <a:ext cx="1857375" cy="153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6" grpId="0"/>
      <p:bldP spid="47" grpId="0"/>
      <p:bldP spid="48" grpId="0"/>
      <p:bldP spid="49" grpId="0"/>
      <p:bldP spid="50" grpId="0" bldLvl="0" animBg="1"/>
      <p:bldP spid="51" grpId="0" bldLvl="0" animBg="1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3797" name="矩形 4"/>
          <p:cNvSpPr/>
          <p:nvPr/>
        </p:nvSpPr>
        <p:spPr>
          <a:xfrm>
            <a:off x="1892300" y="2160588"/>
            <a:ext cx="9115425" cy="3540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2.3×0.4              0.08×0.9             7.3×0.06     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         )          (               )             (               )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9.1×0.03              0.25×0.23            45.9×3.5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        )            (               )            (               )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513" y="330835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两位小数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89538" y="3319463"/>
            <a:ext cx="16208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32800" y="3287713"/>
            <a:ext cx="162083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70100" y="5014913"/>
            <a:ext cx="162083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8113" y="5019675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四位小数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32800" y="5011738"/>
            <a:ext cx="162083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两位小数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矩形 4"/>
          <p:cNvSpPr/>
          <p:nvPr/>
        </p:nvSpPr>
        <p:spPr>
          <a:xfrm>
            <a:off x="2236788" y="1206500"/>
            <a:ext cx="70072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不计算，说一说下列各题的积有几位小数。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8"/>
          <p:cNvSpPr>
            <a:spLocks noGrp="1"/>
          </p:cNvSpPr>
          <p:nvPr/>
        </p:nvSpPr>
        <p:spPr>
          <a:xfrm>
            <a:off x="816479" y="21402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4821" name="矩形 1"/>
          <p:cNvSpPr/>
          <p:nvPr/>
        </p:nvSpPr>
        <p:spPr>
          <a:xfrm>
            <a:off x="1819275" y="2155825"/>
            <a:ext cx="8574088" cy="30464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0.03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0.04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的积是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0.12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             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(     )     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、一个数的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1.65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倍一定大于这个数。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         (     )   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3.8×0.45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的积的末尾有两位小数。       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 (     )    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、一个数乘小数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积一定小于这个数。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(     )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80413" y="2352675"/>
            <a:ext cx="458787" cy="6635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629650" y="3016250"/>
            <a:ext cx="436563" cy="6619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07325" y="4538663"/>
            <a:ext cx="458788" cy="6635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32825" y="3814763"/>
            <a:ext cx="434975" cy="6635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0" name="矩形 1"/>
          <p:cNvSpPr/>
          <p:nvPr/>
        </p:nvSpPr>
        <p:spPr>
          <a:xfrm>
            <a:off x="3422650" y="1355725"/>
            <a:ext cx="573881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ts val="38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判断题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正确的打 √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错误的打 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×)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3495675" y="803275"/>
            <a:ext cx="3219450" cy="1196975"/>
          </a:xfrm>
          <a:prstGeom prst="double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5843" name="矩形 31"/>
          <p:cNvSpPr/>
          <p:nvPr/>
        </p:nvSpPr>
        <p:spPr>
          <a:xfrm>
            <a:off x="1093470" y="4741545"/>
            <a:ext cx="3575050" cy="5232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0.78×1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0.78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8" name="矩形 4"/>
          <p:cNvSpPr/>
          <p:nvPr/>
        </p:nvSpPr>
        <p:spPr>
          <a:xfrm>
            <a:off x="4277678" y="652145"/>
            <a:ext cx="2011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比较大小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ectangle 64"/>
          <p:cNvSpPr/>
          <p:nvPr/>
        </p:nvSpPr>
        <p:spPr>
          <a:xfrm>
            <a:off x="3003550" y="2649538"/>
            <a:ext cx="492125" cy="739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Rectangle 64"/>
          <p:cNvSpPr/>
          <p:nvPr/>
        </p:nvSpPr>
        <p:spPr>
          <a:xfrm>
            <a:off x="8540750" y="2649538"/>
            <a:ext cx="492125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ectangle 64"/>
          <p:cNvSpPr/>
          <p:nvPr/>
        </p:nvSpPr>
        <p:spPr>
          <a:xfrm>
            <a:off x="2898775" y="4665663"/>
            <a:ext cx="492125" cy="6619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Rectangle 64"/>
          <p:cNvSpPr/>
          <p:nvPr/>
        </p:nvSpPr>
        <p:spPr>
          <a:xfrm>
            <a:off x="8048625" y="4624388"/>
            <a:ext cx="492125" cy="738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4" name="矩形 3"/>
          <p:cNvSpPr/>
          <p:nvPr/>
        </p:nvSpPr>
        <p:spPr>
          <a:xfrm>
            <a:off x="1106805" y="2812415"/>
            <a:ext cx="3693795" cy="5232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196×0.9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196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8" name="矩形 27"/>
          <p:cNvSpPr/>
          <p:nvPr/>
        </p:nvSpPr>
        <p:spPr>
          <a:xfrm>
            <a:off x="6289675" y="2812415"/>
            <a:ext cx="4340225" cy="5232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2.535×1.2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2.535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2" name="矩形 35"/>
          <p:cNvSpPr/>
          <p:nvPr/>
        </p:nvSpPr>
        <p:spPr>
          <a:xfrm>
            <a:off x="6340475" y="4743450"/>
            <a:ext cx="33528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2×0.98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2.1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3495675" y="803275"/>
            <a:ext cx="3219450" cy="1196975"/>
          </a:xfrm>
          <a:prstGeom prst="double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5843" name="矩形 31"/>
          <p:cNvSpPr/>
          <p:nvPr/>
        </p:nvSpPr>
        <p:spPr>
          <a:xfrm>
            <a:off x="1093470" y="4741545"/>
            <a:ext cx="3575050" cy="5232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0.78×1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0.78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8" name="矩形 4"/>
          <p:cNvSpPr/>
          <p:nvPr/>
        </p:nvSpPr>
        <p:spPr>
          <a:xfrm>
            <a:off x="4277678" y="652145"/>
            <a:ext cx="2011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比较大小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4" name="矩形 3"/>
          <p:cNvSpPr/>
          <p:nvPr/>
        </p:nvSpPr>
        <p:spPr>
          <a:xfrm>
            <a:off x="1093470" y="2903855"/>
            <a:ext cx="344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196×0.9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196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8" name="矩形 27"/>
          <p:cNvSpPr/>
          <p:nvPr/>
        </p:nvSpPr>
        <p:spPr>
          <a:xfrm>
            <a:off x="6214110" y="2902585"/>
            <a:ext cx="4340225" cy="5232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2.535×1.2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2.535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2" name="矩形 35"/>
          <p:cNvSpPr/>
          <p:nvPr/>
        </p:nvSpPr>
        <p:spPr>
          <a:xfrm>
            <a:off x="6354445" y="4806315"/>
            <a:ext cx="33528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313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2×0.98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2.1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双波形 2"/>
          <p:cNvSpPr/>
          <p:nvPr/>
        </p:nvSpPr>
        <p:spPr>
          <a:xfrm>
            <a:off x="3495675" y="803275"/>
            <a:ext cx="4352925" cy="1196975"/>
          </a:xfrm>
          <a:prstGeom prst="double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6868" name="矩形 4"/>
          <p:cNvSpPr/>
          <p:nvPr/>
        </p:nvSpPr>
        <p:spPr>
          <a:xfrm>
            <a:off x="3889375" y="705803"/>
            <a:ext cx="33832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我会用竖式计算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9" name="矩形 4"/>
          <p:cNvSpPr/>
          <p:nvPr/>
        </p:nvSpPr>
        <p:spPr>
          <a:xfrm>
            <a:off x="1058545" y="1884045"/>
            <a:ext cx="9628188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3.08×0.43=                0.38×0.12=                0.48×0.35= 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8300" y="2105025"/>
            <a:ext cx="12192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1.3244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29400" y="2068513"/>
            <a:ext cx="12192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0.0456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350500" y="2054225"/>
            <a:ext cx="10302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0.168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108075" y="2854325"/>
          <a:ext cx="2228850" cy="268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"/>
                <a:gridCol w="445770"/>
                <a:gridCol w="445770"/>
                <a:gridCol w="445770"/>
                <a:gridCol w="445770"/>
              </a:tblGrid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806950" y="2878138"/>
          <a:ext cx="2228850" cy="2689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"/>
                <a:gridCol w="445770"/>
                <a:gridCol w="445770"/>
                <a:gridCol w="445770"/>
                <a:gridCol w="445770"/>
              </a:tblGrid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8505825" y="2878138"/>
          <a:ext cx="2228850" cy="2689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"/>
                <a:gridCol w="445770"/>
                <a:gridCol w="445770"/>
                <a:gridCol w="445770"/>
                <a:gridCol w="445770"/>
              </a:tblGrid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845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31" marB="45731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10350500" y="5083175"/>
            <a:ext cx="336550" cy="3000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501900" y="3681413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8988" y="427037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4963" y="478790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88075" y="37020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57863" y="478790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72663" y="37020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10700" y="4305300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7893" name="矩形 4"/>
          <p:cNvSpPr/>
          <p:nvPr/>
        </p:nvSpPr>
        <p:spPr>
          <a:xfrm>
            <a:off x="2180590" y="963930"/>
            <a:ext cx="8089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一棵古树的高是蓝鲸的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倍，已知蓝鲸体长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25.9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这棵巨杉高多少米？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7863" y="2627630"/>
            <a:ext cx="34750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25.9×3.2=90.6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（米）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4783138" y="3322955"/>
          <a:ext cx="2228850" cy="268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"/>
                <a:gridCol w="445770"/>
                <a:gridCol w="445770"/>
                <a:gridCol w="445770"/>
                <a:gridCol w="445770"/>
              </a:tblGrid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487863" y="6018530"/>
            <a:ext cx="37649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答：这棵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古树高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82.88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2988" y="4143693"/>
            <a:ext cx="3238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en-US" altLang="zh-CN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34050" y="4134168"/>
            <a:ext cx="3238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95963" y="476916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2088" y="473265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2088" y="525335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达标</a:t>
            </a:r>
            <a:r>
              <a:rPr lang="zh-CN" altLang="en-US" dirty="0"/>
              <a:t>测试</a:t>
            </a:r>
            <a:endParaRPr lang="zh-CN" altLang="en-US" dirty="0"/>
          </a:p>
        </p:txBody>
      </p:sp>
      <p:sp>
        <p:nvSpPr>
          <p:cNvPr id="38916" name="矩形 1"/>
          <p:cNvSpPr/>
          <p:nvPr/>
        </p:nvSpPr>
        <p:spPr>
          <a:xfrm>
            <a:off x="3125788" y="1162050"/>
            <a:ext cx="5913437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一块黑板宽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米，长是宽的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倍。它的面积是多少？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0513" y="2690813"/>
            <a:ext cx="2803525" cy="1695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1.2×2.4×1.2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=2.88×1.2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=3.456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（平方米）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84738" y="4879975"/>
            <a:ext cx="53387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答：这块黑板的面积是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3.456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平方米。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39" name="矩形 38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47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50" name="组合 49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63" name="文本框 62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862263" y="3213100"/>
            <a:ext cx="8012112" cy="1457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小数乘小数的方法是什么？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口诀：小数乘小数：一算、二数、三点点，四化简。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011170" y="1747520"/>
            <a:ext cx="3867150" cy="89408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0760" y="131445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808413" y="1393825"/>
            <a:ext cx="335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小数乘小数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09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1188" y="2386013"/>
            <a:ext cx="4670425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矩形 2"/>
          <p:cNvSpPr/>
          <p:nvPr/>
        </p:nvSpPr>
        <p:spPr>
          <a:xfrm>
            <a:off x="3478213" y="4748213"/>
            <a:ext cx="5476875" cy="1308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口诀：小数乘小数：一算、二数、三点点，四化简。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7" name="矩形 7"/>
          <p:cNvSpPr/>
          <p:nvPr/>
        </p:nvSpPr>
        <p:spPr>
          <a:xfrm>
            <a:off x="3968750" y="35369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909445" y="952500"/>
            <a:ext cx="8373110" cy="54984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65220" y="3331845"/>
            <a:ext cx="483171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sz="2000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sz="2000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sz="2000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sz="2000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60588" y="1873971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01395" y="1146810"/>
            <a:ext cx="103289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口算，说一说因数与积之间的变化规律。。</a:t>
            </a:r>
            <a:r>
              <a:rPr lang="en-US" sz="2800" b="0">
                <a:latin typeface="Times New Roman" panose="02020603050405020304" charset="0"/>
              </a:rPr>
              <a:t>3×4=               30×40=              300×40=                300×4000=2.</a:t>
            </a:r>
            <a:r>
              <a:rPr lang="zh-CN" sz="2800" b="0">
                <a:ea typeface="宋体" panose="02010600030101010101" pitchFamily="2" charset="-122"/>
              </a:rPr>
              <a:t>列竖式计算，说一说小数乘整数</a:t>
            </a:r>
            <a:r>
              <a:rPr lang="zh-CN" sz="2800" b="0">
                <a:ea typeface="宋体" panose="02010600030101010101" pitchFamily="2" charset="-122"/>
              </a:rPr>
              <a:t>的计算方法。</a:t>
            </a:r>
            <a:r>
              <a:rPr lang="en-US" sz="2800" b="0">
                <a:latin typeface="Times New Roman" panose="02020603050405020304" charset="0"/>
              </a:rPr>
              <a:t>3.6×3=                         0.56×20=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6745" y="1935480"/>
            <a:ext cx="948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12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2450" y="193548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1200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5485" y="1935480"/>
            <a:ext cx="1315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12000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4915" y="1935480"/>
            <a:ext cx="1940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1200000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01078" y="4907915"/>
            <a:ext cx="3914775" cy="5603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小数乘以整数的方法。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57190" y="3926840"/>
            <a:ext cx="5370195" cy="25228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 cap="flat" cmpd="sng" algn="ctr">
            <a:solidFill>
              <a:schemeClr val="accent5">
                <a:lumMod val="20000"/>
                <a:lumOff val="80000"/>
              </a:schemeClr>
            </a:solidFill>
            <a:prstDash val="sysDash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先把小数看成整数。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按整数乘法的法则求出积。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确定积的小数点位置。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44550" y="942340"/>
            <a:ext cx="10502265" cy="5692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ea typeface="宋体" panose="02010600030101010101" pitchFamily="2" charset="-122"/>
              </a:rPr>
              <a:t>一、教材第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页问题一：小数乘小数的方法是什么？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1.</a:t>
            </a:r>
            <a:r>
              <a:rPr lang="zh-CN" sz="2800" b="0">
                <a:ea typeface="宋体" panose="02010600030101010101" pitchFamily="2" charset="-122"/>
              </a:rPr>
              <a:t>列式计算。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2.</a:t>
            </a:r>
            <a:r>
              <a:rPr lang="zh-CN" sz="2800" b="0">
                <a:ea typeface="宋体" panose="02010600030101010101" pitchFamily="2" charset="-122"/>
              </a:rPr>
              <a:t>说一说，填一填。（1）先按照整数乘法算出积，再（              ）。（2）点（     ）时，看（    ）中  一共有几位小数，就从积的（   ）起数出几位，点上小数点。（3）得数的小数部分末尾有0，一般要 把0（    ）。二、教材第</a:t>
            </a:r>
            <a:r>
              <a:rPr lang="en-US" sz="2800" b="0">
                <a:latin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页问题二：点小数点时，小数位数不够怎么办？</a:t>
            </a:r>
            <a:r>
              <a:rPr lang="en-US" sz="2800" b="0">
                <a:latin typeface="宋体" panose="02010600030101010101" pitchFamily="2" charset="-122"/>
              </a:rPr>
              <a:t>1.</a:t>
            </a:r>
            <a:r>
              <a:rPr lang="zh-CN" sz="2800" b="0">
                <a:ea typeface="宋体" panose="02010600030101010101" pitchFamily="2" charset="-122"/>
              </a:rPr>
              <a:t>计算：</a:t>
            </a:r>
            <a:r>
              <a:rPr lang="en-US" sz="2800" b="0">
                <a:latin typeface="宋体" panose="02010600030101010101" pitchFamily="2" charset="-122"/>
              </a:rPr>
              <a:t>0.56×0.04=2.</a:t>
            </a:r>
            <a:r>
              <a:rPr lang="zh-CN" sz="2800" b="0">
                <a:ea typeface="宋体" panose="02010600030101010101" pitchFamily="2" charset="-122"/>
              </a:rPr>
              <a:t>填一填：乘得的积的小数位数不够，用（   ）补足，（     ）前面也要补一个。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19300" y="5632450"/>
            <a:ext cx="66484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给这个宣传栏刷油漆，一共需要多少千克油漆？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4" name="Rectangle 51"/>
          <p:cNvSpPr/>
          <p:nvPr/>
        </p:nvSpPr>
        <p:spPr>
          <a:xfrm>
            <a:off x="2989263" y="647700"/>
            <a:ext cx="1649412" cy="58102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032365" y="3919220"/>
            <a:ext cx="2000885" cy="20008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75700" y="2523490"/>
            <a:ext cx="29787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要想求出用多少油漆，想想先算什么，再算什么。</a:t>
            </a:r>
            <a:endParaRPr 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2209165"/>
            <a:ext cx="3807460" cy="2129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710" y="1881505"/>
            <a:ext cx="2957830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3233738" y="1014413"/>
            <a:ext cx="6515100" cy="706438"/>
          </a:xfrm>
          <a:prstGeom prst="wedgeRoundRectCallout">
            <a:avLst>
              <a:gd name="adj1" fmla="val 54545"/>
              <a:gd name="adj2" fmla="val 3951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应该先求出宣传栏的面积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,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再求需要多少油漆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8138" y="2157413"/>
            <a:ext cx="670877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长方形的面积：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2.4×0.8=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（平方米）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311525" y="3281363"/>
          <a:ext cx="1535113" cy="173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582763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2787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763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6635750" y="3232150"/>
          <a:ext cx="1535113" cy="1736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582230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2264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230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6" name="直接箭头连接符 25"/>
          <p:cNvCxnSpPr/>
          <p:nvPr/>
        </p:nvCxnSpPr>
        <p:spPr>
          <a:xfrm flipV="1">
            <a:off x="5005388" y="3535363"/>
            <a:ext cx="1844675" cy="1587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7" name="直接箭头连接符 26"/>
          <p:cNvCxnSpPr/>
          <p:nvPr/>
        </p:nvCxnSpPr>
        <p:spPr>
          <a:xfrm flipV="1">
            <a:off x="4960938" y="4100513"/>
            <a:ext cx="1958975" cy="20637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5503863" y="3067050"/>
            <a:ext cx="145573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03863" y="3660775"/>
            <a:ext cx="14557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51625" y="4337050"/>
            <a:ext cx="949325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1   9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>
            <a:off x="5075238" y="4772025"/>
            <a:ext cx="1644650" cy="14288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37" name="文本框 36"/>
          <p:cNvSpPr txBox="1"/>
          <p:nvPr/>
        </p:nvSpPr>
        <p:spPr>
          <a:xfrm>
            <a:off x="5305425" y="4283075"/>
            <a:ext cx="128111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÷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11538" y="4348163"/>
            <a:ext cx="1385887" cy="7381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1   9  2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118918" y="3188970"/>
            <a:ext cx="2308225" cy="1147763"/>
          </a:xfrm>
          <a:prstGeom prst="roundRect">
            <a:avLst>
              <a:gd name="adj" fmla="val 26873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最后为什么要除以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0663" y="2030413"/>
            <a:ext cx="931862" cy="587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1. 92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87763" y="4378325"/>
            <a:ext cx="28733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43763" y="409892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21600" y="4483100"/>
            <a:ext cx="4064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13175" y="416401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8070" y="815975"/>
            <a:ext cx="1857375" cy="1534160"/>
          </a:xfrm>
          <a:prstGeom prst="rect">
            <a:avLst/>
          </a:prstGeom>
        </p:spPr>
      </p:pic>
      <p:sp>
        <p:nvSpPr>
          <p:cNvPr id="8" name="竖卷形 7"/>
          <p:cNvSpPr/>
          <p:nvPr/>
        </p:nvSpPr>
        <p:spPr>
          <a:xfrm>
            <a:off x="227330" y="1442085"/>
            <a:ext cx="2906395" cy="497713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654685" y="2214880"/>
            <a:ext cx="2063750" cy="1066800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两个因数都是小数怎么办？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605790" y="4013835"/>
            <a:ext cx="2156460" cy="1406525"/>
          </a:xfrm>
          <a:prstGeom prst="wedgeRoundRectCallout">
            <a:avLst>
              <a:gd name="adj1" fmla="val 14393"/>
              <a:gd name="adj2" fmla="val 6632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那就先把两个小数都变成整数，再算。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2" grpId="0" bldLvl="0" animBg="1"/>
      <p:bldP spid="22" grpId="0" bldLvl="0" animBg="1"/>
      <p:bldP spid="28" grpId="0"/>
      <p:bldP spid="29" grpId="0"/>
      <p:bldP spid="30" grpId="0"/>
      <p:bldP spid="37" grpId="0"/>
      <p:bldP spid="41" grpId="0"/>
      <p:bldP spid="42" grpId="0" bldLvl="0" animBg="1"/>
      <p:bldP spid="44" grpId="0"/>
      <p:bldP spid="3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17563" y="4260850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038475" y="914400"/>
            <a:ext cx="4545013" cy="73818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再算需要用多少油漆：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74825" y="1847850"/>
            <a:ext cx="6154738" cy="6937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1.92×0.9=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47825" y="3016250"/>
            <a:ext cx="2520950" cy="1382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1 . 9 2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        0. 9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730375" y="4370388"/>
            <a:ext cx="2038350" cy="2063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4235450" y="2992438"/>
            <a:ext cx="1762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3575" y="3695700"/>
            <a:ext cx="145415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35450" y="425767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÷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4110038" y="3392488"/>
            <a:ext cx="1703387" cy="15875"/>
          </a:xfrm>
          <a:prstGeom prst="straightConnector1">
            <a:avLst/>
          </a:prstGeom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4" name="直接箭头连接符 23"/>
          <p:cNvCxnSpPr/>
          <p:nvPr/>
        </p:nvCxnSpPr>
        <p:spPr>
          <a:xfrm flipV="1">
            <a:off x="4111625" y="4056063"/>
            <a:ext cx="1703388" cy="14287"/>
          </a:xfrm>
          <a:prstGeom prst="straightConnector1">
            <a:avLst/>
          </a:prstGeom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5" name="直接箭头连接符 24"/>
          <p:cNvCxnSpPr/>
          <p:nvPr/>
        </p:nvCxnSpPr>
        <p:spPr>
          <a:xfrm flipH="1">
            <a:off x="4111625" y="4706938"/>
            <a:ext cx="1660525" cy="6350"/>
          </a:xfrm>
          <a:prstGeom prst="straightConnector1">
            <a:avLst/>
          </a:prstGeom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4475163" y="1790700"/>
            <a:ext cx="2576512" cy="661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1.728 ( kg 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49463" y="5392738"/>
            <a:ext cx="584835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答：需要用1.728千克油漆。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11338" y="4422775"/>
            <a:ext cx="19573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1   7  2  8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8751888" y="2430463"/>
            <a:ext cx="2305050" cy="14065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为什么要除以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10325" y="3151188"/>
            <a:ext cx="1487488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1  9  2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89663" y="3808413"/>
            <a:ext cx="16541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         9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67438" y="4422775"/>
            <a:ext cx="17764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1  7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813425" y="4344988"/>
            <a:ext cx="2335213" cy="49212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" name="矩形 28"/>
          <p:cNvSpPr/>
          <p:nvPr/>
        </p:nvSpPr>
        <p:spPr>
          <a:xfrm>
            <a:off x="7037388" y="410210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11938" y="409098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9188" y="4405313"/>
            <a:ext cx="40481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7388" y="4418013"/>
            <a:ext cx="40481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22575" y="411956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12988" y="40973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7888" y="4376738"/>
            <a:ext cx="28733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3605" y="3943350"/>
            <a:ext cx="1857375" cy="153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  <p:bldP spid="20" grpId="0"/>
      <p:bldP spid="21" grpId="0"/>
      <p:bldP spid="22" grpId="0"/>
      <p:bldP spid="26" grpId="0"/>
      <p:bldP spid="27" grpId="0"/>
      <p:bldP spid="28" grpId="0"/>
      <p:bldP spid="34" grpId="0" bldLvl="0" animBg="1"/>
      <p:bldP spid="37" grpId="0"/>
      <p:bldP spid="39" grpId="0"/>
      <p:bldP spid="40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3096895" y="568325"/>
            <a:ext cx="3048000" cy="133223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矩形 2"/>
          <p:cNvSpPr/>
          <p:nvPr/>
        </p:nvSpPr>
        <p:spPr>
          <a:xfrm>
            <a:off x="3284538" y="904875"/>
            <a:ext cx="3048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观察与发现。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427788" y="2236788"/>
          <a:ext cx="1749425" cy="2206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356"/>
                <a:gridCol w="437356"/>
                <a:gridCol w="437356"/>
                <a:gridCol w="437356"/>
              </a:tblGrid>
              <a:tr h="735542">
                <a:tc>
                  <a:txBody>
                    <a:bodyPr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5542"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5542"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4" marR="91474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39825" y="2357438"/>
          <a:ext cx="1535113" cy="2085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699315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87345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99315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19" marB="4571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5" name="直接箭头连接符 14"/>
          <p:cNvCxnSpPr/>
          <p:nvPr/>
        </p:nvCxnSpPr>
        <p:spPr>
          <a:xfrm>
            <a:off x="2641600" y="2708275"/>
            <a:ext cx="908050" cy="1270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689350" y="2463800"/>
            <a:ext cx="1863725" cy="3762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一位小数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2593975" y="3400425"/>
            <a:ext cx="955675" cy="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3689350" y="3197225"/>
            <a:ext cx="1863725" cy="3778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一位小数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2641600" y="4079875"/>
            <a:ext cx="908050" cy="3175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3689350" y="3856038"/>
            <a:ext cx="1863725" cy="3762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两位小数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8223250" y="2601913"/>
            <a:ext cx="908050" cy="14288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9271000" y="2357438"/>
            <a:ext cx="1863725" cy="3778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两位小数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8177213" y="3294063"/>
            <a:ext cx="954088" cy="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9271000" y="3092450"/>
            <a:ext cx="1863725" cy="3762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一位小数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8223250" y="3973513"/>
            <a:ext cx="908050" cy="3175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9271000" y="3749675"/>
            <a:ext cx="1863725" cy="3778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三位小数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76033" y="4900295"/>
            <a:ext cx="2273300" cy="6842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你发现了吗？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478338" y="4911725"/>
            <a:ext cx="6413500" cy="673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积的小数位数是两个因数小数位数的和。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29488" y="342423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46900" y="34242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9100" y="34782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 bldLvl="0" animBg="1"/>
      <p:bldP spid="24" grpId="0" bldLvl="0" animBg="1"/>
      <p:bldP spid="32" grpId="0" bldLvl="0" animBg="1"/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/>
        </p:nvSpPr>
        <p:spPr>
          <a:xfrm>
            <a:off x="2778125" y="491490"/>
            <a:ext cx="2656205" cy="1332230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1" name="文本框 16"/>
          <p:cNvSpPr txBox="1"/>
          <p:nvPr/>
        </p:nvSpPr>
        <p:spPr>
          <a:xfrm>
            <a:off x="2163763" y="1909763"/>
            <a:ext cx="74993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6.7×0.3=                              5.4×1.17=   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矩形 2"/>
          <p:cNvSpPr/>
          <p:nvPr/>
        </p:nvSpPr>
        <p:spPr>
          <a:xfrm>
            <a:off x="3171190" y="895985"/>
            <a:ext cx="2159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试  一   试。</a:t>
            </a:r>
            <a:endParaRPr lang="zh-CN" altLang="en-US" sz="28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490788" y="2924175"/>
          <a:ext cx="1535113" cy="173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582763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2787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763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41" marB="457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851275" y="1920875"/>
            <a:ext cx="95091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2.01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7205663" y="2820988"/>
          <a:ext cx="2290764" cy="2901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691"/>
                <a:gridCol w="572691"/>
                <a:gridCol w="572691"/>
                <a:gridCol w="572691"/>
              </a:tblGrid>
              <a:tr h="582384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2415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5.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384"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384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2384"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8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9" marR="91409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8910638" y="1909763"/>
            <a:ext cx="11715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6.318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5775" y="3843338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4075" y="373538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83538" y="43418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83538" y="484822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04100" y="4883150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tags/tag1.xml><?xml version="1.0" encoding="utf-8"?>
<p:tagLst xmlns:p="http://schemas.openxmlformats.org/presentationml/2006/main">
  <p:tag name="KSO_WM_UNIT_TABLE_BEAUTIFY" val="smartTable{ba00fac6-6448-4294-8cfa-008aa3e366e8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2681</Words>
  <Application>WPS 演示</Application>
  <PresentationFormat>宽屏</PresentationFormat>
  <Paragraphs>718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探究新知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PowerPoint 演示文稿</vt:lpstr>
      <vt:lpstr>达标测试</vt:lpstr>
      <vt:lpstr>达标测试</vt:lpstr>
      <vt:lpstr>达标测试</vt:lpstr>
      <vt:lpstr>达标测试</vt:lpstr>
      <vt:lpstr>达标测试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147</cp:revision>
  <dcterms:created xsi:type="dcterms:W3CDTF">2021-06-08T08:52:00Z</dcterms:created>
  <dcterms:modified xsi:type="dcterms:W3CDTF">2023-09-28T14:17:40Z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