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4"/>
  </p:notesMasterIdLst>
  <p:sldIdLst>
    <p:sldId id="256" r:id="rId4"/>
    <p:sldId id="273" r:id="rId5"/>
    <p:sldId id="266" r:id="rId6"/>
    <p:sldId id="295" r:id="rId7"/>
    <p:sldId id="274" r:id="rId8"/>
    <p:sldId id="276" r:id="rId9"/>
    <p:sldId id="279" r:id="rId10"/>
    <p:sldId id="277" r:id="rId11"/>
    <p:sldId id="280" r:id="rId12"/>
    <p:sldId id="281" r:id="rId13"/>
    <p:sldId id="267" r:id="rId14"/>
    <p:sldId id="283" r:id="rId15"/>
    <p:sldId id="284" r:id="rId16"/>
    <p:sldId id="285" r:id="rId17"/>
    <p:sldId id="296" r:id="rId18"/>
    <p:sldId id="286" r:id="rId19"/>
    <p:sldId id="268" r:id="rId20"/>
    <p:sldId id="297" r:id="rId21"/>
    <p:sldId id="263" r:id="rId22"/>
    <p:sldId id="313" r:id="rId23"/>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A3E6FF"/>
    <a:srgbClr val="3DC6FF"/>
    <a:srgbClr val="B7E08A"/>
    <a:srgbClr val="00B4FF"/>
    <a:srgbClr val="ECECEC"/>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9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3.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jpe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jpe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tags" Target="../tags/tag1.xml"/><Relationship Id="rId2" Type="http://schemas.openxmlformats.org/officeDocument/2006/relationships/image" Target="../media/image16.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png"/><Relationship Id="rId3" Type="http://schemas.openxmlformats.org/officeDocument/2006/relationships/tags" Target="../tags/tag2.xml"/><Relationship Id="rId2" Type="http://schemas.openxmlformats.org/officeDocument/2006/relationships/image" Target="../media/image19.jpe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404667" y="2169041"/>
            <a:ext cx="5212080" cy="1445260"/>
          </a:xfrm>
          <a:prstGeom prst="rect">
            <a:avLst/>
          </a:prstGeom>
          <a:noFill/>
        </p:spPr>
        <p:txBody>
          <a:bodyPr wrap="none" rtlCol="0">
            <a:spAutoFit/>
          </a:bodyPr>
          <a:lstStyle/>
          <a:p>
            <a:pPr algn="ctr"/>
            <a:r>
              <a:rPr kumimoji="1" lang="zh-CN" altLang="zh-CN" sz="4400" b="1" dirty="0">
                <a:solidFill>
                  <a:srgbClr val="00B4FF"/>
                </a:solidFill>
              </a:rPr>
              <a:t>三位数乘两位数</a:t>
            </a:r>
            <a:endParaRPr kumimoji="1" lang="zh-CN" altLang="zh-CN" sz="4400" b="1" dirty="0">
              <a:solidFill>
                <a:srgbClr val="00B4FF"/>
              </a:solidFill>
            </a:endParaRPr>
          </a:p>
          <a:p>
            <a:pPr algn="ctr"/>
            <a:r>
              <a:rPr kumimoji="1" lang="zh-CN" altLang="zh-CN" sz="4400" b="1" dirty="0">
                <a:solidFill>
                  <a:srgbClr val="00B4FF"/>
                </a:solidFill>
              </a:rPr>
              <a:t>除数是两位数的除法</a:t>
            </a:r>
            <a:endParaRPr kumimoji="1" lang="zh-CN" altLang="zh-CN" sz="4400" b="1" dirty="0">
              <a:solidFill>
                <a:srgbClr val="00B4FF"/>
              </a:solidFill>
            </a:endParaRPr>
          </a:p>
        </p:txBody>
      </p:sp>
      <p:sp>
        <p:nvSpPr>
          <p:cNvPr id="4" name="文本框 3"/>
          <p:cNvSpPr txBox="1"/>
          <p:nvPr/>
        </p:nvSpPr>
        <p:spPr>
          <a:xfrm>
            <a:off x="4248379" y="3924032"/>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9" name="矩形 1"/>
          <p:cNvSpPr>
            <a:spLocks noChangeArrowheads="1"/>
          </p:cNvSpPr>
          <p:nvPr/>
        </p:nvSpPr>
        <p:spPr bwMode="auto">
          <a:xfrm>
            <a:off x="1259840" y="2830830"/>
            <a:ext cx="95300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0" latinLnBrk="1">
              <a:buFont typeface="Wingdings" panose="05000000000000000000" pitchFamily="2" charset="2"/>
              <a:buNone/>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除数不变，被除数乘（或除以）几（</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除外），商也乘（或除以）几；</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矩形 1"/>
          <p:cNvSpPr>
            <a:spLocks noChangeArrowheads="1"/>
          </p:cNvSpPr>
          <p:nvPr/>
        </p:nvSpPr>
        <p:spPr bwMode="auto">
          <a:xfrm>
            <a:off x="1237615" y="3675380"/>
            <a:ext cx="95523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0" latinLnBrk="1">
              <a:buFont typeface="Wingdings" panose="05000000000000000000" pitchFamily="2" charset="2"/>
              <a:buNone/>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被除数不变，除数乘（或除以）几（</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除外），商反而除以（或乘）几；</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矩形 1"/>
          <p:cNvSpPr>
            <a:spLocks noChangeArrowheads="1"/>
          </p:cNvSpPr>
          <p:nvPr/>
        </p:nvSpPr>
        <p:spPr bwMode="auto">
          <a:xfrm>
            <a:off x="1224280" y="4549775"/>
            <a:ext cx="917194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0" latinLnBrk="1">
              <a:buFont typeface="Wingdings" panose="05000000000000000000" pitchFamily="2" charset="2"/>
              <a:buNone/>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被除数和除数都乘（或除以）一个相同的数（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除外），商不变。</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组合 14"/>
          <p:cNvGrpSpPr/>
          <p:nvPr/>
        </p:nvGrpSpPr>
        <p:grpSpPr>
          <a:xfrm>
            <a:off x="4223385" y="1038860"/>
            <a:ext cx="3484880" cy="937260"/>
            <a:chOff x="7656" y="1586"/>
            <a:chExt cx="5488" cy="1476"/>
          </a:xfrm>
        </p:grpSpPr>
        <p:pic>
          <p:nvPicPr>
            <p:cNvPr id="13" name="图片 12" descr="385973858996584450"/>
            <p:cNvPicPr>
              <a:picLocks noChangeAspect="1"/>
            </p:cNvPicPr>
            <p:nvPr/>
          </p:nvPicPr>
          <p:blipFill>
            <a:blip r:embed="rId2">
              <a:clrChange>
                <a:clrFrom>
                  <a:srgbClr val="FFFFFF">
                    <a:alpha val="100000"/>
                  </a:srgbClr>
                </a:clrFrom>
                <a:clrTo>
                  <a:srgbClr val="FFFFFF">
                    <a:alpha val="100000"/>
                    <a:alpha val="0"/>
                  </a:srgbClr>
                </a:clrTo>
              </a:clrChange>
            </a:blip>
            <a:srcRect l="25660" t="26407" b="49546"/>
            <a:stretch>
              <a:fillRect/>
            </a:stretch>
          </p:blipFill>
          <p:spPr>
            <a:xfrm flipV="1">
              <a:off x="7656" y="1586"/>
              <a:ext cx="5488" cy="1476"/>
            </a:xfrm>
            <a:prstGeom prst="rect">
              <a:avLst/>
            </a:prstGeom>
          </p:spPr>
        </p:pic>
        <p:sp>
          <p:nvSpPr>
            <p:cNvPr id="14" name="文本框 13"/>
            <p:cNvSpPr txBox="1"/>
            <p:nvPr/>
          </p:nvSpPr>
          <p:spPr>
            <a:xfrm>
              <a:off x="8766" y="1936"/>
              <a:ext cx="3168" cy="725"/>
            </a:xfrm>
            <a:prstGeom prst="rect">
              <a:avLst/>
            </a:prstGeom>
            <a:noFill/>
          </p:spPr>
          <p:txBody>
            <a:bodyPr wrap="none" rtlCol="0">
              <a:spAutoFit/>
            </a:bodyPr>
            <a:p>
              <a:r>
                <a:rPr lang="zh-CN" altLang="en-US" sz="2400"/>
                <a:t>商的变化规律</a:t>
              </a:r>
              <a:endParaRPr lang="zh-CN" altLang="en-US" sz="2400"/>
            </a:p>
          </p:txBody>
        </p:sp>
      </p:grpSp>
      <p:grpSp>
        <p:nvGrpSpPr>
          <p:cNvPr id="40" name="组合 39"/>
          <p:cNvGrpSpPr/>
          <p:nvPr/>
        </p:nvGrpSpPr>
        <p:grpSpPr>
          <a:xfrm rot="0">
            <a:off x="858520" y="2243455"/>
            <a:ext cx="10357485" cy="3616960"/>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2" name="组合 31"/>
          <p:cNvGrpSpPr/>
          <p:nvPr/>
        </p:nvGrpSpPr>
        <p:grpSpPr>
          <a:xfrm>
            <a:off x="7998460" y="2369185"/>
            <a:ext cx="2730500" cy="2959100"/>
            <a:chOff x="12346" y="3831"/>
            <a:chExt cx="4300" cy="4660"/>
          </a:xfrm>
        </p:grpSpPr>
        <p:grpSp>
          <p:nvGrpSpPr>
            <p:cNvPr id="27" name="组合 26"/>
            <p:cNvGrpSpPr/>
            <p:nvPr/>
          </p:nvGrpSpPr>
          <p:grpSpPr>
            <a:xfrm rot="0">
              <a:off x="12346" y="3831"/>
              <a:ext cx="4301" cy="4661"/>
              <a:chOff x="5488" y="1621"/>
              <a:chExt cx="12197" cy="3351"/>
            </a:xfrm>
          </p:grpSpPr>
          <p:grpSp>
            <p:nvGrpSpPr>
              <p:cNvPr id="28" name="组合 27"/>
              <p:cNvGrpSpPr/>
              <p:nvPr/>
            </p:nvGrpSpPr>
            <p:grpSpPr>
              <a:xfrm>
                <a:off x="5488" y="1621"/>
                <a:ext cx="12197" cy="3351"/>
                <a:chOff x="5488" y="1621"/>
                <a:chExt cx="12197" cy="3351"/>
              </a:xfrm>
            </p:grpSpPr>
            <p:sp>
              <p:nvSpPr>
                <p:cNvPr id="29" name="圆角矩形 2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 2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圆角矩形 30"/>
              <p:cNvSpPr/>
              <p:nvPr/>
            </p:nvSpPr>
            <p:spPr>
              <a:xfrm>
                <a:off x="5652" y="1808"/>
                <a:ext cx="11881" cy="2979"/>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TextBox 4"/>
            <p:cNvSpPr txBox="1"/>
            <p:nvPr/>
          </p:nvSpPr>
          <p:spPr>
            <a:xfrm>
              <a:off x="12634" y="4201"/>
              <a:ext cx="3759" cy="3633"/>
            </a:xfrm>
            <a:prstGeom prst="rect">
              <a:avLst/>
            </a:prstGeom>
            <a:noFill/>
          </p:spPr>
          <p:txBody>
            <a:bodyPr wrap="square">
              <a:spAutoFit/>
            </a:bodyPr>
            <a:lstStyle/>
            <a:p>
              <a:pPr eaLnBrk="1" hangingPunct="1">
                <a:lnSpc>
                  <a:spcPct val="200000"/>
                </a:lnSpc>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840 ÷24 =35</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200000"/>
                </a:lnSpc>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840 ÷12 =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200000"/>
                </a:lnSpc>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1680÷24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34" name="组合 33"/>
          <p:cNvGrpSpPr/>
          <p:nvPr/>
        </p:nvGrpSpPr>
        <p:grpSpPr>
          <a:xfrm>
            <a:off x="1572260" y="2400935"/>
            <a:ext cx="2429510" cy="2959100"/>
            <a:chOff x="2951" y="3831"/>
            <a:chExt cx="3826" cy="4660"/>
          </a:xfrm>
        </p:grpSpPr>
        <p:grpSp>
          <p:nvGrpSpPr>
            <p:cNvPr id="21" name="组合 20"/>
            <p:cNvGrpSpPr/>
            <p:nvPr/>
          </p:nvGrpSpPr>
          <p:grpSpPr>
            <a:xfrm rot="0">
              <a:off x="2951" y="3831"/>
              <a:ext cx="3826" cy="4661"/>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8"/>
                <a:ext cx="11881" cy="297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TextBox 4"/>
            <p:cNvSpPr txBox="1"/>
            <p:nvPr/>
          </p:nvSpPr>
          <p:spPr>
            <a:xfrm>
              <a:off x="3264" y="4202"/>
              <a:ext cx="2853" cy="3633"/>
            </a:xfrm>
            <a:prstGeom prst="rect">
              <a:avLst/>
            </a:prstGeom>
            <a:noFill/>
          </p:spPr>
          <p:txBody>
            <a:bodyPr wrap="square">
              <a:spAutoFit/>
            </a:bodyPr>
            <a:lstStyle/>
            <a:p>
              <a:pPr eaLnBrk="1" hangingPunct="1">
                <a:lnSpc>
                  <a:spcPct val="200000"/>
                </a:lnSpc>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36 ÷ 4 = 9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200000"/>
                </a:lnSpc>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36 ÷ 12 =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200000"/>
                </a:lnSpc>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72 ÷ 8 =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 name="TextBox 3"/>
          <p:cNvSpPr txBox="1"/>
          <p:nvPr/>
        </p:nvSpPr>
        <p:spPr>
          <a:xfrm>
            <a:off x="2712720" y="1216660"/>
            <a:ext cx="6518275" cy="460375"/>
          </a:xfrm>
          <a:prstGeom prst="rect">
            <a:avLst/>
          </a:prstGeom>
          <a:noFill/>
        </p:spPr>
        <p:txBody>
          <a:bodyPr wrap="square">
            <a:spAutoFit/>
          </a:body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不计算，直接写出下面两题的积或商。</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4589780" y="2399665"/>
            <a:ext cx="2835910" cy="2959100"/>
            <a:chOff x="7703" y="3829"/>
            <a:chExt cx="4466" cy="4660"/>
          </a:xfrm>
        </p:grpSpPr>
        <p:grpSp>
          <p:nvGrpSpPr>
            <p:cNvPr id="16" name="组合 15"/>
            <p:cNvGrpSpPr/>
            <p:nvPr/>
          </p:nvGrpSpPr>
          <p:grpSpPr>
            <a:xfrm rot="0">
              <a:off x="7703" y="3829"/>
              <a:ext cx="4467" cy="4661"/>
              <a:chOff x="5488" y="1621"/>
              <a:chExt cx="12197" cy="3351"/>
            </a:xfrm>
          </p:grpSpPr>
          <p:grpSp>
            <p:nvGrpSpPr>
              <p:cNvPr id="18" name="组合 17"/>
              <p:cNvGrpSpPr/>
              <p:nvPr/>
            </p:nvGrpSpPr>
            <p:grpSpPr>
              <a:xfrm>
                <a:off x="5488" y="1621"/>
                <a:ext cx="12197" cy="3351"/>
                <a:chOff x="5488" y="1621"/>
                <a:chExt cx="12197" cy="3351"/>
              </a:xfrm>
            </p:grpSpPr>
            <p:sp>
              <p:nvSpPr>
                <p:cNvPr id="19" name="圆角矩形 18"/>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2" name="圆角矩形 21"/>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TextBox 4"/>
            <p:cNvSpPr txBox="1"/>
            <p:nvPr/>
          </p:nvSpPr>
          <p:spPr>
            <a:xfrm>
              <a:off x="8016" y="4282"/>
              <a:ext cx="4124" cy="3633"/>
            </a:xfrm>
            <a:prstGeom prst="rect">
              <a:avLst/>
            </a:prstGeom>
            <a:noFill/>
          </p:spPr>
          <p:txBody>
            <a:bodyPr wrap="square">
              <a:spAutoFit/>
            </a:bodyPr>
            <a:lstStyle/>
            <a:p>
              <a:pPr eaLnBrk="1" hangingPunct="1">
                <a:lnSpc>
                  <a:spcPct val="200000"/>
                </a:lnSpc>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28 × 14 = 392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200000"/>
                </a:lnSpc>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280× 14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200000"/>
                </a:lnSpc>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28×140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 name="Text Box 13"/>
          <p:cNvSpPr txBox="1">
            <a:spLocks noChangeArrowheads="1"/>
          </p:cNvSpPr>
          <p:nvPr/>
        </p:nvSpPr>
        <p:spPr bwMode="auto">
          <a:xfrm>
            <a:off x="3349625" y="3712845"/>
            <a:ext cx="6889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 name="Text Box 13"/>
          <p:cNvSpPr txBox="1">
            <a:spLocks noChangeArrowheads="1"/>
          </p:cNvSpPr>
          <p:nvPr/>
        </p:nvSpPr>
        <p:spPr bwMode="auto">
          <a:xfrm>
            <a:off x="3271520" y="4436745"/>
            <a:ext cx="8235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 name="Text Box 13"/>
          <p:cNvSpPr txBox="1">
            <a:spLocks noChangeArrowheads="1"/>
          </p:cNvSpPr>
          <p:nvPr/>
        </p:nvSpPr>
        <p:spPr bwMode="auto">
          <a:xfrm>
            <a:off x="6370320" y="4469130"/>
            <a:ext cx="132334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3920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8" name="Text Box 13"/>
          <p:cNvSpPr txBox="1">
            <a:spLocks noChangeArrowheads="1"/>
          </p:cNvSpPr>
          <p:nvPr/>
        </p:nvSpPr>
        <p:spPr bwMode="auto">
          <a:xfrm>
            <a:off x="6364605" y="3733800"/>
            <a:ext cx="11620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3920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9" name="Text Box 13"/>
          <p:cNvSpPr txBox="1">
            <a:spLocks noChangeArrowheads="1"/>
          </p:cNvSpPr>
          <p:nvPr/>
        </p:nvSpPr>
        <p:spPr bwMode="auto">
          <a:xfrm>
            <a:off x="9828530" y="3648710"/>
            <a:ext cx="9734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70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0" name="Text Box 13"/>
          <p:cNvSpPr txBox="1">
            <a:spLocks noChangeArrowheads="1"/>
          </p:cNvSpPr>
          <p:nvPr/>
        </p:nvSpPr>
        <p:spPr bwMode="auto">
          <a:xfrm>
            <a:off x="9874250" y="4375150"/>
            <a:ext cx="9753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rPr>
              <a:t>70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4676775" y="1221105"/>
            <a:ext cx="2837180" cy="760730"/>
            <a:chOff x="7365" y="1923"/>
            <a:chExt cx="4468" cy="1198"/>
          </a:xfrm>
        </p:grpSpPr>
        <p:sp>
          <p:nvSpPr>
            <p:cNvPr id="3" name="文本框 2"/>
            <p:cNvSpPr txBox="1"/>
            <p:nvPr/>
          </p:nvSpPr>
          <p:spPr>
            <a:xfrm>
              <a:off x="7776" y="2160"/>
              <a:ext cx="364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常见的数量关系</a:t>
              </a:r>
              <a:endParaRPr lang="zh-CN" altLang="en-US" sz="2400">
                <a:latin typeface="微软雅黑" panose="020B0503020204020204" pitchFamily="34" charset="-122"/>
                <a:ea typeface="微软雅黑" panose="020B0503020204020204" pitchFamily="34" charset="-122"/>
              </a:endParaRPr>
            </a:p>
          </p:txBody>
        </p:sp>
        <p:grpSp>
          <p:nvGrpSpPr>
            <p:cNvPr id="40" name="组合 39"/>
            <p:cNvGrpSpPr/>
            <p:nvPr/>
          </p:nvGrpSpPr>
          <p:grpSpPr>
            <a:xfrm rot="0">
              <a:off x="7365" y="1923"/>
              <a:ext cx="4469" cy="1199"/>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53" name="组合 52"/>
          <p:cNvGrpSpPr/>
          <p:nvPr/>
        </p:nvGrpSpPr>
        <p:grpSpPr>
          <a:xfrm>
            <a:off x="1169035" y="3000375"/>
            <a:ext cx="4050030" cy="699770"/>
            <a:chOff x="6271" y="5448"/>
            <a:chExt cx="6378" cy="1102"/>
          </a:xfrm>
        </p:grpSpPr>
        <p:sp>
          <p:nvSpPr>
            <p:cNvPr id="46" name="圆角矩形 45"/>
            <p:cNvSpPr/>
            <p:nvPr/>
          </p:nvSpPr>
          <p:spPr>
            <a:xfrm>
              <a:off x="6271" y="5448"/>
              <a:ext cx="6378" cy="1102"/>
            </a:xfrm>
            <a:prstGeom prst="roundRect">
              <a:avLst/>
            </a:prstGeom>
            <a:solidFill>
              <a:srgbClr val="FFC000"/>
            </a:solidFill>
            <a:ln w="44450">
              <a:solidFill>
                <a:srgbClr val="7030A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nvSpPr>
          <p:spPr>
            <a:xfrm>
              <a:off x="6963" y="5639"/>
              <a:ext cx="5034"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单价</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数量</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总价</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4" name="组合 53"/>
          <p:cNvGrpSpPr/>
          <p:nvPr/>
        </p:nvGrpSpPr>
        <p:grpSpPr>
          <a:xfrm>
            <a:off x="1169035" y="3888105"/>
            <a:ext cx="4050030" cy="699770"/>
            <a:chOff x="6271" y="6846"/>
            <a:chExt cx="6378" cy="1102"/>
          </a:xfrm>
        </p:grpSpPr>
        <p:sp>
          <p:nvSpPr>
            <p:cNvPr id="51" name="圆角矩形 50"/>
            <p:cNvSpPr/>
            <p:nvPr/>
          </p:nvSpPr>
          <p:spPr>
            <a:xfrm>
              <a:off x="6271" y="6846"/>
              <a:ext cx="6378" cy="1102"/>
            </a:xfrm>
            <a:prstGeom prst="roundRect">
              <a:avLst/>
            </a:prstGeom>
            <a:solidFill>
              <a:srgbClr val="92D050"/>
            </a:solidFill>
            <a:ln w="44450">
              <a:solidFill>
                <a:srgbClr val="7030A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6966" y="7041"/>
              <a:ext cx="5034"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总价</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单价</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数量</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5" name="组合 54"/>
          <p:cNvGrpSpPr/>
          <p:nvPr/>
        </p:nvGrpSpPr>
        <p:grpSpPr>
          <a:xfrm>
            <a:off x="1169035" y="4784090"/>
            <a:ext cx="4050030" cy="699770"/>
            <a:chOff x="6271" y="8257"/>
            <a:chExt cx="6378" cy="1102"/>
          </a:xfrm>
        </p:grpSpPr>
        <p:sp>
          <p:nvSpPr>
            <p:cNvPr id="52" name="圆角矩形 51"/>
            <p:cNvSpPr/>
            <p:nvPr/>
          </p:nvSpPr>
          <p:spPr>
            <a:xfrm>
              <a:off x="6271" y="8257"/>
              <a:ext cx="6378" cy="1102"/>
            </a:xfrm>
            <a:prstGeom prst="roundRect">
              <a:avLst/>
            </a:prstGeom>
            <a:solidFill>
              <a:srgbClr val="00B0F0"/>
            </a:solidFill>
            <a:ln w="44450">
              <a:solidFill>
                <a:srgbClr val="7030A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文本框 34"/>
            <p:cNvSpPr txBox="1"/>
            <p:nvPr/>
          </p:nvSpPr>
          <p:spPr>
            <a:xfrm>
              <a:off x="6990" y="8443"/>
              <a:ext cx="5034"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总价</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数量</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单价</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 name="组合 4"/>
          <p:cNvGrpSpPr/>
          <p:nvPr/>
        </p:nvGrpSpPr>
        <p:grpSpPr>
          <a:xfrm>
            <a:off x="6470015" y="2990215"/>
            <a:ext cx="4050030" cy="699770"/>
            <a:chOff x="6271" y="5448"/>
            <a:chExt cx="6378" cy="1102"/>
          </a:xfrm>
        </p:grpSpPr>
        <p:sp>
          <p:nvSpPr>
            <p:cNvPr id="7" name="圆角矩形 6"/>
            <p:cNvSpPr/>
            <p:nvPr/>
          </p:nvSpPr>
          <p:spPr>
            <a:xfrm>
              <a:off x="6271" y="5448"/>
              <a:ext cx="6378" cy="1102"/>
            </a:xfrm>
            <a:prstGeom prst="roundRect">
              <a:avLst/>
            </a:prstGeom>
            <a:solidFill>
              <a:srgbClr val="FFC000"/>
            </a:solidFill>
            <a:ln w="44450">
              <a:solidFill>
                <a:srgbClr val="7030A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6963" y="5639"/>
              <a:ext cx="5034" cy="725"/>
            </a:xfrm>
            <a:prstGeom prst="rect">
              <a:avLst/>
            </a:prstGeom>
            <a:noFill/>
          </p:spPr>
          <p:txBody>
            <a:bodyPr wrap="none" rtlCol="0" anchor="t">
              <a:spAutoFit/>
            </a:bodyPr>
            <a:p>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速度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时间</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路程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 name="组合 7"/>
          <p:cNvGrpSpPr/>
          <p:nvPr/>
        </p:nvGrpSpPr>
        <p:grpSpPr>
          <a:xfrm>
            <a:off x="6470015" y="3877945"/>
            <a:ext cx="4050030" cy="699770"/>
            <a:chOff x="6271" y="6846"/>
            <a:chExt cx="6378" cy="1102"/>
          </a:xfrm>
        </p:grpSpPr>
        <p:sp>
          <p:nvSpPr>
            <p:cNvPr id="9" name="圆角矩形 8"/>
            <p:cNvSpPr/>
            <p:nvPr/>
          </p:nvSpPr>
          <p:spPr>
            <a:xfrm>
              <a:off x="6271" y="6846"/>
              <a:ext cx="6378" cy="1102"/>
            </a:xfrm>
            <a:prstGeom prst="roundRect">
              <a:avLst/>
            </a:prstGeom>
            <a:solidFill>
              <a:srgbClr val="92D050"/>
            </a:solidFill>
            <a:ln w="44450">
              <a:solidFill>
                <a:srgbClr val="7030A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966" y="7041"/>
              <a:ext cx="5034"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路程</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速度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时间</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1" name="组合 10"/>
          <p:cNvGrpSpPr/>
          <p:nvPr/>
        </p:nvGrpSpPr>
        <p:grpSpPr>
          <a:xfrm>
            <a:off x="6470015" y="4773930"/>
            <a:ext cx="4050030" cy="699770"/>
            <a:chOff x="6271" y="8257"/>
            <a:chExt cx="6378" cy="1102"/>
          </a:xfrm>
        </p:grpSpPr>
        <p:sp>
          <p:nvSpPr>
            <p:cNvPr id="12" name="圆角矩形 11"/>
            <p:cNvSpPr/>
            <p:nvPr/>
          </p:nvSpPr>
          <p:spPr>
            <a:xfrm>
              <a:off x="6271" y="8257"/>
              <a:ext cx="6378" cy="1102"/>
            </a:xfrm>
            <a:prstGeom prst="roundRect">
              <a:avLst/>
            </a:prstGeom>
            <a:solidFill>
              <a:srgbClr val="00B0F0"/>
            </a:solidFill>
            <a:ln w="44450">
              <a:solidFill>
                <a:srgbClr val="7030A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6990" y="8443"/>
              <a:ext cx="5034"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路程</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时间</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速度</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from="(-#ppt_w/2)" to="(#ppt_x)" calcmode="lin" valueType="num">
                                      <p:cBhvr>
                                        <p:cTn id="7" dur="600" fill="hold">
                                          <p:stCondLst>
                                            <p:cond delay="0"/>
                                          </p:stCondLst>
                                        </p:cTn>
                                        <p:tgtEl>
                                          <p:spTgt spid="53"/>
                                        </p:tgtEl>
                                        <p:attrNameLst>
                                          <p:attrName>ppt_x</p:attrName>
                                        </p:attrNameLst>
                                      </p:cBhvr>
                                    </p:anim>
                                    <p:anim from="0" to="-1.0" calcmode="lin" valueType="num">
                                      <p:cBhvr>
                                        <p:cTn id="8" dur="200" decel="50000" autoRev="1" fill="hold">
                                          <p:stCondLst>
                                            <p:cond delay="600"/>
                                          </p:stCondLst>
                                        </p:cTn>
                                        <p:tgtEl>
                                          <p:spTgt spid="53"/>
                                        </p:tgtEl>
                                        <p:attrNameLst>
                                          <p:attrName>xshear</p:attrName>
                                        </p:attrNameLst>
                                      </p:cBhvr>
                                    </p:anim>
                                    <p:animScale>
                                      <p:cBhvr>
                                        <p:cTn id="9" dur="200" decel="100000" autoRev="1" fill="hold">
                                          <p:stCondLst>
                                            <p:cond delay="600"/>
                                          </p:stCondLst>
                                        </p:cTn>
                                        <p:tgtEl>
                                          <p:spTgt spid="53"/>
                                        </p:tgtEl>
                                      </p:cBhvr>
                                      <p:from x="100000" y="100000"/>
                                      <p:to x="80000" y="100000"/>
                                    </p:animScale>
                                    <p:anim by="(#ppt_h/3+#ppt_w*0.1)" calcmode="lin" valueType="num">
                                      <p:cBhvr additive="sum">
                                        <p:cTn id="10" dur="200" decel="100000" autoRev="1" fill="hold">
                                          <p:stCondLst>
                                            <p:cond delay="600"/>
                                          </p:stCondLst>
                                        </p:cTn>
                                        <p:tgtEl>
                                          <p:spTgt spid="53"/>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nodeType="clickEffect">
                                  <p:stCondLst>
                                    <p:cond delay="0"/>
                                  </p:stCondLst>
                                  <p:childTnLst>
                                    <p:set>
                                      <p:cBhvr>
                                        <p:cTn id="14" dur="1" fill="hold">
                                          <p:stCondLst>
                                            <p:cond delay="0"/>
                                          </p:stCondLst>
                                        </p:cTn>
                                        <p:tgtEl>
                                          <p:spTgt spid="54"/>
                                        </p:tgtEl>
                                        <p:attrNameLst>
                                          <p:attrName>style.visibility</p:attrName>
                                        </p:attrNameLst>
                                      </p:cBhvr>
                                      <p:to>
                                        <p:strVal val="visible"/>
                                      </p:to>
                                    </p:set>
                                    <p:anim from="(-#ppt_w/2)" to="(#ppt_x)" calcmode="lin" valueType="num">
                                      <p:cBhvr>
                                        <p:cTn id="15" dur="600" fill="hold">
                                          <p:stCondLst>
                                            <p:cond delay="0"/>
                                          </p:stCondLst>
                                        </p:cTn>
                                        <p:tgtEl>
                                          <p:spTgt spid="54"/>
                                        </p:tgtEl>
                                        <p:attrNameLst>
                                          <p:attrName>ppt_x</p:attrName>
                                        </p:attrNameLst>
                                      </p:cBhvr>
                                    </p:anim>
                                    <p:anim from="0" to="-1.0" calcmode="lin" valueType="num">
                                      <p:cBhvr>
                                        <p:cTn id="16" dur="200" decel="50000" autoRev="1" fill="hold">
                                          <p:stCondLst>
                                            <p:cond delay="600"/>
                                          </p:stCondLst>
                                        </p:cTn>
                                        <p:tgtEl>
                                          <p:spTgt spid="54"/>
                                        </p:tgtEl>
                                        <p:attrNameLst>
                                          <p:attrName>xshear</p:attrName>
                                        </p:attrNameLst>
                                      </p:cBhvr>
                                    </p:anim>
                                    <p:animScale>
                                      <p:cBhvr>
                                        <p:cTn id="17" dur="200" decel="100000" autoRev="1" fill="hold">
                                          <p:stCondLst>
                                            <p:cond delay="600"/>
                                          </p:stCondLst>
                                        </p:cTn>
                                        <p:tgtEl>
                                          <p:spTgt spid="54"/>
                                        </p:tgtEl>
                                      </p:cBhvr>
                                      <p:from x="100000" y="100000"/>
                                      <p:to x="80000" y="100000"/>
                                    </p:animScale>
                                    <p:anim by="(#ppt_h/3+#ppt_w*0.1)" calcmode="lin" valueType="num">
                                      <p:cBhvr additive="sum">
                                        <p:cTn id="18" dur="200" decel="100000" autoRev="1" fill="hold">
                                          <p:stCondLst>
                                            <p:cond delay="600"/>
                                          </p:stCondLst>
                                        </p:cTn>
                                        <p:tgtEl>
                                          <p:spTgt spid="54"/>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nodeType="clickEffect">
                                  <p:stCondLst>
                                    <p:cond delay="0"/>
                                  </p:stCondLst>
                                  <p:childTnLst>
                                    <p:set>
                                      <p:cBhvr>
                                        <p:cTn id="22" dur="1" fill="hold">
                                          <p:stCondLst>
                                            <p:cond delay="0"/>
                                          </p:stCondLst>
                                        </p:cTn>
                                        <p:tgtEl>
                                          <p:spTgt spid="55"/>
                                        </p:tgtEl>
                                        <p:attrNameLst>
                                          <p:attrName>style.visibility</p:attrName>
                                        </p:attrNameLst>
                                      </p:cBhvr>
                                      <p:to>
                                        <p:strVal val="visible"/>
                                      </p:to>
                                    </p:set>
                                    <p:anim from="(-#ppt_w/2)" to="(#ppt_x)" calcmode="lin" valueType="num">
                                      <p:cBhvr>
                                        <p:cTn id="23" dur="600" fill="hold">
                                          <p:stCondLst>
                                            <p:cond delay="0"/>
                                          </p:stCondLst>
                                        </p:cTn>
                                        <p:tgtEl>
                                          <p:spTgt spid="55"/>
                                        </p:tgtEl>
                                        <p:attrNameLst>
                                          <p:attrName>ppt_x</p:attrName>
                                        </p:attrNameLst>
                                      </p:cBhvr>
                                    </p:anim>
                                    <p:anim from="0" to="-1.0" calcmode="lin" valueType="num">
                                      <p:cBhvr>
                                        <p:cTn id="24" dur="200" decel="50000" autoRev="1" fill="hold">
                                          <p:stCondLst>
                                            <p:cond delay="600"/>
                                          </p:stCondLst>
                                        </p:cTn>
                                        <p:tgtEl>
                                          <p:spTgt spid="55"/>
                                        </p:tgtEl>
                                        <p:attrNameLst>
                                          <p:attrName>xshear</p:attrName>
                                        </p:attrNameLst>
                                      </p:cBhvr>
                                    </p:anim>
                                    <p:animScale>
                                      <p:cBhvr>
                                        <p:cTn id="25" dur="200" decel="100000" autoRev="1" fill="hold">
                                          <p:stCondLst>
                                            <p:cond delay="600"/>
                                          </p:stCondLst>
                                        </p:cTn>
                                        <p:tgtEl>
                                          <p:spTgt spid="55"/>
                                        </p:tgtEl>
                                      </p:cBhvr>
                                      <p:from x="100000" y="100000"/>
                                      <p:to x="80000" y="100000"/>
                                    </p:animScale>
                                    <p:anim by="(#ppt_h/3+#ppt_w*0.1)" calcmode="lin" valueType="num">
                                      <p:cBhvr additive="sum">
                                        <p:cTn id="26" dur="200" decel="100000" autoRev="1" fill="hold">
                                          <p:stCondLst>
                                            <p:cond delay="600"/>
                                          </p:stCondLst>
                                        </p:cTn>
                                        <p:tgtEl>
                                          <p:spTgt spid="55"/>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from="(-#ppt_w/2)" to="(#ppt_x)" calcmode="lin" valueType="num">
                                      <p:cBhvr>
                                        <p:cTn id="31" dur="600" fill="hold">
                                          <p:stCondLst>
                                            <p:cond delay="0"/>
                                          </p:stCondLst>
                                        </p:cTn>
                                        <p:tgtEl>
                                          <p:spTgt spid="5"/>
                                        </p:tgtEl>
                                        <p:attrNameLst>
                                          <p:attrName>ppt_x</p:attrName>
                                        </p:attrNameLst>
                                      </p:cBhvr>
                                    </p:anim>
                                    <p:anim from="0" to="-1.0" calcmode="lin" valueType="num">
                                      <p:cBhvr>
                                        <p:cTn id="32" dur="200" decel="50000" autoRev="1" fill="hold">
                                          <p:stCondLst>
                                            <p:cond delay="600"/>
                                          </p:stCondLst>
                                        </p:cTn>
                                        <p:tgtEl>
                                          <p:spTgt spid="5"/>
                                        </p:tgtEl>
                                        <p:attrNameLst>
                                          <p:attrName>xshear</p:attrName>
                                        </p:attrNameLst>
                                      </p:cBhvr>
                                    </p:anim>
                                    <p:animScale>
                                      <p:cBhvr>
                                        <p:cTn id="33" dur="200" decel="100000" autoRev="1" fill="hold">
                                          <p:stCondLst>
                                            <p:cond delay="600"/>
                                          </p:stCondLst>
                                        </p:cTn>
                                        <p:tgtEl>
                                          <p:spTgt spid="5"/>
                                        </p:tgtEl>
                                      </p:cBhvr>
                                      <p:from x="100000" y="100000"/>
                                      <p:to x="80000" y="100000"/>
                                    </p:animScale>
                                    <p:anim by="(#ppt_h/3+#ppt_w*0.1)" calcmode="lin" valueType="num">
                                      <p:cBhvr additive="sum">
                                        <p:cTn id="34" dur="200" decel="100000" autoRev="1" fill="hold">
                                          <p:stCondLst>
                                            <p:cond delay="600"/>
                                          </p:stCondLst>
                                        </p:cTn>
                                        <p:tgtEl>
                                          <p:spTgt spid="5"/>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34"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 from="(-#ppt_w/2)" to="(#ppt_x)" calcmode="lin" valueType="num">
                                      <p:cBhvr>
                                        <p:cTn id="39" dur="600" fill="hold">
                                          <p:stCondLst>
                                            <p:cond delay="0"/>
                                          </p:stCondLst>
                                        </p:cTn>
                                        <p:tgtEl>
                                          <p:spTgt spid="8"/>
                                        </p:tgtEl>
                                        <p:attrNameLst>
                                          <p:attrName>ppt_x</p:attrName>
                                        </p:attrNameLst>
                                      </p:cBhvr>
                                    </p:anim>
                                    <p:anim from="0" to="-1.0" calcmode="lin" valueType="num">
                                      <p:cBhvr>
                                        <p:cTn id="40" dur="200" decel="50000" autoRev="1" fill="hold">
                                          <p:stCondLst>
                                            <p:cond delay="600"/>
                                          </p:stCondLst>
                                        </p:cTn>
                                        <p:tgtEl>
                                          <p:spTgt spid="8"/>
                                        </p:tgtEl>
                                        <p:attrNameLst>
                                          <p:attrName>xshear</p:attrName>
                                        </p:attrNameLst>
                                      </p:cBhvr>
                                    </p:anim>
                                    <p:animScale>
                                      <p:cBhvr>
                                        <p:cTn id="41" dur="200" decel="100000" autoRev="1" fill="hold">
                                          <p:stCondLst>
                                            <p:cond delay="600"/>
                                          </p:stCondLst>
                                        </p:cTn>
                                        <p:tgtEl>
                                          <p:spTgt spid="8"/>
                                        </p:tgtEl>
                                      </p:cBhvr>
                                      <p:from x="100000" y="100000"/>
                                      <p:to x="80000" y="100000"/>
                                    </p:animScale>
                                    <p:anim by="(#ppt_h/3+#ppt_w*0.1)" calcmode="lin" valueType="num">
                                      <p:cBhvr additive="sum">
                                        <p:cTn id="42" dur="200" decel="100000" autoRev="1" fill="hold">
                                          <p:stCondLst>
                                            <p:cond delay="600"/>
                                          </p:stCondLst>
                                        </p:cTn>
                                        <p:tgtEl>
                                          <p:spTgt spid="8"/>
                                        </p:tgtEl>
                                        <p:attrNameLst>
                                          <p:attrName>ppt_x</p:attrName>
                                        </p:attrNameLst>
                                      </p:cBhvr>
                                    </p:anim>
                                  </p:childTnLst>
                                </p:cTn>
                              </p:par>
                            </p:childTnLst>
                          </p:cTn>
                        </p:par>
                      </p:childTnLst>
                    </p:cTn>
                  </p:par>
                  <p:par>
                    <p:cTn id="43" fill="hold">
                      <p:stCondLst>
                        <p:cond delay="indefinite"/>
                      </p:stCondLst>
                      <p:childTnLst>
                        <p:par>
                          <p:cTn id="44" fill="hold">
                            <p:stCondLst>
                              <p:cond delay="0"/>
                            </p:stCondLst>
                            <p:childTnLst>
                              <p:par>
                                <p:cTn id="45" presetID="34" presetClass="entr" presetSubtype="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from="(-#ppt_w/2)" to="(#ppt_x)" calcmode="lin" valueType="num">
                                      <p:cBhvr>
                                        <p:cTn id="47" dur="600" fill="hold">
                                          <p:stCondLst>
                                            <p:cond delay="0"/>
                                          </p:stCondLst>
                                        </p:cTn>
                                        <p:tgtEl>
                                          <p:spTgt spid="11"/>
                                        </p:tgtEl>
                                        <p:attrNameLst>
                                          <p:attrName>ppt_x</p:attrName>
                                        </p:attrNameLst>
                                      </p:cBhvr>
                                    </p:anim>
                                    <p:anim from="0" to="-1.0" calcmode="lin" valueType="num">
                                      <p:cBhvr>
                                        <p:cTn id="48" dur="200" decel="50000" autoRev="1" fill="hold">
                                          <p:stCondLst>
                                            <p:cond delay="600"/>
                                          </p:stCondLst>
                                        </p:cTn>
                                        <p:tgtEl>
                                          <p:spTgt spid="11"/>
                                        </p:tgtEl>
                                        <p:attrNameLst>
                                          <p:attrName>xshear</p:attrName>
                                        </p:attrNameLst>
                                      </p:cBhvr>
                                    </p:anim>
                                    <p:animScale>
                                      <p:cBhvr>
                                        <p:cTn id="49" dur="200" decel="100000" autoRev="1" fill="hold">
                                          <p:stCondLst>
                                            <p:cond delay="600"/>
                                          </p:stCondLst>
                                        </p:cTn>
                                        <p:tgtEl>
                                          <p:spTgt spid="11"/>
                                        </p:tgtEl>
                                      </p:cBhvr>
                                      <p:from x="100000" y="100000"/>
                                      <p:to x="80000" y="100000"/>
                                    </p:animScale>
                                    <p:anim by="(#ppt_h/3+#ppt_w*0.1)" calcmode="lin" valueType="num">
                                      <p:cBhvr additive="sum">
                                        <p:cTn id="50" dur="200" decel="100000" autoRev="1" fill="hold">
                                          <p:stCondLst>
                                            <p:cond delay="600"/>
                                          </p:stCondLst>
                                        </p:cTn>
                                        <p:tgtEl>
                                          <p:spTgt spid="11"/>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2078990" y="1445260"/>
            <a:ext cx="8033385" cy="1198880"/>
          </a:xfrm>
          <a:prstGeom prst="rect">
            <a:avLst/>
          </a:prstGeom>
          <a:noFill/>
        </p:spPr>
        <p:txBody>
          <a:bodyPr wrap="none" rtlCol="0">
            <a:spAutoFit/>
          </a:bodyPr>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一辆汽车从甲地开往乙地，平均每小时行</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125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千米，行驶了</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小时到达乙地，甲乙两地相差多少千米？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0" name="Picture 51" descr="轿车"/>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16990" y="3517900"/>
            <a:ext cx="1956435"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4492625" y="4419600"/>
            <a:ext cx="4080510" cy="460375"/>
          </a:xfrm>
          <a:prstGeom prst="rect">
            <a:avLst/>
          </a:prstGeom>
          <a:noFill/>
        </p:spPr>
        <p:txBody>
          <a:bodyPr wrap="square" rtlCol="0" anchor="t">
            <a:spAutoFit/>
          </a:bodyPr>
          <a:p>
            <a:pPr>
              <a:lnSpc>
                <a:spcPct val="10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125 × 12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1500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（千米）</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5" name="组合 4"/>
          <p:cNvGrpSpPr/>
          <p:nvPr/>
        </p:nvGrpSpPr>
        <p:grpSpPr>
          <a:xfrm>
            <a:off x="4232275" y="3263900"/>
            <a:ext cx="4050030" cy="699770"/>
            <a:chOff x="6271" y="5448"/>
            <a:chExt cx="6378" cy="1102"/>
          </a:xfrm>
        </p:grpSpPr>
        <p:sp>
          <p:nvSpPr>
            <p:cNvPr id="7" name="圆角矩形 6"/>
            <p:cNvSpPr/>
            <p:nvPr/>
          </p:nvSpPr>
          <p:spPr>
            <a:xfrm>
              <a:off x="6271" y="5448"/>
              <a:ext cx="6378" cy="1102"/>
            </a:xfrm>
            <a:prstGeom prst="roundRect">
              <a:avLst/>
            </a:prstGeom>
            <a:solidFill>
              <a:srgbClr val="FFC000"/>
            </a:solidFill>
            <a:ln w="44450">
              <a:solidFill>
                <a:srgbClr val="7030A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6963" y="5639"/>
              <a:ext cx="5034" cy="725"/>
            </a:xfrm>
            <a:prstGeom prst="rect">
              <a:avLst/>
            </a:prstGeom>
            <a:noFill/>
          </p:spPr>
          <p:txBody>
            <a:bodyPr wrap="none" rtlCol="0" anchor="t">
              <a:spAutoFit/>
            </a:bodyPr>
            <a:p>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速度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时间</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路程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8" name="文本框 7"/>
          <p:cNvSpPr txBox="1"/>
          <p:nvPr/>
        </p:nvSpPr>
        <p:spPr>
          <a:xfrm>
            <a:off x="4096385" y="5240655"/>
            <a:ext cx="4249420" cy="46037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答：甲乙两地相差</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1500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千米。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2662555" y="1254125"/>
            <a:ext cx="6866255" cy="1198880"/>
          </a:xfrm>
          <a:prstGeom prst="rect">
            <a:avLst/>
          </a:prstGeom>
          <a:noFill/>
        </p:spPr>
        <p:txBody>
          <a:bodyPr wrap="none" rtlCol="0">
            <a:spAutoFit/>
          </a:bodyPr>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一套桌椅</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56</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元，育才小学要买</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260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套这样的桌椅，</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准备</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14000</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元钱够吗？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t0147e8f3734e9e10ce"/>
          <p:cNvPicPr>
            <a:picLocks noChangeAspect="1"/>
          </p:cNvPicPr>
          <p:nvPr/>
        </p:nvPicPr>
        <p:blipFill>
          <a:blip r:embed="rId2"/>
          <a:stretch>
            <a:fillRect/>
          </a:stretch>
        </p:blipFill>
        <p:spPr>
          <a:xfrm>
            <a:off x="857885" y="3122930"/>
            <a:ext cx="2731135" cy="2376170"/>
          </a:xfrm>
          <a:prstGeom prst="rect">
            <a:avLst/>
          </a:prstGeom>
        </p:spPr>
      </p:pic>
      <p:grpSp>
        <p:nvGrpSpPr>
          <p:cNvPr id="53" name="组合 52"/>
          <p:cNvGrpSpPr/>
          <p:nvPr/>
        </p:nvGrpSpPr>
        <p:grpSpPr>
          <a:xfrm>
            <a:off x="4296410" y="2809875"/>
            <a:ext cx="4050030" cy="699770"/>
            <a:chOff x="6271" y="5448"/>
            <a:chExt cx="6378" cy="1102"/>
          </a:xfrm>
        </p:grpSpPr>
        <p:sp>
          <p:nvSpPr>
            <p:cNvPr id="46" name="圆角矩形 45"/>
            <p:cNvSpPr/>
            <p:nvPr/>
          </p:nvSpPr>
          <p:spPr>
            <a:xfrm>
              <a:off x="6271" y="5448"/>
              <a:ext cx="6378" cy="1102"/>
            </a:xfrm>
            <a:prstGeom prst="roundRect">
              <a:avLst/>
            </a:prstGeom>
            <a:solidFill>
              <a:srgbClr val="FFC000"/>
            </a:solidFill>
            <a:ln w="44450">
              <a:solidFill>
                <a:srgbClr val="7030A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nvSpPr>
          <p:spPr>
            <a:xfrm>
              <a:off x="6963" y="5639"/>
              <a:ext cx="5034"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单价</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数量</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总价</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 name="文本框 4"/>
          <p:cNvSpPr txBox="1"/>
          <p:nvPr/>
        </p:nvSpPr>
        <p:spPr>
          <a:xfrm>
            <a:off x="4603750" y="3959225"/>
            <a:ext cx="4080510" cy="460375"/>
          </a:xfrm>
          <a:prstGeom prst="rect">
            <a:avLst/>
          </a:prstGeom>
          <a:noFill/>
        </p:spPr>
        <p:txBody>
          <a:bodyPr wrap="square" rtlCol="0" anchor="t">
            <a:spAutoFit/>
          </a:bodyPr>
          <a:p>
            <a:pPr>
              <a:lnSpc>
                <a:spcPct val="10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56 × 260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14560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p:cNvSpPr txBox="1"/>
          <p:nvPr/>
        </p:nvSpPr>
        <p:spPr>
          <a:xfrm>
            <a:off x="5087620" y="4673600"/>
            <a:ext cx="3112770" cy="460375"/>
          </a:xfrm>
          <a:prstGeom prst="rect">
            <a:avLst/>
          </a:prstGeom>
          <a:noFill/>
        </p:spPr>
        <p:txBody>
          <a:bodyPr wrap="square" rtlCol="0" anchor="t">
            <a:spAutoFit/>
          </a:bodyPr>
          <a:p>
            <a:pPr>
              <a:lnSpc>
                <a:spcPct val="100000"/>
              </a:lnSpc>
            </a:pPr>
            <a:r>
              <a:rPr 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14560 &gt;14000</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4463415" y="5387975"/>
            <a:ext cx="3818255" cy="460375"/>
          </a:xfrm>
          <a:prstGeom prst="rect">
            <a:avLst/>
          </a:prstGeom>
          <a:noFill/>
        </p:spPr>
        <p:txBody>
          <a:bodyPr wrap="none" rtlCol="0" anchor="t">
            <a:spAutoFit/>
          </a:bodyPr>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准备</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14000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元钱不够。</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from="(-#ppt_w/2)" to="(#ppt_x)" calcmode="lin" valueType="num">
                                      <p:cBhvr>
                                        <p:cTn id="7" dur="600" fill="hold">
                                          <p:stCondLst>
                                            <p:cond delay="0"/>
                                          </p:stCondLst>
                                        </p:cTn>
                                        <p:tgtEl>
                                          <p:spTgt spid="53"/>
                                        </p:tgtEl>
                                        <p:attrNameLst>
                                          <p:attrName>ppt_x</p:attrName>
                                        </p:attrNameLst>
                                      </p:cBhvr>
                                    </p:anim>
                                    <p:anim from="0" to="-1.0" calcmode="lin" valueType="num">
                                      <p:cBhvr>
                                        <p:cTn id="8" dur="200" decel="50000" autoRev="1" fill="hold">
                                          <p:stCondLst>
                                            <p:cond delay="600"/>
                                          </p:stCondLst>
                                        </p:cTn>
                                        <p:tgtEl>
                                          <p:spTgt spid="53"/>
                                        </p:tgtEl>
                                        <p:attrNameLst>
                                          <p:attrName>xshear</p:attrName>
                                        </p:attrNameLst>
                                      </p:cBhvr>
                                    </p:anim>
                                    <p:animScale>
                                      <p:cBhvr>
                                        <p:cTn id="9" dur="200" decel="100000" autoRev="1" fill="hold">
                                          <p:stCondLst>
                                            <p:cond delay="600"/>
                                          </p:stCondLst>
                                        </p:cTn>
                                        <p:tgtEl>
                                          <p:spTgt spid="53"/>
                                        </p:tgtEl>
                                      </p:cBhvr>
                                      <p:from x="100000" y="100000"/>
                                      <p:to x="80000" y="100000"/>
                                    </p:animScale>
                                    <p:anim by="(#ppt_h/3+#ppt_w*0.1)" calcmode="lin" valueType="num">
                                      <p:cBhvr additive="sum">
                                        <p:cTn id="10" dur="200" decel="100000" autoRev="1" fill="hold">
                                          <p:stCondLst>
                                            <p:cond delay="600"/>
                                          </p:stCondLst>
                                        </p:cTn>
                                        <p:tgtEl>
                                          <p:spTgt spid="53"/>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ppt_y</p:attrName>
                                        </p:attrNameLst>
                                      </p:cBhvr>
                                      <p:tavLst>
                                        <p:tav tm="0">
                                          <p:val>
                                            <p:strVal val="#ppt_y+#ppt_h*1.125000"/>
                                          </p:val>
                                        </p:tav>
                                        <p:tav tm="100000">
                                          <p:val>
                                            <p:strVal val="#ppt_y"/>
                                          </p:val>
                                        </p:tav>
                                      </p:tavLst>
                                    </p:anim>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p:tgtEl>
                                          <p:spTgt spid="6"/>
                                        </p:tgtEl>
                                        <p:attrNameLst>
                                          <p:attrName>ppt_y</p:attrName>
                                        </p:attrNameLst>
                                      </p:cBhvr>
                                      <p:tavLst>
                                        <p:tav tm="0">
                                          <p:val>
                                            <p:strVal val="#ppt_y+#ppt_h*1.125000"/>
                                          </p:val>
                                        </p:tav>
                                        <p:tav tm="100000">
                                          <p:val>
                                            <p:strVal val="#ppt_y"/>
                                          </p:val>
                                        </p:tav>
                                      </p:tavLst>
                                    </p:anim>
                                    <p:animEffect transition="in" filter="wipe(up)">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421890" y="1667510"/>
            <a:ext cx="8799195" cy="3784600"/>
          </a:xfrm>
          <a:prstGeom prst="rect">
            <a:avLst/>
          </a:prstGeom>
          <a:noFill/>
        </p:spPr>
        <p:txBody>
          <a:bodyPr wrap="none" rtlCol="0">
            <a:spAutoFit/>
          </a:bodyPr>
          <a:p>
            <a:pPr algn="l">
              <a:lnSpc>
                <a:spcPct val="20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400 </a:t>
            </a:r>
            <a:r>
              <a:rPr lang="en-US" altLang="zh-CN" sz="2400">
                <a:latin typeface="Arial" panose="020B0604020202020204" pitchFamily="34" charset="0"/>
                <a:ea typeface="微软雅黑" panose="020B0503020204020204" pitchFamily="34" charset="-122"/>
                <a:cs typeface="微软雅黑" panose="020B0503020204020204" pitchFamily="34" charset="-122"/>
              </a:rPr>
              <a:t>× 30</a:t>
            </a:r>
            <a:r>
              <a:rPr lang="zh-CN" altLang="en-US" sz="2400">
                <a:latin typeface="Arial" panose="020B0604020202020204" pitchFamily="34" charset="0"/>
                <a:ea typeface="微软雅黑" panose="020B0503020204020204" pitchFamily="34" charset="-122"/>
                <a:cs typeface="微软雅黑" panose="020B0503020204020204" pitchFamily="34" charset="-122"/>
              </a:rPr>
              <a:t>的积是（</a:t>
            </a:r>
            <a:r>
              <a:rPr lang="en-US" altLang="zh-CN" sz="2400">
                <a:latin typeface="Arial" panose="020B0604020202020204" pitchFamily="34" charset="0"/>
                <a:ea typeface="微软雅黑" panose="020B0503020204020204" pitchFamily="34" charset="-122"/>
                <a:cs typeface="微软雅黑" panose="020B0503020204020204" pitchFamily="34" charset="-122"/>
              </a:rPr>
              <a:t>      </a:t>
            </a:r>
            <a:r>
              <a:rPr lang="zh-CN" altLang="en-US" sz="2400">
                <a:latin typeface="Arial" panose="020B0604020202020204" pitchFamily="34" charset="0"/>
                <a:ea typeface="微软雅黑" panose="020B0503020204020204" pitchFamily="34" charset="-122"/>
                <a:cs typeface="微软雅黑" panose="020B0503020204020204" pitchFamily="34" charset="-122"/>
              </a:rPr>
              <a:t>）位数，积的末尾有（</a:t>
            </a:r>
            <a:r>
              <a:rPr lang="en-US" altLang="zh-CN" sz="2400">
                <a:latin typeface="Arial" panose="020B0604020202020204" pitchFamily="34" charset="0"/>
                <a:ea typeface="微软雅黑" panose="020B0503020204020204" pitchFamily="34" charset="-122"/>
                <a:cs typeface="微软雅黑" panose="020B0503020204020204" pitchFamily="34" charset="-122"/>
              </a:rPr>
              <a:t>      </a:t>
            </a:r>
            <a:r>
              <a:rPr lang="zh-CN" altLang="en-US" sz="2400">
                <a:latin typeface="Arial" panose="020B0604020202020204" pitchFamily="34" charset="0"/>
                <a:ea typeface="微软雅黑" panose="020B0503020204020204" pitchFamily="34" charset="-122"/>
                <a:cs typeface="微软雅黑" panose="020B0503020204020204" pitchFamily="34" charset="-122"/>
              </a:rPr>
              <a:t>）个</a:t>
            </a:r>
            <a:r>
              <a:rPr lang="en-US" altLang="zh-CN" sz="2400">
                <a:latin typeface="Arial" panose="020B0604020202020204" pitchFamily="34" charset="0"/>
                <a:ea typeface="微软雅黑" panose="020B0503020204020204" pitchFamily="34" charset="-122"/>
                <a:cs typeface="微软雅黑" panose="020B0503020204020204" pitchFamily="34" charset="-122"/>
              </a:rPr>
              <a:t>0</a:t>
            </a:r>
            <a:r>
              <a:rPr lang="zh-CN" altLang="en-US" sz="2400">
                <a:latin typeface="Arial" panose="020B0604020202020204" pitchFamily="34" charset="0"/>
                <a:ea typeface="微软雅黑" panose="020B0503020204020204" pitchFamily="34" charset="-122"/>
                <a:cs typeface="微软雅黑" panose="020B0503020204020204" pitchFamily="34" charset="-122"/>
              </a:rPr>
              <a:t>。</a:t>
            </a:r>
            <a:endParaRPr lang="zh-CN" altLang="en-US" sz="2400">
              <a:latin typeface="Arial" panose="020B0604020202020204" pitchFamily="34" charset="0"/>
              <a:ea typeface="微软雅黑" panose="020B0503020204020204" pitchFamily="34" charset="-122"/>
              <a:cs typeface="微软雅黑" panose="020B0503020204020204" pitchFamily="34" charset="-122"/>
            </a:endParaRPr>
          </a:p>
          <a:p>
            <a:pPr algn="l">
              <a:lnSpc>
                <a:spcPct val="200000"/>
              </a:lnSpc>
            </a:pPr>
            <a:r>
              <a:rPr lang="en-US" altLang="zh-CN" sz="2400">
                <a:latin typeface="Arial" panose="020B0604020202020204" pitchFamily="34" charset="0"/>
                <a:ea typeface="微软雅黑" panose="020B0503020204020204" pitchFamily="34" charset="-122"/>
                <a:cs typeface="微软雅黑" panose="020B0503020204020204" pitchFamily="34" charset="-122"/>
              </a:rPr>
              <a:t>75</a:t>
            </a:r>
            <a:r>
              <a:rPr lang="zh-CN" altLang="en-US" sz="2400">
                <a:latin typeface="Arial" panose="020B0604020202020204" pitchFamily="34" charset="0"/>
                <a:ea typeface="微软雅黑" panose="020B0503020204020204" pitchFamily="34" charset="-122"/>
                <a:cs typeface="微软雅黑" panose="020B0503020204020204" pitchFamily="34" charset="-122"/>
              </a:rPr>
              <a:t>的</a:t>
            </a:r>
            <a:r>
              <a:rPr lang="en-US" altLang="zh-CN" sz="2400">
                <a:latin typeface="Arial" panose="020B0604020202020204" pitchFamily="34" charset="0"/>
                <a:ea typeface="微软雅黑" panose="020B0503020204020204" pitchFamily="34" charset="-122"/>
                <a:cs typeface="微软雅黑" panose="020B0503020204020204" pitchFamily="34" charset="-122"/>
              </a:rPr>
              <a:t>28</a:t>
            </a:r>
            <a:r>
              <a:rPr lang="zh-CN" altLang="en-US" sz="2400">
                <a:latin typeface="Arial" panose="020B0604020202020204" pitchFamily="34" charset="0"/>
                <a:ea typeface="微软雅黑" panose="020B0503020204020204" pitchFamily="34" charset="-122"/>
                <a:cs typeface="微软雅黑" panose="020B0503020204020204" pitchFamily="34" charset="-122"/>
              </a:rPr>
              <a:t>倍是（</a:t>
            </a:r>
            <a:r>
              <a:rPr lang="en-US" altLang="zh-CN" sz="2400">
                <a:latin typeface="Arial" panose="020B0604020202020204" pitchFamily="34" charset="0"/>
                <a:ea typeface="微软雅黑" panose="020B0503020204020204" pitchFamily="34" charset="-122"/>
                <a:cs typeface="微软雅黑" panose="020B0503020204020204" pitchFamily="34" charset="-122"/>
              </a:rPr>
              <a:t>        </a:t>
            </a:r>
            <a:r>
              <a:rPr lang="zh-CN" altLang="en-US" sz="2400">
                <a:latin typeface="Arial" panose="020B0604020202020204" pitchFamily="34" charset="0"/>
                <a:ea typeface="微软雅黑" panose="020B0503020204020204" pitchFamily="34" charset="-122"/>
                <a:cs typeface="微软雅黑" panose="020B0503020204020204" pitchFamily="34" charset="-122"/>
              </a:rPr>
              <a:t>），</a:t>
            </a:r>
            <a:r>
              <a:rPr lang="en-US" altLang="zh-CN" sz="2400">
                <a:latin typeface="Arial" panose="020B0604020202020204" pitchFamily="34" charset="0"/>
                <a:ea typeface="微软雅黑" panose="020B0503020204020204" pitchFamily="34" charset="-122"/>
                <a:cs typeface="微软雅黑" panose="020B0503020204020204" pitchFamily="34" charset="-122"/>
              </a:rPr>
              <a:t>196</a:t>
            </a:r>
            <a:r>
              <a:rPr lang="zh-CN" altLang="en-US" sz="2400">
                <a:latin typeface="Arial" panose="020B0604020202020204" pitchFamily="34" charset="0"/>
                <a:ea typeface="微软雅黑" panose="020B0503020204020204" pitchFamily="34" charset="-122"/>
                <a:cs typeface="微软雅黑" panose="020B0503020204020204" pitchFamily="34" charset="-122"/>
              </a:rPr>
              <a:t>与</a:t>
            </a:r>
            <a:r>
              <a:rPr lang="en-US" altLang="zh-CN" sz="2400">
                <a:latin typeface="Arial" panose="020B0604020202020204" pitchFamily="34" charset="0"/>
                <a:ea typeface="微软雅黑" panose="020B0503020204020204" pitchFamily="34" charset="-122"/>
                <a:cs typeface="微软雅黑" panose="020B0503020204020204" pitchFamily="34" charset="-122"/>
              </a:rPr>
              <a:t>72</a:t>
            </a:r>
            <a:r>
              <a:rPr lang="zh-CN" altLang="en-US" sz="2400">
                <a:latin typeface="Arial" panose="020B0604020202020204" pitchFamily="34" charset="0"/>
                <a:ea typeface="微软雅黑" panose="020B0503020204020204" pitchFamily="34" charset="-122"/>
                <a:cs typeface="微软雅黑" panose="020B0503020204020204" pitchFamily="34" charset="-122"/>
              </a:rPr>
              <a:t>相乘，积是（</a:t>
            </a:r>
            <a:r>
              <a:rPr lang="en-US" altLang="zh-CN" sz="2400">
                <a:latin typeface="Arial" panose="020B0604020202020204" pitchFamily="34" charset="0"/>
                <a:ea typeface="微软雅黑" panose="020B0503020204020204" pitchFamily="34" charset="-122"/>
                <a:cs typeface="微软雅黑" panose="020B0503020204020204" pitchFamily="34" charset="-122"/>
              </a:rPr>
              <a:t>         </a:t>
            </a:r>
            <a:r>
              <a:rPr lang="zh-CN" altLang="en-US" sz="2400">
                <a:latin typeface="Arial" panose="020B0604020202020204" pitchFamily="34" charset="0"/>
                <a:ea typeface="微软雅黑" panose="020B0503020204020204" pitchFamily="34" charset="-122"/>
                <a:cs typeface="微软雅黑" panose="020B0503020204020204" pitchFamily="34" charset="-122"/>
              </a:rPr>
              <a:t>）。</a:t>
            </a:r>
            <a:endParaRPr lang="zh-CN" altLang="en-US" sz="2400">
              <a:latin typeface="Arial" panose="020B0604020202020204" pitchFamily="34" charset="0"/>
              <a:ea typeface="微软雅黑" panose="020B0503020204020204" pitchFamily="34" charset="-122"/>
              <a:cs typeface="微软雅黑" panose="020B0503020204020204" pitchFamily="34" charset="-122"/>
            </a:endParaRPr>
          </a:p>
          <a:p>
            <a:pPr algn="l">
              <a:lnSpc>
                <a:spcPct val="200000"/>
              </a:lnSpc>
            </a:pPr>
            <a:r>
              <a:rPr lang="zh-CN" altLang="en-US" sz="2400">
                <a:latin typeface="Arial" panose="020B0604020202020204" pitchFamily="34" charset="0"/>
                <a:ea typeface="微软雅黑" panose="020B0503020204020204" pitchFamily="34" charset="-122"/>
                <a:cs typeface="微软雅黑" panose="020B0503020204020204" pitchFamily="34" charset="-122"/>
              </a:rPr>
              <a:t>一只猎狗奔跑的速度可达每小时</a:t>
            </a:r>
            <a:r>
              <a:rPr lang="en-US" altLang="zh-CN" sz="2400">
                <a:latin typeface="Arial" panose="020B0604020202020204" pitchFamily="34" charset="0"/>
                <a:ea typeface="微软雅黑" panose="020B0503020204020204" pitchFamily="34" charset="-122"/>
                <a:cs typeface="微软雅黑" panose="020B0503020204020204" pitchFamily="34" charset="-122"/>
              </a:rPr>
              <a:t>35</a:t>
            </a:r>
            <a:r>
              <a:rPr lang="zh-CN" altLang="en-US" sz="2400">
                <a:latin typeface="Arial" panose="020B0604020202020204" pitchFamily="34" charset="0"/>
                <a:ea typeface="微软雅黑" panose="020B0503020204020204" pitchFamily="34" charset="-122"/>
                <a:cs typeface="微软雅黑" panose="020B0503020204020204" pitchFamily="34" charset="-122"/>
              </a:rPr>
              <a:t>千米，可写作（</a:t>
            </a:r>
            <a:r>
              <a:rPr lang="en-US" altLang="zh-CN" sz="2400">
                <a:latin typeface="Arial" panose="020B0604020202020204" pitchFamily="34" charset="0"/>
                <a:ea typeface="微软雅黑" panose="020B0503020204020204" pitchFamily="34" charset="-122"/>
                <a:cs typeface="微软雅黑" panose="020B0503020204020204" pitchFamily="34" charset="-122"/>
              </a:rPr>
              <a:t>               </a:t>
            </a:r>
            <a:r>
              <a:rPr lang="zh-CN" altLang="en-US" sz="2400">
                <a:latin typeface="Arial" panose="020B0604020202020204" pitchFamily="34" charset="0"/>
                <a:ea typeface="微软雅黑" panose="020B0503020204020204" pitchFamily="34" charset="-122"/>
                <a:cs typeface="微软雅黑" panose="020B0503020204020204" pitchFamily="34" charset="-122"/>
              </a:rPr>
              <a:t>）。</a:t>
            </a:r>
            <a:endParaRPr lang="zh-CN" altLang="en-US" sz="2400">
              <a:latin typeface="Arial" panose="020B0604020202020204" pitchFamily="34" charset="0"/>
              <a:ea typeface="微软雅黑" panose="020B0503020204020204" pitchFamily="34" charset="-122"/>
              <a:cs typeface="微软雅黑" panose="020B0503020204020204" pitchFamily="34" charset="-122"/>
            </a:endParaRPr>
          </a:p>
          <a:p>
            <a:pPr algn="l">
              <a:lnSpc>
                <a:spcPct val="200000"/>
              </a:lnSpc>
            </a:pPr>
            <a:r>
              <a:rPr lang="zh-CN" altLang="en-US" sz="2400">
                <a:latin typeface="Arial" panose="020B0604020202020204" pitchFamily="34" charset="0"/>
                <a:ea typeface="微软雅黑" panose="020B0503020204020204" pitchFamily="34" charset="-122"/>
                <a:cs typeface="微软雅黑" panose="020B0503020204020204" pitchFamily="34" charset="-122"/>
              </a:rPr>
              <a:t>乙数是</a:t>
            </a:r>
            <a:r>
              <a:rPr lang="en-US" altLang="zh-CN" sz="2400">
                <a:latin typeface="Arial" panose="020B0604020202020204" pitchFamily="34" charset="0"/>
                <a:ea typeface="微软雅黑" panose="020B0503020204020204" pitchFamily="34" charset="-122"/>
                <a:cs typeface="微软雅黑" panose="020B0503020204020204" pitchFamily="34" charset="-122"/>
              </a:rPr>
              <a:t>107</a:t>
            </a:r>
            <a:r>
              <a:rPr lang="zh-CN" altLang="en-US" sz="2400">
                <a:latin typeface="Arial" panose="020B0604020202020204" pitchFamily="34" charset="0"/>
                <a:ea typeface="微软雅黑" panose="020B0503020204020204" pitchFamily="34" charset="-122"/>
                <a:cs typeface="微软雅黑" panose="020B0503020204020204" pitchFamily="34" charset="-122"/>
              </a:rPr>
              <a:t>，甲数是乙数的</a:t>
            </a:r>
            <a:r>
              <a:rPr lang="en-US" altLang="zh-CN" sz="2400">
                <a:latin typeface="Arial" panose="020B0604020202020204" pitchFamily="34" charset="0"/>
                <a:ea typeface="微软雅黑" panose="020B0503020204020204" pitchFamily="34" charset="-122"/>
                <a:cs typeface="微软雅黑" panose="020B0503020204020204" pitchFamily="34" charset="-122"/>
              </a:rPr>
              <a:t>5</a:t>
            </a:r>
            <a:r>
              <a:rPr lang="zh-CN" altLang="en-US" sz="2400">
                <a:latin typeface="Arial" panose="020B0604020202020204" pitchFamily="34" charset="0"/>
                <a:ea typeface="微软雅黑" panose="020B0503020204020204" pitchFamily="34" charset="-122"/>
                <a:cs typeface="微软雅黑" panose="020B0503020204020204" pitchFamily="34" charset="-122"/>
              </a:rPr>
              <a:t>倍，甲数是（</a:t>
            </a:r>
            <a:r>
              <a:rPr lang="en-US" altLang="zh-CN" sz="2400">
                <a:latin typeface="Arial" panose="020B0604020202020204" pitchFamily="34" charset="0"/>
                <a:ea typeface="微软雅黑" panose="020B0503020204020204" pitchFamily="34" charset="-122"/>
                <a:cs typeface="微软雅黑" panose="020B0503020204020204" pitchFamily="34" charset="-122"/>
              </a:rPr>
              <a:t>       </a:t>
            </a:r>
            <a:r>
              <a:rPr lang="zh-CN" altLang="en-US" sz="2400">
                <a:latin typeface="Arial" panose="020B0604020202020204" pitchFamily="34" charset="0"/>
                <a:ea typeface="微软雅黑" panose="020B0503020204020204" pitchFamily="34" charset="-122"/>
                <a:cs typeface="微软雅黑" panose="020B0503020204020204" pitchFamily="34" charset="-122"/>
              </a:rPr>
              <a:t>）。</a:t>
            </a:r>
            <a:endParaRPr lang="zh-CN" altLang="en-US" sz="2400">
              <a:latin typeface="Arial" panose="020B0604020202020204" pitchFamily="34" charset="0"/>
              <a:ea typeface="微软雅黑" panose="020B0503020204020204" pitchFamily="34" charset="-122"/>
              <a:cs typeface="微软雅黑" panose="020B0503020204020204" pitchFamily="34" charset="-122"/>
            </a:endParaRPr>
          </a:p>
          <a:p>
            <a:pPr algn="l">
              <a:lnSpc>
                <a:spcPct val="200000"/>
              </a:lnSpc>
            </a:pPr>
            <a:r>
              <a:rPr lang="zh-CN" altLang="en-US" sz="2400">
                <a:latin typeface="Arial" panose="020B0604020202020204" pitchFamily="34" charset="0"/>
                <a:ea typeface="微软雅黑" panose="020B0503020204020204" pitchFamily="34" charset="-122"/>
                <a:cs typeface="微软雅黑" panose="020B0503020204020204" pitchFamily="34" charset="-122"/>
              </a:rPr>
              <a:t>已知</a:t>
            </a:r>
            <a:r>
              <a:rPr lang="en-US" altLang="zh-CN" sz="2400">
                <a:latin typeface="Arial" panose="020B0604020202020204" pitchFamily="34" charset="0"/>
                <a:ea typeface="微软雅黑" panose="020B0503020204020204" pitchFamily="34" charset="-122"/>
                <a:cs typeface="微软雅黑" panose="020B0503020204020204" pitchFamily="34" charset="-122"/>
              </a:rPr>
              <a:t>A  </a:t>
            </a:r>
            <a:r>
              <a:rPr lang="en-US" altLang="zh-CN" sz="2400">
                <a:latin typeface="Arial" panose="020B0604020202020204" pitchFamily="34" charset="0"/>
                <a:ea typeface="微软雅黑" panose="020B0503020204020204" pitchFamily="34" charset="-122"/>
                <a:cs typeface="微软雅黑" panose="020B0503020204020204" pitchFamily="34" charset="-122"/>
                <a:sym typeface="+mn-ea"/>
              </a:rPr>
              <a:t>× B=380</a:t>
            </a:r>
            <a:r>
              <a:rPr lang="zh-CN" altLang="en-US" sz="2400">
                <a:latin typeface="Arial" panose="020B0604020202020204" pitchFamily="34" charset="0"/>
                <a:ea typeface="微软雅黑" panose="020B0503020204020204" pitchFamily="34" charset="-122"/>
                <a:cs typeface="微软雅黑" panose="020B0503020204020204" pitchFamily="34" charset="-122"/>
                <a:sym typeface="+mn-ea"/>
              </a:rPr>
              <a:t>，如果</a:t>
            </a:r>
            <a:r>
              <a:rPr lang="en-US" altLang="zh-CN" sz="2400">
                <a:latin typeface="Arial" panose="020B0604020202020204" pitchFamily="34" charset="0"/>
                <a:ea typeface="微软雅黑" panose="020B0503020204020204" pitchFamily="34" charset="-122"/>
                <a:cs typeface="微软雅黑" panose="020B0503020204020204" pitchFamily="34" charset="-122"/>
                <a:sym typeface="+mn-ea"/>
              </a:rPr>
              <a:t>A</a:t>
            </a:r>
            <a:r>
              <a:rPr lang="zh-CN" altLang="en-US" sz="2400">
                <a:latin typeface="Arial" panose="020B0604020202020204" pitchFamily="34" charset="0"/>
                <a:ea typeface="微软雅黑" panose="020B0503020204020204" pitchFamily="34" charset="-122"/>
                <a:cs typeface="微软雅黑" panose="020B0503020204020204" pitchFamily="34" charset="-122"/>
                <a:sym typeface="+mn-ea"/>
              </a:rPr>
              <a:t>扩大</a:t>
            </a:r>
            <a:r>
              <a:rPr lang="en-US" altLang="zh-CN" sz="2400">
                <a:latin typeface="Arial" panose="020B0604020202020204" pitchFamily="34" charset="0"/>
                <a:ea typeface="微软雅黑" panose="020B0503020204020204" pitchFamily="34" charset="-122"/>
                <a:cs typeface="微软雅黑" panose="020B0503020204020204" pitchFamily="34" charset="-122"/>
                <a:sym typeface="+mn-ea"/>
              </a:rPr>
              <a:t>3</a:t>
            </a:r>
            <a:r>
              <a:rPr lang="zh-CN" altLang="en-US" sz="2400">
                <a:latin typeface="Arial" panose="020B0604020202020204" pitchFamily="34" charset="0"/>
                <a:ea typeface="微软雅黑" panose="020B0503020204020204" pitchFamily="34" charset="-122"/>
                <a:cs typeface="微软雅黑" panose="020B0503020204020204" pitchFamily="34" charset="-122"/>
                <a:sym typeface="+mn-ea"/>
              </a:rPr>
              <a:t>倍，则积是（</a:t>
            </a:r>
            <a:r>
              <a:rPr lang="en-US" altLang="zh-CN" sz="2400">
                <a:latin typeface="Arial" panose="020B0604020202020204" pitchFamily="34" charset="0"/>
                <a:ea typeface="微软雅黑" panose="020B0503020204020204" pitchFamily="34" charset="-122"/>
                <a:cs typeface="微软雅黑" panose="020B0503020204020204" pitchFamily="34" charset="-122"/>
                <a:sym typeface="+mn-ea"/>
              </a:rPr>
              <a:t>      </a:t>
            </a:r>
            <a:r>
              <a:rPr lang="zh-CN" altLang="en-US" sz="2400">
                <a:latin typeface="Arial" panose="020B0604020202020204" pitchFamily="34" charset="0"/>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000625" y="2000250"/>
            <a:ext cx="487680" cy="460375"/>
          </a:xfrm>
          <a:prstGeom prst="rect">
            <a:avLst/>
          </a:prstGeom>
          <a:noFill/>
        </p:spPr>
        <p:txBody>
          <a:bodyPr wrap="none" rtlCol="0">
            <a:spAutoFit/>
          </a:bodyPr>
          <a:p>
            <a:r>
              <a:rPr lang="zh-CN" altLang="en-US" sz="2400"/>
              <a:t>五</a:t>
            </a:r>
            <a:endParaRPr lang="zh-CN" altLang="en-US" sz="2400"/>
          </a:p>
        </p:txBody>
      </p:sp>
      <p:sp>
        <p:nvSpPr>
          <p:cNvPr id="5" name="文本框 4"/>
          <p:cNvSpPr txBox="1"/>
          <p:nvPr/>
        </p:nvSpPr>
        <p:spPr>
          <a:xfrm>
            <a:off x="8629015" y="2000250"/>
            <a:ext cx="352425" cy="460375"/>
          </a:xfrm>
          <a:prstGeom prst="rect">
            <a:avLst/>
          </a:prstGeom>
          <a:noFill/>
        </p:spPr>
        <p:txBody>
          <a:bodyPr wrap="none" rtlCol="0">
            <a:spAutoFit/>
          </a:bodyPr>
          <a:p>
            <a:r>
              <a:rPr lang="en-US" altLang="zh-CN" sz="2400"/>
              <a:t>3</a:t>
            </a:r>
            <a:endParaRPr lang="en-US" altLang="zh-CN" sz="2400"/>
          </a:p>
        </p:txBody>
      </p:sp>
      <p:sp>
        <p:nvSpPr>
          <p:cNvPr id="6" name="文本框 5"/>
          <p:cNvSpPr txBox="1"/>
          <p:nvPr/>
        </p:nvSpPr>
        <p:spPr>
          <a:xfrm>
            <a:off x="4302125" y="2715260"/>
            <a:ext cx="861060" cy="460375"/>
          </a:xfrm>
          <a:prstGeom prst="rect">
            <a:avLst/>
          </a:prstGeom>
          <a:noFill/>
        </p:spPr>
        <p:txBody>
          <a:bodyPr wrap="none" rtlCol="0">
            <a:spAutoFit/>
          </a:bodyPr>
          <a:p>
            <a:r>
              <a:rPr lang="en-US" altLang="zh-CN" sz="2400"/>
              <a:t>2100</a:t>
            </a:r>
            <a:endParaRPr lang="en-US" altLang="zh-CN" sz="2400"/>
          </a:p>
        </p:txBody>
      </p:sp>
      <p:sp>
        <p:nvSpPr>
          <p:cNvPr id="8" name="文本框 7"/>
          <p:cNvSpPr txBox="1"/>
          <p:nvPr/>
        </p:nvSpPr>
        <p:spPr>
          <a:xfrm>
            <a:off x="8533765" y="2731135"/>
            <a:ext cx="1007745" cy="460375"/>
          </a:xfrm>
          <a:prstGeom prst="rect">
            <a:avLst/>
          </a:prstGeom>
          <a:noFill/>
        </p:spPr>
        <p:txBody>
          <a:bodyPr wrap="none" rtlCol="0">
            <a:spAutoFit/>
          </a:bodyPr>
          <a:p>
            <a:r>
              <a:rPr lang="en-US" altLang="zh-CN" sz="2400"/>
              <a:t>14112</a:t>
            </a:r>
            <a:endParaRPr lang="en-US" altLang="zh-CN" sz="2400"/>
          </a:p>
        </p:txBody>
      </p:sp>
      <p:sp>
        <p:nvSpPr>
          <p:cNvPr id="9" name="文本框 8"/>
          <p:cNvSpPr txBox="1"/>
          <p:nvPr/>
        </p:nvSpPr>
        <p:spPr>
          <a:xfrm>
            <a:off x="9135745" y="3476625"/>
            <a:ext cx="1520825" cy="460375"/>
          </a:xfrm>
          <a:prstGeom prst="rect">
            <a:avLst/>
          </a:prstGeom>
          <a:noFill/>
        </p:spPr>
        <p:txBody>
          <a:bodyPr wrap="none" rtlCol="0">
            <a:spAutoFit/>
          </a:bodyPr>
          <a:p>
            <a:r>
              <a:rPr lang="en-US" altLang="zh-CN" sz="2400"/>
              <a:t>35</a:t>
            </a:r>
            <a:r>
              <a:rPr lang="zh-CN" altLang="en-US" sz="2400"/>
              <a:t>千米</a:t>
            </a:r>
            <a:r>
              <a:rPr lang="en-US" altLang="zh-CN" sz="2400"/>
              <a:t>/</a:t>
            </a:r>
            <a:r>
              <a:rPr lang="zh-CN" altLang="en-US" sz="2400"/>
              <a:t>时</a:t>
            </a:r>
            <a:endParaRPr lang="zh-CN" altLang="en-US" sz="2400"/>
          </a:p>
        </p:txBody>
      </p:sp>
      <p:sp>
        <p:nvSpPr>
          <p:cNvPr id="10" name="文本框 9"/>
          <p:cNvSpPr txBox="1"/>
          <p:nvPr/>
        </p:nvSpPr>
        <p:spPr>
          <a:xfrm>
            <a:off x="8048625" y="4237990"/>
            <a:ext cx="691515" cy="460375"/>
          </a:xfrm>
          <a:prstGeom prst="rect">
            <a:avLst/>
          </a:prstGeom>
          <a:noFill/>
        </p:spPr>
        <p:txBody>
          <a:bodyPr wrap="none" rtlCol="0">
            <a:spAutoFit/>
          </a:bodyPr>
          <a:p>
            <a:r>
              <a:rPr lang="en-US" altLang="zh-CN" sz="2400"/>
              <a:t>535</a:t>
            </a:r>
            <a:endParaRPr lang="en-US" altLang="zh-CN" sz="2400"/>
          </a:p>
        </p:txBody>
      </p:sp>
      <p:sp>
        <p:nvSpPr>
          <p:cNvPr id="11" name="文本框 10"/>
          <p:cNvSpPr txBox="1"/>
          <p:nvPr/>
        </p:nvSpPr>
        <p:spPr>
          <a:xfrm>
            <a:off x="8218170" y="4944110"/>
            <a:ext cx="838200" cy="460375"/>
          </a:xfrm>
          <a:prstGeom prst="rect">
            <a:avLst/>
          </a:prstGeom>
          <a:noFill/>
        </p:spPr>
        <p:txBody>
          <a:bodyPr wrap="none" rtlCol="0">
            <a:spAutoFit/>
          </a:bodyPr>
          <a:p>
            <a:r>
              <a:rPr lang="en-US" altLang="zh-CN" sz="2400"/>
              <a:t>1140</a:t>
            </a:r>
            <a:endParaRPr lang="en-US" altLang="zh-CN" sz="2400"/>
          </a:p>
        </p:txBody>
      </p:sp>
      <p:grpSp>
        <p:nvGrpSpPr>
          <p:cNvPr id="15" name="组合 14"/>
          <p:cNvGrpSpPr/>
          <p:nvPr/>
        </p:nvGrpSpPr>
        <p:grpSpPr>
          <a:xfrm>
            <a:off x="1443355" y="1565910"/>
            <a:ext cx="9987280" cy="4239260"/>
            <a:chOff x="3459" y="7322"/>
            <a:chExt cx="6180" cy="3005"/>
          </a:xfrm>
        </p:grpSpPr>
        <p:sp>
          <p:nvSpPr>
            <p:cNvPr id="18" name="流程图: 可选过程 17"/>
            <p:cNvSpPr/>
            <p:nvPr/>
          </p:nvSpPr>
          <p:spPr>
            <a:xfrm>
              <a:off x="3506" y="7385"/>
              <a:ext cx="6080" cy="2884"/>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6" name="组合 25"/>
            <p:cNvGrpSpPr/>
            <p:nvPr/>
          </p:nvGrpSpPr>
          <p:grpSpPr>
            <a:xfrm>
              <a:off x="3459" y="7322"/>
              <a:ext cx="6180" cy="3005"/>
              <a:chOff x="-157" y="3633"/>
              <a:chExt cx="6180" cy="3005"/>
            </a:xfrm>
          </p:grpSpPr>
          <p:sp>
            <p:nvSpPr>
              <p:cNvPr id="27" name="流程图: 可选过程 26"/>
              <p:cNvSpPr/>
              <p:nvPr/>
            </p:nvSpPr>
            <p:spPr>
              <a:xfrm>
                <a:off x="-54" y="3738"/>
                <a:ext cx="5965" cy="2807"/>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流程图: 可选过程 27"/>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pic>
        <p:nvPicPr>
          <p:cNvPr id="16" name="图片 15" descr="IMG_20220113_004047"/>
          <p:cNvPicPr>
            <a:picLocks noChangeAspect="1"/>
          </p:cNvPicPr>
          <p:nvPr/>
        </p:nvPicPr>
        <p:blipFill>
          <a:blip r:embed="rId2">
            <a:clrChange>
              <a:clrFrom>
                <a:srgbClr val="FFFFFF">
                  <a:alpha val="100000"/>
                </a:srgbClr>
              </a:clrFrom>
              <a:clrTo>
                <a:srgbClr val="FFFFFF">
                  <a:alpha val="100000"/>
                  <a:alpha val="0"/>
                </a:srgbClr>
              </a:clrTo>
            </a:clrChange>
          </a:blip>
          <a:srcRect l="36690" r="33189" b="68389"/>
          <a:stretch>
            <a:fillRect/>
          </a:stretch>
        </p:blipFill>
        <p:spPr>
          <a:xfrm>
            <a:off x="1928495" y="1920875"/>
            <a:ext cx="493395" cy="539750"/>
          </a:xfrm>
          <a:prstGeom prst="rect">
            <a:avLst/>
          </a:prstGeom>
        </p:spPr>
      </p:pic>
      <p:pic>
        <p:nvPicPr>
          <p:cNvPr id="17" name="图片 16" descr="IMG_20220113_004047"/>
          <p:cNvPicPr>
            <a:picLocks noChangeAspect="1"/>
          </p:cNvPicPr>
          <p:nvPr/>
        </p:nvPicPr>
        <p:blipFill>
          <a:blip r:embed="rId2">
            <a:clrChange>
              <a:clrFrom>
                <a:srgbClr val="FFFFFF">
                  <a:alpha val="100000"/>
                </a:srgbClr>
              </a:clrFrom>
              <a:clrTo>
                <a:srgbClr val="FFFFFF">
                  <a:alpha val="100000"/>
                  <a:alpha val="0"/>
                </a:srgbClr>
              </a:clrTo>
            </a:clrChange>
          </a:blip>
          <a:srcRect l="36690" r="33189" b="68389"/>
          <a:stretch>
            <a:fillRect/>
          </a:stretch>
        </p:blipFill>
        <p:spPr>
          <a:xfrm>
            <a:off x="1928495" y="2635885"/>
            <a:ext cx="493395" cy="539750"/>
          </a:xfrm>
          <a:prstGeom prst="rect">
            <a:avLst/>
          </a:prstGeom>
        </p:spPr>
      </p:pic>
      <p:pic>
        <p:nvPicPr>
          <p:cNvPr id="19" name="图片 18" descr="IMG_20220113_004047"/>
          <p:cNvPicPr>
            <a:picLocks noChangeAspect="1"/>
          </p:cNvPicPr>
          <p:nvPr/>
        </p:nvPicPr>
        <p:blipFill>
          <a:blip r:embed="rId2">
            <a:clrChange>
              <a:clrFrom>
                <a:srgbClr val="FFFFFF">
                  <a:alpha val="100000"/>
                </a:srgbClr>
              </a:clrFrom>
              <a:clrTo>
                <a:srgbClr val="FFFFFF">
                  <a:alpha val="100000"/>
                  <a:alpha val="0"/>
                </a:srgbClr>
              </a:clrTo>
            </a:clrChange>
          </a:blip>
          <a:srcRect l="36690" r="33189" b="68389"/>
          <a:stretch>
            <a:fillRect/>
          </a:stretch>
        </p:blipFill>
        <p:spPr>
          <a:xfrm>
            <a:off x="1928495" y="3350895"/>
            <a:ext cx="493395" cy="539750"/>
          </a:xfrm>
          <a:prstGeom prst="rect">
            <a:avLst/>
          </a:prstGeom>
        </p:spPr>
      </p:pic>
      <p:pic>
        <p:nvPicPr>
          <p:cNvPr id="20" name="图片 19" descr="IMG_20220113_004047"/>
          <p:cNvPicPr>
            <a:picLocks noChangeAspect="1"/>
          </p:cNvPicPr>
          <p:nvPr/>
        </p:nvPicPr>
        <p:blipFill>
          <a:blip r:embed="rId2">
            <a:clrChange>
              <a:clrFrom>
                <a:srgbClr val="FFFFFF">
                  <a:alpha val="100000"/>
                </a:srgbClr>
              </a:clrFrom>
              <a:clrTo>
                <a:srgbClr val="FFFFFF">
                  <a:alpha val="100000"/>
                  <a:alpha val="0"/>
                </a:srgbClr>
              </a:clrTo>
            </a:clrChange>
          </a:blip>
          <a:srcRect l="36690" r="33189" b="68389"/>
          <a:stretch>
            <a:fillRect/>
          </a:stretch>
        </p:blipFill>
        <p:spPr>
          <a:xfrm>
            <a:off x="1928495" y="4158615"/>
            <a:ext cx="493395" cy="539750"/>
          </a:xfrm>
          <a:prstGeom prst="rect">
            <a:avLst/>
          </a:prstGeom>
        </p:spPr>
      </p:pic>
      <p:pic>
        <p:nvPicPr>
          <p:cNvPr id="21" name="图片 20" descr="IMG_20220113_004047"/>
          <p:cNvPicPr>
            <a:picLocks noChangeAspect="1"/>
          </p:cNvPicPr>
          <p:nvPr/>
        </p:nvPicPr>
        <p:blipFill>
          <a:blip r:embed="rId2">
            <a:clrChange>
              <a:clrFrom>
                <a:srgbClr val="FFFFFF">
                  <a:alpha val="100000"/>
                </a:srgbClr>
              </a:clrFrom>
              <a:clrTo>
                <a:srgbClr val="FFFFFF">
                  <a:alpha val="100000"/>
                  <a:alpha val="0"/>
                </a:srgbClr>
              </a:clrTo>
            </a:clrChange>
          </a:blip>
          <a:srcRect l="36690" r="33189" b="68389"/>
          <a:stretch>
            <a:fillRect/>
          </a:stretch>
        </p:blipFill>
        <p:spPr>
          <a:xfrm>
            <a:off x="1928495" y="4857115"/>
            <a:ext cx="493395" cy="539750"/>
          </a:xfrm>
          <a:prstGeom prst="rect">
            <a:avLst/>
          </a:prstGeom>
        </p:spPr>
      </p:pic>
      <p:sp>
        <p:nvSpPr>
          <p:cNvPr id="22" name="文本框 2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p:tgtEl>
                                          <p:spTgt spid="9"/>
                                        </p:tgtEl>
                                        <p:attrNameLst>
                                          <p:attrName>ppt_y</p:attrName>
                                        </p:attrNameLst>
                                      </p:cBhvr>
                                      <p:tavLst>
                                        <p:tav tm="0">
                                          <p:val>
                                            <p:strVal val="#ppt_y+#ppt_h*1.125000"/>
                                          </p:val>
                                        </p:tav>
                                        <p:tav tm="100000">
                                          <p:val>
                                            <p:strVal val="#ppt_y"/>
                                          </p:val>
                                        </p:tav>
                                      </p:tavLst>
                                    </p:anim>
                                    <p:animEffect transition="in" filter="wipe(up)">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ppt_y</p:attrName>
                                        </p:attrNameLst>
                                      </p:cBhvr>
                                      <p:tavLst>
                                        <p:tav tm="0">
                                          <p:val>
                                            <p:strVal val="#ppt_y+#ppt_h*1.125000"/>
                                          </p:val>
                                        </p:tav>
                                        <p:tav tm="100000">
                                          <p:val>
                                            <p:strVal val="#ppt_y"/>
                                          </p:val>
                                        </p:tav>
                                      </p:tavLst>
                                    </p:anim>
                                    <p:animEffect transition="in" filter="wipe(up)">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p:tgtEl>
                                          <p:spTgt spid="11"/>
                                        </p:tgtEl>
                                        <p:attrNameLst>
                                          <p:attrName>ppt_y</p:attrName>
                                        </p:attrNameLst>
                                      </p:cBhvr>
                                      <p:tavLst>
                                        <p:tav tm="0">
                                          <p:val>
                                            <p:strVal val="#ppt_y+#ppt_h*1.125000"/>
                                          </p:val>
                                        </p:tav>
                                        <p:tav tm="100000">
                                          <p:val>
                                            <p:strVal val="#ppt_y"/>
                                          </p:val>
                                        </p:tav>
                                      </p:tavLst>
                                    </p:anim>
                                    <p:animEffect transition="in" filter="wipe(up)">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2358390" y="1238250"/>
            <a:ext cx="7475855" cy="1198880"/>
          </a:xfrm>
          <a:prstGeom prst="rect">
            <a:avLst/>
          </a:prstGeom>
          <a:noFill/>
        </p:spPr>
        <p:txBody>
          <a:bodyPr wrap="none" rtlCol="0">
            <a:spAutoFit/>
          </a:bodyPr>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一栋楼有</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102</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户，每户一年的保洁费用是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48</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元，这栋楼</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一年的保洁费用共是多少元？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4056380" y="3387725"/>
            <a:ext cx="4080510" cy="460375"/>
          </a:xfrm>
          <a:prstGeom prst="rect">
            <a:avLst/>
          </a:prstGeom>
          <a:noFill/>
        </p:spPr>
        <p:txBody>
          <a:bodyPr wrap="square" rtlCol="0" anchor="t">
            <a:spAutoFit/>
          </a:bodyPr>
          <a:p>
            <a:pPr>
              <a:lnSpc>
                <a:spcPct val="10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102 × 48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4896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2866390" y="4335780"/>
            <a:ext cx="6174105" cy="645160"/>
          </a:xfrm>
          <a:prstGeom prst="rect">
            <a:avLst/>
          </a:prstGeom>
          <a:noFill/>
        </p:spPr>
        <p:txBody>
          <a:bodyPr wrap="square" rtlCol="0" anchor="t">
            <a:spAutoFit/>
          </a:bodyPr>
          <a:p>
            <a:pPr algn="l">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这栋楼一年的保洁费用共是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4896</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1747" name="矩形 2"/>
          <p:cNvSpPr>
            <a:spLocks noChangeArrowheads="1"/>
          </p:cNvSpPr>
          <p:nvPr/>
        </p:nvSpPr>
        <p:spPr bwMode="auto">
          <a:xfrm>
            <a:off x="1771650" y="1433830"/>
            <a:ext cx="864806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71780" marR="0" lvl="0" indent="-271780" algn="l" defTabSz="914400" rtl="0" eaLnBrk="1" fontAlgn="base" latinLnBrk="1" hangingPunct="1">
              <a:lnSpc>
                <a:spcPct val="150000"/>
              </a:lnSpc>
              <a:spcBef>
                <a:spcPct val="0"/>
              </a:spcBef>
              <a:spcAft>
                <a:spcPct val="0"/>
              </a:spcAft>
              <a:buClrTx/>
              <a:buSzTx/>
              <a:buFont typeface="Arial" panose="020B0604020202020204" pitchFamily="34" charset="0"/>
              <a:buNone/>
              <a:defRPr/>
            </a:pP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王师傅前</a:t>
            </a: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天一共生产零件</a:t>
            </a: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360</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个，后</a:t>
            </a: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天加快了速度，平均每天生产零件</a:t>
            </a: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22</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个。这</a:t>
            </a: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40</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天平均每天生产零件多少个？</a:t>
            </a:r>
            <a:endPar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751" name="Text Box 7"/>
          <p:cNvSpPr txBox="1">
            <a:spLocks noChangeArrowheads="1"/>
          </p:cNvSpPr>
          <p:nvPr/>
        </p:nvSpPr>
        <p:spPr bwMode="auto">
          <a:xfrm>
            <a:off x="4402138" y="3259138"/>
            <a:ext cx="35598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360+22×20=800</a:t>
            </a:r>
            <a:r>
              <a:rPr kumimoji="0" lang="zh-CN" altLang="en-US"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a:t>
            </a:r>
            <a:endParaRPr kumimoji="0" lang="zh-CN" altLang="en-US"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752" name="Text Box 8"/>
          <p:cNvSpPr txBox="1">
            <a:spLocks noChangeArrowheads="1"/>
          </p:cNvSpPr>
          <p:nvPr/>
        </p:nvSpPr>
        <p:spPr bwMode="auto">
          <a:xfrm>
            <a:off x="4682490" y="4140835"/>
            <a:ext cx="32797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800÷40=20</a:t>
            </a:r>
            <a:r>
              <a:rPr kumimoji="0" lang="zh-CN" altLang="en-US"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a:t>
            </a:r>
            <a:endParaRPr kumimoji="0" lang="zh-CN" altLang="en-US"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753" name="Text Box 9"/>
          <p:cNvSpPr txBox="1">
            <a:spLocks noChangeArrowheads="1"/>
          </p:cNvSpPr>
          <p:nvPr/>
        </p:nvSpPr>
        <p:spPr bwMode="auto">
          <a:xfrm>
            <a:off x="3382328" y="4887595"/>
            <a:ext cx="51638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答：这</a:t>
            </a:r>
            <a:r>
              <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40</a:t>
            </a:r>
            <a:r>
              <a:rPr kumimoji="0" lang="zh-CN" altLang="en-US"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天平均每天生产零件</a:t>
            </a:r>
            <a:r>
              <a:rPr kumimoji="0" lang="en-US" altLang="zh-CN"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a:t>
            </a:r>
            <a:r>
              <a:rPr kumimoji="0" lang="zh-CN" altLang="en-US"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a:t>
            </a:r>
            <a:endParaRPr kumimoji="0" lang="zh-CN" altLang="en-US" sz="240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1751"/>
                                        </p:tgtEl>
                                        <p:attrNameLst>
                                          <p:attrName>style.visibility</p:attrName>
                                        </p:attrNameLst>
                                      </p:cBhvr>
                                      <p:to>
                                        <p:strVal val="visible"/>
                                      </p:to>
                                    </p:set>
                                    <p:animEffect transition="in" filter="wipe(up)">
                                      <p:cBhvr>
                                        <p:cTn id="7" dur="500"/>
                                        <p:tgtEl>
                                          <p:spTgt spid="317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1752"/>
                                        </p:tgtEl>
                                        <p:attrNameLst>
                                          <p:attrName>style.visibility</p:attrName>
                                        </p:attrNameLst>
                                      </p:cBhvr>
                                      <p:to>
                                        <p:strVal val="visible"/>
                                      </p:to>
                                    </p:set>
                                    <p:animEffect transition="in" filter="wipe(up)">
                                      <p:cBhvr>
                                        <p:cTn id="12" dur="500"/>
                                        <p:tgtEl>
                                          <p:spTgt spid="317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1753"/>
                                        </p:tgtEl>
                                        <p:attrNameLst>
                                          <p:attrName>style.visibility</p:attrName>
                                        </p:attrNameLst>
                                      </p:cBhvr>
                                      <p:to>
                                        <p:strVal val="visible"/>
                                      </p:to>
                                    </p:set>
                                    <p:animEffect transition="in" filter="wipe(up)">
                                      <p:cBhvr>
                                        <p:cTn id="17" dur="500"/>
                                        <p:tgtEl>
                                          <p:spTgt spid="317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1" grpId="0"/>
      <p:bldP spid="31752" grpId="0"/>
      <p:bldP spid="3175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cxnSp>
        <p:nvCxnSpPr>
          <p:cNvPr id="4" name="直接连接符 3"/>
          <p:cNvCxnSpPr/>
          <p:nvPr/>
        </p:nvCxnSpPr>
        <p:spPr>
          <a:xfrm>
            <a:off x="504825" y="3293110"/>
            <a:ext cx="11448000" cy="0"/>
          </a:xfrm>
          <a:prstGeom prst="line">
            <a:avLst/>
          </a:prstGeom>
          <a:ln w="95250">
            <a:solidFill>
              <a:srgbClr val="BFBFBF"/>
            </a:solidFill>
          </a:ln>
        </p:spPr>
        <p:style>
          <a:lnRef idx="1">
            <a:schemeClr val="accent1"/>
          </a:lnRef>
          <a:fillRef idx="0">
            <a:schemeClr val="accent1"/>
          </a:fillRef>
          <a:effectRef idx="0">
            <a:schemeClr val="accent1"/>
          </a:effectRef>
          <a:fontRef idx="minor">
            <a:schemeClr val="tx1"/>
          </a:fontRef>
        </p:style>
      </p:cxnSp>
      <p:grpSp>
        <p:nvGrpSpPr>
          <p:cNvPr id="5" name="Group 4"/>
          <p:cNvGrpSpPr>
            <a:grpSpLocks noChangeAspect="1"/>
          </p:cNvGrpSpPr>
          <p:nvPr/>
        </p:nvGrpSpPr>
        <p:grpSpPr bwMode="auto">
          <a:xfrm rot="0">
            <a:off x="889635" y="2512695"/>
            <a:ext cx="2269490" cy="2233295"/>
            <a:chOff x="3232" y="608"/>
            <a:chExt cx="1134" cy="1116"/>
          </a:xfrm>
        </p:grpSpPr>
        <p:sp>
          <p:nvSpPr>
            <p:cNvPr id="6" name="Freeform 5"/>
            <p:cNvSpPr/>
            <p:nvPr/>
          </p:nvSpPr>
          <p:spPr bwMode="auto">
            <a:xfrm>
              <a:off x="3232" y="608"/>
              <a:ext cx="1050" cy="1116"/>
            </a:xfrm>
            <a:custGeom>
              <a:avLst/>
              <a:gdLst>
                <a:gd name="T0" fmla="*/ 60 w 442"/>
                <a:gd name="T1" fmla="*/ 0 h 417"/>
                <a:gd name="T2" fmla="*/ 0 w 442"/>
                <a:gd name="T3" fmla="*/ 61 h 417"/>
                <a:gd name="T4" fmla="*/ 0 w 442"/>
                <a:gd name="T5" fmla="*/ 417 h 417"/>
                <a:gd name="T6" fmla="*/ 363 w 442"/>
                <a:gd name="T7" fmla="*/ 417 h 417"/>
                <a:gd name="T8" fmla="*/ 365 w 442"/>
                <a:gd name="T9" fmla="*/ 152 h 417"/>
                <a:gd name="T10" fmla="*/ 368 w 442"/>
                <a:gd name="T11" fmla="*/ 124 h 417"/>
                <a:gd name="T12" fmla="*/ 369 w 442"/>
                <a:gd name="T13" fmla="*/ 116 h 417"/>
                <a:gd name="T14" fmla="*/ 372 w 442"/>
                <a:gd name="T15" fmla="*/ 99 h 417"/>
                <a:gd name="T16" fmla="*/ 374 w 442"/>
                <a:gd name="T17" fmla="*/ 91 h 417"/>
                <a:gd name="T18" fmla="*/ 377 w 442"/>
                <a:gd name="T19" fmla="*/ 80 h 417"/>
                <a:gd name="T20" fmla="*/ 381 w 442"/>
                <a:gd name="T21" fmla="*/ 64 h 417"/>
                <a:gd name="T22" fmla="*/ 382 w 442"/>
                <a:gd name="T23" fmla="*/ 62 h 417"/>
                <a:gd name="T24" fmla="*/ 389 w 442"/>
                <a:gd name="T25" fmla="*/ 44 h 417"/>
                <a:gd name="T26" fmla="*/ 394 w 442"/>
                <a:gd name="T27" fmla="*/ 34 h 417"/>
                <a:gd name="T28" fmla="*/ 399 w 442"/>
                <a:gd name="T29" fmla="*/ 27 h 417"/>
                <a:gd name="T30" fmla="*/ 405 w 442"/>
                <a:gd name="T31" fmla="*/ 19 h 417"/>
                <a:gd name="T32" fmla="*/ 410 w 442"/>
                <a:gd name="T33" fmla="*/ 13 h 417"/>
                <a:gd name="T34" fmla="*/ 416 w 442"/>
                <a:gd name="T35" fmla="*/ 8 h 417"/>
                <a:gd name="T36" fmla="*/ 422 w 442"/>
                <a:gd name="T37" fmla="*/ 4 h 417"/>
                <a:gd name="T38" fmla="*/ 429 w 442"/>
                <a:gd name="T39" fmla="*/ 1 h 417"/>
                <a:gd name="T40" fmla="*/ 442 w 442"/>
                <a:gd name="T4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17">
                  <a:moveTo>
                    <a:pt x="60" y="0"/>
                  </a:moveTo>
                  <a:cubicBezTo>
                    <a:pt x="27" y="0"/>
                    <a:pt x="0" y="27"/>
                    <a:pt x="0" y="61"/>
                  </a:cubicBezTo>
                  <a:cubicBezTo>
                    <a:pt x="0" y="417"/>
                    <a:pt x="0" y="417"/>
                    <a:pt x="0" y="417"/>
                  </a:cubicBezTo>
                  <a:cubicBezTo>
                    <a:pt x="363" y="417"/>
                    <a:pt x="363" y="417"/>
                    <a:pt x="363" y="417"/>
                  </a:cubicBezTo>
                  <a:cubicBezTo>
                    <a:pt x="365" y="152"/>
                    <a:pt x="365" y="152"/>
                    <a:pt x="365" y="152"/>
                  </a:cubicBezTo>
                  <a:cubicBezTo>
                    <a:pt x="368" y="124"/>
                    <a:pt x="368" y="124"/>
                    <a:pt x="368" y="124"/>
                  </a:cubicBezTo>
                  <a:cubicBezTo>
                    <a:pt x="369" y="116"/>
                    <a:pt x="369" y="116"/>
                    <a:pt x="369" y="116"/>
                  </a:cubicBezTo>
                  <a:cubicBezTo>
                    <a:pt x="372" y="99"/>
                    <a:pt x="372" y="99"/>
                    <a:pt x="372" y="99"/>
                  </a:cubicBezTo>
                  <a:cubicBezTo>
                    <a:pt x="374" y="91"/>
                    <a:pt x="374" y="91"/>
                    <a:pt x="374" y="91"/>
                  </a:cubicBezTo>
                  <a:cubicBezTo>
                    <a:pt x="377" y="80"/>
                    <a:pt x="377" y="80"/>
                    <a:pt x="377" y="80"/>
                  </a:cubicBezTo>
                  <a:cubicBezTo>
                    <a:pt x="381" y="64"/>
                    <a:pt x="381" y="64"/>
                    <a:pt x="381" y="64"/>
                  </a:cubicBezTo>
                  <a:cubicBezTo>
                    <a:pt x="382" y="62"/>
                    <a:pt x="382" y="62"/>
                    <a:pt x="382" y="62"/>
                  </a:cubicBezTo>
                  <a:cubicBezTo>
                    <a:pt x="389" y="44"/>
                    <a:pt x="389" y="44"/>
                    <a:pt x="389" y="44"/>
                  </a:cubicBezTo>
                  <a:cubicBezTo>
                    <a:pt x="394" y="34"/>
                    <a:pt x="394" y="34"/>
                    <a:pt x="394" y="34"/>
                  </a:cubicBezTo>
                  <a:cubicBezTo>
                    <a:pt x="399" y="27"/>
                    <a:pt x="399" y="27"/>
                    <a:pt x="399" y="27"/>
                  </a:cubicBezTo>
                  <a:cubicBezTo>
                    <a:pt x="405" y="19"/>
                    <a:pt x="405" y="19"/>
                    <a:pt x="405" y="19"/>
                  </a:cubicBezTo>
                  <a:cubicBezTo>
                    <a:pt x="410" y="13"/>
                    <a:pt x="410" y="13"/>
                    <a:pt x="410" y="13"/>
                  </a:cubicBezTo>
                  <a:cubicBezTo>
                    <a:pt x="416" y="8"/>
                    <a:pt x="416" y="8"/>
                    <a:pt x="416" y="8"/>
                  </a:cubicBezTo>
                  <a:cubicBezTo>
                    <a:pt x="422" y="4"/>
                    <a:pt x="422" y="4"/>
                    <a:pt x="422" y="4"/>
                  </a:cubicBezTo>
                  <a:cubicBezTo>
                    <a:pt x="429" y="1"/>
                    <a:pt x="429" y="1"/>
                    <a:pt x="429" y="1"/>
                  </a:cubicBezTo>
                  <a:cubicBezTo>
                    <a:pt x="442" y="0"/>
                    <a:pt x="442" y="0"/>
                    <a:pt x="442" y="0"/>
                  </a:cubicBezTo>
                </a:path>
              </a:pathLst>
            </a:custGeom>
            <a:solidFill>
              <a:srgbClr val="1CAE97"/>
            </a:solidFill>
            <a:ln>
              <a:noFill/>
            </a:ln>
            <a:extLst>
              <a:ext uri="{91240B29-F687-4F45-9708-019B960494DF}">
                <a14:hiddenLine xmlns:a14="http://schemas.microsoft.com/office/drawing/2010/main" w="9525">
                  <a:solidFill>
                    <a:srgbClr val="000000"/>
                  </a:solidFill>
                  <a:round/>
                </a14:hiddenLine>
              </a:ext>
            </a:extLst>
          </p:spPr>
          <p:txBody>
            <a:bodyPr vert="horz" wrap="square" lIns="0" tIns="217999" rIns="435999" bIns="92286" numCol="1" anchor="t" anchorCtr="0" compatLnSpc="1"/>
            <a:p>
              <a:pPr algn="ctr"/>
              <a:r>
                <a:rPr lang="en-US" altLang="zh-CN" sz="2400" dirty="0" smtClean="0">
                  <a:solidFill>
                    <a:schemeClr val="bg1"/>
                  </a:solidFill>
                  <a:latin typeface="微软雅黑" panose="020B0503020204020204" pitchFamily="34" charset="-122"/>
                  <a:ea typeface="微软雅黑" panose="020B0503020204020204" pitchFamily="34" charset="-122"/>
                </a:rPr>
                <a:t>01</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sp>
          <p:nvSpPr>
            <p:cNvPr id="7" name="Freeform 6"/>
            <p:cNvSpPr/>
            <p:nvPr/>
          </p:nvSpPr>
          <p:spPr bwMode="auto">
            <a:xfrm>
              <a:off x="4094" y="608"/>
              <a:ext cx="272" cy="390"/>
            </a:xfrm>
            <a:custGeom>
              <a:avLst/>
              <a:gdLst>
                <a:gd name="T0" fmla="*/ 148 w 148"/>
                <a:gd name="T1" fmla="*/ 185 h 212"/>
                <a:gd name="T2" fmla="*/ 148 w 148"/>
                <a:gd name="T3" fmla="*/ 212 h 212"/>
                <a:gd name="T4" fmla="*/ 0 w 148"/>
                <a:gd name="T5" fmla="*/ 212 h 212"/>
                <a:gd name="T6" fmla="*/ 0 w 148"/>
                <a:gd name="T7" fmla="*/ 212 h 212"/>
                <a:gd name="T8" fmla="*/ 0 w 148"/>
                <a:gd name="T9" fmla="*/ 185 h 212"/>
                <a:gd name="T10" fmla="*/ 0 w 148"/>
                <a:gd name="T11" fmla="*/ 185 h 212"/>
                <a:gd name="T12" fmla="*/ 74 w 148"/>
                <a:gd name="T13" fmla="*/ 0 h 212"/>
                <a:gd name="T14" fmla="*/ 148 w 148"/>
                <a:gd name="T15" fmla="*/ 185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12">
                  <a:moveTo>
                    <a:pt x="148" y="185"/>
                  </a:moveTo>
                  <a:cubicBezTo>
                    <a:pt x="148" y="212"/>
                    <a:pt x="148" y="212"/>
                    <a:pt x="148" y="212"/>
                  </a:cubicBezTo>
                  <a:cubicBezTo>
                    <a:pt x="0" y="212"/>
                    <a:pt x="0" y="212"/>
                    <a:pt x="0" y="212"/>
                  </a:cubicBezTo>
                  <a:cubicBezTo>
                    <a:pt x="0" y="212"/>
                    <a:pt x="0" y="212"/>
                    <a:pt x="0" y="212"/>
                  </a:cubicBezTo>
                  <a:cubicBezTo>
                    <a:pt x="0" y="185"/>
                    <a:pt x="0" y="185"/>
                    <a:pt x="0" y="185"/>
                  </a:cubicBezTo>
                  <a:cubicBezTo>
                    <a:pt x="0" y="185"/>
                    <a:pt x="0" y="185"/>
                    <a:pt x="0" y="185"/>
                  </a:cubicBezTo>
                  <a:cubicBezTo>
                    <a:pt x="1" y="83"/>
                    <a:pt x="34" y="0"/>
                    <a:pt x="74" y="0"/>
                  </a:cubicBezTo>
                  <a:cubicBezTo>
                    <a:pt x="115" y="0"/>
                    <a:pt x="148" y="83"/>
                    <a:pt x="148" y="185"/>
                  </a:cubicBezTo>
                  <a:close/>
                </a:path>
              </a:pathLst>
            </a:custGeom>
            <a:solidFill>
              <a:srgbClr val="0E574B"/>
            </a:solidFill>
            <a:ln>
              <a:noFill/>
            </a:ln>
            <a:extLst>
              <a:ext uri="{91240B29-F687-4F45-9708-019B960494DF}">
                <a14:hiddenLine xmlns:a14="http://schemas.microsoft.com/office/drawing/2010/main" w="9525">
                  <a:solidFill>
                    <a:srgbClr val="000000"/>
                  </a:solidFill>
                  <a:round/>
                </a14:hiddenLine>
              </a:ext>
            </a:extLst>
          </p:spPr>
          <p:txBody>
            <a:bodyPr vert="horz" wrap="square" lIns="184573" tIns="92286" rIns="184573" bIns="92286" numCol="1" anchor="t" anchorCtr="0" compatLnSpc="1"/>
            <a:p>
              <a:endParaRPr lang="zh-CN" altLang="en-US" sz="3635"/>
            </a:p>
          </p:txBody>
        </p:sp>
      </p:grpSp>
      <p:grpSp>
        <p:nvGrpSpPr>
          <p:cNvPr id="8" name="Group 4"/>
          <p:cNvGrpSpPr>
            <a:grpSpLocks noChangeAspect="1"/>
          </p:cNvGrpSpPr>
          <p:nvPr/>
        </p:nvGrpSpPr>
        <p:grpSpPr bwMode="auto">
          <a:xfrm rot="0">
            <a:off x="3615690" y="2512695"/>
            <a:ext cx="2269490" cy="2233295"/>
            <a:chOff x="3232" y="608"/>
            <a:chExt cx="1134" cy="1116"/>
          </a:xfrm>
        </p:grpSpPr>
        <p:sp>
          <p:nvSpPr>
            <p:cNvPr id="9" name="Freeform 5"/>
            <p:cNvSpPr/>
            <p:nvPr/>
          </p:nvSpPr>
          <p:spPr bwMode="auto">
            <a:xfrm>
              <a:off x="3232" y="608"/>
              <a:ext cx="1050" cy="1116"/>
            </a:xfrm>
            <a:custGeom>
              <a:avLst/>
              <a:gdLst>
                <a:gd name="T0" fmla="*/ 60 w 442"/>
                <a:gd name="T1" fmla="*/ 0 h 417"/>
                <a:gd name="T2" fmla="*/ 0 w 442"/>
                <a:gd name="T3" fmla="*/ 61 h 417"/>
                <a:gd name="T4" fmla="*/ 0 w 442"/>
                <a:gd name="T5" fmla="*/ 417 h 417"/>
                <a:gd name="T6" fmla="*/ 363 w 442"/>
                <a:gd name="T7" fmla="*/ 417 h 417"/>
                <a:gd name="T8" fmla="*/ 365 w 442"/>
                <a:gd name="T9" fmla="*/ 152 h 417"/>
                <a:gd name="T10" fmla="*/ 368 w 442"/>
                <a:gd name="T11" fmla="*/ 124 h 417"/>
                <a:gd name="T12" fmla="*/ 369 w 442"/>
                <a:gd name="T13" fmla="*/ 116 h 417"/>
                <a:gd name="T14" fmla="*/ 372 w 442"/>
                <a:gd name="T15" fmla="*/ 99 h 417"/>
                <a:gd name="T16" fmla="*/ 374 w 442"/>
                <a:gd name="T17" fmla="*/ 91 h 417"/>
                <a:gd name="T18" fmla="*/ 377 w 442"/>
                <a:gd name="T19" fmla="*/ 80 h 417"/>
                <a:gd name="T20" fmla="*/ 381 w 442"/>
                <a:gd name="T21" fmla="*/ 64 h 417"/>
                <a:gd name="T22" fmla="*/ 382 w 442"/>
                <a:gd name="T23" fmla="*/ 62 h 417"/>
                <a:gd name="T24" fmla="*/ 389 w 442"/>
                <a:gd name="T25" fmla="*/ 44 h 417"/>
                <a:gd name="T26" fmla="*/ 394 w 442"/>
                <a:gd name="T27" fmla="*/ 34 h 417"/>
                <a:gd name="T28" fmla="*/ 399 w 442"/>
                <a:gd name="T29" fmla="*/ 27 h 417"/>
                <a:gd name="T30" fmla="*/ 405 w 442"/>
                <a:gd name="T31" fmla="*/ 19 h 417"/>
                <a:gd name="T32" fmla="*/ 410 w 442"/>
                <a:gd name="T33" fmla="*/ 13 h 417"/>
                <a:gd name="T34" fmla="*/ 416 w 442"/>
                <a:gd name="T35" fmla="*/ 8 h 417"/>
                <a:gd name="T36" fmla="*/ 422 w 442"/>
                <a:gd name="T37" fmla="*/ 4 h 417"/>
                <a:gd name="T38" fmla="*/ 429 w 442"/>
                <a:gd name="T39" fmla="*/ 1 h 417"/>
                <a:gd name="T40" fmla="*/ 442 w 442"/>
                <a:gd name="T4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17">
                  <a:moveTo>
                    <a:pt x="60" y="0"/>
                  </a:moveTo>
                  <a:cubicBezTo>
                    <a:pt x="27" y="0"/>
                    <a:pt x="0" y="27"/>
                    <a:pt x="0" y="61"/>
                  </a:cubicBezTo>
                  <a:cubicBezTo>
                    <a:pt x="0" y="417"/>
                    <a:pt x="0" y="417"/>
                    <a:pt x="0" y="417"/>
                  </a:cubicBezTo>
                  <a:cubicBezTo>
                    <a:pt x="363" y="417"/>
                    <a:pt x="363" y="417"/>
                    <a:pt x="363" y="417"/>
                  </a:cubicBezTo>
                  <a:cubicBezTo>
                    <a:pt x="365" y="152"/>
                    <a:pt x="365" y="152"/>
                    <a:pt x="365" y="152"/>
                  </a:cubicBezTo>
                  <a:cubicBezTo>
                    <a:pt x="368" y="124"/>
                    <a:pt x="368" y="124"/>
                    <a:pt x="368" y="124"/>
                  </a:cubicBezTo>
                  <a:cubicBezTo>
                    <a:pt x="369" y="116"/>
                    <a:pt x="369" y="116"/>
                    <a:pt x="369" y="116"/>
                  </a:cubicBezTo>
                  <a:cubicBezTo>
                    <a:pt x="372" y="99"/>
                    <a:pt x="372" y="99"/>
                    <a:pt x="372" y="99"/>
                  </a:cubicBezTo>
                  <a:cubicBezTo>
                    <a:pt x="374" y="91"/>
                    <a:pt x="374" y="91"/>
                    <a:pt x="374" y="91"/>
                  </a:cubicBezTo>
                  <a:cubicBezTo>
                    <a:pt x="377" y="80"/>
                    <a:pt x="377" y="80"/>
                    <a:pt x="377" y="80"/>
                  </a:cubicBezTo>
                  <a:cubicBezTo>
                    <a:pt x="381" y="64"/>
                    <a:pt x="381" y="64"/>
                    <a:pt x="381" y="64"/>
                  </a:cubicBezTo>
                  <a:cubicBezTo>
                    <a:pt x="382" y="62"/>
                    <a:pt x="382" y="62"/>
                    <a:pt x="382" y="62"/>
                  </a:cubicBezTo>
                  <a:cubicBezTo>
                    <a:pt x="389" y="44"/>
                    <a:pt x="389" y="44"/>
                    <a:pt x="389" y="44"/>
                  </a:cubicBezTo>
                  <a:cubicBezTo>
                    <a:pt x="394" y="34"/>
                    <a:pt x="394" y="34"/>
                    <a:pt x="394" y="34"/>
                  </a:cubicBezTo>
                  <a:cubicBezTo>
                    <a:pt x="399" y="27"/>
                    <a:pt x="399" y="27"/>
                    <a:pt x="399" y="27"/>
                  </a:cubicBezTo>
                  <a:cubicBezTo>
                    <a:pt x="405" y="19"/>
                    <a:pt x="405" y="19"/>
                    <a:pt x="405" y="19"/>
                  </a:cubicBezTo>
                  <a:cubicBezTo>
                    <a:pt x="410" y="13"/>
                    <a:pt x="410" y="13"/>
                    <a:pt x="410" y="13"/>
                  </a:cubicBezTo>
                  <a:cubicBezTo>
                    <a:pt x="416" y="8"/>
                    <a:pt x="416" y="8"/>
                    <a:pt x="416" y="8"/>
                  </a:cubicBezTo>
                  <a:cubicBezTo>
                    <a:pt x="422" y="4"/>
                    <a:pt x="422" y="4"/>
                    <a:pt x="422" y="4"/>
                  </a:cubicBezTo>
                  <a:cubicBezTo>
                    <a:pt x="429" y="1"/>
                    <a:pt x="429" y="1"/>
                    <a:pt x="429" y="1"/>
                  </a:cubicBezTo>
                  <a:cubicBezTo>
                    <a:pt x="442" y="0"/>
                    <a:pt x="442" y="0"/>
                    <a:pt x="442" y="0"/>
                  </a:cubicBezTo>
                </a:path>
              </a:pathLst>
            </a:custGeom>
            <a:solidFill>
              <a:srgbClr val="ACC571"/>
            </a:solidFill>
            <a:ln>
              <a:noFill/>
            </a:ln>
            <a:extLst>
              <a:ext uri="{91240B29-F687-4F45-9708-019B960494DF}">
                <a14:hiddenLine xmlns:a14="http://schemas.microsoft.com/office/drawing/2010/main" w="9525">
                  <a:solidFill>
                    <a:srgbClr val="000000"/>
                  </a:solidFill>
                  <a:round/>
                </a14:hiddenLine>
              </a:ext>
            </a:extLst>
          </p:spPr>
          <p:txBody>
            <a:bodyPr vert="horz" wrap="square" lIns="184573" tIns="217999" rIns="435999" bIns="92286" numCol="1" anchor="t" anchorCtr="0" compatLnSpc="1"/>
            <a:p>
              <a:pPr algn="ctr"/>
              <a:r>
                <a:rPr lang="en-US" altLang="zh-CN" sz="2400" dirty="0" smtClean="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Freeform 6"/>
            <p:cNvSpPr/>
            <p:nvPr/>
          </p:nvSpPr>
          <p:spPr bwMode="auto">
            <a:xfrm>
              <a:off x="4094" y="608"/>
              <a:ext cx="272" cy="390"/>
            </a:xfrm>
            <a:custGeom>
              <a:avLst/>
              <a:gdLst>
                <a:gd name="T0" fmla="*/ 148 w 148"/>
                <a:gd name="T1" fmla="*/ 185 h 212"/>
                <a:gd name="T2" fmla="*/ 148 w 148"/>
                <a:gd name="T3" fmla="*/ 212 h 212"/>
                <a:gd name="T4" fmla="*/ 0 w 148"/>
                <a:gd name="T5" fmla="*/ 212 h 212"/>
                <a:gd name="T6" fmla="*/ 0 w 148"/>
                <a:gd name="T7" fmla="*/ 212 h 212"/>
                <a:gd name="T8" fmla="*/ 0 w 148"/>
                <a:gd name="T9" fmla="*/ 185 h 212"/>
                <a:gd name="T10" fmla="*/ 0 w 148"/>
                <a:gd name="T11" fmla="*/ 185 h 212"/>
                <a:gd name="T12" fmla="*/ 74 w 148"/>
                <a:gd name="T13" fmla="*/ 0 h 212"/>
                <a:gd name="T14" fmla="*/ 148 w 148"/>
                <a:gd name="T15" fmla="*/ 185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12">
                  <a:moveTo>
                    <a:pt x="148" y="185"/>
                  </a:moveTo>
                  <a:cubicBezTo>
                    <a:pt x="148" y="212"/>
                    <a:pt x="148" y="212"/>
                    <a:pt x="148" y="212"/>
                  </a:cubicBezTo>
                  <a:cubicBezTo>
                    <a:pt x="0" y="212"/>
                    <a:pt x="0" y="212"/>
                    <a:pt x="0" y="212"/>
                  </a:cubicBezTo>
                  <a:cubicBezTo>
                    <a:pt x="0" y="212"/>
                    <a:pt x="0" y="212"/>
                    <a:pt x="0" y="212"/>
                  </a:cubicBezTo>
                  <a:cubicBezTo>
                    <a:pt x="0" y="185"/>
                    <a:pt x="0" y="185"/>
                    <a:pt x="0" y="185"/>
                  </a:cubicBezTo>
                  <a:cubicBezTo>
                    <a:pt x="0" y="185"/>
                    <a:pt x="0" y="185"/>
                    <a:pt x="0" y="185"/>
                  </a:cubicBezTo>
                  <a:cubicBezTo>
                    <a:pt x="1" y="83"/>
                    <a:pt x="34" y="0"/>
                    <a:pt x="74" y="0"/>
                  </a:cubicBezTo>
                  <a:cubicBezTo>
                    <a:pt x="115" y="0"/>
                    <a:pt x="148" y="83"/>
                    <a:pt x="148" y="185"/>
                  </a:cubicBezTo>
                  <a:close/>
                </a:path>
              </a:pathLst>
            </a:custGeom>
            <a:solidFill>
              <a:srgbClr val="5B6E2D"/>
            </a:solidFill>
            <a:ln>
              <a:noFill/>
            </a:ln>
            <a:extLst>
              <a:ext uri="{91240B29-F687-4F45-9708-019B960494DF}">
                <a14:hiddenLine xmlns:a14="http://schemas.microsoft.com/office/drawing/2010/main" w="9525">
                  <a:solidFill>
                    <a:srgbClr val="000000"/>
                  </a:solidFill>
                  <a:round/>
                </a14:hiddenLine>
              </a:ext>
            </a:extLst>
          </p:spPr>
          <p:txBody>
            <a:bodyPr vert="horz" wrap="square" lIns="184573" tIns="92286" rIns="184573" bIns="92286" numCol="1" anchor="t" anchorCtr="0" compatLnSpc="1"/>
            <a:p>
              <a:endParaRPr lang="zh-CN" altLang="en-US" sz="3635"/>
            </a:p>
          </p:txBody>
        </p:sp>
      </p:grpSp>
      <p:grpSp>
        <p:nvGrpSpPr>
          <p:cNvPr id="11" name="Group 4"/>
          <p:cNvGrpSpPr>
            <a:grpSpLocks noChangeAspect="1"/>
          </p:cNvGrpSpPr>
          <p:nvPr/>
        </p:nvGrpSpPr>
        <p:grpSpPr bwMode="auto">
          <a:xfrm rot="0">
            <a:off x="6341745" y="2512695"/>
            <a:ext cx="2269490" cy="2233295"/>
            <a:chOff x="3232" y="608"/>
            <a:chExt cx="1134" cy="1116"/>
          </a:xfrm>
        </p:grpSpPr>
        <p:sp>
          <p:nvSpPr>
            <p:cNvPr id="12" name="Freeform 5"/>
            <p:cNvSpPr/>
            <p:nvPr/>
          </p:nvSpPr>
          <p:spPr bwMode="auto">
            <a:xfrm>
              <a:off x="3232" y="608"/>
              <a:ext cx="1050" cy="1116"/>
            </a:xfrm>
            <a:custGeom>
              <a:avLst/>
              <a:gdLst>
                <a:gd name="T0" fmla="*/ 60 w 442"/>
                <a:gd name="T1" fmla="*/ 0 h 417"/>
                <a:gd name="T2" fmla="*/ 0 w 442"/>
                <a:gd name="T3" fmla="*/ 61 h 417"/>
                <a:gd name="T4" fmla="*/ 0 w 442"/>
                <a:gd name="T5" fmla="*/ 417 h 417"/>
                <a:gd name="T6" fmla="*/ 363 w 442"/>
                <a:gd name="T7" fmla="*/ 417 h 417"/>
                <a:gd name="T8" fmla="*/ 365 w 442"/>
                <a:gd name="T9" fmla="*/ 152 h 417"/>
                <a:gd name="T10" fmla="*/ 368 w 442"/>
                <a:gd name="T11" fmla="*/ 124 h 417"/>
                <a:gd name="T12" fmla="*/ 369 w 442"/>
                <a:gd name="T13" fmla="*/ 116 h 417"/>
                <a:gd name="T14" fmla="*/ 372 w 442"/>
                <a:gd name="T15" fmla="*/ 99 h 417"/>
                <a:gd name="T16" fmla="*/ 374 w 442"/>
                <a:gd name="T17" fmla="*/ 91 h 417"/>
                <a:gd name="T18" fmla="*/ 377 w 442"/>
                <a:gd name="T19" fmla="*/ 80 h 417"/>
                <a:gd name="T20" fmla="*/ 381 w 442"/>
                <a:gd name="T21" fmla="*/ 64 h 417"/>
                <a:gd name="T22" fmla="*/ 382 w 442"/>
                <a:gd name="T23" fmla="*/ 62 h 417"/>
                <a:gd name="T24" fmla="*/ 389 w 442"/>
                <a:gd name="T25" fmla="*/ 44 h 417"/>
                <a:gd name="T26" fmla="*/ 394 w 442"/>
                <a:gd name="T27" fmla="*/ 34 h 417"/>
                <a:gd name="T28" fmla="*/ 399 w 442"/>
                <a:gd name="T29" fmla="*/ 27 h 417"/>
                <a:gd name="T30" fmla="*/ 405 w 442"/>
                <a:gd name="T31" fmla="*/ 19 h 417"/>
                <a:gd name="T32" fmla="*/ 410 w 442"/>
                <a:gd name="T33" fmla="*/ 13 h 417"/>
                <a:gd name="T34" fmla="*/ 416 w 442"/>
                <a:gd name="T35" fmla="*/ 8 h 417"/>
                <a:gd name="T36" fmla="*/ 422 w 442"/>
                <a:gd name="T37" fmla="*/ 4 h 417"/>
                <a:gd name="T38" fmla="*/ 429 w 442"/>
                <a:gd name="T39" fmla="*/ 1 h 417"/>
                <a:gd name="T40" fmla="*/ 442 w 442"/>
                <a:gd name="T4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17">
                  <a:moveTo>
                    <a:pt x="60" y="0"/>
                  </a:moveTo>
                  <a:cubicBezTo>
                    <a:pt x="27" y="0"/>
                    <a:pt x="0" y="27"/>
                    <a:pt x="0" y="61"/>
                  </a:cubicBezTo>
                  <a:cubicBezTo>
                    <a:pt x="0" y="417"/>
                    <a:pt x="0" y="417"/>
                    <a:pt x="0" y="417"/>
                  </a:cubicBezTo>
                  <a:cubicBezTo>
                    <a:pt x="363" y="417"/>
                    <a:pt x="363" y="417"/>
                    <a:pt x="363" y="417"/>
                  </a:cubicBezTo>
                  <a:cubicBezTo>
                    <a:pt x="365" y="152"/>
                    <a:pt x="365" y="152"/>
                    <a:pt x="365" y="152"/>
                  </a:cubicBezTo>
                  <a:cubicBezTo>
                    <a:pt x="368" y="124"/>
                    <a:pt x="368" y="124"/>
                    <a:pt x="368" y="124"/>
                  </a:cubicBezTo>
                  <a:cubicBezTo>
                    <a:pt x="369" y="116"/>
                    <a:pt x="369" y="116"/>
                    <a:pt x="369" y="116"/>
                  </a:cubicBezTo>
                  <a:cubicBezTo>
                    <a:pt x="372" y="99"/>
                    <a:pt x="372" y="99"/>
                    <a:pt x="372" y="99"/>
                  </a:cubicBezTo>
                  <a:cubicBezTo>
                    <a:pt x="374" y="91"/>
                    <a:pt x="374" y="91"/>
                    <a:pt x="374" y="91"/>
                  </a:cubicBezTo>
                  <a:cubicBezTo>
                    <a:pt x="377" y="80"/>
                    <a:pt x="377" y="80"/>
                    <a:pt x="377" y="80"/>
                  </a:cubicBezTo>
                  <a:cubicBezTo>
                    <a:pt x="381" y="64"/>
                    <a:pt x="381" y="64"/>
                    <a:pt x="381" y="64"/>
                  </a:cubicBezTo>
                  <a:cubicBezTo>
                    <a:pt x="382" y="62"/>
                    <a:pt x="382" y="62"/>
                    <a:pt x="382" y="62"/>
                  </a:cubicBezTo>
                  <a:cubicBezTo>
                    <a:pt x="389" y="44"/>
                    <a:pt x="389" y="44"/>
                    <a:pt x="389" y="44"/>
                  </a:cubicBezTo>
                  <a:cubicBezTo>
                    <a:pt x="394" y="34"/>
                    <a:pt x="394" y="34"/>
                    <a:pt x="394" y="34"/>
                  </a:cubicBezTo>
                  <a:cubicBezTo>
                    <a:pt x="399" y="27"/>
                    <a:pt x="399" y="27"/>
                    <a:pt x="399" y="27"/>
                  </a:cubicBezTo>
                  <a:cubicBezTo>
                    <a:pt x="405" y="19"/>
                    <a:pt x="405" y="19"/>
                    <a:pt x="405" y="19"/>
                  </a:cubicBezTo>
                  <a:cubicBezTo>
                    <a:pt x="410" y="13"/>
                    <a:pt x="410" y="13"/>
                    <a:pt x="410" y="13"/>
                  </a:cubicBezTo>
                  <a:cubicBezTo>
                    <a:pt x="416" y="8"/>
                    <a:pt x="416" y="8"/>
                    <a:pt x="416" y="8"/>
                  </a:cubicBezTo>
                  <a:cubicBezTo>
                    <a:pt x="422" y="4"/>
                    <a:pt x="422" y="4"/>
                    <a:pt x="422" y="4"/>
                  </a:cubicBezTo>
                  <a:cubicBezTo>
                    <a:pt x="429" y="1"/>
                    <a:pt x="429" y="1"/>
                    <a:pt x="429" y="1"/>
                  </a:cubicBezTo>
                  <a:cubicBezTo>
                    <a:pt x="442" y="0"/>
                    <a:pt x="442" y="0"/>
                    <a:pt x="442" y="0"/>
                  </a:cubicBezTo>
                </a:path>
              </a:pathLst>
            </a:custGeom>
            <a:solidFill>
              <a:srgbClr val="F6AC33"/>
            </a:solidFill>
            <a:ln>
              <a:noFill/>
            </a:ln>
            <a:extLst>
              <a:ext uri="{91240B29-F687-4F45-9708-019B960494DF}">
                <a14:hiddenLine xmlns:a14="http://schemas.microsoft.com/office/drawing/2010/main" w="9525">
                  <a:solidFill>
                    <a:srgbClr val="000000"/>
                  </a:solidFill>
                  <a:round/>
                </a14:hiddenLine>
              </a:ext>
            </a:extLst>
          </p:spPr>
          <p:txBody>
            <a:bodyPr vert="horz" wrap="square" lIns="184573" tIns="217999" rIns="435999" bIns="92286" numCol="1" anchor="t" anchorCtr="0" compatLnSpc="1"/>
            <a:p>
              <a:pPr algn="ctr"/>
              <a:r>
                <a:rPr lang="en-US" altLang="zh-CN" sz="2400" dirty="0" smtClean="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Freeform 6"/>
            <p:cNvSpPr/>
            <p:nvPr/>
          </p:nvSpPr>
          <p:spPr bwMode="auto">
            <a:xfrm>
              <a:off x="4094" y="608"/>
              <a:ext cx="272" cy="390"/>
            </a:xfrm>
            <a:custGeom>
              <a:avLst/>
              <a:gdLst>
                <a:gd name="T0" fmla="*/ 148 w 148"/>
                <a:gd name="T1" fmla="*/ 185 h 212"/>
                <a:gd name="T2" fmla="*/ 148 w 148"/>
                <a:gd name="T3" fmla="*/ 212 h 212"/>
                <a:gd name="T4" fmla="*/ 0 w 148"/>
                <a:gd name="T5" fmla="*/ 212 h 212"/>
                <a:gd name="T6" fmla="*/ 0 w 148"/>
                <a:gd name="T7" fmla="*/ 212 h 212"/>
                <a:gd name="T8" fmla="*/ 0 w 148"/>
                <a:gd name="T9" fmla="*/ 185 h 212"/>
                <a:gd name="T10" fmla="*/ 0 w 148"/>
                <a:gd name="T11" fmla="*/ 185 h 212"/>
                <a:gd name="T12" fmla="*/ 74 w 148"/>
                <a:gd name="T13" fmla="*/ 0 h 212"/>
                <a:gd name="T14" fmla="*/ 148 w 148"/>
                <a:gd name="T15" fmla="*/ 185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12">
                  <a:moveTo>
                    <a:pt x="148" y="185"/>
                  </a:moveTo>
                  <a:cubicBezTo>
                    <a:pt x="148" y="212"/>
                    <a:pt x="148" y="212"/>
                    <a:pt x="148" y="212"/>
                  </a:cubicBezTo>
                  <a:cubicBezTo>
                    <a:pt x="0" y="212"/>
                    <a:pt x="0" y="212"/>
                    <a:pt x="0" y="212"/>
                  </a:cubicBezTo>
                  <a:cubicBezTo>
                    <a:pt x="0" y="212"/>
                    <a:pt x="0" y="212"/>
                    <a:pt x="0" y="212"/>
                  </a:cubicBezTo>
                  <a:cubicBezTo>
                    <a:pt x="0" y="185"/>
                    <a:pt x="0" y="185"/>
                    <a:pt x="0" y="185"/>
                  </a:cubicBezTo>
                  <a:cubicBezTo>
                    <a:pt x="0" y="185"/>
                    <a:pt x="0" y="185"/>
                    <a:pt x="0" y="185"/>
                  </a:cubicBezTo>
                  <a:cubicBezTo>
                    <a:pt x="1" y="83"/>
                    <a:pt x="34" y="0"/>
                    <a:pt x="74" y="0"/>
                  </a:cubicBezTo>
                  <a:cubicBezTo>
                    <a:pt x="115" y="0"/>
                    <a:pt x="148" y="83"/>
                    <a:pt x="148" y="185"/>
                  </a:cubicBezTo>
                  <a:close/>
                </a:path>
              </a:pathLst>
            </a:custGeom>
            <a:solidFill>
              <a:srgbClr val="8E5B06"/>
            </a:solidFill>
            <a:ln>
              <a:noFill/>
            </a:ln>
            <a:extLst>
              <a:ext uri="{91240B29-F687-4F45-9708-019B960494DF}">
                <a14:hiddenLine xmlns:a14="http://schemas.microsoft.com/office/drawing/2010/main" w="9525">
                  <a:solidFill>
                    <a:srgbClr val="000000"/>
                  </a:solidFill>
                  <a:round/>
                </a14:hiddenLine>
              </a:ext>
            </a:extLst>
          </p:spPr>
          <p:txBody>
            <a:bodyPr vert="horz" wrap="square" lIns="184573" tIns="92286" rIns="184573" bIns="92286" numCol="1" anchor="t" anchorCtr="0" compatLnSpc="1"/>
            <a:p>
              <a:endParaRPr lang="zh-CN" altLang="en-US" sz="3635"/>
            </a:p>
          </p:txBody>
        </p:sp>
      </p:grpSp>
      <p:grpSp>
        <p:nvGrpSpPr>
          <p:cNvPr id="14" name="Group 4"/>
          <p:cNvGrpSpPr>
            <a:grpSpLocks noChangeAspect="1"/>
          </p:cNvGrpSpPr>
          <p:nvPr/>
        </p:nvGrpSpPr>
        <p:grpSpPr bwMode="auto">
          <a:xfrm rot="0">
            <a:off x="9091295" y="2512695"/>
            <a:ext cx="2269490" cy="2233295"/>
            <a:chOff x="3232" y="608"/>
            <a:chExt cx="1134" cy="1116"/>
          </a:xfrm>
        </p:grpSpPr>
        <p:sp>
          <p:nvSpPr>
            <p:cNvPr id="15" name="Freeform 5"/>
            <p:cNvSpPr/>
            <p:nvPr/>
          </p:nvSpPr>
          <p:spPr bwMode="auto">
            <a:xfrm>
              <a:off x="3232" y="608"/>
              <a:ext cx="1050" cy="1116"/>
            </a:xfrm>
            <a:custGeom>
              <a:avLst/>
              <a:gdLst>
                <a:gd name="T0" fmla="*/ 60 w 442"/>
                <a:gd name="T1" fmla="*/ 0 h 417"/>
                <a:gd name="T2" fmla="*/ 0 w 442"/>
                <a:gd name="T3" fmla="*/ 61 h 417"/>
                <a:gd name="T4" fmla="*/ 0 w 442"/>
                <a:gd name="T5" fmla="*/ 417 h 417"/>
                <a:gd name="T6" fmla="*/ 363 w 442"/>
                <a:gd name="T7" fmla="*/ 417 h 417"/>
                <a:gd name="T8" fmla="*/ 365 w 442"/>
                <a:gd name="T9" fmla="*/ 152 h 417"/>
                <a:gd name="T10" fmla="*/ 368 w 442"/>
                <a:gd name="T11" fmla="*/ 124 h 417"/>
                <a:gd name="T12" fmla="*/ 369 w 442"/>
                <a:gd name="T13" fmla="*/ 116 h 417"/>
                <a:gd name="T14" fmla="*/ 372 w 442"/>
                <a:gd name="T15" fmla="*/ 99 h 417"/>
                <a:gd name="T16" fmla="*/ 374 w 442"/>
                <a:gd name="T17" fmla="*/ 91 h 417"/>
                <a:gd name="T18" fmla="*/ 377 w 442"/>
                <a:gd name="T19" fmla="*/ 80 h 417"/>
                <a:gd name="T20" fmla="*/ 381 w 442"/>
                <a:gd name="T21" fmla="*/ 64 h 417"/>
                <a:gd name="T22" fmla="*/ 382 w 442"/>
                <a:gd name="T23" fmla="*/ 62 h 417"/>
                <a:gd name="T24" fmla="*/ 389 w 442"/>
                <a:gd name="T25" fmla="*/ 44 h 417"/>
                <a:gd name="T26" fmla="*/ 394 w 442"/>
                <a:gd name="T27" fmla="*/ 34 h 417"/>
                <a:gd name="T28" fmla="*/ 399 w 442"/>
                <a:gd name="T29" fmla="*/ 27 h 417"/>
                <a:gd name="T30" fmla="*/ 405 w 442"/>
                <a:gd name="T31" fmla="*/ 19 h 417"/>
                <a:gd name="T32" fmla="*/ 410 w 442"/>
                <a:gd name="T33" fmla="*/ 13 h 417"/>
                <a:gd name="T34" fmla="*/ 416 w 442"/>
                <a:gd name="T35" fmla="*/ 8 h 417"/>
                <a:gd name="T36" fmla="*/ 422 w 442"/>
                <a:gd name="T37" fmla="*/ 4 h 417"/>
                <a:gd name="T38" fmla="*/ 429 w 442"/>
                <a:gd name="T39" fmla="*/ 1 h 417"/>
                <a:gd name="T40" fmla="*/ 442 w 442"/>
                <a:gd name="T4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17">
                  <a:moveTo>
                    <a:pt x="60" y="0"/>
                  </a:moveTo>
                  <a:cubicBezTo>
                    <a:pt x="27" y="0"/>
                    <a:pt x="0" y="27"/>
                    <a:pt x="0" y="61"/>
                  </a:cubicBezTo>
                  <a:cubicBezTo>
                    <a:pt x="0" y="417"/>
                    <a:pt x="0" y="417"/>
                    <a:pt x="0" y="417"/>
                  </a:cubicBezTo>
                  <a:cubicBezTo>
                    <a:pt x="363" y="417"/>
                    <a:pt x="363" y="417"/>
                    <a:pt x="363" y="417"/>
                  </a:cubicBezTo>
                  <a:cubicBezTo>
                    <a:pt x="365" y="152"/>
                    <a:pt x="365" y="152"/>
                    <a:pt x="365" y="152"/>
                  </a:cubicBezTo>
                  <a:cubicBezTo>
                    <a:pt x="368" y="124"/>
                    <a:pt x="368" y="124"/>
                    <a:pt x="368" y="124"/>
                  </a:cubicBezTo>
                  <a:cubicBezTo>
                    <a:pt x="369" y="116"/>
                    <a:pt x="369" y="116"/>
                    <a:pt x="369" y="116"/>
                  </a:cubicBezTo>
                  <a:cubicBezTo>
                    <a:pt x="372" y="99"/>
                    <a:pt x="372" y="99"/>
                    <a:pt x="372" y="99"/>
                  </a:cubicBezTo>
                  <a:cubicBezTo>
                    <a:pt x="374" y="91"/>
                    <a:pt x="374" y="91"/>
                    <a:pt x="374" y="91"/>
                  </a:cubicBezTo>
                  <a:cubicBezTo>
                    <a:pt x="377" y="80"/>
                    <a:pt x="377" y="80"/>
                    <a:pt x="377" y="80"/>
                  </a:cubicBezTo>
                  <a:cubicBezTo>
                    <a:pt x="381" y="64"/>
                    <a:pt x="381" y="64"/>
                    <a:pt x="381" y="64"/>
                  </a:cubicBezTo>
                  <a:cubicBezTo>
                    <a:pt x="382" y="62"/>
                    <a:pt x="382" y="62"/>
                    <a:pt x="382" y="62"/>
                  </a:cubicBezTo>
                  <a:cubicBezTo>
                    <a:pt x="389" y="44"/>
                    <a:pt x="389" y="44"/>
                    <a:pt x="389" y="44"/>
                  </a:cubicBezTo>
                  <a:cubicBezTo>
                    <a:pt x="394" y="34"/>
                    <a:pt x="394" y="34"/>
                    <a:pt x="394" y="34"/>
                  </a:cubicBezTo>
                  <a:cubicBezTo>
                    <a:pt x="399" y="27"/>
                    <a:pt x="399" y="27"/>
                    <a:pt x="399" y="27"/>
                  </a:cubicBezTo>
                  <a:cubicBezTo>
                    <a:pt x="405" y="19"/>
                    <a:pt x="405" y="19"/>
                    <a:pt x="405" y="19"/>
                  </a:cubicBezTo>
                  <a:cubicBezTo>
                    <a:pt x="410" y="13"/>
                    <a:pt x="410" y="13"/>
                    <a:pt x="410" y="13"/>
                  </a:cubicBezTo>
                  <a:cubicBezTo>
                    <a:pt x="416" y="8"/>
                    <a:pt x="416" y="8"/>
                    <a:pt x="416" y="8"/>
                  </a:cubicBezTo>
                  <a:cubicBezTo>
                    <a:pt x="422" y="4"/>
                    <a:pt x="422" y="4"/>
                    <a:pt x="422" y="4"/>
                  </a:cubicBezTo>
                  <a:cubicBezTo>
                    <a:pt x="429" y="1"/>
                    <a:pt x="429" y="1"/>
                    <a:pt x="429" y="1"/>
                  </a:cubicBezTo>
                  <a:cubicBezTo>
                    <a:pt x="442" y="0"/>
                    <a:pt x="442" y="0"/>
                    <a:pt x="442" y="0"/>
                  </a:cubicBezTo>
                </a:path>
              </a:pathLst>
            </a:custGeom>
            <a:solidFill>
              <a:srgbClr val="CB4D3E"/>
            </a:solidFill>
            <a:ln>
              <a:noFill/>
            </a:ln>
            <a:extLst>
              <a:ext uri="{91240B29-F687-4F45-9708-019B960494DF}">
                <a14:hiddenLine xmlns:a14="http://schemas.microsoft.com/office/drawing/2010/main" w="9525">
                  <a:solidFill>
                    <a:srgbClr val="000000"/>
                  </a:solidFill>
                  <a:round/>
                </a14:hiddenLine>
              </a:ext>
            </a:extLst>
          </p:spPr>
          <p:txBody>
            <a:bodyPr vert="horz" wrap="square" lIns="184573" tIns="217999" rIns="435999" bIns="92286" numCol="1" anchor="t" anchorCtr="0" compatLnSpc="1"/>
            <a:p>
              <a:pPr algn="ctr"/>
              <a:r>
                <a:rPr lang="en-US" altLang="zh-CN" sz="2400" dirty="0" smtClean="0">
                  <a:solidFill>
                    <a:schemeClr val="bg1"/>
                  </a:solidFill>
                  <a:latin typeface="微软雅黑" panose="020B0503020204020204" pitchFamily="34" charset="-122"/>
                  <a:ea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Freeform 6"/>
            <p:cNvSpPr/>
            <p:nvPr/>
          </p:nvSpPr>
          <p:spPr bwMode="auto">
            <a:xfrm>
              <a:off x="4094" y="608"/>
              <a:ext cx="272" cy="390"/>
            </a:xfrm>
            <a:custGeom>
              <a:avLst/>
              <a:gdLst>
                <a:gd name="T0" fmla="*/ 148 w 148"/>
                <a:gd name="T1" fmla="*/ 185 h 212"/>
                <a:gd name="T2" fmla="*/ 148 w 148"/>
                <a:gd name="T3" fmla="*/ 212 h 212"/>
                <a:gd name="T4" fmla="*/ 0 w 148"/>
                <a:gd name="T5" fmla="*/ 212 h 212"/>
                <a:gd name="T6" fmla="*/ 0 w 148"/>
                <a:gd name="T7" fmla="*/ 212 h 212"/>
                <a:gd name="T8" fmla="*/ 0 w 148"/>
                <a:gd name="T9" fmla="*/ 185 h 212"/>
                <a:gd name="T10" fmla="*/ 0 w 148"/>
                <a:gd name="T11" fmla="*/ 185 h 212"/>
                <a:gd name="T12" fmla="*/ 74 w 148"/>
                <a:gd name="T13" fmla="*/ 0 h 212"/>
                <a:gd name="T14" fmla="*/ 148 w 148"/>
                <a:gd name="T15" fmla="*/ 185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12">
                  <a:moveTo>
                    <a:pt x="148" y="185"/>
                  </a:moveTo>
                  <a:cubicBezTo>
                    <a:pt x="148" y="212"/>
                    <a:pt x="148" y="212"/>
                    <a:pt x="148" y="212"/>
                  </a:cubicBezTo>
                  <a:cubicBezTo>
                    <a:pt x="0" y="212"/>
                    <a:pt x="0" y="212"/>
                    <a:pt x="0" y="212"/>
                  </a:cubicBezTo>
                  <a:cubicBezTo>
                    <a:pt x="0" y="212"/>
                    <a:pt x="0" y="212"/>
                    <a:pt x="0" y="212"/>
                  </a:cubicBezTo>
                  <a:cubicBezTo>
                    <a:pt x="0" y="185"/>
                    <a:pt x="0" y="185"/>
                    <a:pt x="0" y="185"/>
                  </a:cubicBezTo>
                  <a:cubicBezTo>
                    <a:pt x="0" y="185"/>
                    <a:pt x="0" y="185"/>
                    <a:pt x="0" y="185"/>
                  </a:cubicBezTo>
                  <a:cubicBezTo>
                    <a:pt x="1" y="83"/>
                    <a:pt x="34" y="0"/>
                    <a:pt x="74" y="0"/>
                  </a:cubicBezTo>
                  <a:cubicBezTo>
                    <a:pt x="115" y="0"/>
                    <a:pt x="148" y="83"/>
                    <a:pt x="148" y="185"/>
                  </a:cubicBezTo>
                  <a:close/>
                </a:path>
              </a:pathLst>
            </a:custGeom>
            <a:solidFill>
              <a:srgbClr val="68241C"/>
            </a:solidFill>
            <a:ln>
              <a:noFill/>
            </a:ln>
            <a:extLst>
              <a:ext uri="{91240B29-F687-4F45-9708-019B960494DF}">
                <a14:hiddenLine xmlns:a14="http://schemas.microsoft.com/office/drawing/2010/main" w="9525">
                  <a:solidFill>
                    <a:srgbClr val="000000"/>
                  </a:solidFill>
                  <a:round/>
                </a14:hiddenLine>
              </a:ext>
            </a:extLst>
          </p:spPr>
          <p:txBody>
            <a:bodyPr vert="horz" wrap="square" lIns="184573" tIns="92286" rIns="184573" bIns="92286" numCol="1" anchor="t" anchorCtr="0" compatLnSpc="1"/>
            <a:p>
              <a:endParaRPr lang="zh-CN" altLang="en-US" sz="3635"/>
            </a:p>
          </p:txBody>
        </p:sp>
      </p:grpSp>
      <p:sp>
        <p:nvSpPr>
          <p:cNvPr id="255" name="文本框 254"/>
          <p:cNvSpPr txBox="1"/>
          <p:nvPr/>
        </p:nvSpPr>
        <p:spPr>
          <a:xfrm>
            <a:off x="951230" y="3245485"/>
            <a:ext cx="1584325" cy="1198880"/>
          </a:xfrm>
          <a:prstGeom prst="rect">
            <a:avLst/>
          </a:prstGeom>
          <a:noFill/>
        </p:spPr>
        <p:txBody>
          <a:bodyPr wrap="square" rtlCol="0">
            <a:spAutoFit/>
          </a:bodyPr>
          <a:p>
            <a:pPr algn="ct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三位数乘两位数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57" name="文本框 256"/>
          <p:cNvSpPr txBox="1"/>
          <p:nvPr/>
        </p:nvSpPr>
        <p:spPr>
          <a:xfrm>
            <a:off x="6357620" y="3245485"/>
            <a:ext cx="1728470" cy="1198880"/>
          </a:xfrm>
          <a:prstGeom prst="rect">
            <a:avLst/>
          </a:prstGeom>
          <a:noFill/>
        </p:spPr>
        <p:txBody>
          <a:bodyPr wrap="square" rtlCol="0">
            <a:spAutoFit/>
          </a:bodyPr>
          <a:p>
            <a:pPr algn="ct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除数是两位数的除法</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59" name="文本框 258"/>
          <p:cNvSpPr txBox="1"/>
          <p:nvPr/>
        </p:nvSpPr>
        <p:spPr>
          <a:xfrm>
            <a:off x="3826510" y="3293110"/>
            <a:ext cx="1224280" cy="1198880"/>
          </a:xfrm>
          <a:prstGeom prst="rect">
            <a:avLst/>
          </a:prstGeom>
          <a:noFill/>
        </p:spPr>
        <p:txBody>
          <a:bodyPr wrap="square" rtlCol="0">
            <a:spAutoFit/>
          </a:bodyPr>
          <a:p>
            <a:pPr algn="ct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积的变化规律</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61" name="文本框 260"/>
          <p:cNvSpPr txBox="1"/>
          <p:nvPr/>
        </p:nvSpPr>
        <p:spPr>
          <a:xfrm>
            <a:off x="9342755" y="3293110"/>
            <a:ext cx="1224280" cy="1198880"/>
          </a:xfrm>
          <a:prstGeom prst="rect">
            <a:avLst/>
          </a:prstGeom>
          <a:noFill/>
        </p:spPr>
        <p:txBody>
          <a:bodyPr wrap="square" rtlCol="0">
            <a:spAutoFit/>
          </a:bodyPr>
          <a:p>
            <a:pPr algn="ct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商的变化规律</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课堂小结</a:t>
            </a:r>
            <a:endParaRPr kumimoji="1" lang="zh-CN" altLang="en-US" sz="24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cxnSp>
        <p:nvCxnSpPr>
          <p:cNvPr id="4" name="直接连接符 3"/>
          <p:cNvCxnSpPr/>
          <p:nvPr/>
        </p:nvCxnSpPr>
        <p:spPr>
          <a:xfrm>
            <a:off x="504825" y="3896360"/>
            <a:ext cx="11448000" cy="0"/>
          </a:xfrm>
          <a:prstGeom prst="line">
            <a:avLst/>
          </a:prstGeom>
          <a:ln w="95250">
            <a:solidFill>
              <a:srgbClr val="BFBFBF"/>
            </a:solidFill>
          </a:ln>
        </p:spPr>
        <p:style>
          <a:lnRef idx="1">
            <a:schemeClr val="accent1"/>
          </a:lnRef>
          <a:fillRef idx="0">
            <a:schemeClr val="accent1"/>
          </a:fillRef>
          <a:effectRef idx="0">
            <a:schemeClr val="accent1"/>
          </a:effectRef>
          <a:fontRef idx="minor">
            <a:schemeClr val="tx1"/>
          </a:fontRef>
        </p:style>
      </p:cxnSp>
      <p:grpSp>
        <p:nvGrpSpPr>
          <p:cNvPr id="5" name="Group 4"/>
          <p:cNvGrpSpPr>
            <a:grpSpLocks noChangeAspect="1"/>
          </p:cNvGrpSpPr>
          <p:nvPr/>
        </p:nvGrpSpPr>
        <p:grpSpPr bwMode="auto">
          <a:xfrm rot="0">
            <a:off x="889635" y="3115945"/>
            <a:ext cx="2269490" cy="2233295"/>
            <a:chOff x="3232" y="608"/>
            <a:chExt cx="1134" cy="1116"/>
          </a:xfrm>
        </p:grpSpPr>
        <p:sp>
          <p:nvSpPr>
            <p:cNvPr id="6" name="Freeform 5"/>
            <p:cNvSpPr/>
            <p:nvPr/>
          </p:nvSpPr>
          <p:spPr bwMode="auto">
            <a:xfrm>
              <a:off x="3232" y="608"/>
              <a:ext cx="1050" cy="1116"/>
            </a:xfrm>
            <a:custGeom>
              <a:avLst/>
              <a:gdLst>
                <a:gd name="T0" fmla="*/ 60 w 442"/>
                <a:gd name="T1" fmla="*/ 0 h 417"/>
                <a:gd name="T2" fmla="*/ 0 w 442"/>
                <a:gd name="T3" fmla="*/ 61 h 417"/>
                <a:gd name="T4" fmla="*/ 0 w 442"/>
                <a:gd name="T5" fmla="*/ 417 h 417"/>
                <a:gd name="T6" fmla="*/ 363 w 442"/>
                <a:gd name="T7" fmla="*/ 417 h 417"/>
                <a:gd name="T8" fmla="*/ 365 w 442"/>
                <a:gd name="T9" fmla="*/ 152 h 417"/>
                <a:gd name="T10" fmla="*/ 368 w 442"/>
                <a:gd name="T11" fmla="*/ 124 h 417"/>
                <a:gd name="T12" fmla="*/ 369 w 442"/>
                <a:gd name="T13" fmla="*/ 116 h 417"/>
                <a:gd name="T14" fmla="*/ 372 w 442"/>
                <a:gd name="T15" fmla="*/ 99 h 417"/>
                <a:gd name="T16" fmla="*/ 374 w 442"/>
                <a:gd name="T17" fmla="*/ 91 h 417"/>
                <a:gd name="T18" fmla="*/ 377 w 442"/>
                <a:gd name="T19" fmla="*/ 80 h 417"/>
                <a:gd name="T20" fmla="*/ 381 w 442"/>
                <a:gd name="T21" fmla="*/ 64 h 417"/>
                <a:gd name="T22" fmla="*/ 382 w 442"/>
                <a:gd name="T23" fmla="*/ 62 h 417"/>
                <a:gd name="T24" fmla="*/ 389 w 442"/>
                <a:gd name="T25" fmla="*/ 44 h 417"/>
                <a:gd name="T26" fmla="*/ 394 w 442"/>
                <a:gd name="T27" fmla="*/ 34 h 417"/>
                <a:gd name="T28" fmla="*/ 399 w 442"/>
                <a:gd name="T29" fmla="*/ 27 h 417"/>
                <a:gd name="T30" fmla="*/ 405 w 442"/>
                <a:gd name="T31" fmla="*/ 19 h 417"/>
                <a:gd name="T32" fmla="*/ 410 w 442"/>
                <a:gd name="T33" fmla="*/ 13 h 417"/>
                <a:gd name="T34" fmla="*/ 416 w 442"/>
                <a:gd name="T35" fmla="*/ 8 h 417"/>
                <a:gd name="T36" fmla="*/ 422 w 442"/>
                <a:gd name="T37" fmla="*/ 4 h 417"/>
                <a:gd name="T38" fmla="*/ 429 w 442"/>
                <a:gd name="T39" fmla="*/ 1 h 417"/>
                <a:gd name="T40" fmla="*/ 442 w 442"/>
                <a:gd name="T4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17">
                  <a:moveTo>
                    <a:pt x="60" y="0"/>
                  </a:moveTo>
                  <a:cubicBezTo>
                    <a:pt x="27" y="0"/>
                    <a:pt x="0" y="27"/>
                    <a:pt x="0" y="61"/>
                  </a:cubicBezTo>
                  <a:cubicBezTo>
                    <a:pt x="0" y="417"/>
                    <a:pt x="0" y="417"/>
                    <a:pt x="0" y="417"/>
                  </a:cubicBezTo>
                  <a:cubicBezTo>
                    <a:pt x="363" y="417"/>
                    <a:pt x="363" y="417"/>
                    <a:pt x="363" y="417"/>
                  </a:cubicBezTo>
                  <a:cubicBezTo>
                    <a:pt x="365" y="152"/>
                    <a:pt x="365" y="152"/>
                    <a:pt x="365" y="152"/>
                  </a:cubicBezTo>
                  <a:cubicBezTo>
                    <a:pt x="368" y="124"/>
                    <a:pt x="368" y="124"/>
                    <a:pt x="368" y="124"/>
                  </a:cubicBezTo>
                  <a:cubicBezTo>
                    <a:pt x="369" y="116"/>
                    <a:pt x="369" y="116"/>
                    <a:pt x="369" y="116"/>
                  </a:cubicBezTo>
                  <a:cubicBezTo>
                    <a:pt x="372" y="99"/>
                    <a:pt x="372" y="99"/>
                    <a:pt x="372" y="99"/>
                  </a:cubicBezTo>
                  <a:cubicBezTo>
                    <a:pt x="374" y="91"/>
                    <a:pt x="374" y="91"/>
                    <a:pt x="374" y="91"/>
                  </a:cubicBezTo>
                  <a:cubicBezTo>
                    <a:pt x="377" y="80"/>
                    <a:pt x="377" y="80"/>
                    <a:pt x="377" y="80"/>
                  </a:cubicBezTo>
                  <a:cubicBezTo>
                    <a:pt x="381" y="64"/>
                    <a:pt x="381" y="64"/>
                    <a:pt x="381" y="64"/>
                  </a:cubicBezTo>
                  <a:cubicBezTo>
                    <a:pt x="382" y="62"/>
                    <a:pt x="382" y="62"/>
                    <a:pt x="382" y="62"/>
                  </a:cubicBezTo>
                  <a:cubicBezTo>
                    <a:pt x="389" y="44"/>
                    <a:pt x="389" y="44"/>
                    <a:pt x="389" y="44"/>
                  </a:cubicBezTo>
                  <a:cubicBezTo>
                    <a:pt x="394" y="34"/>
                    <a:pt x="394" y="34"/>
                    <a:pt x="394" y="34"/>
                  </a:cubicBezTo>
                  <a:cubicBezTo>
                    <a:pt x="399" y="27"/>
                    <a:pt x="399" y="27"/>
                    <a:pt x="399" y="27"/>
                  </a:cubicBezTo>
                  <a:cubicBezTo>
                    <a:pt x="405" y="19"/>
                    <a:pt x="405" y="19"/>
                    <a:pt x="405" y="19"/>
                  </a:cubicBezTo>
                  <a:cubicBezTo>
                    <a:pt x="410" y="13"/>
                    <a:pt x="410" y="13"/>
                    <a:pt x="410" y="13"/>
                  </a:cubicBezTo>
                  <a:cubicBezTo>
                    <a:pt x="416" y="8"/>
                    <a:pt x="416" y="8"/>
                    <a:pt x="416" y="8"/>
                  </a:cubicBezTo>
                  <a:cubicBezTo>
                    <a:pt x="422" y="4"/>
                    <a:pt x="422" y="4"/>
                    <a:pt x="422" y="4"/>
                  </a:cubicBezTo>
                  <a:cubicBezTo>
                    <a:pt x="429" y="1"/>
                    <a:pt x="429" y="1"/>
                    <a:pt x="429" y="1"/>
                  </a:cubicBezTo>
                  <a:cubicBezTo>
                    <a:pt x="442" y="0"/>
                    <a:pt x="442" y="0"/>
                    <a:pt x="442" y="0"/>
                  </a:cubicBezTo>
                </a:path>
              </a:pathLst>
            </a:custGeom>
            <a:solidFill>
              <a:srgbClr val="1CAE97"/>
            </a:solidFill>
            <a:ln>
              <a:noFill/>
            </a:ln>
            <a:extLst>
              <a:ext uri="{91240B29-F687-4F45-9708-019B960494DF}">
                <a14:hiddenLine xmlns:a14="http://schemas.microsoft.com/office/drawing/2010/main" w="9525">
                  <a:solidFill>
                    <a:srgbClr val="000000"/>
                  </a:solidFill>
                  <a:round/>
                </a14:hiddenLine>
              </a:ext>
            </a:extLst>
          </p:spPr>
          <p:txBody>
            <a:bodyPr vert="horz" wrap="square" lIns="0" tIns="217999" rIns="435999" bIns="92286" numCol="1" anchor="t" anchorCtr="0" compatLnSpc="1"/>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01</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sp>
          <p:nvSpPr>
            <p:cNvPr id="7" name="Freeform 6"/>
            <p:cNvSpPr/>
            <p:nvPr/>
          </p:nvSpPr>
          <p:spPr bwMode="auto">
            <a:xfrm>
              <a:off x="4094" y="608"/>
              <a:ext cx="272" cy="390"/>
            </a:xfrm>
            <a:custGeom>
              <a:avLst/>
              <a:gdLst>
                <a:gd name="T0" fmla="*/ 148 w 148"/>
                <a:gd name="T1" fmla="*/ 185 h 212"/>
                <a:gd name="T2" fmla="*/ 148 w 148"/>
                <a:gd name="T3" fmla="*/ 212 h 212"/>
                <a:gd name="T4" fmla="*/ 0 w 148"/>
                <a:gd name="T5" fmla="*/ 212 h 212"/>
                <a:gd name="T6" fmla="*/ 0 w 148"/>
                <a:gd name="T7" fmla="*/ 212 h 212"/>
                <a:gd name="T8" fmla="*/ 0 w 148"/>
                <a:gd name="T9" fmla="*/ 185 h 212"/>
                <a:gd name="T10" fmla="*/ 0 w 148"/>
                <a:gd name="T11" fmla="*/ 185 h 212"/>
                <a:gd name="T12" fmla="*/ 74 w 148"/>
                <a:gd name="T13" fmla="*/ 0 h 212"/>
                <a:gd name="T14" fmla="*/ 148 w 148"/>
                <a:gd name="T15" fmla="*/ 185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12">
                  <a:moveTo>
                    <a:pt x="148" y="185"/>
                  </a:moveTo>
                  <a:cubicBezTo>
                    <a:pt x="148" y="212"/>
                    <a:pt x="148" y="212"/>
                    <a:pt x="148" y="212"/>
                  </a:cubicBezTo>
                  <a:cubicBezTo>
                    <a:pt x="0" y="212"/>
                    <a:pt x="0" y="212"/>
                    <a:pt x="0" y="212"/>
                  </a:cubicBezTo>
                  <a:cubicBezTo>
                    <a:pt x="0" y="212"/>
                    <a:pt x="0" y="212"/>
                    <a:pt x="0" y="212"/>
                  </a:cubicBezTo>
                  <a:cubicBezTo>
                    <a:pt x="0" y="185"/>
                    <a:pt x="0" y="185"/>
                    <a:pt x="0" y="185"/>
                  </a:cubicBezTo>
                  <a:cubicBezTo>
                    <a:pt x="0" y="185"/>
                    <a:pt x="0" y="185"/>
                    <a:pt x="0" y="185"/>
                  </a:cubicBezTo>
                  <a:cubicBezTo>
                    <a:pt x="1" y="83"/>
                    <a:pt x="34" y="0"/>
                    <a:pt x="74" y="0"/>
                  </a:cubicBezTo>
                  <a:cubicBezTo>
                    <a:pt x="115" y="0"/>
                    <a:pt x="148" y="83"/>
                    <a:pt x="148" y="185"/>
                  </a:cubicBezTo>
                  <a:close/>
                </a:path>
              </a:pathLst>
            </a:custGeom>
            <a:solidFill>
              <a:srgbClr val="0E574B"/>
            </a:solidFill>
            <a:ln>
              <a:noFill/>
            </a:ln>
            <a:extLst>
              <a:ext uri="{91240B29-F687-4F45-9708-019B960494DF}">
                <a14:hiddenLine xmlns:a14="http://schemas.microsoft.com/office/drawing/2010/main" w="9525">
                  <a:solidFill>
                    <a:srgbClr val="000000"/>
                  </a:solidFill>
                  <a:round/>
                </a14:hiddenLine>
              </a:ext>
            </a:extLst>
          </p:spPr>
          <p:txBody>
            <a:bodyPr vert="horz" wrap="square" lIns="184573" tIns="92286" rIns="184573" bIns="92286" numCol="1" anchor="t" anchorCtr="0" compatLnSpc="1"/>
            <a:lstStyle/>
            <a:p>
              <a:endParaRPr lang="zh-CN" altLang="en-US" sz="3635"/>
            </a:p>
          </p:txBody>
        </p:sp>
      </p:grpSp>
      <p:grpSp>
        <p:nvGrpSpPr>
          <p:cNvPr id="8" name="Group 4"/>
          <p:cNvGrpSpPr>
            <a:grpSpLocks noChangeAspect="1"/>
          </p:cNvGrpSpPr>
          <p:nvPr/>
        </p:nvGrpSpPr>
        <p:grpSpPr bwMode="auto">
          <a:xfrm rot="0">
            <a:off x="3615690" y="3115945"/>
            <a:ext cx="2269490" cy="2233295"/>
            <a:chOff x="3232" y="608"/>
            <a:chExt cx="1134" cy="1116"/>
          </a:xfrm>
        </p:grpSpPr>
        <p:sp>
          <p:nvSpPr>
            <p:cNvPr id="9" name="Freeform 5"/>
            <p:cNvSpPr/>
            <p:nvPr/>
          </p:nvSpPr>
          <p:spPr bwMode="auto">
            <a:xfrm>
              <a:off x="3232" y="608"/>
              <a:ext cx="1050" cy="1116"/>
            </a:xfrm>
            <a:custGeom>
              <a:avLst/>
              <a:gdLst>
                <a:gd name="T0" fmla="*/ 60 w 442"/>
                <a:gd name="T1" fmla="*/ 0 h 417"/>
                <a:gd name="T2" fmla="*/ 0 w 442"/>
                <a:gd name="T3" fmla="*/ 61 h 417"/>
                <a:gd name="T4" fmla="*/ 0 w 442"/>
                <a:gd name="T5" fmla="*/ 417 h 417"/>
                <a:gd name="T6" fmla="*/ 363 w 442"/>
                <a:gd name="T7" fmla="*/ 417 h 417"/>
                <a:gd name="T8" fmla="*/ 365 w 442"/>
                <a:gd name="T9" fmla="*/ 152 h 417"/>
                <a:gd name="T10" fmla="*/ 368 w 442"/>
                <a:gd name="T11" fmla="*/ 124 h 417"/>
                <a:gd name="T12" fmla="*/ 369 w 442"/>
                <a:gd name="T13" fmla="*/ 116 h 417"/>
                <a:gd name="T14" fmla="*/ 372 w 442"/>
                <a:gd name="T15" fmla="*/ 99 h 417"/>
                <a:gd name="T16" fmla="*/ 374 w 442"/>
                <a:gd name="T17" fmla="*/ 91 h 417"/>
                <a:gd name="T18" fmla="*/ 377 w 442"/>
                <a:gd name="T19" fmla="*/ 80 h 417"/>
                <a:gd name="T20" fmla="*/ 381 w 442"/>
                <a:gd name="T21" fmla="*/ 64 h 417"/>
                <a:gd name="T22" fmla="*/ 382 w 442"/>
                <a:gd name="T23" fmla="*/ 62 h 417"/>
                <a:gd name="T24" fmla="*/ 389 w 442"/>
                <a:gd name="T25" fmla="*/ 44 h 417"/>
                <a:gd name="T26" fmla="*/ 394 w 442"/>
                <a:gd name="T27" fmla="*/ 34 h 417"/>
                <a:gd name="T28" fmla="*/ 399 w 442"/>
                <a:gd name="T29" fmla="*/ 27 h 417"/>
                <a:gd name="T30" fmla="*/ 405 w 442"/>
                <a:gd name="T31" fmla="*/ 19 h 417"/>
                <a:gd name="T32" fmla="*/ 410 w 442"/>
                <a:gd name="T33" fmla="*/ 13 h 417"/>
                <a:gd name="T34" fmla="*/ 416 w 442"/>
                <a:gd name="T35" fmla="*/ 8 h 417"/>
                <a:gd name="T36" fmla="*/ 422 w 442"/>
                <a:gd name="T37" fmla="*/ 4 h 417"/>
                <a:gd name="T38" fmla="*/ 429 w 442"/>
                <a:gd name="T39" fmla="*/ 1 h 417"/>
                <a:gd name="T40" fmla="*/ 442 w 442"/>
                <a:gd name="T4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17">
                  <a:moveTo>
                    <a:pt x="60" y="0"/>
                  </a:moveTo>
                  <a:cubicBezTo>
                    <a:pt x="27" y="0"/>
                    <a:pt x="0" y="27"/>
                    <a:pt x="0" y="61"/>
                  </a:cubicBezTo>
                  <a:cubicBezTo>
                    <a:pt x="0" y="417"/>
                    <a:pt x="0" y="417"/>
                    <a:pt x="0" y="417"/>
                  </a:cubicBezTo>
                  <a:cubicBezTo>
                    <a:pt x="363" y="417"/>
                    <a:pt x="363" y="417"/>
                    <a:pt x="363" y="417"/>
                  </a:cubicBezTo>
                  <a:cubicBezTo>
                    <a:pt x="365" y="152"/>
                    <a:pt x="365" y="152"/>
                    <a:pt x="365" y="152"/>
                  </a:cubicBezTo>
                  <a:cubicBezTo>
                    <a:pt x="368" y="124"/>
                    <a:pt x="368" y="124"/>
                    <a:pt x="368" y="124"/>
                  </a:cubicBezTo>
                  <a:cubicBezTo>
                    <a:pt x="369" y="116"/>
                    <a:pt x="369" y="116"/>
                    <a:pt x="369" y="116"/>
                  </a:cubicBezTo>
                  <a:cubicBezTo>
                    <a:pt x="372" y="99"/>
                    <a:pt x="372" y="99"/>
                    <a:pt x="372" y="99"/>
                  </a:cubicBezTo>
                  <a:cubicBezTo>
                    <a:pt x="374" y="91"/>
                    <a:pt x="374" y="91"/>
                    <a:pt x="374" y="91"/>
                  </a:cubicBezTo>
                  <a:cubicBezTo>
                    <a:pt x="377" y="80"/>
                    <a:pt x="377" y="80"/>
                    <a:pt x="377" y="80"/>
                  </a:cubicBezTo>
                  <a:cubicBezTo>
                    <a:pt x="381" y="64"/>
                    <a:pt x="381" y="64"/>
                    <a:pt x="381" y="64"/>
                  </a:cubicBezTo>
                  <a:cubicBezTo>
                    <a:pt x="382" y="62"/>
                    <a:pt x="382" y="62"/>
                    <a:pt x="382" y="62"/>
                  </a:cubicBezTo>
                  <a:cubicBezTo>
                    <a:pt x="389" y="44"/>
                    <a:pt x="389" y="44"/>
                    <a:pt x="389" y="44"/>
                  </a:cubicBezTo>
                  <a:cubicBezTo>
                    <a:pt x="394" y="34"/>
                    <a:pt x="394" y="34"/>
                    <a:pt x="394" y="34"/>
                  </a:cubicBezTo>
                  <a:cubicBezTo>
                    <a:pt x="399" y="27"/>
                    <a:pt x="399" y="27"/>
                    <a:pt x="399" y="27"/>
                  </a:cubicBezTo>
                  <a:cubicBezTo>
                    <a:pt x="405" y="19"/>
                    <a:pt x="405" y="19"/>
                    <a:pt x="405" y="19"/>
                  </a:cubicBezTo>
                  <a:cubicBezTo>
                    <a:pt x="410" y="13"/>
                    <a:pt x="410" y="13"/>
                    <a:pt x="410" y="13"/>
                  </a:cubicBezTo>
                  <a:cubicBezTo>
                    <a:pt x="416" y="8"/>
                    <a:pt x="416" y="8"/>
                    <a:pt x="416" y="8"/>
                  </a:cubicBezTo>
                  <a:cubicBezTo>
                    <a:pt x="422" y="4"/>
                    <a:pt x="422" y="4"/>
                    <a:pt x="422" y="4"/>
                  </a:cubicBezTo>
                  <a:cubicBezTo>
                    <a:pt x="429" y="1"/>
                    <a:pt x="429" y="1"/>
                    <a:pt x="429" y="1"/>
                  </a:cubicBezTo>
                  <a:cubicBezTo>
                    <a:pt x="442" y="0"/>
                    <a:pt x="442" y="0"/>
                    <a:pt x="442" y="0"/>
                  </a:cubicBezTo>
                </a:path>
              </a:pathLst>
            </a:custGeom>
            <a:solidFill>
              <a:srgbClr val="ACC571"/>
            </a:solidFill>
            <a:ln>
              <a:noFill/>
            </a:ln>
            <a:extLst>
              <a:ext uri="{91240B29-F687-4F45-9708-019B960494DF}">
                <a14:hiddenLine xmlns:a14="http://schemas.microsoft.com/office/drawing/2010/main" w="9525">
                  <a:solidFill>
                    <a:srgbClr val="000000"/>
                  </a:solidFill>
                  <a:round/>
                </a14:hiddenLine>
              </a:ext>
            </a:extLst>
          </p:spPr>
          <p:txBody>
            <a:bodyPr vert="horz" wrap="square" lIns="184573" tIns="217999" rIns="435999" bIns="92286" numCol="1" anchor="t" anchorCtr="0" compatLnSpc="1"/>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Freeform 6"/>
            <p:cNvSpPr/>
            <p:nvPr/>
          </p:nvSpPr>
          <p:spPr bwMode="auto">
            <a:xfrm>
              <a:off x="4094" y="608"/>
              <a:ext cx="272" cy="390"/>
            </a:xfrm>
            <a:custGeom>
              <a:avLst/>
              <a:gdLst>
                <a:gd name="T0" fmla="*/ 148 w 148"/>
                <a:gd name="T1" fmla="*/ 185 h 212"/>
                <a:gd name="T2" fmla="*/ 148 w 148"/>
                <a:gd name="T3" fmla="*/ 212 h 212"/>
                <a:gd name="T4" fmla="*/ 0 w 148"/>
                <a:gd name="T5" fmla="*/ 212 h 212"/>
                <a:gd name="T6" fmla="*/ 0 w 148"/>
                <a:gd name="T7" fmla="*/ 212 h 212"/>
                <a:gd name="T8" fmla="*/ 0 w 148"/>
                <a:gd name="T9" fmla="*/ 185 h 212"/>
                <a:gd name="T10" fmla="*/ 0 w 148"/>
                <a:gd name="T11" fmla="*/ 185 h 212"/>
                <a:gd name="T12" fmla="*/ 74 w 148"/>
                <a:gd name="T13" fmla="*/ 0 h 212"/>
                <a:gd name="T14" fmla="*/ 148 w 148"/>
                <a:gd name="T15" fmla="*/ 185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12">
                  <a:moveTo>
                    <a:pt x="148" y="185"/>
                  </a:moveTo>
                  <a:cubicBezTo>
                    <a:pt x="148" y="212"/>
                    <a:pt x="148" y="212"/>
                    <a:pt x="148" y="212"/>
                  </a:cubicBezTo>
                  <a:cubicBezTo>
                    <a:pt x="0" y="212"/>
                    <a:pt x="0" y="212"/>
                    <a:pt x="0" y="212"/>
                  </a:cubicBezTo>
                  <a:cubicBezTo>
                    <a:pt x="0" y="212"/>
                    <a:pt x="0" y="212"/>
                    <a:pt x="0" y="212"/>
                  </a:cubicBezTo>
                  <a:cubicBezTo>
                    <a:pt x="0" y="185"/>
                    <a:pt x="0" y="185"/>
                    <a:pt x="0" y="185"/>
                  </a:cubicBezTo>
                  <a:cubicBezTo>
                    <a:pt x="0" y="185"/>
                    <a:pt x="0" y="185"/>
                    <a:pt x="0" y="185"/>
                  </a:cubicBezTo>
                  <a:cubicBezTo>
                    <a:pt x="1" y="83"/>
                    <a:pt x="34" y="0"/>
                    <a:pt x="74" y="0"/>
                  </a:cubicBezTo>
                  <a:cubicBezTo>
                    <a:pt x="115" y="0"/>
                    <a:pt x="148" y="83"/>
                    <a:pt x="148" y="185"/>
                  </a:cubicBezTo>
                  <a:close/>
                </a:path>
              </a:pathLst>
            </a:custGeom>
            <a:solidFill>
              <a:srgbClr val="5B6E2D"/>
            </a:solidFill>
            <a:ln>
              <a:noFill/>
            </a:ln>
            <a:extLst>
              <a:ext uri="{91240B29-F687-4F45-9708-019B960494DF}">
                <a14:hiddenLine xmlns:a14="http://schemas.microsoft.com/office/drawing/2010/main" w="9525">
                  <a:solidFill>
                    <a:srgbClr val="000000"/>
                  </a:solidFill>
                  <a:round/>
                </a14:hiddenLine>
              </a:ext>
            </a:extLst>
          </p:spPr>
          <p:txBody>
            <a:bodyPr vert="horz" wrap="square" lIns="184573" tIns="92286" rIns="184573" bIns="92286" numCol="1" anchor="t" anchorCtr="0" compatLnSpc="1"/>
            <a:lstStyle/>
            <a:p>
              <a:endParaRPr lang="zh-CN" altLang="en-US" sz="3635"/>
            </a:p>
          </p:txBody>
        </p:sp>
      </p:grpSp>
      <p:grpSp>
        <p:nvGrpSpPr>
          <p:cNvPr id="11" name="Group 4"/>
          <p:cNvGrpSpPr>
            <a:grpSpLocks noChangeAspect="1"/>
          </p:cNvGrpSpPr>
          <p:nvPr/>
        </p:nvGrpSpPr>
        <p:grpSpPr bwMode="auto">
          <a:xfrm rot="0">
            <a:off x="6341745" y="3115945"/>
            <a:ext cx="2269490" cy="2233295"/>
            <a:chOff x="3232" y="608"/>
            <a:chExt cx="1134" cy="1116"/>
          </a:xfrm>
        </p:grpSpPr>
        <p:sp>
          <p:nvSpPr>
            <p:cNvPr id="12" name="Freeform 5"/>
            <p:cNvSpPr/>
            <p:nvPr/>
          </p:nvSpPr>
          <p:spPr bwMode="auto">
            <a:xfrm>
              <a:off x="3232" y="608"/>
              <a:ext cx="1050" cy="1116"/>
            </a:xfrm>
            <a:custGeom>
              <a:avLst/>
              <a:gdLst>
                <a:gd name="T0" fmla="*/ 60 w 442"/>
                <a:gd name="T1" fmla="*/ 0 h 417"/>
                <a:gd name="T2" fmla="*/ 0 w 442"/>
                <a:gd name="T3" fmla="*/ 61 h 417"/>
                <a:gd name="T4" fmla="*/ 0 w 442"/>
                <a:gd name="T5" fmla="*/ 417 h 417"/>
                <a:gd name="T6" fmla="*/ 363 w 442"/>
                <a:gd name="T7" fmla="*/ 417 h 417"/>
                <a:gd name="T8" fmla="*/ 365 w 442"/>
                <a:gd name="T9" fmla="*/ 152 h 417"/>
                <a:gd name="T10" fmla="*/ 368 w 442"/>
                <a:gd name="T11" fmla="*/ 124 h 417"/>
                <a:gd name="T12" fmla="*/ 369 w 442"/>
                <a:gd name="T13" fmla="*/ 116 h 417"/>
                <a:gd name="T14" fmla="*/ 372 w 442"/>
                <a:gd name="T15" fmla="*/ 99 h 417"/>
                <a:gd name="T16" fmla="*/ 374 w 442"/>
                <a:gd name="T17" fmla="*/ 91 h 417"/>
                <a:gd name="T18" fmla="*/ 377 w 442"/>
                <a:gd name="T19" fmla="*/ 80 h 417"/>
                <a:gd name="T20" fmla="*/ 381 w 442"/>
                <a:gd name="T21" fmla="*/ 64 h 417"/>
                <a:gd name="T22" fmla="*/ 382 w 442"/>
                <a:gd name="T23" fmla="*/ 62 h 417"/>
                <a:gd name="T24" fmla="*/ 389 w 442"/>
                <a:gd name="T25" fmla="*/ 44 h 417"/>
                <a:gd name="T26" fmla="*/ 394 w 442"/>
                <a:gd name="T27" fmla="*/ 34 h 417"/>
                <a:gd name="T28" fmla="*/ 399 w 442"/>
                <a:gd name="T29" fmla="*/ 27 h 417"/>
                <a:gd name="T30" fmla="*/ 405 w 442"/>
                <a:gd name="T31" fmla="*/ 19 h 417"/>
                <a:gd name="T32" fmla="*/ 410 w 442"/>
                <a:gd name="T33" fmla="*/ 13 h 417"/>
                <a:gd name="T34" fmla="*/ 416 w 442"/>
                <a:gd name="T35" fmla="*/ 8 h 417"/>
                <a:gd name="T36" fmla="*/ 422 w 442"/>
                <a:gd name="T37" fmla="*/ 4 h 417"/>
                <a:gd name="T38" fmla="*/ 429 w 442"/>
                <a:gd name="T39" fmla="*/ 1 h 417"/>
                <a:gd name="T40" fmla="*/ 442 w 442"/>
                <a:gd name="T4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17">
                  <a:moveTo>
                    <a:pt x="60" y="0"/>
                  </a:moveTo>
                  <a:cubicBezTo>
                    <a:pt x="27" y="0"/>
                    <a:pt x="0" y="27"/>
                    <a:pt x="0" y="61"/>
                  </a:cubicBezTo>
                  <a:cubicBezTo>
                    <a:pt x="0" y="417"/>
                    <a:pt x="0" y="417"/>
                    <a:pt x="0" y="417"/>
                  </a:cubicBezTo>
                  <a:cubicBezTo>
                    <a:pt x="363" y="417"/>
                    <a:pt x="363" y="417"/>
                    <a:pt x="363" y="417"/>
                  </a:cubicBezTo>
                  <a:cubicBezTo>
                    <a:pt x="365" y="152"/>
                    <a:pt x="365" y="152"/>
                    <a:pt x="365" y="152"/>
                  </a:cubicBezTo>
                  <a:cubicBezTo>
                    <a:pt x="368" y="124"/>
                    <a:pt x="368" y="124"/>
                    <a:pt x="368" y="124"/>
                  </a:cubicBezTo>
                  <a:cubicBezTo>
                    <a:pt x="369" y="116"/>
                    <a:pt x="369" y="116"/>
                    <a:pt x="369" y="116"/>
                  </a:cubicBezTo>
                  <a:cubicBezTo>
                    <a:pt x="372" y="99"/>
                    <a:pt x="372" y="99"/>
                    <a:pt x="372" y="99"/>
                  </a:cubicBezTo>
                  <a:cubicBezTo>
                    <a:pt x="374" y="91"/>
                    <a:pt x="374" y="91"/>
                    <a:pt x="374" y="91"/>
                  </a:cubicBezTo>
                  <a:cubicBezTo>
                    <a:pt x="377" y="80"/>
                    <a:pt x="377" y="80"/>
                    <a:pt x="377" y="80"/>
                  </a:cubicBezTo>
                  <a:cubicBezTo>
                    <a:pt x="381" y="64"/>
                    <a:pt x="381" y="64"/>
                    <a:pt x="381" y="64"/>
                  </a:cubicBezTo>
                  <a:cubicBezTo>
                    <a:pt x="382" y="62"/>
                    <a:pt x="382" y="62"/>
                    <a:pt x="382" y="62"/>
                  </a:cubicBezTo>
                  <a:cubicBezTo>
                    <a:pt x="389" y="44"/>
                    <a:pt x="389" y="44"/>
                    <a:pt x="389" y="44"/>
                  </a:cubicBezTo>
                  <a:cubicBezTo>
                    <a:pt x="394" y="34"/>
                    <a:pt x="394" y="34"/>
                    <a:pt x="394" y="34"/>
                  </a:cubicBezTo>
                  <a:cubicBezTo>
                    <a:pt x="399" y="27"/>
                    <a:pt x="399" y="27"/>
                    <a:pt x="399" y="27"/>
                  </a:cubicBezTo>
                  <a:cubicBezTo>
                    <a:pt x="405" y="19"/>
                    <a:pt x="405" y="19"/>
                    <a:pt x="405" y="19"/>
                  </a:cubicBezTo>
                  <a:cubicBezTo>
                    <a:pt x="410" y="13"/>
                    <a:pt x="410" y="13"/>
                    <a:pt x="410" y="13"/>
                  </a:cubicBezTo>
                  <a:cubicBezTo>
                    <a:pt x="416" y="8"/>
                    <a:pt x="416" y="8"/>
                    <a:pt x="416" y="8"/>
                  </a:cubicBezTo>
                  <a:cubicBezTo>
                    <a:pt x="422" y="4"/>
                    <a:pt x="422" y="4"/>
                    <a:pt x="422" y="4"/>
                  </a:cubicBezTo>
                  <a:cubicBezTo>
                    <a:pt x="429" y="1"/>
                    <a:pt x="429" y="1"/>
                    <a:pt x="429" y="1"/>
                  </a:cubicBezTo>
                  <a:cubicBezTo>
                    <a:pt x="442" y="0"/>
                    <a:pt x="442" y="0"/>
                    <a:pt x="442" y="0"/>
                  </a:cubicBezTo>
                </a:path>
              </a:pathLst>
            </a:custGeom>
            <a:solidFill>
              <a:srgbClr val="F6AC33"/>
            </a:solidFill>
            <a:ln>
              <a:noFill/>
            </a:ln>
            <a:extLst>
              <a:ext uri="{91240B29-F687-4F45-9708-019B960494DF}">
                <a14:hiddenLine xmlns:a14="http://schemas.microsoft.com/office/drawing/2010/main" w="9525">
                  <a:solidFill>
                    <a:srgbClr val="000000"/>
                  </a:solidFill>
                  <a:round/>
                </a14:hiddenLine>
              </a:ext>
            </a:extLst>
          </p:spPr>
          <p:txBody>
            <a:bodyPr vert="horz" wrap="square" lIns="184573" tIns="217999" rIns="435999" bIns="92286" numCol="1" anchor="t" anchorCtr="0" compatLnSpc="1"/>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Freeform 6"/>
            <p:cNvSpPr/>
            <p:nvPr/>
          </p:nvSpPr>
          <p:spPr bwMode="auto">
            <a:xfrm>
              <a:off x="4094" y="608"/>
              <a:ext cx="272" cy="390"/>
            </a:xfrm>
            <a:custGeom>
              <a:avLst/>
              <a:gdLst>
                <a:gd name="T0" fmla="*/ 148 w 148"/>
                <a:gd name="T1" fmla="*/ 185 h 212"/>
                <a:gd name="T2" fmla="*/ 148 w 148"/>
                <a:gd name="T3" fmla="*/ 212 h 212"/>
                <a:gd name="T4" fmla="*/ 0 w 148"/>
                <a:gd name="T5" fmla="*/ 212 h 212"/>
                <a:gd name="T6" fmla="*/ 0 w 148"/>
                <a:gd name="T7" fmla="*/ 212 h 212"/>
                <a:gd name="T8" fmla="*/ 0 w 148"/>
                <a:gd name="T9" fmla="*/ 185 h 212"/>
                <a:gd name="T10" fmla="*/ 0 w 148"/>
                <a:gd name="T11" fmla="*/ 185 h 212"/>
                <a:gd name="T12" fmla="*/ 74 w 148"/>
                <a:gd name="T13" fmla="*/ 0 h 212"/>
                <a:gd name="T14" fmla="*/ 148 w 148"/>
                <a:gd name="T15" fmla="*/ 185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12">
                  <a:moveTo>
                    <a:pt x="148" y="185"/>
                  </a:moveTo>
                  <a:cubicBezTo>
                    <a:pt x="148" y="212"/>
                    <a:pt x="148" y="212"/>
                    <a:pt x="148" y="212"/>
                  </a:cubicBezTo>
                  <a:cubicBezTo>
                    <a:pt x="0" y="212"/>
                    <a:pt x="0" y="212"/>
                    <a:pt x="0" y="212"/>
                  </a:cubicBezTo>
                  <a:cubicBezTo>
                    <a:pt x="0" y="212"/>
                    <a:pt x="0" y="212"/>
                    <a:pt x="0" y="212"/>
                  </a:cubicBezTo>
                  <a:cubicBezTo>
                    <a:pt x="0" y="185"/>
                    <a:pt x="0" y="185"/>
                    <a:pt x="0" y="185"/>
                  </a:cubicBezTo>
                  <a:cubicBezTo>
                    <a:pt x="0" y="185"/>
                    <a:pt x="0" y="185"/>
                    <a:pt x="0" y="185"/>
                  </a:cubicBezTo>
                  <a:cubicBezTo>
                    <a:pt x="1" y="83"/>
                    <a:pt x="34" y="0"/>
                    <a:pt x="74" y="0"/>
                  </a:cubicBezTo>
                  <a:cubicBezTo>
                    <a:pt x="115" y="0"/>
                    <a:pt x="148" y="83"/>
                    <a:pt x="148" y="185"/>
                  </a:cubicBezTo>
                  <a:close/>
                </a:path>
              </a:pathLst>
            </a:custGeom>
            <a:solidFill>
              <a:srgbClr val="8E5B06"/>
            </a:solidFill>
            <a:ln>
              <a:noFill/>
            </a:ln>
            <a:extLst>
              <a:ext uri="{91240B29-F687-4F45-9708-019B960494DF}">
                <a14:hiddenLine xmlns:a14="http://schemas.microsoft.com/office/drawing/2010/main" w="9525">
                  <a:solidFill>
                    <a:srgbClr val="000000"/>
                  </a:solidFill>
                  <a:round/>
                </a14:hiddenLine>
              </a:ext>
            </a:extLst>
          </p:spPr>
          <p:txBody>
            <a:bodyPr vert="horz" wrap="square" lIns="184573" tIns="92286" rIns="184573" bIns="92286" numCol="1" anchor="t" anchorCtr="0" compatLnSpc="1"/>
            <a:lstStyle/>
            <a:p>
              <a:endParaRPr lang="zh-CN" altLang="en-US" sz="3635"/>
            </a:p>
          </p:txBody>
        </p:sp>
      </p:grpSp>
      <p:grpSp>
        <p:nvGrpSpPr>
          <p:cNvPr id="14" name="Group 4"/>
          <p:cNvGrpSpPr>
            <a:grpSpLocks noChangeAspect="1"/>
          </p:cNvGrpSpPr>
          <p:nvPr/>
        </p:nvGrpSpPr>
        <p:grpSpPr bwMode="auto">
          <a:xfrm rot="0">
            <a:off x="9091295" y="3115945"/>
            <a:ext cx="2269490" cy="2233295"/>
            <a:chOff x="3232" y="608"/>
            <a:chExt cx="1134" cy="1116"/>
          </a:xfrm>
        </p:grpSpPr>
        <p:sp>
          <p:nvSpPr>
            <p:cNvPr id="15" name="Freeform 5"/>
            <p:cNvSpPr/>
            <p:nvPr/>
          </p:nvSpPr>
          <p:spPr bwMode="auto">
            <a:xfrm>
              <a:off x="3232" y="608"/>
              <a:ext cx="1050" cy="1116"/>
            </a:xfrm>
            <a:custGeom>
              <a:avLst/>
              <a:gdLst>
                <a:gd name="T0" fmla="*/ 60 w 442"/>
                <a:gd name="T1" fmla="*/ 0 h 417"/>
                <a:gd name="T2" fmla="*/ 0 w 442"/>
                <a:gd name="T3" fmla="*/ 61 h 417"/>
                <a:gd name="T4" fmla="*/ 0 w 442"/>
                <a:gd name="T5" fmla="*/ 417 h 417"/>
                <a:gd name="T6" fmla="*/ 363 w 442"/>
                <a:gd name="T7" fmla="*/ 417 h 417"/>
                <a:gd name="T8" fmla="*/ 365 w 442"/>
                <a:gd name="T9" fmla="*/ 152 h 417"/>
                <a:gd name="T10" fmla="*/ 368 w 442"/>
                <a:gd name="T11" fmla="*/ 124 h 417"/>
                <a:gd name="T12" fmla="*/ 369 w 442"/>
                <a:gd name="T13" fmla="*/ 116 h 417"/>
                <a:gd name="T14" fmla="*/ 372 w 442"/>
                <a:gd name="T15" fmla="*/ 99 h 417"/>
                <a:gd name="T16" fmla="*/ 374 w 442"/>
                <a:gd name="T17" fmla="*/ 91 h 417"/>
                <a:gd name="T18" fmla="*/ 377 w 442"/>
                <a:gd name="T19" fmla="*/ 80 h 417"/>
                <a:gd name="T20" fmla="*/ 381 w 442"/>
                <a:gd name="T21" fmla="*/ 64 h 417"/>
                <a:gd name="T22" fmla="*/ 382 w 442"/>
                <a:gd name="T23" fmla="*/ 62 h 417"/>
                <a:gd name="T24" fmla="*/ 389 w 442"/>
                <a:gd name="T25" fmla="*/ 44 h 417"/>
                <a:gd name="T26" fmla="*/ 394 w 442"/>
                <a:gd name="T27" fmla="*/ 34 h 417"/>
                <a:gd name="T28" fmla="*/ 399 w 442"/>
                <a:gd name="T29" fmla="*/ 27 h 417"/>
                <a:gd name="T30" fmla="*/ 405 w 442"/>
                <a:gd name="T31" fmla="*/ 19 h 417"/>
                <a:gd name="T32" fmla="*/ 410 w 442"/>
                <a:gd name="T33" fmla="*/ 13 h 417"/>
                <a:gd name="T34" fmla="*/ 416 w 442"/>
                <a:gd name="T35" fmla="*/ 8 h 417"/>
                <a:gd name="T36" fmla="*/ 422 w 442"/>
                <a:gd name="T37" fmla="*/ 4 h 417"/>
                <a:gd name="T38" fmla="*/ 429 w 442"/>
                <a:gd name="T39" fmla="*/ 1 h 417"/>
                <a:gd name="T40" fmla="*/ 442 w 442"/>
                <a:gd name="T41"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2" h="417">
                  <a:moveTo>
                    <a:pt x="60" y="0"/>
                  </a:moveTo>
                  <a:cubicBezTo>
                    <a:pt x="27" y="0"/>
                    <a:pt x="0" y="27"/>
                    <a:pt x="0" y="61"/>
                  </a:cubicBezTo>
                  <a:cubicBezTo>
                    <a:pt x="0" y="417"/>
                    <a:pt x="0" y="417"/>
                    <a:pt x="0" y="417"/>
                  </a:cubicBezTo>
                  <a:cubicBezTo>
                    <a:pt x="363" y="417"/>
                    <a:pt x="363" y="417"/>
                    <a:pt x="363" y="417"/>
                  </a:cubicBezTo>
                  <a:cubicBezTo>
                    <a:pt x="365" y="152"/>
                    <a:pt x="365" y="152"/>
                    <a:pt x="365" y="152"/>
                  </a:cubicBezTo>
                  <a:cubicBezTo>
                    <a:pt x="368" y="124"/>
                    <a:pt x="368" y="124"/>
                    <a:pt x="368" y="124"/>
                  </a:cubicBezTo>
                  <a:cubicBezTo>
                    <a:pt x="369" y="116"/>
                    <a:pt x="369" y="116"/>
                    <a:pt x="369" y="116"/>
                  </a:cubicBezTo>
                  <a:cubicBezTo>
                    <a:pt x="372" y="99"/>
                    <a:pt x="372" y="99"/>
                    <a:pt x="372" y="99"/>
                  </a:cubicBezTo>
                  <a:cubicBezTo>
                    <a:pt x="374" y="91"/>
                    <a:pt x="374" y="91"/>
                    <a:pt x="374" y="91"/>
                  </a:cubicBezTo>
                  <a:cubicBezTo>
                    <a:pt x="377" y="80"/>
                    <a:pt x="377" y="80"/>
                    <a:pt x="377" y="80"/>
                  </a:cubicBezTo>
                  <a:cubicBezTo>
                    <a:pt x="381" y="64"/>
                    <a:pt x="381" y="64"/>
                    <a:pt x="381" y="64"/>
                  </a:cubicBezTo>
                  <a:cubicBezTo>
                    <a:pt x="382" y="62"/>
                    <a:pt x="382" y="62"/>
                    <a:pt x="382" y="62"/>
                  </a:cubicBezTo>
                  <a:cubicBezTo>
                    <a:pt x="389" y="44"/>
                    <a:pt x="389" y="44"/>
                    <a:pt x="389" y="44"/>
                  </a:cubicBezTo>
                  <a:cubicBezTo>
                    <a:pt x="394" y="34"/>
                    <a:pt x="394" y="34"/>
                    <a:pt x="394" y="34"/>
                  </a:cubicBezTo>
                  <a:cubicBezTo>
                    <a:pt x="399" y="27"/>
                    <a:pt x="399" y="27"/>
                    <a:pt x="399" y="27"/>
                  </a:cubicBezTo>
                  <a:cubicBezTo>
                    <a:pt x="405" y="19"/>
                    <a:pt x="405" y="19"/>
                    <a:pt x="405" y="19"/>
                  </a:cubicBezTo>
                  <a:cubicBezTo>
                    <a:pt x="410" y="13"/>
                    <a:pt x="410" y="13"/>
                    <a:pt x="410" y="13"/>
                  </a:cubicBezTo>
                  <a:cubicBezTo>
                    <a:pt x="416" y="8"/>
                    <a:pt x="416" y="8"/>
                    <a:pt x="416" y="8"/>
                  </a:cubicBezTo>
                  <a:cubicBezTo>
                    <a:pt x="422" y="4"/>
                    <a:pt x="422" y="4"/>
                    <a:pt x="422" y="4"/>
                  </a:cubicBezTo>
                  <a:cubicBezTo>
                    <a:pt x="429" y="1"/>
                    <a:pt x="429" y="1"/>
                    <a:pt x="429" y="1"/>
                  </a:cubicBezTo>
                  <a:cubicBezTo>
                    <a:pt x="442" y="0"/>
                    <a:pt x="442" y="0"/>
                    <a:pt x="442" y="0"/>
                  </a:cubicBezTo>
                </a:path>
              </a:pathLst>
            </a:custGeom>
            <a:solidFill>
              <a:srgbClr val="CB4D3E"/>
            </a:solidFill>
            <a:ln>
              <a:noFill/>
            </a:ln>
            <a:extLst>
              <a:ext uri="{91240B29-F687-4F45-9708-019B960494DF}">
                <a14:hiddenLine xmlns:a14="http://schemas.microsoft.com/office/drawing/2010/main" w="9525">
                  <a:solidFill>
                    <a:srgbClr val="000000"/>
                  </a:solidFill>
                  <a:round/>
                </a14:hiddenLine>
              </a:ext>
            </a:extLst>
          </p:spPr>
          <p:txBody>
            <a:bodyPr vert="horz" wrap="square" lIns="184573" tIns="217999" rIns="435999" bIns="92286" numCol="1" anchor="t" anchorCtr="0" compatLnSpc="1"/>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6" name="Freeform 6"/>
            <p:cNvSpPr/>
            <p:nvPr/>
          </p:nvSpPr>
          <p:spPr bwMode="auto">
            <a:xfrm>
              <a:off x="4094" y="608"/>
              <a:ext cx="272" cy="390"/>
            </a:xfrm>
            <a:custGeom>
              <a:avLst/>
              <a:gdLst>
                <a:gd name="T0" fmla="*/ 148 w 148"/>
                <a:gd name="T1" fmla="*/ 185 h 212"/>
                <a:gd name="T2" fmla="*/ 148 w 148"/>
                <a:gd name="T3" fmla="*/ 212 h 212"/>
                <a:gd name="T4" fmla="*/ 0 w 148"/>
                <a:gd name="T5" fmla="*/ 212 h 212"/>
                <a:gd name="T6" fmla="*/ 0 w 148"/>
                <a:gd name="T7" fmla="*/ 212 h 212"/>
                <a:gd name="T8" fmla="*/ 0 w 148"/>
                <a:gd name="T9" fmla="*/ 185 h 212"/>
                <a:gd name="T10" fmla="*/ 0 w 148"/>
                <a:gd name="T11" fmla="*/ 185 h 212"/>
                <a:gd name="T12" fmla="*/ 74 w 148"/>
                <a:gd name="T13" fmla="*/ 0 h 212"/>
                <a:gd name="T14" fmla="*/ 148 w 148"/>
                <a:gd name="T15" fmla="*/ 185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12">
                  <a:moveTo>
                    <a:pt x="148" y="185"/>
                  </a:moveTo>
                  <a:cubicBezTo>
                    <a:pt x="148" y="212"/>
                    <a:pt x="148" y="212"/>
                    <a:pt x="148" y="212"/>
                  </a:cubicBezTo>
                  <a:cubicBezTo>
                    <a:pt x="0" y="212"/>
                    <a:pt x="0" y="212"/>
                    <a:pt x="0" y="212"/>
                  </a:cubicBezTo>
                  <a:cubicBezTo>
                    <a:pt x="0" y="212"/>
                    <a:pt x="0" y="212"/>
                    <a:pt x="0" y="212"/>
                  </a:cubicBezTo>
                  <a:cubicBezTo>
                    <a:pt x="0" y="185"/>
                    <a:pt x="0" y="185"/>
                    <a:pt x="0" y="185"/>
                  </a:cubicBezTo>
                  <a:cubicBezTo>
                    <a:pt x="0" y="185"/>
                    <a:pt x="0" y="185"/>
                    <a:pt x="0" y="185"/>
                  </a:cubicBezTo>
                  <a:cubicBezTo>
                    <a:pt x="1" y="83"/>
                    <a:pt x="34" y="0"/>
                    <a:pt x="74" y="0"/>
                  </a:cubicBezTo>
                  <a:cubicBezTo>
                    <a:pt x="115" y="0"/>
                    <a:pt x="148" y="83"/>
                    <a:pt x="148" y="185"/>
                  </a:cubicBezTo>
                  <a:close/>
                </a:path>
              </a:pathLst>
            </a:custGeom>
            <a:solidFill>
              <a:srgbClr val="68241C"/>
            </a:solidFill>
            <a:ln>
              <a:noFill/>
            </a:ln>
            <a:extLst>
              <a:ext uri="{91240B29-F687-4F45-9708-019B960494DF}">
                <a14:hiddenLine xmlns:a14="http://schemas.microsoft.com/office/drawing/2010/main" w="9525">
                  <a:solidFill>
                    <a:srgbClr val="000000"/>
                  </a:solidFill>
                  <a:round/>
                </a14:hiddenLine>
              </a:ext>
            </a:extLst>
          </p:spPr>
          <p:txBody>
            <a:bodyPr vert="horz" wrap="square" lIns="184573" tIns="92286" rIns="184573" bIns="92286" numCol="1" anchor="t" anchorCtr="0" compatLnSpc="1"/>
            <a:lstStyle/>
            <a:p>
              <a:endParaRPr lang="zh-CN" altLang="en-US" sz="3635"/>
            </a:p>
          </p:txBody>
        </p:sp>
      </p:grpSp>
      <p:grpSp>
        <p:nvGrpSpPr>
          <p:cNvPr id="21" name="组合 20"/>
          <p:cNvGrpSpPr/>
          <p:nvPr/>
        </p:nvGrpSpPr>
        <p:grpSpPr>
          <a:xfrm>
            <a:off x="2063115" y="1165225"/>
            <a:ext cx="7383780" cy="966470"/>
            <a:chOff x="2756" y="1886"/>
            <a:chExt cx="11628" cy="1522"/>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6" y="1886"/>
              <a:ext cx="11628" cy="1523"/>
            </a:xfrm>
            <a:prstGeom prst="rect">
              <a:avLst/>
            </a:prstGeom>
          </p:spPr>
        </p:pic>
        <p:sp>
          <p:nvSpPr>
            <p:cNvPr id="18" name="文本框 17"/>
            <p:cNvSpPr txBox="1"/>
            <p:nvPr/>
          </p:nvSpPr>
          <p:spPr>
            <a:xfrm>
              <a:off x="4217" y="2335"/>
              <a:ext cx="9408" cy="725"/>
            </a:xfrm>
            <a:prstGeom prst="rect">
              <a:avLst/>
            </a:prstGeom>
            <a:noFill/>
          </p:spPr>
          <p:txBody>
            <a:bodyPr wrap="none" rtlCol="0" anchor="t">
              <a:spAutoFit/>
            </a:bodyPr>
            <a:p>
              <a:r>
                <a:rPr lang="zh-CN" altLang="en-US" sz="2400" dirty="0">
                  <a:solidFill>
                    <a:srgbClr val="000000"/>
                  </a:solidFill>
                  <a:latin typeface="微软雅黑" panose="020B0503020204020204" pitchFamily="34" charset="-122"/>
                  <a:ea typeface="微软雅黑" panose="020B0503020204020204" pitchFamily="34" charset="-122"/>
                  <a:sym typeface="+mn-ea"/>
                </a:rPr>
                <a:t>关于乘法和除法的认识你学到了哪些知识？</a:t>
              </a:r>
              <a:endParaRPr lang="zh-CN" altLang="en-US" sz="2400">
                <a:latin typeface="微软雅黑" panose="020B0503020204020204" pitchFamily="34" charset="-122"/>
                <a:ea typeface="微软雅黑" panose="020B0503020204020204" pitchFamily="34" charset="-122"/>
              </a:endParaRPr>
            </a:p>
          </p:txBody>
        </p:sp>
      </p:grpSp>
      <p:sp>
        <p:nvSpPr>
          <p:cNvPr id="255" name="文本框 254"/>
          <p:cNvSpPr txBox="1"/>
          <p:nvPr/>
        </p:nvSpPr>
        <p:spPr>
          <a:xfrm>
            <a:off x="951230" y="3848735"/>
            <a:ext cx="1584325" cy="1198880"/>
          </a:xfrm>
          <a:prstGeom prst="rect">
            <a:avLst/>
          </a:prstGeom>
          <a:noFill/>
        </p:spPr>
        <p:txBody>
          <a:bodyPr wrap="square" rtlCol="0">
            <a:spAutoFit/>
          </a:bodyPr>
          <a:p>
            <a:pPr algn="ct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三位数乘两位数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57" name="文本框 256"/>
          <p:cNvSpPr txBox="1"/>
          <p:nvPr/>
        </p:nvSpPr>
        <p:spPr>
          <a:xfrm>
            <a:off x="6357620" y="3848735"/>
            <a:ext cx="1728470" cy="1198880"/>
          </a:xfrm>
          <a:prstGeom prst="rect">
            <a:avLst/>
          </a:prstGeom>
          <a:noFill/>
        </p:spPr>
        <p:txBody>
          <a:bodyPr wrap="square" rtlCol="0">
            <a:spAutoFit/>
          </a:bodyPr>
          <a:p>
            <a:pPr algn="ct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除数是两位数的除法</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59" name="文本框 258"/>
          <p:cNvSpPr txBox="1"/>
          <p:nvPr/>
        </p:nvSpPr>
        <p:spPr>
          <a:xfrm>
            <a:off x="3826510" y="3896360"/>
            <a:ext cx="1224280" cy="1198880"/>
          </a:xfrm>
          <a:prstGeom prst="rect">
            <a:avLst/>
          </a:prstGeom>
          <a:noFill/>
        </p:spPr>
        <p:txBody>
          <a:bodyPr wrap="square" rtlCol="0">
            <a:spAutoFit/>
          </a:bodyPr>
          <a:p>
            <a:pPr algn="ct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积的变化规律</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61" name="文本框 260"/>
          <p:cNvSpPr txBox="1"/>
          <p:nvPr/>
        </p:nvSpPr>
        <p:spPr>
          <a:xfrm>
            <a:off x="9342755" y="3896360"/>
            <a:ext cx="1224280" cy="1198880"/>
          </a:xfrm>
          <a:prstGeom prst="rect">
            <a:avLst/>
          </a:prstGeom>
          <a:noFill/>
        </p:spPr>
        <p:txBody>
          <a:bodyPr wrap="square" rtlCol="0">
            <a:spAutoFit/>
          </a:bodyPr>
          <a:p>
            <a:pPr algn="ct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商的变化规律</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58183" y="350873"/>
            <a:ext cx="1415772" cy="46166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 name="组合 6"/>
          <p:cNvGrpSpPr/>
          <p:nvPr/>
        </p:nvGrpSpPr>
        <p:grpSpPr>
          <a:xfrm>
            <a:off x="1786255" y="4407535"/>
            <a:ext cx="5066665" cy="831850"/>
            <a:chOff x="6888" y="3567"/>
            <a:chExt cx="7979" cy="1310"/>
          </a:xfrm>
        </p:grpSpPr>
        <p:sp>
          <p:nvSpPr>
            <p:cNvPr id="3" name="Folded Corner 15"/>
            <p:cNvSpPr/>
            <p:nvPr/>
          </p:nvSpPr>
          <p:spPr>
            <a:xfrm>
              <a:off x="6888" y="3567"/>
              <a:ext cx="6816" cy="1310"/>
            </a:xfrm>
            <a:prstGeom prst="foldedCorner">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14" name="矩形 13"/>
            <p:cNvSpPr/>
            <p:nvPr/>
          </p:nvSpPr>
          <p:spPr>
            <a:xfrm>
              <a:off x="7347" y="3819"/>
              <a:ext cx="7521" cy="805"/>
            </a:xfrm>
            <a:prstGeom prst="rect">
              <a:avLst/>
            </a:prstGeom>
            <a:noFill/>
            <a:ln>
              <a:solidFill>
                <a:srgbClr val="0070C0"/>
              </a:solidFill>
            </a:ln>
            <a:effectLst>
              <a:softEdge rad="63500"/>
            </a:effectLst>
            <a:extLst>
              <a:ext uri="{909E8E84-426E-40DD-AFC4-6F175D3DCCD1}">
                <a14:hiddenFill xmlns:a14="http://schemas.microsoft.com/office/drawing/2010/main">
                  <a:solidFill>
                    <a:schemeClr val="accent4">
                      <a:lumMod val="40000"/>
                      <a:lumOff val="60000"/>
                    </a:schemeClr>
                  </a:solidFill>
                </a14:hiddenFill>
              </a:ext>
            </a:extLst>
          </p:spPr>
          <p:txBody>
            <a:bodyPr wrap="square" lIns="68580" tIns="34290" rIns="68580" bIns="34290">
              <a:spAutoFit/>
            </a:bodyPr>
            <a:p>
              <a:pPr>
                <a:lnSpc>
                  <a:spcPct val="120000"/>
                </a:lnSpc>
                <a:defRPr/>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因数中间、末尾有</a:t>
              </a:r>
              <a:r>
                <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的乘法</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8" name="组合 7"/>
          <p:cNvGrpSpPr/>
          <p:nvPr/>
        </p:nvGrpSpPr>
        <p:grpSpPr>
          <a:xfrm>
            <a:off x="6907530" y="4407535"/>
            <a:ext cx="3740150" cy="831850"/>
            <a:chOff x="5478" y="8597"/>
            <a:chExt cx="5890" cy="1310"/>
          </a:xfrm>
        </p:grpSpPr>
        <p:sp>
          <p:nvSpPr>
            <p:cNvPr id="43" name="Folded Corner 42"/>
            <p:cNvSpPr/>
            <p:nvPr/>
          </p:nvSpPr>
          <p:spPr>
            <a:xfrm>
              <a:off x="6280" y="8597"/>
              <a:ext cx="4316" cy="1310"/>
            </a:xfrm>
            <a:prstGeom prst="foldedCorne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15" name="矩形 14"/>
            <p:cNvSpPr/>
            <p:nvPr/>
          </p:nvSpPr>
          <p:spPr>
            <a:xfrm>
              <a:off x="5478" y="8829"/>
              <a:ext cx="5890" cy="805"/>
            </a:xfrm>
            <a:prstGeom prst="rect">
              <a:avLst/>
            </a:prstGeom>
            <a:noFill/>
            <a:ln>
              <a:solidFill>
                <a:srgbClr val="0070C0"/>
              </a:solidFill>
            </a:ln>
            <a:effectLst>
              <a:softEdge rad="63500"/>
            </a:effectLst>
            <a:extLst>
              <a:ext uri="{909E8E84-426E-40DD-AFC4-6F175D3DCCD1}">
                <a14:hiddenFill xmlns:a14="http://schemas.microsoft.com/office/drawing/2010/main">
                  <a:solidFill>
                    <a:schemeClr val="accent4">
                      <a:lumMod val="40000"/>
                      <a:lumOff val="60000"/>
                    </a:schemeClr>
                  </a:solidFill>
                </a14:hiddenFill>
              </a:ext>
            </a:extLst>
          </p:spPr>
          <p:txBody>
            <a:bodyPr wrap="square" lIns="68580" tIns="34290" rIns="68580" bIns="34290">
              <a:spAutoFit/>
            </a:bodyPr>
            <a:p>
              <a:pPr algn="ctr">
                <a:lnSpc>
                  <a:spcPct val="120000"/>
                </a:lnSpc>
                <a:defRPr/>
              </a:pPr>
              <a:r>
                <a:rPr lang="zh-CN" altLang="en-US" sz="2400" dirty="0">
                  <a:solidFill>
                    <a:prstClr val="black"/>
                  </a:solidFill>
                  <a:latin typeface="微软雅黑" panose="020B0503020204020204" pitchFamily="34" charset="-122"/>
                  <a:ea typeface="微软雅黑" panose="020B0503020204020204" pitchFamily="34" charset="-122"/>
                  <a:sym typeface="+mn-ea"/>
                </a:rPr>
                <a:t>常见的数量关系</a:t>
              </a:r>
              <a:endParaRPr lang="zh-CN" altLang="en-US" sz="2400" dirty="0">
                <a:solidFill>
                  <a:prstClr val="black"/>
                </a:solidFill>
                <a:latin typeface="微软雅黑" panose="020B0503020204020204" pitchFamily="34" charset="-122"/>
                <a:ea typeface="微软雅黑" panose="020B0503020204020204" pitchFamily="34" charset="-122"/>
                <a:sym typeface="+mn-ea"/>
              </a:endParaRPr>
            </a:p>
          </p:txBody>
        </p:sp>
      </p:grpSp>
      <p:grpSp>
        <p:nvGrpSpPr>
          <p:cNvPr id="9" name="组合 8"/>
          <p:cNvGrpSpPr/>
          <p:nvPr/>
        </p:nvGrpSpPr>
        <p:grpSpPr>
          <a:xfrm>
            <a:off x="6757670" y="2769235"/>
            <a:ext cx="3710940" cy="831850"/>
            <a:chOff x="7374" y="6198"/>
            <a:chExt cx="5844" cy="1310"/>
          </a:xfrm>
        </p:grpSpPr>
        <p:sp>
          <p:nvSpPr>
            <p:cNvPr id="40" name="Folded Corner 39"/>
            <p:cNvSpPr/>
            <p:nvPr/>
          </p:nvSpPr>
          <p:spPr>
            <a:xfrm>
              <a:off x="8412" y="6198"/>
              <a:ext cx="3966" cy="1310"/>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18" name="矩形 17"/>
            <p:cNvSpPr/>
            <p:nvPr/>
          </p:nvSpPr>
          <p:spPr>
            <a:xfrm>
              <a:off x="7374" y="6451"/>
              <a:ext cx="5845" cy="805"/>
            </a:xfrm>
            <a:prstGeom prst="rect">
              <a:avLst/>
            </a:prstGeom>
            <a:noFill/>
            <a:ln>
              <a:solidFill>
                <a:srgbClr val="0070C0"/>
              </a:solidFill>
            </a:ln>
            <a:effectLst>
              <a:softEdge rad="63500"/>
            </a:effectLst>
            <a:extLst>
              <a:ext uri="{909E8E84-426E-40DD-AFC4-6F175D3DCCD1}">
                <a14:hiddenFill xmlns:a14="http://schemas.microsoft.com/office/drawing/2010/main">
                  <a:solidFill>
                    <a:schemeClr val="accent4">
                      <a:lumMod val="40000"/>
                      <a:lumOff val="60000"/>
                    </a:schemeClr>
                  </a:solidFill>
                </a14:hiddenFill>
              </a:ext>
            </a:extLst>
          </p:spPr>
          <p:txBody>
            <a:bodyPr wrap="square" lIns="68580" tIns="34290" rIns="68580" bIns="34290">
              <a:spAutoFit/>
            </a:bodyPr>
            <a:p>
              <a:pPr algn="ctr">
                <a:lnSpc>
                  <a:spcPct val="120000"/>
                </a:lnSpc>
                <a:defRPr/>
              </a:pPr>
              <a:r>
                <a:rPr lang="zh-CN" altLang="en-US" sz="2400" dirty="0">
                  <a:solidFill>
                    <a:prstClr val="black"/>
                  </a:solidFill>
                  <a:latin typeface="微软雅黑" panose="020B0503020204020204" pitchFamily="34" charset="-122"/>
                  <a:ea typeface="微软雅黑" panose="020B0503020204020204" pitchFamily="34" charset="-122"/>
                  <a:sym typeface="+mn-ea"/>
                </a:rPr>
                <a:t>积的变化规律</a:t>
              </a:r>
              <a:endParaRPr lang="zh-CN" altLang="en-US" sz="2400" dirty="0">
                <a:solidFill>
                  <a:prstClr val="black"/>
                </a:solidFill>
                <a:latin typeface="微软雅黑" panose="020B0503020204020204" pitchFamily="34" charset="-122"/>
                <a:ea typeface="微软雅黑" panose="020B0503020204020204" pitchFamily="34" charset="-122"/>
                <a:sym typeface="+mn-ea"/>
              </a:endParaRPr>
            </a:p>
          </p:txBody>
        </p:sp>
      </p:grpSp>
      <p:grpSp>
        <p:nvGrpSpPr>
          <p:cNvPr id="6" name="组合 5"/>
          <p:cNvGrpSpPr/>
          <p:nvPr/>
        </p:nvGrpSpPr>
        <p:grpSpPr>
          <a:xfrm>
            <a:off x="2834640" y="2738755"/>
            <a:ext cx="2232025" cy="831850"/>
            <a:chOff x="6418" y="2512"/>
            <a:chExt cx="3515" cy="1310"/>
          </a:xfrm>
        </p:grpSpPr>
        <p:sp>
          <p:nvSpPr>
            <p:cNvPr id="4" name="Folded Corner 28"/>
            <p:cNvSpPr/>
            <p:nvPr/>
          </p:nvSpPr>
          <p:spPr>
            <a:xfrm>
              <a:off x="6418" y="2512"/>
              <a:ext cx="3515" cy="1310"/>
            </a:xfrm>
            <a:prstGeom prst="folded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5" name="矩形 4"/>
            <p:cNvSpPr/>
            <p:nvPr/>
          </p:nvSpPr>
          <p:spPr>
            <a:xfrm>
              <a:off x="6681" y="2812"/>
              <a:ext cx="2967" cy="805"/>
            </a:xfrm>
            <a:prstGeom prst="rect">
              <a:avLst/>
            </a:prstGeom>
            <a:noFill/>
            <a:ln>
              <a:solidFill>
                <a:srgbClr val="0070C0"/>
              </a:solidFill>
            </a:ln>
            <a:effectLst>
              <a:softEdge rad="63500"/>
            </a:effectLst>
            <a:extLst>
              <a:ext uri="{909E8E84-426E-40DD-AFC4-6F175D3DCCD1}">
                <a14:hiddenFill xmlns:a14="http://schemas.microsoft.com/office/drawing/2010/main">
                  <a:solidFill>
                    <a:schemeClr val="accent4">
                      <a:lumMod val="40000"/>
                      <a:lumOff val="60000"/>
                    </a:schemeClr>
                  </a:solidFill>
                </a14:hiddenFill>
              </a:ext>
            </a:extLst>
          </p:spPr>
          <p:txBody>
            <a:bodyPr wrap="square" lIns="68580" tIns="34290" rIns="68580" bIns="34290">
              <a:spAutoFit/>
            </a:bodyPr>
            <a:p>
              <a:pPr algn="ctr">
                <a:lnSpc>
                  <a:spcPct val="120000"/>
                </a:lnSpc>
                <a:defRPr/>
              </a:pPr>
              <a:r>
                <a:rPr lang="zh-CN" altLang="en-US" sz="2400" dirty="0">
                  <a:solidFill>
                    <a:prstClr val="black"/>
                  </a:solidFill>
                  <a:latin typeface="微软雅黑" panose="020B0503020204020204" pitchFamily="34" charset="-122"/>
                  <a:ea typeface="微软雅黑" panose="020B0503020204020204" pitchFamily="34" charset="-122"/>
                  <a:sym typeface="+mn-ea"/>
                </a:rPr>
                <a:t>笔算方法</a:t>
              </a:r>
              <a:endParaRPr lang="zh-CN" altLang="en-US" sz="2400" dirty="0">
                <a:solidFill>
                  <a:prstClr val="black"/>
                </a:solidFill>
                <a:latin typeface="微软雅黑" panose="020B0503020204020204" pitchFamily="34" charset="-122"/>
                <a:ea typeface="微软雅黑" panose="020B0503020204020204" pitchFamily="34" charset="-122"/>
                <a:sym typeface="+mn-ea"/>
              </a:endParaRPr>
            </a:p>
          </p:txBody>
        </p:sp>
      </p:grpSp>
      <p:grpSp>
        <p:nvGrpSpPr>
          <p:cNvPr id="11" name="组合 10"/>
          <p:cNvGrpSpPr/>
          <p:nvPr/>
        </p:nvGrpSpPr>
        <p:grpSpPr>
          <a:xfrm>
            <a:off x="5156835" y="965835"/>
            <a:ext cx="2037080" cy="796290"/>
            <a:chOff x="3096" y="2021"/>
            <a:chExt cx="3208" cy="1254"/>
          </a:xfrm>
        </p:grpSpPr>
        <p:sp>
          <p:nvSpPr>
            <p:cNvPr id="28" name="圆角矩形标注 27"/>
            <p:cNvSpPr/>
            <p:nvPr/>
          </p:nvSpPr>
          <p:spPr>
            <a:xfrm>
              <a:off x="3096" y="2021"/>
              <a:ext cx="3208" cy="1255"/>
            </a:xfrm>
            <a:prstGeom prst="wedgeRoundRectCallout">
              <a:avLst/>
            </a:prstGeom>
            <a:gradFill>
              <a:gsLst>
                <a:gs pos="0">
                  <a:schemeClr val="accent1">
                    <a:lumMod val="5000"/>
                    <a:lumOff val="95000"/>
                  </a:schemeClr>
                </a:gs>
                <a:gs pos="98000">
                  <a:srgbClr val="A062D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3821" y="2196"/>
              <a:ext cx="2359" cy="921"/>
            </a:xfrm>
            <a:prstGeom prst="rect">
              <a:avLst/>
            </a:prstGeom>
            <a:noFill/>
            <a:ln>
              <a:solidFill>
                <a:srgbClr val="0070C0"/>
              </a:solidFill>
            </a:ln>
            <a:effectLst>
              <a:softEdge rad="63500"/>
            </a:effectLst>
            <a:extLst>
              <a:ext uri="{909E8E84-426E-40DD-AFC4-6F175D3DCCD1}">
                <a14:hiddenFill xmlns:a14="http://schemas.microsoft.com/office/drawing/2010/main">
                  <a:solidFill>
                    <a:schemeClr val="accent4">
                      <a:lumMod val="40000"/>
                      <a:lumOff val="60000"/>
                    </a:schemeClr>
                  </a:solidFill>
                </a14:hiddenFill>
              </a:ext>
            </a:extLst>
          </p:spPr>
          <p:txBody>
            <a:bodyPr wrap="square" lIns="68580" tIns="34290" rIns="68580" bIns="34290">
              <a:spAutoFit/>
            </a:bodyPr>
            <a:p>
              <a:pPr algn="l">
                <a:lnSpc>
                  <a:spcPct val="120000"/>
                </a:lnSpc>
                <a:defRPr/>
              </a:pPr>
              <a:r>
                <a:rPr lang="zh-CN" altLang="zh-CN" sz="2800" b="1" dirty="0">
                  <a:solidFill>
                    <a:prstClr val="black"/>
                  </a:solidFill>
                  <a:latin typeface="微软雅黑" panose="020B0503020204020204" pitchFamily="34" charset="-122"/>
                  <a:ea typeface="微软雅黑" panose="020B0503020204020204" pitchFamily="34" charset="-122"/>
                  <a:sym typeface="+mn-ea"/>
                </a:rPr>
                <a:t>乘</a:t>
              </a:r>
              <a:r>
                <a:rPr lang="en-US" altLang="zh-CN" sz="2800" b="1" dirty="0">
                  <a:solidFill>
                    <a:prstClr val="black"/>
                  </a:solidFill>
                  <a:latin typeface="微软雅黑" panose="020B0503020204020204" pitchFamily="34" charset="-122"/>
                  <a:ea typeface="微软雅黑" panose="020B0503020204020204" pitchFamily="34" charset="-122"/>
                  <a:sym typeface="+mn-ea"/>
                </a:rPr>
                <a:t>  </a:t>
              </a:r>
              <a:r>
                <a:rPr lang="zh-CN" altLang="zh-CN" sz="2800" b="1" dirty="0">
                  <a:solidFill>
                    <a:prstClr val="black"/>
                  </a:solidFill>
                  <a:latin typeface="微软雅黑" panose="020B0503020204020204" pitchFamily="34" charset="-122"/>
                  <a:ea typeface="微软雅黑" panose="020B0503020204020204" pitchFamily="34" charset="-122"/>
                  <a:sym typeface="+mn-ea"/>
                </a:rPr>
                <a:t>法</a:t>
              </a:r>
              <a:endParaRPr lang="zh-CN" altLang="zh-CN" sz="2800" b="1" dirty="0">
                <a:solidFill>
                  <a:prstClr val="black"/>
                </a:solidFill>
                <a:latin typeface="微软雅黑" panose="020B0503020204020204" pitchFamily="34" charset="-122"/>
                <a:ea typeface="微软雅黑" panose="020B0503020204020204" pitchFamily="34" charset="-122"/>
                <a:sym typeface="+mn-ea"/>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1" name="组合 10"/>
          <p:cNvGrpSpPr/>
          <p:nvPr/>
        </p:nvGrpSpPr>
        <p:grpSpPr>
          <a:xfrm>
            <a:off x="1368425" y="1456055"/>
            <a:ext cx="8997950" cy="4028440"/>
            <a:chOff x="1930" y="2293"/>
            <a:chExt cx="13769" cy="5545"/>
          </a:xfrm>
        </p:grpSpPr>
        <p:grpSp>
          <p:nvGrpSpPr>
            <p:cNvPr id="73" name="组合 72"/>
            <p:cNvGrpSpPr/>
            <p:nvPr/>
          </p:nvGrpSpPr>
          <p:grpSpPr>
            <a:xfrm rot="0">
              <a:off x="2321" y="3352"/>
              <a:ext cx="13378" cy="4487"/>
              <a:chOff x="1335203" y="-4512917"/>
              <a:chExt cx="10128192" cy="3464930"/>
            </a:xfrm>
            <a:effectLst>
              <a:outerShdw blurRad="50800" dist="38100" dir="5400000" algn="t" rotWithShape="0">
                <a:prstClr val="black">
                  <a:alpha val="40000"/>
                </a:prstClr>
              </a:outerShdw>
            </a:effectLst>
          </p:grpSpPr>
          <p:sp>
            <p:nvSpPr>
              <p:cNvPr id="74" name="圆角矩形 20"/>
              <p:cNvSpPr/>
              <p:nvPr/>
            </p:nvSpPr>
            <p:spPr>
              <a:xfrm flipV="1">
                <a:off x="1335203" y="-4512917"/>
                <a:ext cx="10128192" cy="3464930"/>
              </a:xfrm>
              <a:prstGeom prst="roundRect">
                <a:avLst>
                  <a:gd name="adj" fmla="val 8395"/>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75" name="圆角矩形 21"/>
              <p:cNvSpPr/>
              <p:nvPr/>
            </p:nvSpPr>
            <p:spPr>
              <a:xfrm flipV="1">
                <a:off x="1501003" y="-4325279"/>
                <a:ext cx="9826118" cy="3115606"/>
              </a:xfrm>
              <a:prstGeom prst="roundRect">
                <a:avLst>
                  <a:gd name="adj" fmla="val 8395"/>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grpSp>
        <p:pic>
          <p:nvPicPr>
            <p:cNvPr id="76" name="图片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0" y="2293"/>
              <a:ext cx="2178" cy="1425"/>
            </a:xfrm>
            <a:prstGeom prst="rect">
              <a:avLst/>
            </a:prstGeom>
          </p:spPr>
        </p:pic>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0" name="文本框 9"/>
          <p:cNvSpPr txBox="1"/>
          <p:nvPr/>
        </p:nvSpPr>
        <p:spPr>
          <a:xfrm>
            <a:off x="2428875" y="2479040"/>
            <a:ext cx="8096250" cy="2614930"/>
          </a:xfrm>
          <a:prstGeom prst="rect">
            <a:avLst/>
          </a:prstGeom>
          <a:noFill/>
        </p:spPr>
        <p:txBody>
          <a:bodyPr wrap="square" rtlCol="0" anchor="t">
            <a:spAutoFit/>
          </a:bodyPr>
          <a:p>
            <a:pPr algn="just">
              <a:lnSpc>
                <a:spcPct val="200000"/>
              </a:lnSpc>
              <a:spcBef>
                <a:spcPts val="600"/>
              </a:spcBef>
              <a:spcAft>
                <a:spcPts val="600"/>
              </a:spcAft>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先用第二个因数每一位上的数与第一个因数相乘，</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200000"/>
              </a:lnSpc>
              <a:spcBef>
                <a:spcPts val="600"/>
              </a:spcBef>
              <a:spcAft>
                <a:spcPts val="600"/>
              </a:spcAft>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用哪一位上的数去乘，乘得的积的末位就和那一位对齐，</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200000"/>
              </a:lnSpc>
              <a:spcBef>
                <a:spcPts val="600"/>
              </a:spcBef>
              <a:spcAft>
                <a:spcPts val="600"/>
              </a:spcAft>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再把两次乘得的积相加。</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9" name="组合 18"/>
          <p:cNvGrpSpPr/>
          <p:nvPr/>
        </p:nvGrpSpPr>
        <p:grpSpPr>
          <a:xfrm>
            <a:off x="4489450" y="811530"/>
            <a:ext cx="2545080" cy="1087120"/>
            <a:chOff x="7070" y="1278"/>
            <a:chExt cx="4008" cy="1712"/>
          </a:xfrm>
        </p:grpSpPr>
        <p:pic>
          <p:nvPicPr>
            <p:cNvPr id="12" name="图片 11" descr="320"/>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rcRect l="15123" t="71339" r="12373" b="13354"/>
            <a:stretch>
              <a:fillRect/>
            </a:stretch>
          </p:blipFill>
          <p:spPr>
            <a:xfrm>
              <a:off x="7070" y="1278"/>
              <a:ext cx="4008" cy="1713"/>
            </a:xfrm>
            <a:prstGeom prst="rect">
              <a:avLst/>
            </a:prstGeom>
          </p:spPr>
        </p:pic>
        <p:sp>
          <p:nvSpPr>
            <p:cNvPr id="41" name="文本框 40"/>
            <p:cNvSpPr txBox="1"/>
            <p:nvPr/>
          </p:nvSpPr>
          <p:spPr>
            <a:xfrm>
              <a:off x="8154" y="1822"/>
              <a:ext cx="1647" cy="725"/>
            </a:xfrm>
            <a:prstGeom prst="rect">
              <a:avLst/>
            </a:prstGeom>
            <a:noFill/>
          </p:spPr>
          <p:txBody>
            <a:bodyPr wrap="none" rtlCol="0">
              <a:spAutoFit/>
            </a:bodyPr>
            <a:p>
              <a:r>
                <a:rPr lang="zh-CN" altLang="zh-CN" sz="2400" b="1">
                  <a:solidFill>
                    <a:schemeClr val="bg1"/>
                  </a:solidFill>
                </a:rPr>
                <a:t>乘</a:t>
              </a:r>
              <a:r>
                <a:rPr lang="en-US" altLang="zh-CN" sz="2400" b="1">
                  <a:solidFill>
                    <a:schemeClr val="bg1"/>
                  </a:solidFill>
                </a:rPr>
                <a:t>   </a:t>
              </a:r>
              <a:r>
                <a:rPr lang="zh-CN" altLang="zh-CN" sz="2400" b="1">
                  <a:solidFill>
                    <a:schemeClr val="bg1"/>
                  </a:solidFill>
                </a:rPr>
                <a:t>法</a:t>
              </a:r>
              <a:endParaRPr lang="zh-CN" altLang="zh-CN" sz="2400" b="1">
                <a:solidFill>
                  <a:schemeClr val="bg1"/>
                </a:solidFill>
              </a:endParaRPr>
            </a:p>
          </p:txBody>
        </p:sp>
      </p:grpSp>
      <p:sp>
        <p:nvSpPr>
          <p:cNvPr id="13" name="右箭头 12"/>
          <p:cNvSpPr/>
          <p:nvPr/>
        </p:nvSpPr>
        <p:spPr>
          <a:xfrm>
            <a:off x="2089150" y="2810510"/>
            <a:ext cx="381000" cy="365125"/>
          </a:xfrm>
          <a:prstGeom prst="rightArrow">
            <a:avLst>
              <a:gd name="adj1" fmla="val 50000"/>
              <a:gd name="adj2" fmla="val 6730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右箭头 13"/>
          <p:cNvSpPr/>
          <p:nvPr/>
        </p:nvSpPr>
        <p:spPr>
          <a:xfrm>
            <a:off x="2089150" y="3685540"/>
            <a:ext cx="381000" cy="365125"/>
          </a:xfrm>
          <a:prstGeom prst="rightArrow">
            <a:avLst>
              <a:gd name="adj1" fmla="val 50000"/>
              <a:gd name="adj2" fmla="val 6730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右箭头 16"/>
          <p:cNvSpPr/>
          <p:nvPr/>
        </p:nvSpPr>
        <p:spPr>
          <a:xfrm>
            <a:off x="2089150" y="4560570"/>
            <a:ext cx="381000" cy="365125"/>
          </a:xfrm>
          <a:prstGeom prst="rightArrow">
            <a:avLst>
              <a:gd name="adj1" fmla="val 50000"/>
              <a:gd name="adj2" fmla="val 6730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ppt_x</p:attrName>
                                        </p:attrNameLst>
                                      </p:cBhvr>
                                      <p:tavLst>
                                        <p:tav tm="0">
                                          <p:val>
                                            <p:strVal val="#ppt_x-#ppt_w*1.125000"/>
                                          </p:val>
                                        </p:tav>
                                        <p:tav tm="100000">
                                          <p:val>
                                            <p:strVal val="#ppt_x"/>
                                          </p:val>
                                        </p:tav>
                                      </p:tavLst>
                                    </p:anim>
                                    <p:animEffect transition="in" filter="wipe(right)">
                                      <p:cBhvr>
                                        <p:cTn id="14" dur="500"/>
                                        <p:tgtEl>
                                          <p:spTgt spid="13"/>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p:tgtEl>
                                          <p:spTgt spid="14"/>
                                        </p:tgtEl>
                                        <p:attrNameLst>
                                          <p:attrName>ppt_x</p:attrName>
                                        </p:attrNameLst>
                                      </p:cBhvr>
                                      <p:tavLst>
                                        <p:tav tm="0">
                                          <p:val>
                                            <p:strVal val="#ppt_x-#ppt_w*1.125000"/>
                                          </p:val>
                                        </p:tav>
                                        <p:tav tm="100000">
                                          <p:val>
                                            <p:strVal val="#ppt_x"/>
                                          </p:val>
                                        </p:tav>
                                      </p:tavLst>
                                    </p:anim>
                                    <p:animEffect transition="in" filter="wipe(right)">
                                      <p:cBhvr>
                                        <p:cTn id="18" dur="500"/>
                                        <p:tgtEl>
                                          <p:spTgt spid="14"/>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p:tgtEl>
                                          <p:spTgt spid="17"/>
                                        </p:tgtEl>
                                        <p:attrNameLst>
                                          <p:attrName>ppt_x</p:attrName>
                                        </p:attrNameLst>
                                      </p:cBhvr>
                                      <p:tavLst>
                                        <p:tav tm="0">
                                          <p:val>
                                            <p:strVal val="#ppt_x-#ppt_w*1.125000"/>
                                          </p:val>
                                        </p:tav>
                                        <p:tav tm="100000">
                                          <p:val>
                                            <p:strVal val="#ppt_x"/>
                                          </p:val>
                                        </p:tav>
                                      </p:tavLst>
                                    </p:anim>
                                    <p:animEffect transition="in" filter="wipe(righ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 calcmode="lin" valueType="num">
                                      <p:cBhvr additive="base">
                                        <p:cTn id="27" dur="500"/>
                                        <p:tgtEl>
                                          <p:spTgt spid="10">
                                            <p:txEl>
                                              <p:pRg st="0" end="0"/>
                                            </p:txEl>
                                          </p:spTgt>
                                        </p:tgtEl>
                                        <p:attrNameLst>
                                          <p:attrName>ppt_y</p:attrName>
                                        </p:attrNameLst>
                                      </p:cBhvr>
                                      <p:tavLst>
                                        <p:tav tm="0">
                                          <p:val>
                                            <p:strVal val="#ppt_y+#ppt_h*1.125000"/>
                                          </p:val>
                                        </p:tav>
                                        <p:tav tm="100000">
                                          <p:val>
                                            <p:strVal val="#ppt_y"/>
                                          </p:val>
                                        </p:tav>
                                      </p:tavLst>
                                    </p:anim>
                                    <p:animEffect transition="in" filter="wipe(up)">
                                      <p:cBhvr>
                                        <p:cTn id="28" dur="500"/>
                                        <p:tgtEl>
                                          <p:spTgt spid="10">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10">
                                            <p:txEl>
                                              <p:pRg st="1" end="1"/>
                                            </p:txEl>
                                          </p:spTgt>
                                        </p:tgtEl>
                                        <p:attrNameLst>
                                          <p:attrName>style.visibility</p:attrName>
                                        </p:attrNameLst>
                                      </p:cBhvr>
                                      <p:to>
                                        <p:strVal val="visible"/>
                                      </p:to>
                                    </p:set>
                                    <p:anim calcmode="lin" valueType="num">
                                      <p:cBhvr additive="base">
                                        <p:cTn id="33" dur="500"/>
                                        <p:tgtEl>
                                          <p:spTgt spid="10">
                                            <p:txEl>
                                              <p:pRg st="1" end="1"/>
                                            </p:txEl>
                                          </p:spTgt>
                                        </p:tgtEl>
                                        <p:attrNameLst>
                                          <p:attrName>ppt_y</p:attrName>
                                        </p:attrNameLst>
                                      </p:cBhvr>
                                      <p:tavLst>
                                        <p:tav tm="0">
                                          <p:val>
                                            <p:strVal val="#ppt_y+#ppt_h*1.125000"/>
                                          </p:val>
                                        </p:tav>
                                        <p:tav tm="100000">
                                          <p:val>
                                            <p:strVal val="#ppt_y"/>
                                          </p:val>
                                        </p:tav>
                                      </p:tavLst>
                                    </p:anim>
                                    <p:animEffect transition="in" filter="wipe(up)">
                                      <p:cBhvr>
                                        <p:cTn id="34" dur="500"/>
                                        <p:tgtEl>
                                          <p:spTgt spid="10">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10">
                                            <p:txEl>
                                              <p:pRg st="2" end="2"/>
                                            </p:txEl>
                                          </p:spTgt>
                                        </p:tgtEl>
                                        <p:attrNameLst>
                                          <p:attrName>style.visibility</p:attrName>
                                        </p:attrNameLst>
                                      </p:cBhvr>
                                      <p:to>
                                        <p:strVal val="visible"/>
                                      </p:to>
                                    </p:set>
                                    <p:anim calcmode="lin" valueType="num">
                                      <p:cBhvr additive="base">
                                        <p:cTn id="39" dur="500"/>
                                        <p:tgtEl>
                                          <p:spTgt spid="10">
                                            <p:txEl>
                                              <p:pRg st="2" end="2"/>
                                            </p:txEl>
                                          </p:spTgt>
                                        </p:tgtEl>
                                        <p:attrNameLst>
                                          <p:attrName>ppt_y</p:attrName>
                                        </p:attrNameLst>
                                      </p:cBhvr>
                                      <p:tavLst>
                                        <p:tav tm="0">
                                          <p:val>
                                            <p:strVal val="#ppt_y+#ppt_h*1.125000"/>
                                          </p:val>
                                        </p:tav>
                                        <p:tav tm="100000">
                                          <p:val>
                                            <p:strVal val="#ppt_y"/>
                                          </p:val>
                                        </p:tav>
                                      </p:tavLst>
                                    </p:anim>
                                    <p:animEffect transition="in" filter="wipe(up)">
                                      <p:cBhvr>
                                        <p:cTn id="40"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1934845" y="1980565"/>
            <a:ext cx="3402330" cy="3765550"/>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2907665" y="3324225"/>
            <a:ext cx="139700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4  8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文本框 32"/>
          <p:cNvSpPr txBox="1"/>
          <p:nvPr/>
        </p:nvSpPr>
        <p:spPr>
          <a:xfrm>
            <a:off x="2364105" y="2228850"/>
            <a:ext cx="179768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132 × 48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3977640" y="2228850"/>
            <a:ext cx="9867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6336</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 Box 5"/>
          <p:cNvSpPr txBox="1">
            <a:spLocks noChangeArrowheads="1"/>
          </p:cNvSpPr>
          <p:nvPr/>
        </p:nvSpPr>
        <p:spPr bwMode="auto">
          <a:xfrm>
            <a:off x="3152775" y="2863850"/>
            <a:ext cx="1321435" cy="46037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1  3  2</a:t>
            </a:r>
            <a:endParaRPr lang="en-US" altLang="zh-CN" sz="2400" b="0"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2608580" y="390017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647440" y="361061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851275" y="390525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3477895" y="390525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3479800" y="437134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3141345" y="437134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9" name="直接连接符 18"/>
          <p:cNvCxnSpPr/>
          <p:nvPr/>
        </p:nvCxnSpPr>
        <p:spPr>
          <a:xfrm>
            <a:off x="2608580" y="492125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818255" y="500062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3473450" y="49949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3131185" y="500062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3262630" y="361061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2</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795905" y="3905250"/>
            <a:ext cx="7200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文本框 23"/>
          <p:cNvSpPr txBox="1"/>
          <p:nvPr/>
        </p:nvSpPr>
        <p:spPr>
          <a:xfrm>
            <a:off x="2798445" y="435864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2795905" y="500062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3246120" y="462153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8" name="矩形 7"/>
          <p:cNvSpPr/>
          <p:nvPr/>
        </p:nvSpPr>
        <p:spPr>
          <a:xfrm>
            <a:off x="6490970" y="1980565"/>
            <a:ext cx="3402330" cy="3765550"/>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7511415" y="3355975"/>
            <a:ext cx="139700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2  5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6904355" y="2260600"/>
            <a:ext cx="170751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265 × 25</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文本框 24"/>
          <p:cNvSpPr txBox="1"/>
          <p:nvPr/>
        </p:nvSpPr>
        <p:spPr>
          <a:xfrm>
            <a:off x="8517890" y="2260600"/>
            <a:ext cx="9867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6625</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Text Box 5"/>
          <p:cNvSpPr txBox="1">
            <a:spLocks noChangeArrowheads="1"/>
          </p:cNvSpPr>
          <p:nvPr/>
        </p:nvSpPr>
        <p:spPr bwMode="auto">
          <a:xfrm>
            <a:off x="7756525" y="2895600"/>
            <a:ext cx="1321435" cy="460375"/>
          </a:xfrm>
          <a:prstGeom prst="rect">
            <a:avLst/>
          </a:prstGeom>
          <a:noFill/>
          <a:ln>
            <a:noFill/>
          </a:ln>
          <a:effectLst>
            <a:outerShdw dist="35921" dir="2700000" sy="50000" kx="2115830" algn="bl" rotWithShape="0">
              <a:srgbClr val="C0C0C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9030101010101" pitchFamily="49" charset="-122"/>
                <a:ea typeface="楷体_GB2312" panose="02010609030101010101" pitchFamily="49" charset="-122"/>
              </a:defRPr>
            </a:lvl9pPr>
          </a:lstStyle>
          <a:p>
            <a:pPr eaLnBrk="1" hangingPunct="1">
              <a:spcBef>
                <a:spcPct val="50000"/>
              </a:spcBef>
            </a:pPr>
            <a:r>
              <a:rPr lang="en-US" altLang="zh-CN" sz="2400" b="0" dirty="0">
                <a:latin typeface="微软雅黑" panose="020B0503020204020204" pitchFamily="34" charset="-122"/>
                <a:ea typeface="微软雅黑" panose="020B0503020204020204" pitchFamily="34" charset="-122"/>
              </a:rPr>
              <a:t>2  6  5</a:t>
            </a:r>
            <a:endParaRPr lang="en-US" altLang="zh-CN" sz="2400" b="0" dirty="0">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7212330" y="393192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8251190" y="364236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2</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8455025" y="393700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文本框 33"/>
          <p:cNvSpPr txBox="1"/>
          <p:nvPr/>
        </p:nvSpPr>
        <p:spPr>
          <a:xfrm>
            <a:off x="8081645" y="393700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文本框 34"/>
          <p:cNvSpPr txBox="1"/>
          <p:nvPr/>
        </p:nvSpPr>
        <p:spPr>
          <a:xfrm>
            <a:off x="8083550" y="440309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文本框 35"/>
          <p:cNvSpPr txBox="1"/>
          <p:nvPr/>
        </p:nvSpPr>
        <p:spPr>
          <a:xfrm>
            <a:off x="7745095" y="440309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7" name="直接连接符 36"/>
          <p:cNvCxnSpPr/>
          <p:nvPr/>
        </p:nvCxnSpPr>
        <p:spPr>
          <a:xfrm>
            <a:off x="7212330" y="4953000"/>
            <a:ext cx="196215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8422005" y="503237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9" name="文本框 38"/>
          <p:cNvSpPr txBox="1"/>
          <p:nvPr/>
        </p:nvSpPr>
        <p:spPr>
          <a:xfrm>
            <a:off x="8077200" y="502666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0" name="文本框 39"/>
          <p:cNvSpPr txBox="1"/>
          <p:nvPr/>
        </p:nvSpPr>
        <p:spPr>
          <a:xfrm>
            <a:off x="7734935" y="503237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1" name="文本框 40"/>
          <p:cNvSpPr txBox="1"/>
          <p:nvPr/>
        </p:nvSpPr>
        <p:spPr>
          <a:xfrm>
            <a:off x="7866380" y="364236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3</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7399655" y="3937000"/>
            <a:ext cx="72009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1  3</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3" name="文本框 42"/>
          <p:cNvSpPr txBox="1"/>
          <p:nvPr/>
        </p:nvSpPr>
        <p:spPr>
          <a:xfrm>
            <a:off x="7402195" y="439039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文本框 43"/>
          <p:cNvSpPr txBox="1"/>
          <p:nvPr/>
        </p:nvSpPr>
        <p:spPr>
          <a:xfrm>
            <a:off x="7399655" y="503237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文本框 44"/>
          <p:cNvSpPr txBox="1"/>
          <p:nvPr/>
        </p:nvSpPr>
        <p:spPr>
          <a:xfrm>
            <a:off x="7879715" y="465328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7546340" y="4653280"/>
            <a:ext cx="323850" cy="368300"/>
          </a:xfrm>
          <a:prstGeom prst="rect">
            <a:avLst/>
          </a:prstGeom>
          <a:noFill/>
        </p:spPr>
        <p:txBody>
          <a:bodyPr wrap="none" rtlCol="0">
            <a:spAutoFit/>
          </a:bodyPr>
          <a:p>
            <a:r>
              <a:rPr lang="en-US" altLang="zh-CN" b="1">
                <a:solidFill>
                  <a:srgbClr val="FF0000"/>
                </a:solidFill>
                <a:latin typeface="微软雅黑" panose="020B0503020204020204" pitchFamily="34" charset="-122"/>
                <a:ea typeface="微软雅黑" panose="020B0503020204020204" pitchFamily="34" charset="-122"/>
              </a:rPr>
              <a:t>1</a:t>
            </a:r>
            <a:endParaRPr lang="en-US" altLang="zh-CN" b="1">
              <a:solidFill>
                <a:srgbClr val="FF0000"/>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3808095" y="890270"/>
            <a:ext cx="2825750" cy="711200"/>
            <a:chOff x="5997" y="1402"/>
            <a:chExt cx="4450" cy="1120"/>
          </a:xfrm>
        </p:grpSpPr>
        <p:pic>
          <p:nvPicPr>
            <p:cNvPr id="50" name="图片 4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97" y="1402"/>
              <a:ext cx="4451" cy="1121"/>
            </a:xfrm>
            <a:prstGeom prst="rect">
              <a:avLst/>
            </a:prstGeom>
          </p:spPr>
        </p:pic>
        <p:sp>
          <p:nvSpPr>
            <p:cNvPr id="48" name="文本框 47"/>
            <p:cNvSpPr txBox="1"/>
            <p:nvPr/>
          </p:nvSpPr>
          <p:spPr>
            <a:xfrm>
              <a:off x="6554" y="1525"/>
              <a:ext cx="3168" cy="725"/>
            </a:xfrm>
            <a:prstGeom prst="rect">
              <a:avLst/>
            </a:prstGeom>
            <a:noFill/>
          </p:spPr>
          <p:txBody>
            <a:bodyPr wrap="none" rtlCol="0">
              <a:spAutoFit/>
            </a:bodyPr>
            <a:p>
              <a:r>
                <a:rPr lang="zh-CN" altLang="zh-CN" sz="2400"/>
                <a:t>计算下面各题</a:t>
              </a:r>
              <a:endParaRPr lang="zh-CN" altLang="zh-CN" sz="2400"/>
            </a:p>
          </p:txBody>
        </p:sp>
      </p:grpSp>
      <p:sp>
        <p:nvSpPr>
          <p:cNvPr id="53" name="文本框 52"/>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p:tgtEl>
                                          <p:spTgt spid="13"/>
                                        </p:tgtEl>
                                        <p:attrNameLst>
                                          <p:attrName>ppt_y</p:attrName>
                                        </p:attrNameLst>
                                      </p:cBhvr>
                                      <p:tavLst>
                                        <p:tav tm="0">
                                          <p:val>
                                            <p:strVal val="#ppt_y+#ppt_h*1.125000"/>
                                          </p:val>
                                        </p:tav>
                                        <p:tav tm="100000">
                                          <p:val>
                                            <p:strVal val="#ppt_y"/>
                                          </p:val>
                                        </p:tav>
                                      </p:tavLst>
                                    </p:anim>
                                    <p:animEffect transition="in" filter="wipe(up)">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p:tgtEl>
                                          <p:spTgt spid="14"/>
                                        </p:tgtEl>
                                        <p:attrNameLst>
                                          <p:attrName>ppt_y</p:attrName>
                                        </p:attrNameLst>
                                      </p:cBhvr>
                                      <p:tavLst>
                                        <p:tav tm="0">
                                          <p:val>
                                            <p:strVal val="#ppt_y+#ppt_h*1.125000"/>
                                          </p:val>
                                        </p:tav>
                                        <p:tav tm="100000">
                                          <p:val>
                                            <p:strVal val="#ppt_y"/>
                                          </p:val>
                                        </p:tav>
                                      </p:tavLst>
                                    </p:anim>
                                    <p:animEffect transition="in" filter="wipe(up)">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p:tgtEl>
                                          <p:spTgt spid="6"/>
                                        </p:tgtEl>
                                        <p:attrNameLst>
                                          <p:attrName>ppt_y</p:attrName>
                                        </p:attrNameLst>
                                      </p:cBhvr>
                                      <p:tavLst>
                                        <p:tav tm="0">
                                          <p:val>
                                            <p:strVal val="#ppt_y+#ppt_h*1.125000"/>
                                          </p:val>
                                        </p:tav>
                                        <p:tav tm="100000">
                                          <p:val>
                                            <p:strVal val="#ppt_y"/>
                                          </p:val>
                                        </p:tav>
                                      </p:tavLst>
                                    </p:anim>
                                    <p:animEffect transition="in" filter="wipe(up)">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p:tgtEl>
                                          <p:spTgt spid="16"/>
                                        </p:tgtEl>
                                        <p:attrNameLst>
                                          <p:attrName>ppt_y</p:attrName>
                                        </p:attrNameLst>
                                      </p:cBhvr>
                                      <p:tavLst>
                                        <p:tav tm="0">
                                          <p:val>
                                            <p:strVal val="#ppt_y+#ppt_h*1.125000"/>
                                          </p:val>
                                        </p:tav>
                                        <p:tav tm="100000">
                                          <p:val>
                                            <p:strVal val="#ppt_y"/>
                                          </p:val>
                                        </p:tav>
                                      </p:tavLst>
                                    </p:anim>
                                    <p:animEffect transition="in" filter="wipe(up)">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p:tgtEl>
                                          <p:spTgt spid="7"/>
                                        </p:tgtEl>
                                        <p:attrNameLst>
                                          <p:attrName>ppt_y</p:attrName>
                                        </p:attrNameLst>
                                      </p:cBhvr>
                                      <p:tavLst>
                                        <p:tav tm="0">
                                          <p:val>
                                            <p:strVal val="#ppt_y+#ppt_h*1.125000"/>
                                          </p:val>
                                        </p:tav>
                                        <p:tav tm="100000">
                                          <p:val>
                                            <p:strVal val="#ppt_y"/>
                                          </p:val>
                                        </p:tav>
                                      </p:tavLst>
                                    </p:anim>
                                    <p:animEffect transition="in" filter="wipe(up)">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p:tgtEl>
                                          <p:spTgt spid="17"/>
                                        </p:tgtEl>
                                        <p:attrNameLst>
                                          <p:attrName>ppt_y</p:attrName>
                                        </p:attrNameLst>
                                      </p:cBhvr>
                                      <p:tavLst>
                                        <p:tav tm="0">
                                          <p:val>
                                            <p:strVal val="#ppt_y+#ppt_h*1.125000"/>
                                          </p:val>
                                        </p:tav>
                                        <p:tav tm="100000">
                                          <p:val>
                                            <p:strVal val="#ppt_y"/>
                                          </p:val>
                                        </p:tav>
                                      </p:tavLst>
                                    </p:anim>
                                    <p:animEffect transition="in" filter="wipe(up)">
                                      <p:cBhvr>
                                        <p:cTn id="55" dur="500"/>
                                        <p:tgtEl>
                                          <p:spTgt spid="17"/>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p:tgtEl>
                                          <p:spTgt spid="18"/>
                                        </p:tgtEl>
                                        <p:attrNameLst>
                                          <p:attrName>ppt_y</p:attrName>
                                        </p:attrNameLst>
                                      </p:cBhvr>
                                      <p:tavLst>
                                        <p:tav tm="0">
                                          <p:val>
                                            <p:strVal val="#ppt_y+#ppt_h*1.125000"/>
                                          </p:val>
                                        </p:tav>
                                        <p:tav tm="100000">
                                          <p:val>
                                            <p:strVal val="#ppt_y"/>
                                          </p:val>
                                        </p:tav>
                                      </p:tavLst>
                                    </p:anim>
                                    <p:animEffect transition="in" filter="wipe(up)">
                                      <p:cBhvr>
                                        <p:cTn id="61" dur="500"/>
                                        <p:tgtEl>
                                          <p:spTgt spid="18"/>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500"/>
                                        <p:tgtEl>
                                          <p:spTgt spid="24"/>
                                        </p:tgtEl>
                                        <p:attrNameLst>
                                          <p:attrName>ppt_y</p:attrName>
                                        </p:attrNameLst>
                                      </p:cBhvr>
                                      <p:tavLst>
                                        <p:tav tm="0">
                                          <p:val>
                                            <p:strVal val="#ppt_y+#ppt_h*1.125000"/>
                                          </p:val>
                                        </p:tav>
                                        <p:tav tm="100000">
                                          <p:val>
                                            <p:strVal val="#ppt_y"/>
                                          </p:val>
                                        </p:tav>
                                      </p:tavLst>
                                    </p:anim>
                                    <p:animEffect transition="in" filter="wipe(up)">
                                      <p:cBhvr>
                                        <p:cTn id="67" dur="500"/>
                                        <p:tgtEl>
                                          <p:spTgt spid="2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ppt_y</p:attrName>
                                        </p:attrNameLst>
                                      </p:cBhvr>
                                      <p:tavLst>
                                        <p:tav tm="0">
                                          <p:val>
                                            <p:strVal val="#ppt_y+#ppt_h*1.125000"/>
                                          </p:val>
                                        </p:tav>
                                        <p:tav tm="100000">
                                          <p:val>
                                            <p:strVal val="#ppt_y"/>
                                          </p:val>
                                        </p:tav>
                                      </p:tavLst>
                                    </p:anim>
                                    <p:animEffect transition="in" filter="wipe(up)">
                                      <p:cBhvr>
                                        <p:cTn id="78" dur="500"/>
                                        <p:tgtEl>
                                          <p:spTgt spid="20"/>
                                        </p:tgtEl>
                                      </p:cBhvr>
                                    </p:animEffect>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grpId="0" nodeType="click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additive="base">
                                        <p:cTn id="83" dur="500"/>
                                        <p:tgtEl>
                                          <p:spTgt spid="30"/>
                                        </p:tgtEl>
                                        <p:attrNameLst>
                                          <p:attrName>ppt_y</p:attrName>
                                        </p:attrNameLst>
                                      </p:cBhvr>
                                      <p:tavLst>
                                        <p:tav tm="0">
                                          <p:val>
                                            <p:strVal val="#ppt_y+#ppt_h*1.125000"/>
                                          </p:val>
                                        </p:tav>
                                        <p:tav tm="100000">
                                          <p:val>
                                            <p:strVal val="#ppt_y"/>
                                          </p:val>
                                        </p:tav>
                                      </p:tavLst>
                                    </p:anim>
                                    <p:animEffect transition="in" filter="wipe(up)">
                                      <p:cBhvr>
                                        <p:cTn id="84" dur="500"/>
                                        <p:tgtEl>
                                          <p:spTgt spid="30"/>
                                        </p:tgtEl>
                                      </p:cBhvr>
                                    </p:animEffect>
                                  </p:childTnLst>
                                </p:cTn>
                              </p:par>
                            </p:childTnLst>
                          </p:cTn>
                        </p:par>
                      </p:childTnLst>
                    </p:cTn>
                  </p:par>
                  <p:par>
                    <p:cTn id="85" fill="hold">
                      <p:stCondLst>
                        <p:cond delay="indefinite"/>
                      </p:stCondLst>
                      <p:childTnLst>
                        <p:par>
                          <p:cTn id="86" fill="hold">
                            <p:stCondLst>
                              <p:cond delay="0"/>
                            </p:stCondLst>
                            <p:childTnLst>
                              <p:par>
                                <p:cTn id="87" presetID="12" presetClass="entr" presetSubtype="4" fill="hold" grpId="0" nodeType="click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additive="base">
                                        <p:cTn id="89" dur="500"/>
                                        <p:tgtEl>
                                          <p:spTgt spid="21"/>
                                        </p:tgtEl>
                                        <p:attrNameLst>
                                          <p:attrName>ppt_y</p:attrName>
                                        </p:attrNameLst>
                                      </p:cBhvr>
                                      <p:tavLst>
                                        <p:tav tm="0">
                                          <p:val>
                                            <p:strVal val="#ppt_y+#ppt_h*1.125000"/>
                                          </p:val>
                                        </p:tav>
                                        <p:tav tm="100000">
                                          <p:val>
                                            <p:strVal val="#ppt_y"/>
                                          </p:val>
                                        </p:tav>
                                      </p:tavLst>
                                    </p:anim>
                                    <p:animEffect transition="in" filter="wipe(up)">
                                      <p:cBhvr>
                                        <p:cTn id="90" dur="500"/>
                                        <p:tgtEl>
                                          <p:spTgt spid="21"/>
                                        </p:tgtEl>
                                      </p:cBhvr>
                                    </p:animEffect>
                                  </p:childTnLst>
                                </p:cTn>
                              </p:par>
                            </p:childTnLst>
                          </p:cTn>
                        </p:par>
                      </p:childTnLst>
                    </p:cTn>
                  </p:par>
                  <p:par>
                    <p:cTn id="91" fill="hold">
                      <p:stCondLst>
                        <p:cond delay="indefinite"/>
                      </p:stCondLst>
                      <p:childTnLst>
                        <p:par>
                          <p:cTn id="92" fill="hold">
                            <p:stCondLst>
                              <p:cond delay="0"/>
                            </p:stCondLst>
                            <p:childTnLst>
                              <p:par>
                                <p:cTn id="93" presetID="12" presetClass="entr" presetSubtype="4" fill="hold" grpId="0" nodeType="click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additive="base">
                                        <p:cTn id="95" dur="500"/>
                                        <p:tgtEl>
                                          <p:spTgt spid="23"/>
                                        </p:tgtEl>
                                        <p:attrNameLst>
                                          <p:attrName>ppt_y</p:attrName>
                                        </p:attrNameLst>
                                      </p:cBhvr>
                                      <p:tavLst>
                                        <p:tav tm="0">
                                          <p:val>
                                            <p:strVal val="#ppt_y+#ppt_h*1.125000"/>
                                          </p:val>
                                        </p:tav>
                                        <p:tav tm="100000">
                                          <p:val>
                                            <p:strVal val="#ppt_y"/>
                                          </p:val>
                                        </p:tav>
                                      </p:tavLst>
                                    </p:anim>
                                    <p:animEffect transition="in" filter="wipe(up)">
                                      <p:cBhvr>
                                        <p:cTn id="96" dur="500"/>
                                        <p:tgtEl>
                                          <p:spTgt spid="23"/>
                                        </p:tgtEl>
                                      </p:cBhvr>
                                    </p:animEffect>
                                  </p:childTnLst>
                                </p:cTn>
                              </p:par>
                            </p:childTnLst>
                          </p:cTn>
                        </p:par>
                      </p:childTnLst>
                    </p:cTn>
                  </p:par>
                  <p:par>
                    <p:cTn id="97" fill="hold">
                      <p:stCondLst>
                        <p:cond delay="indefinite"/>
                      </p:stCondLst>
                      <p:childTnLst>
                        <p:par>
                          <p:cTn id="98" fill="hold">
                            <p:stCondLst>
                              <p:cond delay="0"/>
                            </p:stCondLst>
                            <p:childTnLst>
                              <p:par>
                                <p:cTn id="99" presetID="12" presetClass="entr" presetSubtype="4" fill="hold" grpId="0" nodeType="click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ppt_y</p:attrName>
                                        </p:attrNameLst>
                                      </p:cBhvr>
                                      <p:tavLst>
                                        <p:tav tm="0">
                                          <p:val>
                                            <p:strVal val="#ppt_y+#ppt_h*1.125000"/>
                                          </p:val>
                                        </p:tav>
                                        <p:tav tm="100000">
                                          <p:val>
                                            <p:strVal val="#ppt_y"/>
                                          </p:val>
                                        </p:tav>
                                      </p:tavLst>
                                    </p:anim>
                                    <p:animEffect transition="in" filter="wipe(up)">
                                      <p:cBhvr>
                                        <p:cTn id="102" dur="500"/>
                                        <p:tgtEl>
                                          <p:spTgt spid="26"/>
                                        </p:tgtEl>
                                      </p:cBhvr>
                                    </p:animEffect>
                                  </p:childTnLst>
                                </p:cTn>
                              </p:par>
                            </p:childTnLst>
                          </p:cTn>
                        </p:par>
                      </p:childTnLst>
                    </p:cTn>
                  </p:par>
                  <p:par>
                    <p:cTn id="103" fill="hold">
                      <p:stCondLst>
                        <p:cond delay="indefinite"/>
                      </p:stCondLst>
                      <p:childTnLst>
                        <p:par>
                          <p:cTn id="104" fill="hold">
                            <p:stCondLst>
                              <p:cond delay="0"/>
                            </p:stCondLst>
                            <p:childTnLst>
                              <p:par>
                                <p:cTn id="105" presetID="12" presetClass="entr" presetSubtype="4" fill="hold" grpId="0" nodeType="clickEffect">
                                  <p:stCondLst>
                                    <p:cond delay="0"/>
                                  </p:stCondLst>
                                  <p:childTnLst>
                                    <p:set>
                                      <p:cBhvr>
                                        <p:cTn id="106" dur="1" fill="hold">
                                          <p:stCondLst>
                                            <p:cond delay="0"/>
                                          </p:stCondLst>
                                        </p:cTn>
                                        <p:tgtEl>
                                          <p:spTgt spid="9"/>
                                        </p:tgtEl>
                                        <p:attrNameLst>
                                          <p:attrName>style.visibility</p:attrName>
                                        </p:attrNameLst>
                                      </p:cBhvr>
                                      <p:to>
                                        <p:strVal val="visible"/>
                                      </p:to>
                                    </p:set>
                                    <p:anim calcmode="lin" valueType="num">
                                      <p:cBhvr additive="base">
                                        <p:cTn id="107" dur="500"/>
                                        <p:tgtEl>
                                          <p:spTgt spid="9"/>
                                        </p:tgtEl>
                                        <p:attrNameLst>
                                          <p:attrName>ppt_y</p:attrName>
                                        </p:attrNameLst>
                                      </p:cBhvr>
                                      <p:tavLst>
                                        <p:tav tm="0">
                                          <p:val>
                                            <p:strVal val="#ppt_y+#ppt_h*1.125000"/>
                                          </p:val>
                                        </p:tav>
                                        <p:tav tm="100000">
                                          <p:val>
                                            <p:strVal val="#ppt_y"/>
                                          </p:val>
                                        </p:tav>
                                      </p:tavLst>
                                    </p:anim>
                                    <p:animEffect transition="in" filter="wipe(up)">
                                      <p:cBhvr>
                                        <p:cTn id="108" dur="500"/>
                                        <p:tgtEl>
                                          <p:spTgt spid="9"/>
                                        </p:tgtEl>
                                      </p:cBhvr>
                                    </p:animEffect>
                                  </p:childTnLst>
                                </p:cTn>
                              </p:par>
                            </p:childTnLst>
                          </p:cTn>
                        </p:par>
                      </p:childTnLst>
                    </p:cTn>
                  </p:par>
                  <p:par>
                    <p:cTn id="109" fill="hold">
                      <p:stCondLst>
                        <p:cond delay="indefinite"/>
                      </p:stCondLst>
                      <p:childTnLst>
                        <p:par>
                          <p:cTn id="110" fill="hold">
                            <p:stCondLst>
                              <p:cond delay="0"/>
                            </p:stCondLst>
                            <p:childTnLst>
                              <p:par>
                                <p:cTn id="111" presetID="12" presetClass="entr" presetSubtype="4" fill="hold" grpId="0" nodeType="clickEffect">
                                  <p:stCondLst>
                                    <p:cond delay="0"/>
                                  </p:stCondLst>
                                  <p:childTnLst>
                                    <p:set>
                                      <p:cBhvr>
                                        <p:cTn id="112" dur="1" fill="hold">
                                          <p:stCondLst>
                                            <p:cond delay="0"/>
                                          </p:stCondLst>
                                        </p:cTn>
                                        <p:tgtEl>
                                          <p:spTgt spid="27"/>
                                        </p:tgtEl>
                                        <p:attrNameLst>
                                          <p:attrName>style.visibility</p:attrName>
                                        </p:attrNameLst>
                                      </p:cBhvr>
                                      <p:to>
                                        <p:strVal val="visible"/>
                                      </p:to>
                                    </p:set>
                                    <p:anim calcmode="lin" valueType="num">
                                      <p:cBhvr additive="base">
                                        <p:cTn id="113" dur="500"/>
                                        <p:tgtEl>
                                          <p:spTgt spid="27"/>
                                        </p:tgtEl>
                                        <p:attrNameLst>
                                          <p:attrName>ppt_y</p:attrName>
                                        </p:attrNameLst>
                                      </p:cBhvr>
                                      <p:tavLst>
                                        <p:tav tm="0">
                                          <p:val>
                                            <p:strVal val="#ppt_y+#ppt_h*1.125000"/>
                                          </p:val>
                                        </p:tav>
                                        <p:tav tm="100000">
                                          <p:val>
                                            <p:strVal val="#ppt_y"/>
                                          </p:val>
                                        </p:tav>
                                      </p:tavLst>
                                    </p:anim>
                                    <p:animEffect transition="in" filter="wipe(up)">
                                      <p:cBhvr>
                                        <p:cTn id="114" dur="500"/>
                                        <p:tgtEl>
                                          <p:spTgt spid="27"/>
                                        </p:tgtEl>
                                      </p:cBhvr>
                                    </p:animEffect>
                                  </p:childTnLst>
                                </p:cTn>
                              </p:par>
                            </p:childTnLst>
                          </p:cTn>
                        </p:par>
                      </p:childTnLst>
                    </p:cTn>
                  </p:par>
                  <p:par>
                    <p:cTn id="115" fill="hold">
                      <p:stCondLst>
                        <p:cond delay="indefinite"/>
                      </p:stCondLst>
                      <p:childTnLst>
                        <p:par>
                          <p:cTn id="116" fill="hold">
                            <p:stCondLst>
                              <p:cond delay="0"/>
                            </p:stCondLst>
                            <p:childTnLst>
                              <p:par>
                                <p:cTn id="117" presetID="12" presetClass="entr" presetSubtype="4" fill="hold" grpId="0" nodeType="clickEffect">
                                  <p:stCondLst>
                                    <p:cond delay="0"/>
                                  </p:stCondLst>
                                  <p:childTnLst>
                                    <p:set>
                                      <p:cBhvr>
                                        <p:cTn id="118" dur="1" fill="hold">
                                          <p:stCondLst>
                                            <p:cond delay="0"/>
                                          </p:stCondLst>
                                        </p:cTn>
                                        <p:tgtEl>
                                          <p:spTgt spid="10"/>
                                        </p:tgtEl>
                                        <p:attrNameLst>
                                          <p:attrName>style.visibility</p:attrName>
                                        </p:attrNameLst>
                                      </p:cBhvr>
                                      <p:to>
                                        <p:strVal val="visible"/>
                                      </p:to>
                                    </p:set>
                                    <p:anim calcmode="lin" valueType="num">
                                      <p:cBhvr additive="base">
                                        <p:cTn id="119" dur="500"/>
                                        <p:tgtEl>
                                          <p:spTgt spid="10"/>
                                        </p:tgtEl>
                                        <p:attrNameLst>
                                          <p:attrName>ppt_y</p:attrName>
                                        </p:attrNameLst>
                                      </p:cBhvr>
                                      <p:tavLst>
                                        <p:tav tm="0">
                                          <p:val>
                                            <p:strVal val="#ppt_y+#ppt_h*1.125000"/>
                                          </p:val>
                                        </p:tav>
                                        <p:tav tm="100000">
                                          <p:val>
                                            <p:strVal val="#ppt_y"/>
                                          </p:val>
                                        </p:tav>
                                      </p:tavLst>
                                    </p:anim>
                                    <p:animEffect transition="in" filter="wipe(up)">
                                      <p:cBhvr>
                                        <p:cTn id="120" dur="500"/>
                                        <p:tgtEl>
                                          <p:spTgt spid="10"/>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nodeType="clickEffect">
                                  <p:stCondLst>
                                    <p:cond delay="0"/>
                                  </p:stCondLst>
                                  <p:childTnLst>
                                    <p:set>
                                      <p:cBhvr>
                                        <p:cTn id="124" dur="1" fill="hold">
                                          <p:stCondLst>
                                            <p:cond delay="0"/>
                                          </p:stCondLst>
                                        </p:cTn>
                                        <p:tgtEl>
                                          <p:spTgt spid="28"/>
                                        </p:tgtEl>
                                        <p:attrNameLst>
                                          <p:attrName>style.visibility</p:attrName>
                                        </p:attrNameLst>
                                      </p:cBhvr>
                                      <p:to>
                                        <p:strVal val="visible"/>
                                      </p:to>
                                    </p:set>
                                    <p:animEffect transition="in" filter="wipe(left)">
                                      <p:cBhvr>
                                        <p:cTn id="125" dur="500"/>
                                        <p:tgtEl>
                                          <p:spTgt spid="28"/>
                                        </p:tgtEl>
                                      </p:cBhvr>
                                    </p:animEffect>
                                  </p:childTnLst>
                                </p:cTn>
                              </p:par>
                            </p:childTnLst>
                          </p:cTn>
                        </p:par>
                      </p:childTnLst>
                    </p:cTn>
                  </p:par>
                  <p:par>
                    <p:cTn id="126" fill="hold">
                      <p:stCondLst>
                        <p:cond delay="indefinite"/>
                      </p:stCondLst>
                      <p:childTnLst>
                        <p:par>
                          <p:cTn id="127" fill="hold">
                            <p:stCondLst>
                              <p:cond delay="0"/>
                            </p:stCondLst>
                            <p:childTnLst>
                              <p:par>
                                <p:cTn id="128" presetID="12" presetClass="entr" presetSubtype="4" fill="hold" grpId="0" nodeType="clickEffect">
                                  <p:stCondLst>
                                    <p:cond delay="0"/>
                                  </p:stCondLst>
                                  <p:childTnLst>
                                    <p:set>
                                      <p:cBhvr>
                                        <p:cTn id="129" dur="1" fill="hold">
                                          <p:stCondLst>
                                            <p:cond delay="0"/>
                                          </p:stCondLst>
                                        </p:cTn>
                                        <p:tgtEl>
                                          <p:spTgt spid="29"/>
                                        </p:tgtEl>
                                        <p:attrNameLst>
                                          <p:attrName>style.visibility</p:attrName>
                                        </p:attrNameLst>
                                      </p:cBhvr>
                                      <p:to>
                                        <p:strVal val="visible"/>
                                      </p:to>
                                    </p:set>
                                    <p:anim calcmode="lin" valueType="num">
                                      <p:cBhvr additive="base">
                                        <p:cTn id="130" dur="500"/>
                                        <p:tgtEl>
                                          <p:spTgt spid="29"/>
                                        </p:tgtEl>
                                        <p:attrNameLst>
                                          <p:attrName>ppt_y</p:attrName>
                                        </p:attrNameLst>
                                      </p:cBhvr>
                                      <p:tavLst>
                                        <p:tav tm="0">
                                          <p:val>
                                            <p:strVal val="#ppt_y+#ppt_h*1.125000"/>
                                          </p:val>
                                        </p:tav>
                                        <p:tav tm="100000">
                                          <p:val>
                                            <p:strVal val="#ppt_y"/>
                                          </p:val>
                                        </p:tav>
                                      </p:tavLst>
                                    </p:anim>
                                    <p:animEffect transition="in" filter="wipe(up)">
                                      <p:cBhvr>
                                        <p:cTn id="131" dur="500"/>
                                        <p:tgtEl>
                                          <p:spTgt spid="29"/>
                                        </p:tgtEl>
                                      </p:cBhvr>
                                    </p:animEffect>
                                  </p:childTnLst>
                                </p:cTn>
                              </p:par>
                            </p:childTnLst>
                          </p:cTn>
                        </p:par>
                      </p:childTnLst>
                    </p:cTn>
                  </p:par>
                  <p:par>
                    <p:cTn id="132" fill="hold">
                      <p:stCondLst>
                        <p:cond delay="indefinite"/>
                      </p:stCondLst>
                      <p:childTnLst>
                        <p:par>
                          <p:cTn id="133" fill="hold">
                            <p:stCondLst>
                              <p:cond delay="0"/>
                            </p:stCondLst>
                            <p:childTnLst>
                              <p:par>
                                <p:cTn id="134" presetID="12" presetClass="entr" presetSubtype="4" fill="hold" grpId="0" nodeType="clickEffect">
                                  <p:stCondLst>
                                    <p:cond delay="0"/>
                                  </p:stCondLst>
                                  <p:childTnLst>
                                    <p:set>
                                      <p:cBhvr>
                                        <p:cTn id="135" dur="1" fill="hold">
                                          <p:stCondLst>
                                            <p:cond delay="0"/>
                                          </p:stCondLst>
                                        </p:cTn>
                                        <p:tgtEl>
                                          <p:spTgt spid="31"/>
                                        </p:tgtEl>
                                        <p:attrNameLst>
                                          <p:attrName>style.visibility</p:attrName>
                                        </p:attrNameLst>
                                      </p:cBhvr>
                                      <p:to>
                                        <p:strVal val="visible"/>
                                      </p:to>
                                    </p:set>
                                    <p:anim calcmode="lin" valueType="num">
                                      <p:cBhvr additive="base">
                                        <p:cTn id="136" dur="500"/>
                                        <p:tgtEl>
                                          <p:spTgt spid="31"/>
                                        </p:tgtEl>
                                        <p:attrNameLst>
                                          <p:attrName>ppt_y</p:attrName>
                                        </p:attrNameLst>
                                      </p:cBhvr>
                                      <p:tavLst>
                                        <p:tav tm="0">
                                          <p:val>
                                            <p:strVal val="#ppt_y+#ppt_h*1.125000"/>
                                          </p:val>
                                        </p:tav>
                                        <p:tav tm="100000">
                                          <p:val>
                                            <p:strVal val="#ppt_y"/>
                                          </p:val>
                                        </p:tav>
                                      </p:tavLst>
                                    </p:anim>
                                    <p:animEffect transition="in" filter="wipe(up)">
                                      <p:cBhvr>
                                        <p:cTn id="137" dur="500"/>
                                        <p:tgtEl>
                                          <p:spTgt spid="31"/>
                                        </p:tgtEl>
                                      </p:cBhvr>
                                    </p:animEffect>
                                  </p:childTnLst>
                                </p:cTn>
                              </p:par>
                            </p:childTnLst>
                          </p:cTn>
                        </p:par>
                      </p:childTnLst>
                    </p:cTn>
                  </p:par>
                  <p:par>
                    <p:cTn id="138" fill="hold">
                      <p:stCondLst>
                        <p:cond delay="indefinite"/>
                      </p:stCondLst>
                      <p:childTnLst>
                        <p:par>
                          <p:cTn id="139" fill="hold">
                            <p:stCondLst>
                              <p:cond delay="0"/>
                            </p:stCondLst>
                            <p:childTnLst>
                              <p:par>
                                <p:cTn id="140" presetID="12" presetClass="entr" presetSubtype="4" fill="hold" grpId="0" nodeType="clickEffect">
                                  <p:stCondLst>
                                    <p:cond delay="0"/>
                                  </p:stCondLst>
                                  <p:childTnLst>
                                    <p:set>
                                      <p:cBhvr>
                                        <p:cTn id="141" dur="1" fill="hold">
                                          <p:stCondLst>
                                            <p:cond delay="0"/>
                                          </p:stCondLst>
                                        </p:cTn>
                                        <p:tgtEl>
                                          <p:spTgt spid="41"/>
                                        </p:tgtEl>
                                        <p:attrNameLst>
                                          <p:attrName>style.visibility</p:attrName>
                                        </p:attrNameLst>
                                      </p:cBhvr>
                                      <p:to>
                                        <p:strVal val="visible"/>
                                      </p:to>
                                    </p:set>
                                    <p:anim calcmode="lin" valueType="num">
                                      <p:cBhvr additive="base">
                                        <p:cTn id="142" dur="500"/>
                                        <p:tgtEl>
                                          <p:spTgt spid="41"/>
                                        </p:tgtEl>
                                        <p:attrNameLst>
                                          <p:attrName>ppt_y</p:attrName>
                                        </p:attrNameLst>
                                      </p:cBhvr>
                                      <p:tavLst>
                                        <p:tav tm="0">
                                          <p:val>
                                            <p:strVal val="#ppt_y+#ppt_h*1.125000"/>
                                          </p:val>
                                        </p:tav>
                                        <p:tav tm="100000">
                                          <p:val>
                                            <p:strVal val="#ppt_y"/>
                                          </p:val>
                                        </p:tav>
                                      </p:tavLst>
                                    </p:anim>
                                    <p:animEffect transition="in" filter="wipe(up)">
                                      <p:cBhvr>
                                        <p:cTn id="143" dur="500"/>
                                        <p:tgtEl>
                                          <p:spTgt spid="41"/>
                                        </p:tgtEl>
                                      </p:cBhvr>
                                    </p:animEffect>
                                  </p:childTnLst>
                                </p:cTn>
                              </p:par>
                            </p:childTnLst>
                          </p:cTn>
                        </p:par>
                      </p:childTnLst>
                    </p:cTn>
                  </p:par>
                  <p:par>
                    <p:cTn id="144" fill="hold">
                      <p:stCondLst>
                        <p:cond delay="indefinite"/>
                      </p:stCondLst>
                      <p:childTnLst>
                        <p:par>
                          <p:cTn id="145" fill="hold">
                            <p:stCondLst>
                              <p:cond delay="0"/>
                            </p:stCondLst>
                            <p:childTnLst>
                              <p:par>
                                <p:cTn id="146" presetID="12" presetClass="entr" presetSubtype="4" fill="hold" grpId="0" nodeType="clickEffect">
                                  <p:stCondLst>
                                    <p:cond delay="0"/>
                                  </p:stCondLst>
                                  <p:childTnLst>
                                    <p:set>
                                      <p:cBhvr>
                                        <p:cTn id="147" dur="1" fill="hold">
                                          <p:stCondLst>
                                            <p:cond delay="0"/>
                                          </p:stCondLst>
                                        </p:cTn>
                                        <p:tgtEl>
                                          <p:spTgt spid="34"/>
                                        </p:tgtEl>
                                        <p:attrNameLst>
                                          <p:attrName>style.visibility</p:attrName>
                                        </p:attrNameLst>
                                      </p:cBhvr>
                                      <p:to>
                                        <p:strVal val="visible"/>
                                      </p:to>
                                    </p:set>
                                    <p:anim calcmode="lin" valueType="num">
                                      <p:cBhvr additive="base">
                                        <p:cTn id="148" dur="500"/>
                                        <p:tgtEl>
                                          <p:spTgt spid="34"/>
                                        </p:tgtEl>
                                        <p:attrNameLst>
                                          <p:attrName>ppt_y</p:attrName>
                                        </p:attrNameLst>
                                      </p:cBhvr>
                                      <p:tavLst>
                                        <p:tav tm="0">
                                          <p:val>
                                            <p:strVal val="#ppt_y+#ppt_h*1.125000"/>
                                          </p:val>
                                        </p:tav>
                                        <p:tav tm="100000">
                                          <p:val>
                                            <p:strVal val="#ppt_y"/>
                                          </p:val>
                                        </p:tav>
                                      </p:tavLst>
                                    </p:anim>
                                    <p:animEffect transition="in" filter="wipe(up)">
                                      <p:cBhvr>
                                        <p:cTn id="149" dur="500"/>
                                        <p:tgtEl>
                                          <p:spTgt spid="34"/>
                                        </p:tgtEl>
                                      </p:cBhvr>
                                    </p:animEffect>
                                  </p:childTnLst>
                                </p:cTn>
                              </p:par>
                            </p:childTnLst>
                          </p:cTn>
                        </p:par>
                      </p:childTnLst>
                    </p:cTn>
                  </p:par>
                  <p:par>
                    <p:cTn id="150" fill="hold">
                      <p:stCondLst>
                        <p:cond delay="indefinite"/>
                      </p:stCondLst>
                      <p:childTnLst>
                        <p:par>
                          <p:cTn id="151" fill="hold">
                            <p:stCondLst>
                              <p:cond delay="0"/>
                            </p:stCondLst>
                            <p:childTnLst>
                              <p:par>
                                <p:cTn id="152" presetID="12" presetClass="entr" presetSubtype="4" fill="hold" grpId="0" nodeType="clickEffect">
                                  <p:stCondLst>
                                    <p:cond delay="0"/>
                                  </p:stCondLst>
                                  <p:childTnLst>
                                    <p:set>
                                      <p:cBhvr>
                                        <p:cTn id="153" dur="1" fill="hold">
                                          <p:stCondLst>
                                            <p:cond delay="0"/>
                                          </p:stCondLst>
                                        </p:cTn>
                                        <p:tgtEl>
                                          <p:spTgt spid="42"/>
                                        </p:tgtEl>
                                        <p:attrNameLst>
                                          <p:attrName>style.visibility</p:attrName>
                                        </p:attrNameLst>
                                      </p:cBhvr>
                                      <p:to>
                                        <p:strVal val="visible"/>
                                      </p:to>
                                    </p:set>
                                    <p:anim calcmode="lin" valueType="num">
                                      <p:cBhvr additive="base">
                                        <p:cTn id="154" dur="500"/>
                                        <p:tgtEl>
                                          <p:spTgt spid="42"/>
                                        </p:tgtEl>
                                        <p:attrNameLst>
                                          <p:attrName>ppt_y</p:attrName>
                                        </p:attrNameLst>
                                      </p:cBhvr>
                                      <p:tavLst>
                                        <p:tav tm="0">
                                          <p:val>
                                            <p:strVal val="#ppt_y+#ppt_h*1.125000"/>
                                          </p:val>
                                        </p:tav>
                                        <p:tav tm="100000">
                                          <p:val>
                                            <p:strVal val="#ppt_y"/>
                                          </p:val>
                                        </p:tav>
                                      </p:tavLst>
                                    </p:anim>
                                    <p:animEffect transition="in" filter="wipe(up)">
                                      <p:cBhvr>
                                        <p:cTn id="155" dur="500"/>
                                        <p:tgtEl>
                                          <p:spTgt spid="42"/>
                                        </p:tgtEl>
                                      </p:cBhvr>
                                    </p:animEffect>
                                  </p:childTnLst>
                                </p:cTn>
                              </p:par>
                            </p:childTnLst>
                          </p:cTn>
                        </p:par>
                      </p:childTnLst>
                    </p:cTn>
                  </p:par>
                  <p:par>
                    <p:cTn id="156" fill="hold">
                      <p:stCondLst>
                        <p:cond delay="indefinite"/>
                      </p:stCondLst>
                      <p:childTnLst>
                        <p:par>
                          <p:cTn id="157" fill="hold">
                            <p:stCondLst>
                              <p:cond delay="0"/>
                            </p:stCondLst>
                            <p:childTnLst>
                              <p:par>
                                <p:cTn id="158" presetID="12" presetClass="entr" presetSubtype="4" fill="hold" grpId="0" nodeType="clickEffect">
                                  <p:stCondLst>
                                    <p:cond delay="0"/>
                                  </p:stCondLst>
                                  <p:childTnLst>
                                    <p:set>
                                      <p:cBhvr>
                                        <p:cTn id="159" dur="1" fill="hold">
                                          <p:stCondLst>
                                            <p:cond delay="0"/>
                                          </p:stCondLst>
                                        </p:cTn>
                                        <p:tgtEl>
                                          <p:spTgt spid="45"/>
                                        </p:tgtEl>
                                        <p:attrNameLst>
                                          <p:attrName>style.visibility</p:attrName>
                                        </p:attrNameLst>
                                      </p:cBhvr>
                                      <p:to>
                                        <p:strVal val="visible"/>
                                      </p:to>
                                    </p:set>
                                    <p:anim calcmode="lin" valueType="num">
                                      <p:cBhvr additive="base">
                                        <p:cTn id="160" dur="500"/>
                                        <p:tgtEl>
                                          <p:spTgt spid="45"/>
                                        </p:tgtEl>
                                        <p:attrNameLst>
                                          <p:attrName>ppt_y</p:attrName>
                                        </p:attrNameLst>
                                      </p:cBhvr>
                                      <p:tavLst>
                                        <p:tav tm="0">
                                          <p:val>
                                            <p:strVal val="#ppt_y+#ppt_h*1.125000"/>
                                          </p:val>
                                        </p:tav>
                                        <p:tav tm="100000">
                                          <p:val>
                                            <p:strVal val="#ppt_y"/>
                                          </p:val>
                                        </p:tav>
                                      </p:tavLst>
                                    </p:anim>
                                    <p:animEffect transition="in" filter="wipe(up)">
                                      <p:cBhvr>
                                        <p:cTn id="161" dur="500"/>
                                        <p:tgtEl>
                                          <p:spTgt spid="45"/>
                                        </p:tgtEl>
                                      </p:cBhvr>
                                    </p:animEffect>
                                  </p:childTnLst>
                                </p:cTn>
                              </p:par>
                            </p:childTnLst>
                          </p:cTn>
                        </p:par>
                      </p:childTnLst>
                    </p:cTn>
                  </p:par>
                  <p:par>
                    <p:cTn id="162" fill="hold">
                      <p:stCondLst>
                        <p:cond delay="indefinite"/>
                      </p:stCondLst>
                      <p:childTnLst>
                        <p:par>
                          <p:cTn id="163" fill="hold">
                            <p:stCondLst>
                              <p:cond delay="0"/>
                            </p:stCondLst>
                            <p:childTnLst>
                              <p:par>
                                <p:cTn id="164" presetID="12" presetClass="entr" presetSubtype="4" fill="hold" grpId="0" nodeType="clickEffect">
                                  <p:stCondLst>
                                    <p:cond delay="0"/>
                                  </p:stCondLst>
                                  <p:childTnLst>
                                    <p:set>
                                      <p:cBhvr>
                                        <p:cTn id="165" dur="1" fill="hold">
                                          <p:stCondLst>
                                            <p:cond delay="0"/>
                                          </p:stCondLst>
                                        </p:cTn>
                                        <p:tgtEl>
                                          <p:spTgt spid="35"/>
                                        </p:tgtEl>
                                        <p:attrNameLst>
                                          <p:attrName>style.visibility</p:attrName>
                                        </p:attrNameLst>
                                      </p:cBhvr>
                                      <p:to>
                                        <p:strVal val="visible"/>
                                      </p:to>
                                    </p:set>
                                    <p:anim calcmode="lin" valueType="num">
                                      <p:cBhvr additive="base">
                                        <p:cTn id="166" dur="500"/>
                                        <p:tgtEl>
                                          <p:spTgt spid="35"/>
                                        </p:tgtEl>
                                        <p:attrNameLst>
                                          <p:attrName>ppt_y</p:attrName>
                                        </p:attrNameLst>
                                      </p:cBhvr>
                                      <p:tavLst>
                                        <p:tav tm="0">
                                          <p:val>
                                            <p:strVal val="#ppt_y+#ppt_h*1.125000"/>
                                          </p:val>
                                        </p:tav>
                                        <p:tav tm="100000">
                                          <p:val>
                                            <p:strVal val="#ppt_y"/>
                                          </p:val>
                                        </p:tav>
                                      </p:tavLst>
                                    </p:anim>
                                    <p:animEffect transition="in" filter="wipe(up)">
                                      <p:cBhvr>
                                        <p:cTn id="167" dur="500"/>
                                        <p:tgtEl>
                                          <p:spTgt spid="35"/>
                                        </p:tgtEl>
                                      </p:cBhvr>
                                    </p:animEffect>
                                  </p:childTnLst>
                                </p:cTn>
                              </p:par>
                            </p:childTnLst>
                          </p:cTn>
                        </p:par>
                      </p:childTnLst>
                    </p:cTn>
                  </p:par>
                  <p:par>
                    <p:cTn id="168" fill="hold">
                      <p:stCondLst>
                        <p:cond delay="indefinite"/>
                      </p:stCondLst>
                      <p:childTnLst>
                        <p:par>
                          <p:cTn id="169" fill="hold">
                            <p:stCondLst>
                              <p:cond delay="0"/>
                            </p:stCondLst>
                            <p:childTnLst>
                              <p:par>
                                <p:cTn id="170" presetID="12" presetClass="entr" presetSubtype="4" fill="hold" grpId="0" nodeType="clickEffect">
                                  <p:stCondLst>
                                    <p:cond delay="0"/>
                                  </p:stCondLst>
                                  <p:childTnLst>
                                    <p:set>
                                      <p:cBhvr>
                                        <p:cTn id="171" dur="1" fill="hold">
                                          <p:stCondLst>
                                            <p:cond delay="0"/>
                                          </p:stCondLst>
                                        </p:cTn>
                                        <p:tgtEl>
                                          <p:spTgt spid="46"/>
                                        </p:tgtEl>
                                        <p:attrNameLst>
                                          <p:attrName>style.visibility</p:attrName>
                                        </p:attrNameLst>
                                      </p:cBhvr>
                                      <p:to>
                                        <p:strVal val="visible"/>
                                      </p:to>
                                    </p:set>
                                    <p:anim calcmode="lin" valueType="num">
                                      <p:cBhvr additive="base">
                                        <p:cTn id="172" dur="500"/>
                                        <p:tgtEl>
                                          <p:spTgt spid="46"/>
                                        </p:tgtEl>
                                        <p:attrNameLst>
                                          <p:attrName>ppt_y</p:attrName>
                                        </p:attrNameLst>
                                      </p:cBhvr>
                                      <p:tavLst>
                                        <p:tav tm="0">
                                          <p:val>
                                            <p:strVal val="#ppt_y+#ppt_h*1.125000"/>
                                          </p:val>
                                        </p:tav>
                                        <p:tav tm="100000">
                                          <p:val>
                                            <p:strVal val="#ppt_y"/>
                                          </p:val>
                                        </p:tav>
                                      </p:tavLst>
                                    </p:anim>
                                    <p:animEffect transition="in" filter="wipe(up)">
                                      <p:cBhvr>
                                        <p:cTn id="173" dur="500"/>
                                        <p:tgtEl>
                                          <p:spTgt spid="46"/>
                                        </p:tgtEl>
                                      </p:cBhvr>
                                    </p:animEffect>
                                  </p:childTnLst>
                                </p:cTn>
                              </p:par>
                            </p:childTnLst>
                          </p:cTn>
                        </p:par>
                      </p:childTnLst>
                    </p:cTn>
                  </p:par>
                  <p:par>
                    <p:cTn id="174" fill="hold">
                      <p:stCondLst>
                        <p:cond delay="indefinite"/>
                      </p:stCondLst>
                      <p:childTnLst>
                        <p:par>
                          <p:cTn id="175" fill="hold">
                            <p:stCondLst>
                              <p:cond delay="0"/>
                            </p:stCondLst>
                            <p:childTnLst>
                              <p:par>
                                <p:cTn id="176" presetID="12" presetClass="entr" presetSubtype="4" fill="hold" grpId="0" nodeType="clickEffect">
                                  <p:stCondLst>
                                    <p:cond delay="0"/>
                                  </p:stCondLst>
                                  <p:childTnLst>
                                    <p:set>
                                      <p:cBhvr>
                                        <p:cTn id="177" dur="1" fill="hold">
                                          <p:stCondLst>
                                            <p:cond delay="0"/>
                                          </p:stCondLst>
                                        </p:cTn>
                                        <p:tgtEl>
                                          <p:spTgt spid="36"/>
                                        </p:tgtEl>
                                        <p:attrNameLst>
                                          <p:attrName>style.visibility</p:attrName>
                                        </p:attrNameLst>
                                      </p:cBhvr>
                                      <p:to>
                                        <p:strVal val="visible"/>
                                      </p:to>
                                    </p:set>
                                    <p:anim calcmode="lin" valueType="num">
                                      <p:cBhvr additive="base">
                                        <p:cTn id="178" dur="500"/>
                                        <p:tgtEl>
                                          <p:spTgt spid="36"/>
                                        </p:tgtEl>
                                        <p:attrNameLst>
                                          <p:attrName>ppt_y</p:attrName>
                                        </p:attrNameLst>
                                      </p:cBhvr>
                                      <p:tavLst>
                                        <p:tav tm="0">
                                          <p:val>
                                            <p:strVal val="#ppt_y+#ppt_h*1.125000"/>
                                          </p:val>
                                        </p:tav>
                                        <p:tav tm="100000">
                                          <p:val>
                                            <p:strVal val="#ppt_y"/>
                                          </p:val>
                                        </p:tav>
                                      </p:tavLst>
                                    </p:anim>
                                    <p:animEffect transition="in" filter="wipe(up)">
                                      <p:cBhvr>
                                        <p:cTn id="179" dur="500"/>
                                        <p:tgtEl>
                                          <p:spTgt spid="36"/>
                                        </p:tgtEl>
                                      </p:cBhvr>
                                    </p:animEffect>
                                  </p:childTnLst>
                                </p:cTn>
                              </p:par>
                              <p:par>
                                <p:cTn id="180" presetID="1" presetClass="exit" presetSubtype="0" fill="hold" grpId="1" nodeType="withEffect">
                                  <p:stCondLst>
                                    <p:cond delay="0"/>
                                  </p:stCondLst>
                                  <p:childTnLst>
                                    <p:set>
                                      <p:cBhvr>
                                        <p:cTn id="181" dur="1" fill="hold">
                                          <p:stCondLst>
                                            <p:cond delay="0"/>
                                          </p:stCondLst>
                                        </p:cTn>
                                        <p:tgtEl>
                                          <p:spTgt spid="45"/>
                                        </p:tgtEl>
                                        <p:attrNameLst>
                                          <p:attrName>style.visibility</p:attrName>
                                        </p:attrNameLst>
                                      </p:cBhvr>
                                      <p:to>
                                        <p:strVal val="hidden"/>
                                      </p:to>
                                    </p:set>
                                  </p:childTnLst>
                                </p:cTn>
                              </p:par>
                            </p:childTnLst>
                          </p:cTn>
                        </p:par>
                      </p:childTnLst>
                    </p:cTn>
                  </p:par>
                  <p:par>
                    <p:cTn id="182" fill="hold">
                      <p:stCondLst>
                        <p:cond delay="indefinite"/>
                      </p:stCondLst>
                      <p:childTnLst>
                        <p:par>
                          <p:cTn id="183" fill="hold">
                            <p:stCondLst>
                              <p:cond delay="0"/>
                            </p:stCondLst>
                            <p:childTnLst>
                              <p:par>
                                <p:cTn id="184" presetID="12" presetClass="entr" presetSubtype="4" fill="hold" grpId="0" nodeType="clickEffect">
                                  <p:stCondLst>
                                    <p:cond delay="0"/>
                                  </p:stCondLst>
                                  <p:childTnLst>
                                    <p:set>
                                      <p:cBhvr>
                                        <p:cTn id="185" dur="1" fill="hold">
                                          <p:stCondLst>
                                            <p:cond delay="0"/>
                                          </p:stCondLst>
                                        </p:cTn>
                                        <p:tgtEl>
                                          <p:spTgt spid="43"/>
                                        </p:tgtEl>
                                        <p:attrNameLst>
                                          <p:attrName>style.visibility</p:attrName>
                                        </p:attrNameLst>
                                      </p:cBhvr>
                                      <p:to>
                                        <p:strVal val="visible"/>
                                      </p:to>
                                    </p:set>
                                    <p:anim calcmode="lin" valueType="num">
                                      <p:cBhvr additive="base">
                                        <p:cTn id="186" dur="500"/>
                                        <p:tgtEl>
                                          <p:spTgt spid="43"/>
                                        </p:tgtEl>
                                        <p:attrNameLst>
                                          <p:attrName>ppt_y</p:attrName>
                                        </p:attrNameLst>
                                      </p:cBhvr>
                                      <p:tavLst>
                                        <p:tav tm="0">
                                          <p:val>
                                            <p:strVal val="#ppt_y+#ppt_h*1.125000"/>
                                          </p:val>
                                        </p:tav>
                                        <p:tav tm="100000">
                                          <p:val>
                                            <p:strVal val="#ppt_y"/>
                                          </p:val>
                                        </p:tav>
                                      </p:tavLst>
                                    </p:anim>
                                    <p:animEffect transition="in" filter="wipe(up)">
                                      <p:cBhvr>
                                        <p:cTn id="187" dur="500"/>
                                        <p:tgtEl>
                                          <p:spTgt spid="43"/>
                                        </p:tgtEl>
                                      </p:cBhvr>
                                    </p:animEffect>
                                  </p:childTnLst>
                                </p:cTn>
                              </p:par>
                              <p:par>
                                <p:cTn id="188" presetID="1" presetClass="exit" presetSubtype="0" fill="hold" grpId="1" nodeType="withEffect">
                                  <p:stCondLst>
                                    <p:cond delay="0"/>
                                  </p:stCondLst>
                                  <p:childTnLst>
                                    <p:set>
                                      <p:cBhvr>
                                        <p:cTn id="189" dur="1" fill="hold">
                                          <p:stCondLst>
                                            <p:cond delay="0"/>
                                          </p:stCondLst>
                                        </p:cTn>
                                        <p:tgtEl>
                                          <p:spTgt spid="46"/>
                                        </p:tgtEl>
                                        <p:attrNameLst>
                                          <p:attrName>style.visibility</p:attrName>
                                        </p:attrNameLst>
                                      </p:cBhvr>
                                      <p:to>
                                        <p:strVal val="hidden"/>
                                      </p:to>
                                    </p:set>
                                  </p:childTnLst>
                                </p:cTn>
                              </p:par>
                            </p:childTnLst>
                          </p:cTn>
                        </p:par>
                      </p:childTnLst>
                    </p:cTn>
                  </p:par>
                  <p:par>
                    <p:cTn id="190" fill="hold">
                      <p:stCondLst>
                        <p:cond delay="indefinite"/>
                      </p:stCondLst>
                      <p:childTnLst>
                        <p:par>
                          <p:cTn id="191" fill="hold">
                            <p:stCondLst>
                              <p:cond delay="0"/>
                            </p:stCondLst>
                            <p:childTnLst>
                              <p:par>
                                <p:cTn id="192" presetID="22" presetClass="entr" presetSubtype="8" fill="hold" nodeType="clickEffect">
                                  <p:stCondLst>
                                    <p:cond delay="0"/>
                                  </p:stCondLst>
                                  <p:childTnLst>
                                    <p:set>
                                      <p:cBhvr>
                                        <p:cTn id="193" dur="1" fill="hold">
                                          <p:stCondLst>
                                            <p:cond delay="0"/>
                                          </p:stCondLst>
                                        </p:cTn>
                                        <p:tgtEl>
                                          <p:spTgt spid="37"/>
                                        </p:tgtEl>
                                        <p:attrNameLst>
                                          <p:attrName>style.visibility</p:attrName>
                                        </p:attrNameLst>
                                      </p:cBhvr>
                                      <p:to>
                                        <p:strVal val="visible"/>
                                      </p:to>
                                    </p:set>
                                    <p:animEffect transition="in" filter="wipe(left)">
                                      <p:cBhvr>
                                        <p:cTn id="194" dur="500"/>
                                        <p:tgtEl>
                                          <p:spTgt spid="37"/>
                                        </p:tgtEl>
                                      </p:cBhvr>
                                    </p:animEffect>
                                  </p:childTnLst>
                                </p:cTn>
                              </p:par>
                            </p:childTnLst>
                          </p:cTn>
                        </p:par>
                      </p:childTnLst>
                    </p:cTn>
                  </p:par>
                  <p:par>
                    <p:cTn id="195" fill="hold">
                      <p:stCondLst>
                        <p:cond delay="indefinite"/>
                      </p:stCondLst>
                      <p:childTnLst>
                        <p:par>
                          <p:cTn id="196" fill="hold">
                            <p:stCondLst>
                              <p:cond delay="0"/>
                            </p:stCondLst>
                            <p:childTnLst>
                              <p:par>
                                <p:cTn id="197" presetID="12" presetClass="entr" presetSubtype="4" fill="hold" grpId="0" nodeType="clickEffect">
                                  <p:stCondLst>
                                    <p:cond delay="0"/>
                                  </p:stCondLst>
                                  <p:childTnLst>
                                    <p:set>
                                      <p:cBhvr>
                                        <p:cTn id="198" dur="1" fill="hold">
                                          <p:stCondLst>
                                            <p:cond delay="0"/>
                                          </p:stCondLst>
                                        </p:cTn>
                                        <p:tgtEl>
                                          <p:spTgt spid="38"/>
                                        </p:tgtEl>
                                        <p:attrNameLst>
                                          <p:attrName>style.visibility</p:attrName>
                                        </p:attrNameLst>
                                      </p:cBhvr>
                                      <p:to>
                                        <p:strVal val="visible"/>
                                      </p:to>
                                    </p:set>
                                    <p:anim calcmode="lin" valueType="num">
                                      <p:cBhvr additive="base">
                                        <p:cTn id="199" dur="500"/>
                                        <p:tgtEl>
                                          <p:spTgt spid="38"/>
                                        </p:tgtEl>
                                        <p:attrNameLst>
                                          <p:attrName>ppt_y</p:attrName>
                                        </p:attrNameLst>
                                      </p:cBhvr>
                                      <p:tavLst>
                                        <p:tav tm="0">
                                          <p:val>
                                            <p:strVal val="#ppt_y+#ppt_h*1.125000"/>
                                          </p:val>
                                        </p:tav>
                                        <p:tav tm="100000">
                                          <p:val>
                                            <p:strVal val="#ppt_y"/>
                                          </p:val>
                                        </p:tav>
                                      </p:tavLst>
                                    </p:anim>
                                    <p:animEffect transition="in" filter="wipe(up)">
                                      <p:cBhvr>
                                        <p:cTn id="200" dur="500"/>
                                        <p:tgtEl>
                                          <p:spTgt spid="38"/>
                                        </p:tgtEl>
                                      </p:cBhvr>
                                    </p:animEffect>
                                  </p:childTnLst>
                                </p:cTn>
                              </p:par>
                            </p:childTnLst>
                          </p:cTn>
                        </p:par>
                      </p:childTnLst>
                    </p:cTn>
                  </p:par>
                  <p:par>
                    <p:cTn id="201" fill="hold">
                      <p:stCondLst>
                        <p:cond delay="indefinite"/>
                      </p:stCondLst>
                      <p:childTnLst>
                        <p:par>
                          <p:cTn id="202" fill="hold">
                            <p:stCondLst>
                              <p:cond delay="0"/>
                            </p:stCondLst>
                            <p:childTnLst>
                              <p:par>
                                <p:cTn id="203" presetID="12" presetClass="entr" presetSubtype="4" fill="hold" grpId="0" nodeType="clickEffect">
                                  <p:stCondLst>
                                    <p:cond delay="0"/>
                                  </p:stCondLst>
                                  <p:childTnLst>
                                    <p:set>
                                      <p:cBhvr>
                                        <p:cTn id="204" dur="1" fill="hold">
                                          <p:stCondLst>
                                            <p:cond delay="0"/>
                                          </p:stCondLst>
                                        </p:cTn>
                                        <p:tgtEl>
                                          <p:spTgt spid="39"/>
                                        </p:tgtEl>
                                        <p:attrNameLst>
                                          <p:attrName>style.visibility</p:attrName>
                                        </p:attrNameLst>
                                      </p:cBhvr>
                                      <p:to>
                                        <p:strVal val="visible"/>
                                      </p:to>
                                    </p:set>
                                    <p:anim calcmode="lin" valueType="num">
                                      <p:cBhvr additive="base">
                                        <p:cTn id="205" dur="500"/>
                                        <p:tgtEl>
                                          <p:spTgt spid="39"/>
                                        </p:tgtEl>
                                        <p:attrNameLst>
                                          <p:attrName>ppt_y</p:attrName>
                                        </p:attrNameLst>
                                      </p:cBhvr>
                                      <p:tavLst>
                                        <p:tav tm="0">
                                          <p:val>
                                            <p:strVal val="#ppt_y+#ppt_h*1.125000"/>
                                          </p:val>
                                        </p:tav>
                                        <p:tav tm="100000">
                                          <p:val>
                                            <p:strVal val="#ppt_y"/>
                                          </p:val>
                                        </p:tav>
                                      </p:tavLst>
                                    </p:anim>
                                    <p:animEffect transition="in" filter="wipe(up)">
                                      <p:cBhvr>
                                        <p:cTn id="206" dur="500"/>
                                        <p:tgtEl>
                                          <p:spTgt spid="39"/>
                                        </p:tgtEl>
                                      </p:cBhvr>
                                    </p:animEffect>
                                  </p:childTnLst>
                                </p:cTn>
                              </p:par>
                            </p:childTnLst>
                          </p:cTn>
                        </p:par>
                      </p:childTnLst>
                    </p:cTn>
                  </p:par>
                  <p:par>
                    <p:cTn id="207" fill="hold">
                      <p:stCondLst>
                        <p:cond delay="indefinite"/>
                      </p:stCondLst>
                      <p:childTnLst>
                        <p:par>
                          <p:cTn id="208" fill="hold">
                            <p:stCondLst>
                              <p:cond delay="0"/>
                            </p:stCondLst>
                            <p:childTnLst>
                              <p:par>
                                <p:cTn id="209" presetID="12" presetClass="entr" presetSubtype="4" fill="hold" grpId="0" nodeType="clickEffect">
                                  <p:stCondLst>
                                    <p:cond delay="0"/>
                                  </p:stCondLst>
                                  <p:childTnLst>
                                    <p:set>
                                      <p:cBhvr>
                                        <p:cTn id="210" dur="1" fill="hold">
                                          <p:stCondLst>
                                            <p:cond delay="0"/>
                                          </p:stCondLst>
                                        </p:cTn>
                                        <p:tgtEl>
                                          <p:spTgt spid="40"/>
                                        </p:tgtEl>
                                        <p:attrNameLst>
                                          <p:attrName>style.visibility</p:attrName>
                                        </p:attrNameLst>
                                      </p:cBhvr>
                                      <p:to>
                                        <p:strVal val="visible"/>
                                      </p:to>
                                    </p:set>
                                    <p:anim calcmode="lin" valueType="num">
                                      <p:cBhvr additive="base">
                                        <p:cTn id="211" dur="500"/>
                                        <p:tgtEl>
                                          <p:spTgt spid="40"/>
                                        </p:tgtEl>
                                        <p:attrNameLst>
                                          <p:attrName>ppt_y</p:attrName>
                                        </p:attrNameLst>
                                      </p:cBhvr>
                                      <p:tavLst>
                                        <p:tav tm="0">
                                          <p:val>
                                            <p:strVal val="#ppt_y+#ppt_h*1.125000"/>
                                          </p:val>
                                        </p:tav>
                                        <p:tav tm="100000">
                                          <p:val>
                                            <p:strVal val="#ppt_y"/>
                                          </p:val>
                                        </p:tav>
                                      </p:tavLst>
                                    </p:anim>
                                    <p:animEffect transition="in" filter="wipe(up)">
                                      <p:cBhvr>
                                        <p:cTn id="212" dur="500"/>
                                        <p:tgtEl>
                                          <p:spTgt spid="40"/>
                                        </p:tgtEl>
                                      </p:cBhvr>
                                    </p:animEffect>
                                  </p:childTnLst>
                                </p:cTn>
                              </p:par>
                            </p:childTnLst>
                          </p:cTn>
                        </p:par>
                      </p:childTnLst>
                    </p:cTn>
                  </p:par>
                  <p:par>
                    <p:cTn id="213" fill="hold">
                      <p:stCondLst>
                        <p:cond delay="indefinite"/>
                      </p:stCondLst>
                      <p:childTnLst>
                        <p:par>
                          <p:cTn id="214" fill="hold">
                            <p:stCondLst>
                              <p:cond delay="0"/>
                            </p:stCondLst>
                            <p:childTnLst>
                              <p:par>
                                <p:cTn id="215" presetID="12" presetClass="entr" presetSubtype="4" fill="hold" grpId="0" nodeType="clickEffect">
                                  <p:stCondLst>
                                    <p:cond delay="0"/>
                                  </p:stCondLst>
                                  <p:childTnLst>
                                    <p:set>
                                      <p:cBhvr>
                                        <p:cTn id="216" dur="1" fill="hold">
                                          <p:stCondLst>
                                            <p:cond delay="0"/>
                                          </p:stCondLst>
                                        </p:cTn>
                                        <p:tgtEl>
                                          <p:spTgt spid="44"/>
                                        </p:tgtEl>
                                        <p:attrNameLst>
                                          <p:attrName>style.visibility</p:attrName>
                                        </p:attrNameLst>
                                      </p:cBhvr>
                                      <p:to>
                                        <p:strVal val="visible"/>
                                      </p:to>
                                    </p:set>
                                    <p:anim calcmode="lin" valueType="num">
                                      <p:cBhvr additive="base">
                                        <p:cTn id="217" dur="500"/>
                                        <p:tgtEl>
                                          <p:spTgt spid="44"/>
                                        </p:tgtEl>
                                        <p:attrNameLst>
                                          <p:attrName>ppt_y</p:attrName>
                                        </p:attrNameLst>
                                      </p:cBhvr>
                                      <p:tavLst>
                                        <p:tav tm="0">
                                          <p:val>
                                            <p:strVal val="#ppt_y+#ppt_h*1.125000"/>
                                          </p:val>
                                        </p:tav>
                                        <p:tav tm="100000">
                                          <p:val>
                                            <p:strVal val="#ppt_y"/>
                                          </p:val>
                                        </p:tav>
                                      </p:tavLst>
                                    </p:anim>
                                    <p:animEffect transition="in" filter="wipe(up)">
                                      <p:cBhvr>
                                        <p:cTn id="218" dur="500"/>
                                        <p:tgtEl>
                                          <p:spTgt spid="44"/>
                                        </p:tgtEl>
                                      </p:cBhvr>
                                    </p:animEffect>
                                  </p:childTnLst>
                                </p:cTn>
                              </p:par>
                            </p:childTnLst>
                          </p:cTn>
                        </p:par>
                      </p:childTnLst>
                    </p:cTn>
                  </p:par>
                  <p:par>
                    <p:cTn id="219" fill="hold">
                      <p:stCondLst>
                        <p:cond delay="indefinite"/>
                      </p:stCondLst>
                      <p:childTnLst>
                        <p:par>
                          <p:cTn id="220" fill="hold">
                            <p:stCondLst>
                              <p:cond delay="0"/>
                            </p:stCondLst>
                            <p:childTnLst>
                              <p:par>
                                <p:cTn id="221" presetID="12" presetClass="entr" presetSubtype="4" fill="hold" grpId="0" nodeType="clickEffect">
                                  <p:stCondLst>
                                    <p:cond delay="0"/>
                                  </p:stCondLst>
                                  <p:childTnLst>
                                    <p:set>
                                      <p:cBhvr>
                                        <p:cTn id="222" dur="1" fill="hold">
                                          <p:stCondLst>
                                            <p:cond delay="0"/>
                                          </p:stCondLst>
                                        </p:cTn>
                                        <p:tgtEl>
                                          <p:spTgt spid="25"/>
                                        </p:tgtEl>
                                        <p:attrNameLst>
                                          <p:attrName>style.visibility</p:attrName>
                                        </p:attrNameLst>
                                      </p:cBhvr>
                                      <p:to>
                                        <p:strVal val="visible"/>
                                      </p:to>
                                    </p:set>
                                    <p:anim calcmode="lin" valueType="num">
                                      <p:cBhvr additive="base">
                                        <p:cTn id="223" dur="500"/>
                                        <p:tgtEl>
                                          <p:spTgt spid="25"/>
                                        </p:tgtEl>
                                        <p:attrNameLst>
                                          <p:attrName>ppt_y</p:attrName>
                                        </p:attrNameLst>
                                      </p:cBhvr>
                                      <p:tavLst>
                                        <p:tav tm="0">
                                          <p:val>
                                            <p:strVal val="#ppt_y+#ppt_h*1.125000"/>
                                          </p:val>
                                        </p:tav>
                                        <p:tav tm="100000">
                                          <p:val>
                                            <p:strVal val="#ppt_y"/>
                                          </p:val>
                                        </p:tav>
                                      </p:tavLst>
                                    </p:anim>
                                    <p:animEffect transition="in" filter="wipe(up)">
                                      <p:cBhvr>
                                        <p:cTn id="2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P spid="18" grpId="0"/>
      <p:bldP spid="20" grpId="0"/>
      <p:bldP spid="21" grpId="0"/>
      <p:bldP spid="23" grpId="0"/>
      <p:bldP spid="6" grpId="0"/>
      <p:bldP spid="7" grpId="0"/>
      <p:bldP spid="24" grpId="0"/>
      <p:bldP spid="26" grpId="0"/>
      <p:bldP spid="30" grpId="0"/>
      <p:bldP spid="22" grpId="0" bldLvl="0" animBg="1"/>
      <p:bldP spid="11" grpId="0"/>
      <p:bldP spid="9" grpId="0"/>
      <p:bldP spid="29" grpId="0"/>
      <p:bldP spid="31" grpId="0"/>
      <p:bldP spid="34" grpId="0"/>
      <p:bldP spid="35" grpId="0"/>
      <p:bldP spid="36" grpId="0"/>
      <p:bldP spid="38" grpId="0"/>
      <p:bldP spid="39" grpId="0"/>
      <p:bldP spid="40" grpId="0"/>
      <p:bldP spid="41" grpId="0"/>
      <p:bldP spid="42" grpId="0"/>
      <p:bldP spid="43" grpId="0"/>
      <p:bldP spid="44" grpId="0"/>
      <p:bldP spid="45" grpId="0"/>
      <p:bldP spid="27" grpId="0" bldLvl="0" animBg="1"/>
      <p:bldP spid="10" grpId="0"/>
      <p:bldP spid="25" grpId="0"/>
      <p:bldP spid="45" grpId="1"/>
      <p:bldP spid="46" grpId="0"/>
      <p:bldP spid="46"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7" name="组合 36"/>
          <p:cNvGrpSpPr/>
          <p:nvPr/>
        </p:nvGrpSpPr>
        <p:grpSpPr>
          <a:xfrm>
            <a:off x="5909945" y="2459355"/>
            <a:ext cx="3238500" cy="699770"/>
            <a:chOff x="7012" y="2300"/>
            <a:chExt cx="5100" cy="1102"/>
          </a:xfrm>
        </p:grpSpPr>
        <p:sp>
          <p:nvSpPr>
            <p:cNvPr id="36" name="圆角矩形 35"/>
            <p:cNvSpPr/>
            <p:nvPr/>
          </p:nvSpPr>
          <p:spPr>
            <a:xfrm>
              <a:off x="7446" y="2300"/>
              <a:ext cx="4239" cy="1102"/>
            </a:xfrm>
            <a:prstGeom prst="roundRect">
              <a:avLst/>
            </a:prstGeom>
            <a:solidFill>
              <a:srgbClr val="B7E08A"/>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7012" y="2399"/>
              <a:ext cx="5100" cy="805"/>
            </a:xfrm>
            <a:prstGeom prst="rect">
              <a:avLst/>
            </a:prstGeom>
            <a:noFill/>
            <a:ln>
              <a:noFill/>
            </a:ln>
            <a:effectLst>
              <a:softEdge rad="63500"/>
            </a:effectLst>
            <a:extLst>
              <a:ext uri="{909E8E84-426E-40DD-AFC4-6F175D3DCCD1}">
                <a14:hiddenFill xmlns:a14="http://schemas.microsoft.com/office/drawing/2010/main">
                  <a:solidFill>
                    <a:schemeClr val="accent6">
                      <a:lumMod val="40000"/>
                      <a:lumOff val="60000"/>
                    </a:schemeClr>
                  </a:solidFill>
                </a14:hiddenFill>
              </a:ext>
            </a:extLst>
          </p:spPr>
          <p:txBody>
            <a:bodyPr wrap="square" lIns="68580" tIns="34290" rIns="68580" bIns="34290">
              <a:spAutoFit/>
            </a:bodyPr>
            <a:p>
              <a:pPr algn="ctr">
                <a:lnSpc>
                  <a:spcPct val="120000"/>
                </a:lnSpc>
              </a:pPr>
              <a:r>
                <a:rPr lang="zh-CN" altLang="en-US" sz="2400" dirty="0">
                  <a:solidFill>
                    <a:prstClr val="black"/>
                  </a:solidFill>
                  <a:latin typeface="微软雅黑" panose="020B0503020204020204" pitchFamily="34" charset="-122"/>
                  <a:ea typeface="微软雅黑" panose="020B0503020204020204" pitchFamily="34" charset="-122"/>
                  <a:sym typeface="+mn-ea"/>
                </a:rPr>
                <a:t>两位数除三位数</a:t>
              </a:r>
              <a:endParaRPr lang="zh-CN" altLang="en-US" sz="2400" dirty="0">
                <a:solidFill>
                  <a:prstClr val="black"/>
                </a:solidFill>
                <a:latin typeface="微软雅黑" panose="020B0503020204020204" pitchFamily="34" charset="-122"/>
                <a:ea typeface="微软雅黑" panose="020B0503020204020204" pitchFamily="34" charset="-122"/>
                <a:sym typeface="+mn-ea"/>
              </a:endParaRPr>
            </a:p>
          </p:txBody>
        </p:sp>
      </p:grpSp>
      <p:grpSp>
        <p:nvGrpSpPr>
          <p:cNvPr id="35" name="组合 34"/>
          <p:cNvGrpSpPr/>
          <p:nvPr/>
        </p:nvGrpSpPr>
        <p:grpSpPr>
          <a:xfrm>
            <a:off x="5928995" y="1326515"/>
            <a:ext cx="3305810" cy="699770"/>
            <a:chOff x="7012" y="1204"/>
            <a:chExt cx="5206" cy="1102"/>
          </a:xfrm>
        </p:grpSpPr>
        <p:sp>
          <p:nvSpPr>
            <p:cNvPr id="27" name="圆角矩形 26"/>
            <p:cNvSpPr/>
            <p:nvPr/>
          </p:nvSpPr>
          <p:spPr>
            <a:xfrm>
              <a:off x="7428" y="1204"/>
              <a:ext cx="4239" cy="1102"/>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7012" y="1327"/>
              <a:ext cx="5206" cy="805"/>
            </a:xfrm>
            <a:prstGeom prst="rect">
              <a:avLst/>
            </a:prstGeom>
            <a:noFill/>
            <a:ln>
              <a:noFill/>
            </a:ln>
            <a:effectLst>
              <a:softEdge rad="63500"/>
            </a:effectLst>
            <a:extLst>
              <a:ext uri="{909E8E84-426E-40DD-AFC4-6F175D3DCCD1}">
                <a14:hiddenFill xmlns:a14="http://schemas.microsoft.com/office/drawing/2010/main">
                  <a:solidFill>
                    <a:schemeClr val="accent6">
                      <a:lumMod val="40000"/>
                      <a:lumOff val="60000"/>
                    </a:schemeClr>
                  </a:solidFill>
                </a14:hiddenFill>
              </a:ext>
            </a:extLst>
          </p:spPr>
          <p:txBody>
            <a:bodyPr wrap="square" lIns="68580" tIns="34290" rIns="68580" bIns="34290">
              <a:spAutoFit/>
            </a:bodyPr>
            <a:p>
              <a:pPr algn="ctr">
                <a:lnSpc>
                  <a:spcPct val="120000"/>
                </a:lnSpc>
              </a:pPr>
              <a:r>
                <a:rPr lang="zh-CN" altLang="en-US" sz="2400" dirty="0">
                  <a:solidFill>
                    <a:prstClr val="black"/>
                  </a:solidFill>
                  <a:latin typeface="微软雅黑" panose="020B0503020204020204" pitchFamily="34" charset="-122"/>
                  <a:ea typeface="微软雅黑" panose="020B0503020204020204" pitchFamily="34" charset="-122"/>
                  <a:sym typeface="+mn-ea"/>
                </a:rPr>
                <a:t>两位数除两位数</a:t>
              </a:r>
              <a:endParaRPr lang="zh-CN" altLang="en-US" sz="2400" dirty="0">
                <a:solidFill>
                  <a:prstClr val="black"/>
                </a:solidFill>
                <a:latin typeface="微软雅黑" panose="020B0503020204020204" pitchFamily="34" charset="-122"/>
                <a:ea typeface="微软雅黑" panose="020B0503020204020204" pitchFamily="34" charset="-122"/>
                <a:sym typeface="+mn-ea"/>
              </a:endParaRPr>
            </a:p>
          </p:txBody>
        </p:sp>
      </p:grpSp>
      <p:sp>
        <p:nvSpPr>
          <p:cNvPr id="10" name="左大括号 9"/>
          <p:cNvSpPr/>
          <p:nvPr/>
        </p:nvSpPr>
        <p:spPr bwMode="auto">
          <a:xfrm>
            <a:off x="3360420" y="2380086"/>
            <a:ext cx="417585" cy="2448000"/>
          </a:xfrm>
          <a:prstGeom prst="leftBrace">
            <a:avLst>
              <a:gd name="adj1" fmla="val 61287"/>
              <a:gd name="adj2" fmla="val 50000"/>
            </a:avLst>
          </a:prstGeom>
          <a:noFill/>
          <a:ln w="25400">
            <a:solidFill>
              <a:srgbClr val="FF0000"/>
            </a:solidFill>
            <a:round/>
          </a:ln>
          <a:extLst>
            <a:ext uri="{909E8E84-426E-40DD-AFC4-6F175D3DCCD1}">
              <a14:hiddenFill xmlns:a14="http://schemas.microsoft.com/office/drawing/2010/main">
                <a:solidFill>
                  <a:srgbClr val="FFFFFF"/>
                </a:solidFill>
              </a14:hiddenFill>
            </a:ext>
          </a:extLst>
        </p:spPr>
        <p:txBody>
          <a:bodyPr lIns="68580" tIns="34290" rIns="68580" bIns="34290"/>
          <a:p>
            <a:pPr eaLnBrk="0" latinLnBrk="1" hangingPunct="0"/>
            <a:endParaRPr lang="zh-CN" altLang="en-US" sz="2400">
              <a:latin typeface="微软雅黑" panose="020B0503020204020204" pitchFamily="34" charset="-122"/>
              <a:ea typeface="微软雅黑" panose="020B0503020204020204" pitchFamily="34" charset="-122"/>
            </a:endParaRPr>
          </a:p>
        </p:txBody>
      </p:sp>
      <p:sp>
        <p:nvSpPr>
          <p:cNvPr id="11" name="左大括号 10"/>
          <p:cNvSpPr/>
          <p:nvPr/>
        </p:nvSpPr>
        <p:spPr bwMode="auto">
          <a:xfrm>
            <a:off x="5800170" y="4215458"/>
            <a:ext cx="288000" cy="1368000"/>
          </a:xfrm>
          <a:prstGeom prst="leftBrace">
            <a:avLst>
              <a:gd name="adj1" fmla="val 55859"/>
              <a:gd name="adj2" fmla="val 50000"/>
            </a:avLst>
          </a:prstGeom>
          <a:noFill/>
          <a:ln w="25400">
            <a:solidFill>
              <a:srgbClr val="FF0000"/>
            </a:solidFill>
            <a:round/>
          </a:ln>
          <a:extLst>
            <a:ext uri="{909E8E84-426E-40DD-AFC4-6F175D3DCCD1}">
              <a14:hiddenFill xmlns:a14="http://schemas.microsoft.com/office/drawing/2010/main">
                <a:solidFill>
                  <a:srgbClr val="FFFFFF"/>
                </a:solidFill>
              </a14:hiddenFill>
            </a:ext>
          </a:extLst>
        </p:spPr>
        <p:txBody>
          <a:bodyPr lIns="68580" tIns="34290" rIns="68580" bIns="34290"/>
          <a:p>
            <a:pPr eaLnBrk="0" latinLnBrk="1" hangingPunct="0"/>
            <a:endParaRPr lang="zh-CN" altLang="en-US" sz="2400">
              <a:latin typeface="微软雅黑" panose="020B0503020204020204" pitchFamily="34" charset="-122"/>
              <a:ea typeface="微软雅黑" panose="020B0503020204020204" pitchFamily="34" charset="-122"/>
            </a:endParaRPr>
          </a:p>
        </p:txBody>
      </p:sp>
      <p:grpSp>
        <p:nvGrpSpPr>
          <p:cNvPr id="24" name="组合 23"/>
          <p:cNvGrpSpPr/>
          <p:nvPr/>
        </p:nvGrpSpPr>
        <p:grpSpPr>
          <a:xfrm>
            <a:off x="3847465" y="2026285"/>
            <a:ext cx="1883410" cy="699770"/>
            <a:chOff x="3559" y="1686"/>
            <a:chExt cx="2966" cy="1102"/>
          </a:xfrm>
        </p:grpSpPr>
        <p:sp>
          <p:nvSpPr>
            <p:cNvPr id="18" name="圆角矩形 17"/>
            <p:cNvSpPr/>
            <p:nvPr/>
          </p:nvSpPr>
          <p:spPr>
            <a:xfrm>
              <a:off x="3559" y="1686"/>
              <a:ext cx="2966" cy="1102"/>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3647" y="1761"/>
              <a:ext cx="2848" cy="805"/>
            </a:xfrm>
            <a:prstGeom prst="rect">
              <a:avLst/>
            </a:prstGeom>
            <a:noFill/>
            <a:ln>
              <a:noFill/>
            </a:ln>
            <a:effectLst>
              <a:softEdge rad="63500"/>
            </a:effectLst>
            <a:extLst>
              <a:ext uri="{909E8E84-426E-40DD-AFC4-6F175D3DCCD1}">
                <a14:hiddenFill xmlns:a14="http://schemas.microsoft.com/office/drawing/2010/main">
                  <a:solidFill>
                    <a:schemeClr val="accent4">
                      <a:lumMod val="60000"/>
                      <a:lumOff val="40000"/>
                    </a:schemeClr>
                  </a:solidFill>
                </a14:hiddenFill>
              </a:ext>
            </a:extLst>
          </p:spPr>
          <p:txBody>
            <a:bodyPr wrap="square" lIns="68580" tIns="34290" rIns="68580" bIns="34290">
              <a:spAutoFit/>
            </a:bodyPr>
            <a:p>
              <a:pPr algn="ctr">
                <a:lnSpc>
                  <a:spcPct val="120000"/>
                </a:lnSpc>
                <a:defRPr/>
              </a:pPr>
              <a:r>
                <a:rPr lang="zh-CN" altLang="en-US" sz="2400" dirty="0">
                  <a:solidFill>
                    <a:prstClr val="black"/>
                  </a:solidFill>
                  <a:latin typeface="微软雅黑" panose="020B0503020204020204" pitchFamily="34" charset="-122"/>
                  <a:ea typeface="微软雅黑" panose="020B0503020204020204" pitchFamily="34" charset="-122"/>
                  <a:sym typeface="+mn-ea"/>
                </a:rPr>
                <a:t>口算除法</a:t>
              </a:r>
              <a:endParaRPr lang="zh-CN" altLang="en-US" sz="2400" dirty="0">
                <a:solidFill>
                  <a:prstClr val="black"/>
                </a:solidFill>
                <a:latin typeface="微软雅黑" panose="020B0503020204020204" pitchFamily="34" charset="-122"/>
                <a:ea typeface="微软雅黑" panose="020B0503020204020204" pitchFamily="34" charset="-122"/>
                <a:sym typeface="+mn-ea"/>
              </a:endParaRPr>
            </a:p>
          </p:txBody>
        </p:sp>
      </p:grpSp>
      <p:sp>
        <p:nvSpPr>
          <p:cNvPr id="13" name="左大括号 12"/>
          <p:cNvSpPr/>
          <p:nvPr/>
        </p:nvSpPr>
        <p:spPr bwMode="auto">
          <a:xfrm>
            <a:off x="5800324" y="1637080"/>
            <a:ext cx="288000" cy="1368000"/>
          </a:xfrm>
          <a:prstGeom prst="leftBrace">
            <a:avLst>
              <a:gd name="adj1" fmla="val 53758"/>
              <a:gd name="adj2" fmla="val 50000"/>
            </a:avLst>
          </a:prstGeom>
          <a:noFill/>
          <a:ln w="25400">
            <a:solidFill>
              <a:srgbClr val="FF0000"/>
            </a:solidFill>
            <a:round/>
          </a:ln>
          <a:extLst>
            <a:ext uri="{909E8E84-426E-40DD-AFC4-6F175D3DCCD1}">
              <a14:hiddenFill xmlns:a14="http://schemas.microsoft.com/office/drawing/2010/main">
                <a:solidFill>
                  <a:srgbClr val="FFFFFF"/>
                </a:solidFill>
              </a14:hiddenFill>
            </a:ext>
          </a:extLst>
        </p:spPr>
        <p:txBody>
          <a:bodyPr lIns="68580" tIns="34290" rIns="68580" bIns="34290"/>
          <a:p>
            <a:pPr eaLnBrk="0" latinLnBrk="1" hangingPunct="0"/>
            <a:endParaRPr lang="zh-CN" altLang="en-US" sz="2400">
              <a:latin typeface="微软雅黑" panose="020B0503020204020204" pitchFamily="34" charset="-122"/>
              <a:ea typeface="微软雅黑" panose="020B0503020204020204" pitchFamily="34" charset="-122"/>
            </a:endParaRPr>
          </a:p>
        </p:txBody>
      </p:sp>
      <p:grpSp>
        <p:nvGrpSpPr>
          <p:cNvPr id="40" name="组合 39"/>
          <p:cNvGrpSpPr/>
          <p:nvPr/>
        </p:nvGrpSpPr>
        <p:grpSpPr>
          <a:xfrm>
            <a:off x="6178550" y="5128260"/>
            <a:ext cx="3071495" cy="699770"/>
            <a:chOff x="6830" y="5802"/>
            <a:chExt cx="4837" cy="1102"/>
          </a:xfrm>
        </p:grpSpPr>
        <p:sp>
          <p:nvSpPr>
            <p:cNvPr id="39" name="圆角矩形 38"/>
            <p:cNvSpPr/>
            <p:nvPr/>
          </p:nvSpPr>
          <p:spPr>
            <a:xfrm>
              <a:off x="6830" y="5802"/>
              <a:ext cx="3652" cy="1102"/>
            </a:xfrm>
            <a:prstGeom prst="roundRect">
              <a:avLst/>
            </a:prstGeom>
            <a:solidFill>
              <a:srgbClr val="A3E6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6841" y="5904"/>
              <a:ext cx="4826" cy="805"/>
            </a:xfrm>
            <a:prstGeom prst="rect">
              <a:avLst/>
            </a:prstGeom>
            <a:noFill/>
            <a:ln>
              <a:noFill/>
            </a:ln>
            <a:effectLst>
              <a:softEdge rad="63500"/>
            </a:effectLst>
            <a:extLst>
              <a:ext uri="{909E8E84-426E-40DD-AFC4-6F175D3DCCD1}">
                <a14:hiddenFill xmlns:a14="http://schemas.microsoft.com/office/drawing/2010/main">
                  <a:solidFill>
                    <a:schemeClr val="accent6">
                      <a:lumMod val="40000"/>
                      <a:lumOff val="60000"/>
                    </a:schemeClr>
                  </a:solidFill>
                </a14:hiddenFill>
              </a:ext>
            </a:extLst>
          </p:spPr>
          <p:txBody>
            <a:bodyPr wrap="square" lIns="68580" tIns="34290" rIns="68580" bIns="34290">
              <a:spAutoFit/>
            </a:bodyPr>
            <a:p>
              <a:pPr marL="269240" indent="-269240">
                <a:lnSpc>
                  <a:spcPct val="120000"/>
                </a:lnSpc>
                <a:defRPr/>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商的变化规律</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5" name="组合 24"/>
          <p:cNvGrpSpPr/>
          <p:nvPr/>
        </p:nvGrpSpPr>
        <p:grpSpPr>
          <a:xfrm>
            <a:off x="3860800" y="4493260"/>
            <a:ext cx="1849120" cy="699770"/>
            <a:chOff x="3531" y="5193"/>
            <a:chExt cx="2912" cy="1102"/>
          </a:xfrm>
        </p:grpSpPr>
        <p:sp>
          <p:nvSpPr>
            <p:cNvPr id="21" name="圆角矩形 20"/>
            <p:cNvSpPr/>
            <p:nvPr/>
          </p:nvSpPr>
          <p:spPr>
            <a:xfrm>
              <a:off x="3531" y="5193"/>
              <a:ext cx="2912"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3575" y="5309"/>
              <a:ext cx="2815" cy="805"/>
            </a:xfrm>
            <a:prstGeom prst="rect">
              <a:avLst/>
            </a:prstGeom>
            <a:noFill/>
            <a:ln>
              <a:noFill/>
            </a:ln>
            <a:effectLst>
              <a:softEdge rad="63500"/>
            </a:effectLst>
            <a:extLst>
              <a:ext uri="{909E8E84-426E-40DD-AFC4-6F175D3DCCD1}">
                <a14:hiddenFill xmlns:a14="http://schemas.microsoft.com/office/drawing/2010/main">
                  <a:solidFill>
                    <a:schemeClr val="accent4">
                      <a:lumMod val="60000"/>
                      <a:lumOff val="40000"/>
                    </a:schemeClr>
                  </a:solidFill>
                </a14:hiddenFill>
              </a:ext>
            </a:extLst>
          </p:spPr>
          <p:txBody>
            <a:bodyPr wrap="square" lIns="68580" tIns="34290" rIns="68580" bIns="34290">
              <a:spAutoFit/>
            </a:bodyPr>
            <a:p>
              <a:pPr algn="ctr">
                <a:lnSpc>
                  <a:spcPct val="120000"/>
                </a:lnSpc>
                <a:defRPr/>
              </a:pPr>
              <a:r>
                <a:rPr lang="zh-CN" altLang="en-US" sz="2400" dirty="0">
                  <a:solidFill>
                    <a:prstClr val="black"/>
                  </a:solidFill>
                  <a:latin typeface="微软雅黑" panose="020B0503020204020204" pitchFamily="34" charset="-122"/>
                  <a:ea typeface="微软雅黑" panose="020B0503020204020204" pitchFamily="34" charset="-122"/>
                  <a:sym typeface="+mn-ea"/>
                </a:rPr>
                <a:t>笔算除法</a:t>
              </a:r>
              <a:endParaRPr lang="zh-CN" altLang="en-US" sz="2400" dirty="0">
                <a:solidFill>
                  <a:prstClr val="black"/>
                </a:solidFill>
                <a:latin typeface="微软雅黑" panose="020B0503020204020204" pitchFamily="34" charset="-122"/>
                <a:ea typeface="微软雅黑" panose="020B0503020204020204" pitchFamily="34" charset="-122"/>
                <a:sym typeface="+mn-ea"/>
              </a:endParaRPr>
            </a:p>
          </p:txBody>
        </p:sp>
      </p:grpSp>
      <p:grpSp>
        <p:nvGrpSpPr>
          <p:cNvPr id="38" name="组合 37"/>
          <p:cNvGrpSpPr/>
          <p:nvPr/>
        </p:nvGrpSpPr>
        <p:grpSpPr>
          <a:xfrm>
            <a:off x="5984240" y="3867150"/>
            <a:ext cx="2566670" cy="699770"/>
            <a:chOff x="6525" y="3852"/>
            <a:chExt cx="4042" cy="1102"/>
          </a:xfrm>
        </p:grpSpPr>
        <p:sp>
          <p:nvSpPr>
            <p:cNvPr id="33" name="圆角矩形 32"/>
            <p:cNvSpPr/>
            <p:nvPr/>
          </p:nvSpPr>
          <p:spPr>
            <a:xfrm>
              <a:off x="6831" y="3852"/>
              <a:ext cx="3652" cy="1102"/>
            </a:xfrm>
            <a:prstGeom prst="roundRect">
              <a:avLst/>
            </a:prstGeom>
            <a:solidFill>
              <a:srgbClr val="3DC6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6525" y="3975"/>
              <a:ext cx="4043" cy="805"/>
            </a:xfrm>
            <a:prstGeom prst="rect">
              <a:avLst/>
            </a:prstGeom>
            <a:noFill/>
            <a:ln>
              <a:noFill/>
            </a:ln>
            <a:effectLst>
              <a:softEdge rad="63500"/>
            </a:effectLst>
            <a:extLst>
              <a:ext uri="{909E8E84-426E-40DD-AFC4-6F175D3DCCD1}">
                <a14:hiddenFill xmlns:a14="http://schemas.microsoft.com/office/drawing/2010/main">
                  <a:solidFill>
                    <a:schemeClr val="accent6">
                      <a:lumMod val="40000"/>
                      <a:lumOff val="60000"/>
                    </a:schemeClr>
                  </a:solidFill>
                </a14:hiddenFill>
              </a:ext>
            </a:extLst>
          </p:spPr>
          <p:txBody>
            <a:bodyPr wrap="square" lIns="68580" tIns="34290" rIns="68580" bIns="34290">
              <a:spAutoFit/>
            </a:bodyPr>
            <a:p>
              <a:pPr marL="269240" indent="-269240" algn="ctr">
                <a:lnSpc>
                  <a:spcPct val="120000"/>
                </a:lnSpc>
                <a:defRPr/>
              </a:pPr>
              <a:r>
                <a:rPr lang="zh-CN" altLang="en-US" sz="2400" dirty="0">
                  <a:solidFill>
                    <a:prstClr val="black"/>
                  </a:solidFill>
                  <a:latin typeface="微软雅黑" panose="020B0503020204020204" pitchFamily="34" charset="-122"/>
                  <a:ea typeface="微软雅黑" panose="020B0503020204020204" pitchFamily="34" charset="-122"/>
                  <a:sym typeface="+mn-ea"/>
                </a:rPr>
                <a:t>计算方法</a:t>
              </a:r>
              <a:endParaRPr lang="zh-CN" altLang="en-US" sz="2400" dirty="0">
                <a:solidFill>
                  <a:prstClr val="black"/>
                </a:solidFill>
                <a:latin typeface="微软雅黑" panose="020B0503020204020204" pitchFamily="34" charset="-122"/>
                <a:ea typeface="微软雅黑" panose="020B0503020204020204" pitchFamily="34" charset="-122"/>
                <a:sym typeface="+mn-ea"/>
              </a:endParaRPr>
            </a:p>
          </p:txBody>
        </p:sp>
      </p:grpSp>
      <p:grpSp>
        <p:nvGrpSpPr>
          <p:cNvPr id="23" name="组合 22"/>
          <p:cNvGrpSpPr/>
          <p:nvPr/>
        </p:nvGrpSpPr>
        <p:grpSpPr>
          <a:xfrm>
            <a:off x="1816100" y="3245485"/>
            <a:ext cx="1461770" cy="699770"/>
            <a:chOff x="2873" y="7865"/>
            <a:chExt cx="2302" cy="1102"/>
          </a:xfrm>
        </p:grpSpPr>
        <p:sp>
          <p:nvSpPr>
            <p:cNvPr id="5" name="圆角矩形 4"/>
            <p:cNvSpPr/>
            <p:nvPr/>
          </p:nvSpPr>
          <p:spPr>
            <a:xfrm>
              <a:off x="2873" y="7865"/>
              <a:ext cx="2252"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3401" y="7989"/>
              <a:ext cx="1774" cy="805"/>
            </a:xfrm>
            <a:prstGeom prst="rect">
              <a:avLst/>
            </a:prstGeom>
            <a:noFill/>
            <a:ln>
              <a:noFill/>
            </a:ln>
            <a:effectLst>
              <a:softEdge rad="63500"/>
            </a:effectLst>
            <a:extLst>
              <a:ext uri="{909E8E84-426E-40DD-AFC4-6F175D3DCCD1}">
                <a14:hiddenFill xmlns:a14="http://schemas.microsoft.com/office/drawing/2010/main">
                  <a:solidFill>
                    <a:schemeClr val="accent4">
                      <a:lumMod val="60000"/>
                      <a:lumOff val="40000"/>
                    </a:schemeClr>
                  </a:solidFill>
                </a14:hiddenFill>
              </a:ext>
            </a:extLst>
          </p:spPr>
          <p:txBody>
            <a:bodyPr wrap="square" lIns="68580" tIns="34290" rIns="68580" bIns="34290">
              <a:spAutoFit/>
            </a:bodyPr>
            <a:p>
              <a:pPr algn="l">
                <a:lnSpc>
                  <a:spcPct val="120000"/>
                </a:lnSpc>
                <a:defRPr/>
              </a:pPr>
              <a:r>
                <a:rPr lang="zh-CN" altLang="en-US" sz="2400" dirty="0">
                  <a:solidFill>
                    <a:prstClr val="black"/>
                  </a:solidFill>
                  <a:latin typeface="微软雅黑" panose="020B0503020204020204" pitchFamily="34" charset="-122"/>
                  <a:ea typeface="微软雅黑" panose="020B0503020204020204" pitchFamily="34" charset="-122"/>
                  <a:sym typeface="+mn-ea"/>
                </a:rPr>
                <a:t>除法</a:t>
              </a:r>
              <a:endParaRPr lang="zh-CN" altLang="en-US" sz="2400" dirty="0">
                <a:solidFill>
                  <a:prstClr val="black"/>
                </a:solidFill>
                <a:latin typeface="微软雅黑" panose="020B0503020204020204" pitchFamily="34" charset="-122"/>
                <a:ea typeface="微软雅黑" panose="020B0503020204020204" pitchFamily="34" charset="-122"/>
                <a:sym typeface="+mn-ea"/>
              </a:endParaRPr>
            </a:p>
          </p:txBody>
        </p:sp>
      </p:grpSp>
      <p:sp>
        <p:nvSpPr>
          <p:cNvPr id="41" name="文本框 40"/>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left)">
                                      <p:cBhvr>
                                        <p:cTn id="31" dur="500"/>
                                        <p:tgtEl>
                                          <p:spTgt spid="35"/>
                                        </p:tgtEl>
                                      </p:cBhvr>
                                    </p:animEffect>
                                  </p:childTnLst>
                                </p:cTn>
                              </p:par>
                              <p:par>
                                <p:cTn id="32" presetID="22" presetClass="entr" presetSubtype="8"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par>
                                <p:cTn id="45" presetID="22" presetClass="entr" presetSubtype="8"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8" name="组合 27"/>
          <p:cNvGrpSpPr/>
          <p:nvPr/>
        </p:nvGrpSpPr>
        <p:grpSpPr>
          <a:xfrm>
            <a:off x="1207770" y="2411730"/>
            <a:ext cx="9284970" cy="3449320"/>
            <a:chOff x="1902" y="3798"/>
            <a:chExt cx="14622" cy="5432"/>
          </a:xfrm>
        </p:grpSpPr>
        <p:grpSp>
          <p:nvGrpSpPr>
            <p:cNvPr id="78" name="组合 77"/>
            <p:cNvGrpSpPr/>
            <p:nvPr/>
          </p:nvGrpSpPr>
          <p:grpSpPr>
            <a:xfrm rot="0">
              <a:off x="1902" y="3798"/>
              <a:ext cx="14622" cy="5432"/>
              <a:chOff x="2556" y="6766"/>
              <a:chExt cx="11370" cy="1397"/>
            </a:xfrm>
          </p:grpSpPr>
          <p:sp>
            <p:nvSpPr>
              <p:cNvPr id="79" name="圆角矩形 78"/>
              <p:cNvSpPr/>
              <p:nvPr/>
            </p:nvSpPr>
            <p:spPr>
              <a:xfrm>
                <a:off x="2556" y="6766"/>
                <a:ext cx="11370" cy="1397"/>
              </a:xfrm>
              <a:prstGeom prst="roundRect">
                <a:avLst/>
              </a:prstGeom>
              <a:solidFill>
                <a:srgbClr val="FF0000"/>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圆角矩形 79"/>
              <p:cNvSpPr/>
              <p:nvPr/>
            </p:nvSpPr>
            <p:spPr>
              <a:xfrm>
                <a:off x="2926" y="6862"/>
                <a:ext cx="10668" cy="121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圆角矩形 80"/>
              <p:cNvSpPr/>
              <p:nvPr/>
            </p:nvSpPr>
            <p:spPr>
              <a:xfrm>
                <a:off x="2787" y="6818"/>
                <a:ext cx="10933" cy="1292"/>
              </a:xfrm>
              <a:prstGeom prst="roundRect">
                <a:avLst/>
              </a:prstGeom>
              <a:noFill/>
              <a:ln w="666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5" name="组合 24"/>
            <p:cNvGrpSpPr/>
            <p:nvPr/>
          </p:nvGrpSpPr>
          <p:grpSpPr>
            <a:xfrm>
              <a:off x="3159" y="4505"/>
              <a:ext cx="12274" cy="1888"/>
              <a:chOff x="3159" y="4505"/>
              <a:chExt cx="12274" cy="1888"/>
            </a:xfrm>
          </p:grpSpPr>
          <p:sp>
            <p:nvSpPr>
              <p:cNvPr id="15" name="矩形 1"/>
              <p:cNvSpPr>
                <a:spLocks noChangeArrowheads="1"/>
              </p:cNvSpPr>
              <p:nvPr/>
            </p:nvSpPr>
            <p:spPr bwMode="auto">
              <a:xfrm>
                <a:off x="3859" y="4505"/>
                <a:ext cx="11575" cy="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atinLnBrk="1">
                  <a:lnSpc>
                    <a:spcPct val="150000"/>
                  </a:lnSpc>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从被除数的高位除起，先用除数试除被除数的前</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150000"/>
                  </a:lnSpc>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两位数，如果它比除数小，再试除前三位数。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endParaRPr>
              </a:p>
            </p:txBody>
          </p:sp>
          <p:grpSp>
            <p:nvGrpSpPr>
              <p:cNvPr id="9" name="组合 8"/>
              <p:cNvGrpSpPr/>
              <p:nvPr/>
            </p:nvGrpSpPr>
            <p:grpSpPr>
              <a:xfrm>
                <a:off x="3159" y="4803"/>
                <a:ext cx="569" cy="644"/>
                <a:chOff x="1635" y="3842"/>
                <a:chExt cx="794" cy="794"/>
              </a:xfrm>
            </p:grpSpPr>
            <p:sp>
              <p:nvSpPr>
                <p:cNvPr id="13" name="椭圆 12"/>
                <p:cNvSpPr/>
                <p:nvPr/>
              </p:nvSpPr>
              <p:spPr>
                <a:xfrm>
                  <a:off x="1635" y="3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图片 20" descr="IMG_20220113_004726"/>
                <p:cNvPicPr>
                  <a:picLocks noChangeAspect="1"/>
                </p:cNvPicPr>
                <p:nvPr/>
              </p:nvPicPr>
              <p:blipFill>
                <a:blip r:embed="rId2">
                  <a:clrChange>
                    <a:clrFrom>
                      <a:srgbClr val="FFFFFF">
                        <a:alpha val="100000"/>
                      </a:srgbClr>
                    </a:clrFrom>
                    <a:clrTo>
                      <a:srgbClr val="FFFFFF">
                        <a:alpha val="100000"/>
                        <a:alpha val="0"/>
                      </a:srgbClr>
                    </a:clrTo>
                  </a:clrChange>
                </a:blip>
                <a:srcRect r="81109" b="50336"/>
                <a:stretch>
                  <a:fillRect/>
                </a:stretch>
              </p:blipFill>
              <p:spPr>
                <a:xfrm>
                  <a:off x="1753" y="3896"/>
                  <a:ext cx="579" cy="740"/>
                </a:xfrm>
                <a:prstGeom prst="rect">
                  <a:avLst/>
                </a:prstGeom>
              </p:spPr>
            </p:pic>
          </p:grpSp>
        </p:gr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4547235" y="768350"/>
            <a:ext cx="2528570" cy="1088390"/>
            <a:chOff x="7161" y="1210"/>
            <a:chExt cx="3982" cy="1714"/>
          </a:xfrm>
        </p:grpSpPr>
        <p:pic>
          <p:nvPicPr>
            <p:cNvPr id="92" name="图片 91" descr="320"/>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rcRect l="14671" t="19324" r="13278" b="63955"/>
            <a:stretch>
              <a:fillRect/>
            </a:stretch>
          </p:blipFill>
          <p:spPr>
            <a:xfrm>
              <a:off x="7161" y="1210"/>
              <a:ext cx="3983" cy="1715"/>
            </a:xfrm>
            <a:prstGeom prst="rect">
              <a:avLst/>
            </a:prstGeom>
          </p:spPr>
        </p:pic>
        <p:sp>
          <p:nvSpPr>
            <p:cNvPr id="41" name="文本框 40"/>
            <p:cNvSpPr txBox="1"/>
            <p:nvPr/>
          </p:nvSpPr>
          <p:spPr>
            <a:xfrm>
              <a:off x="8154" y="1822"/>
              <a:ext cx="1647" cy="725"/>
            </a:xfrm>
            <a:prstGeom prst="rect">
              <a:avLst/>
            </a:prstGeom>
            <a:noFill/>
          </p:spPr>
          <p:txBody>
            <a:bodyPr wrap="none" rtlCol="0">
              <a:spAutoFit/>
            </a:bodyPr>
            <a:p>
              <a:r>
                <a:rPr lang="zh-CN" altLang="en-US" sz="2400" b="1">
                  <a:solidFill>
                    <a:schemeClr val="bg1"/>
                  </a:solidFill>
                </a:rPr>
                <a:t>除</a:t>
              </a:r>
              <a:r>
                <a:rPr lang="en-US" altLang="zh-CN" sz="2400" b="1">
                  <a:solidFill>
                    <a:schemeClr val="bg1"/>
                  </a:solidFill>
                </a:rPr>
                <a:t>   </a:t>
              </a:r>
              <a:r>
                <a:rPr lang="zh-CN" altLang="zh-CN" sz="2400" b="1">
                  <a:solidFill>
                    <a:schemeClr val="bg1"/>
                  </a:solidFill>
                </a:rPr>
                <a:t>法</a:t>
              </a:r>
              <a:endParaRPr lang="zh-CN" altLang="zh-CN" sz="2400" b="1">
                <a:solidFill>
                  <a:schemeClr val="bg1"/>
                </a:solidFill>
              </a:endParaRPr>
            </a:p>
          </p:txBody>
        </p:sp>
      </p:grpSp>
      <p:grpSp>
        <p:nvGrpSpPr>
          <p:cNvPr id="26" name="组合 25"/>
          <p:cNvGrpSpPr/>
          <p:nvPr/>
        </p:nvGrpSpPr>
        <p:grpSpPr>
          <a:xfrm>
            <a:off x="2017395" y="4105910"/>
            <a:ext cx="7717155" cy="645160"/>
            <a:chOff x="3177" y="6466"/>
            <a:chExt cx="12153" cy="1016"/>
          </a:xfrm>
        </p:grpSpPr>
        <p:sp>
          <p:nvSpPr>
            <p:cNvPr id="16" name="矩形 1"/>
            <p:cNvSpPr>
              <a:spLocks noChangeArrowheads="1"/>
            </p:cNvSpPr>
            <p:nvPr/>
          </p:nvSpPr>
          <p:spPr bwMode="auto">
            <a:xfrm>
              <a:off x="3870" y="6466"/>
              <a:ext cx="11461"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atinLnBrk="1">
                <a:lnSpc>
                  <a:spcPct val="150000"/>
                </a:lnSpc>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除到被除数的哪一位，就在那一位上面写商。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3177" y="6733"/>
              <a:ext cx="569" cy="644"/>
              <a:chOff x="1559" y="1842"/>
              <a:chExt cx="794" cy="794"/>
            </a:xfrm>
          </p:grpSpPr>
          <p:sp>
            <p:nvSpPr>
              <p:cNvPr id="6" name="椭圆 5"/>
              <p:cNvSpPr/>
              <p:nvPr/>
            </p:nvSpPr>
            <p:spPr>
              <a:xfrm>
                <a:off x="1559" y="1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IMG_20220113_004726"/>
              <p:cNvPicPr>
                <a:picLocks noChangeAspect="1"/>
              </p:cNvPicPr>
              <p:nvPr/>
            </p:nvPicPr>
            <p:blipFill>
              <a:blip r:embed="rId2">
                <a:clrChange>
                  <a:clrFrom>
                    <a:srgbClr val="FFFFFF">
                      <a:alpha val="100000"/>
                    </a:srgbClr>
                  </a:clrFrom>
                  <a:clrTo>
                    <a:srgbClr val="FFFFFF">
                      <a:alpha val="100000"/>
                      <a:alpha val="0"/>
                    </a:srgbClr>
                  </a:clrTo>
                </a:clrChange>
              </a:blip>
              <a:srcRect l="18173" r="60131" b="50336"/>
              <a:stretch>
                <a:fillRect/>
              </a:stretch>
            </p:blipFill>
            <p:spPr>
              <a:xfrm>
                <a:off x="1635" y="1893"/>
                <a:ext cx="665" cy="740"/>
              </a:xfrm>
              <a:prstGeom prst="rect">
                <a:avLst/>
              </a:prstGeom>
            </p:spPr>
          </p:pic>
        </p:grpSp>
      </p:grpSp>
      <p:grpSp>
        <p:nvGrpSpPr>
          <p:cNvPr id="27" name="组合 26"/>
          <p:cNvGrpSpPr/>
          <p:nvPr/>
        </p:nvGrpSpPr>
        <p:grpSpPr>
          <a:xfrm>
            <a:off x="2029460" y="4735195"/>
            <a:ext cx="6974840" cy="645160"/>
            <a:chOff x="3196" y="7457"/>
            <a:chExt cx="10984" cy="1016"/>
          </a:xfrm>
        </p:grpSpPr>
        <p:sp>
          <p:nvSpPr>
            <p:cNvPr id="17" name="矩形 1"/>
            <p:cNvSpPr>
              <a:spLocks noChangeArrowheads="1"/>
            </p:cNvSpPr>
            <p:nvPr/>
          </p:nvSpPr>
          <p:spPr bwMode="auto">
            <a:xfrm>
              <a:off x="3908" y="7457"/>
              <a:ext cx="1027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atinLnBrk="1">
                <a:lnSpc>
                  <a:spcPct val="150000"/>
                </a:lnSpc>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求出每一位商，余下的数必须比除数小。</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 name="组合 21"/>
            <p:cNvGrpSpPr/>
            <p:nvPr/>
          </p:nvGrpSpPr>
          <p:grpSpPr>
            <a:xfrm>
              <a:off x="3196" y="7741"/>
              <a:ext cx="569" cy="644"/>
              <a:chOff x="3744" y="7372"/>
              <a:chExt cx="794" cy="794"/>
            </a:xfrm>
          </p:grpSpPr>
          <p:sp>
            <p:nvSpPr>
              <p:cNvPr id="23" name="椭圆 22"/>
              <p:cNvSpPr/>
              <p:nvPr/>
            </p:nvSpPr>
            <p:spPr>
              <a:xfrm>
                <a:off x="3744" y="737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4" name="图片 23" descr="IMG_20220113_004726"/>
              <p:cNvPicPr>
                <a:picLocks noChangeAspect="1"/>
              </p:cNvPicPr>
              <p:nvPr/>
            </p:nvPicPr>
            <p:blipFill>
              <a:blip r:embed="rId2">
                <a:clrChange>
                  <a:clrFrom>
                    <a:srgbClr val="FFFFFF">
                      <a:alpha val="100000"/>
                    </a:srgbClr>
                  </a:clrFrom>
                  <a:clrTo>
                    <a:srgbClr val="FFFFFF">
                      <a:alpha val="100000"/>
                      <a:alpha val="0"/>
                    </a:srgbClr>
                  </a:clrTo>
                </a:clrChange>
              </a:blip>
              <a:srcRect l="40420" r="41179" b="54083"/>
              <a:stretch>
                <a:fillRect/>
              </a:stretch>
            </p:blipFill>
            <p:spPr>
              <a:xfrm>
                <a:off x="3863" y="7428"/>
                <a:ext cx="567" cy="688"/>
              </a:xfrm>
              <a:prstGeom prst="rect">
                <a:avLst/>
              </a:prstGeom>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p:tgtEl>
                                          <p:spTgt spid="28"/>
                                        </p:tgtEl>
                                        <p:attrNameLst>
                                          <p:attrName>ppt_y</p:attrName>
                                        </p:attrNameLst>
                                      </p:cBhvr>
                                      <p:tavLst>
                                        <p:tav tm="0">
                                          <p:val>
                                            <p:strVal val="#ppt_y+#ppt_h*1.125000"/>
                                          </p:val>
                                        </p:tav>
                                        <p:tav tm="100000">
                                          <p:val>
                                            <p:strVal val="#ppt_y"/>
                                          </p:val>
                                        </p:tav>
                                      </p:tavLst>
                                    </p:anim>
                                    <p:animEffect transition="in" filter="wipe(up)">
                                      <p:cBhvr>
                                        <p:cTn id="8" dur="500"/>
                                        <p:tgtEl>
                                          <p:spTgt spid="2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p:tgtEl>
                                          <p:spTgt spid="26"/>
                                        </p:tgtEl>
                                        <p:attrNameLst>
                                          <p:attrName>ppt_y</p:attrName>
                                        </p:attrNameLst>
                                      </p:cBhvr>
                                      <p:tavLst>
                                        <p:tav tm="0">
                                          <p:val>
                                            <p:strVal val="#ppt_y+#ppt_h*1.125000"/>
                                          </p:val>
                                        </p:tav>
                                        <p:tav tm="100000">
                                          <p:val>
                                            <p:strVal val="#ppt_y"/>
                                          </p:val>
                                        </p:tav>
                                      </p:tavLst>
                                    </p:anim>
                                    <p:animEffect transition="in" filter="wipe(up)">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p:tgtEl>
                                          <p:spTgt spid="27"/>
                                        </p:tgtEl>
                                        <p:attrNameLst>
                                          <p:attrName>ppt_y</p:attrName>
                                        </p:attrNameLst>
                                      </p:cBhvr>
                                      <p:tavLst>
                                        <p:tav tm="0">
                                          <p:val>
                                            <p:strVal val="#ppt_y+#ppt_h*1.125000"/>
                                          </p:val>
                                        </p:tav>
                                        <p:tav tm="100000">
                                          <p:val>
                                            <p:strVal val="#ppt_y"/>
                                          </p:val>
                                        </p:tav>
                                      </p:tavLst>
                                    </p:anim>
                                    <p:animEffect transition="in" filter="wipe(up)">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9" name="Folded Corner 15"/>
          <p:cNvSpPr/>
          <p:nvPr/>
        </p:nvSpPr>
        <p:spPr>
          <a:xfrm>
            <a:off x="1492885" y="2602230"/>
            <a:ext cx="2273935" cy="2944495"/>
          </a:xfrm>
          <a:prstGeom prst="foldedCorner">
            <a:avLst/>
          </a:prstGeom>
          <a:solidFill>
            <a:srgbClr val="85B0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15" name="Text Box 30"/>
          <p:cNvSpPr txBox="1">
            <a:spLocks noChangeArrowheads="1"/>
          </p:cNvSpPr>
          <p:nvPr/>
        </p:nvSpPr>
        <p:spPr bwMode="auto">
          <a:xfrm>
            <a:off x="2446429" y="3845502"/>
            <a:ext cx="763739"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9 6</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702748" y="3347731"/>
            <a:ext cx="1902431" cy="552784"/>
            <a:chOff x="3280128" y="1462810"/>
            <a:chExt cx="2269317" cy="552784"/>
          </a:xfrm>
        </p:grpSpPr>
        <p:pic>
          <p:nvPicPr>
            <p:cNvPr id="17"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29"/>
            <p:cNvSpPr txBox="1">
              <a:spLocks noChangeArrowheads="1"/>
            </p:cNvSpPr>
            <p:nvPr/>
          </p:nvSpPr>
          <p:spPr bwMode="auto">
            <a:xfrm>
              <a:off x="3280128" y="1462810"/>
              <a:ext cx="930568"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9" name="Text Box 30"/>
            <p:cNvSpPr txBox="1">
              <a:spLocks noChangeArrowheads="1"/>
            </p:cNvSpPr>
            <p:nvPr/>
          </p:nvSpPr>
          <p:spPr bwMode="auto">
            <a:xfrm>
              <a:off x="4173082" y="1481559"/>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9 6</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20" name="直接连接符 19"/>
          <p:cNvCxnSpPr>
            <a:cxnSpLocks noChangeShapeType="1"/>
          </p:cNvCxnSpPr>
          <p:nvPr/>
        </p:nvCxnSpPr>
        <p:spPr bwMode="auto">
          <a:xfrm>
            <a:off x="2265935" y="4392465"/>
            <a:ext cx="82990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21" name="Text Box 29"/>
          <p:cNvSpPr txBox="1">
            <a:spLocks noChangeArrowheads="1"/>
          </p:cNvSpPr>
          <p:nvPr/>
        </p:nvSpPr>
        <p:spPr bwMode="auto">
          <a:xfrm>
            <a:off x="2732316" y="291960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Text Box 29"/>
          <p:cNvSpPr txBox="1">
            <a:spLocks noChangeArrowheads="1"/>
          </p:cNvSpPr>
          <p:nvPr/>
        </p:nvSpPr>
        <p:spPr bwMode="auto">
          <a:xfrm>
            <a:off x="2716335" y="4357538"/>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 name="Folded Corner 45"/>
          <p:cNvSpPr/>
          <p:nvPr/>
        </p:nvSpPr>
        <p:spPr>
          <a:xfrm>
            <a:off x="8041005" y="2602230"/>
            <a:ext cx="2273935" cy="2944495"/>
          </a:xfrm>
          <a:prstGeom prst="foldedCorner">
            <a:avLst/>
          </a:prstGeom>
          <a:solidFill>
            <a:srgbClr val="EF7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grpSp>
        <p:nvGrpSpPr>
          <p:cNvPr id="5" name="组合 10"/>
          <p:cNvGrpSpPr/>
          <p:nvPr/>
        </p:nvGrpSpPr>
        <p:grpSpPr>
          <a:xfrm>
            <a:off x="8259886" y="3365972"/>
            <a:ext cx="2043856" cy="549910"/>
            <a:chOff x="3430587" y="1465684"/>
            <a:chExt cx="2043856" cy="549910"/>
          </a:xfrm>
        </p:grpSpPr>
        <p:pic>
          <p:nvPicPr>
            <p:cNvPr id="6"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8" name="Text Box 30"/>
            <p:cNvSpPr txBox="1">
              <a:spLocks noChangeArrowheads="1"/>
            </p:cNvSpPr>
            <p:nvPr/>
          </p:nvSpPr>
          <p:spPr bwMode="auto">
            <a:xfrm>
              <a:off x="4098080" y="1481559"/>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3 0 1</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11" name="Text Box 30"/>
          <p:cNvSpPr txBox="1">
            <a:spLocks noChangeArrowheads="1"/>
          </p:cNvSpPr>
          <p:nvPr/>
        </p:nvSpPr>
        <p:spPr bwMode="auto">
          <a:xfrm>
            <a:off x="8930777" y="3866151"/>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2 9 4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12" name="直接连接符 11"/>
          <p:cNvCxnSpPr>
            <a:cxnSpLocks noChangeShapeType="1"/>
          </p:cNvCxnSpPr>
          <p:nvPr/>
        </p:nvCxnSpPr>
        <p:spPr bwMode="auto">
          <a:xfrm>
            <a:off x="8861110" y="4374379"/>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13" name="Text Box 29"/>
          <p:cNvSpPr txBox="1">
            <a:spLocks noChangeArrowheads="1"/>
          </p:cNvSpPr>
          <p:nvPr/>
        </p:nvSpPr>
        <p:spPr bwMode="auto">
          <a:xfrm>
            <a:off x="9466685" y="2956060"/>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 name="Text Box 29"/>
          <p:cNvSpPr txBox="1">
            <a:spLocks noChangeArrowheads="1"/>
          </p:cNvSpPr>
          <p:nvPr/>
        </p:nvSpPr>
        <p:spPr bwMode="auto">
          <a:xfrm>
            <a:off x="9478010" y="4375785"/>
            <a:ext cx="42608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1" name="Folded Corner 28"/>
          <p:cNvSpPr/>
          <p:nvPr/>
        </p:nvSpPr>
        <p:spPr>
          <a:xfrm>
            <a:off x="4766945" y="2602230"/>
            <a:ext cx="2273935" cy="2944495"/>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32" name="Text Box 30"/>
          <p:cNvSpPr txBox="1">
            <a:spLocks noChangeArrowheads="1"/>
          </p:cNvSpPr>
          <p:nvPr/>
        </p:nvSpPr>
        <p:spPr bwMode="auto">
          <a:xfrm>
            <a:off x="5794273" y="3829846"/>
            <a:ext cx="763739"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8 2</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045512" y="3333345"/>
            <a:ext cx="1902431" cy="536909"/>
            <a:chOff x="3280128" y="1462810"/>
            <a:chExt cx="2269317" cy="536909"/>
          </a:xfrm>
        </p:grpSpPr>
        <p:pic>
          <p:nvPicPr>
            <p:cNvPr id="34"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 Box 29"/>
            <p:cNvSpPr txBox="1">
              <a:spLocks noChangeArrowheads="1"/>
            </p:cNvSpPr>
            <p:nvPr/>
          </p:nvSpPr>
          <p:spPr bwMode="auto">
            <a:xfrm>
              <a:off x="3280128" y="1462810"/>
              <a:ext cx="709230"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7" name="Text Box 30"/>
            <p:cNvSpPr txBox="1">
              <a:spLocks noChangeArrowheads="1"/>
            </p:cNvSpPr>
            <p:nvPr/>
          </p:nvSpPr>
          <p:spPr bwMode="auto">
            <a:xfrm>
              <a:off x="4173082" y="146568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8 5</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38" name="直接连接符 37"/>
          <p:cNvCxnSpPr>
            <a:cxnSpLocks noChangeShapeType="1"/>
          </p:cNvCxnSpPr>
          <p:nvPr/>
        </p:nvCxnSpPr>
        <p:spPr bwMode="auto">
          <a:xfrm>
            <a:off x="5660769" y="4407924"/>
            <a:ext cx="82990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39" name="Text Box 29"/>
          <p:cNvSpPr txBox="1">
            <a:spLocks noChangeArrowheads="1"/>
          </p:cNvSpPr>
          <p:nvPr/>
        </p:nvSpPr>
        <p:spPr bwMode="auto">
          <a:xfrm>
            <a:off x="6070635" y="291093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0" name="Text Box 29"/>
          <p:cNvSpPr txBox="1">
            <a:spLocks noChangeArrowheads="1"/>
          </p:cNvSpPr>
          <p:nvPr/>
        </p:nvSpPr>
        <p:spPr bwMode="auto">
          <a:xfrm>
            <a:off x="6083229" y="4388872"/>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3811905" y="1190625"/>
            <a:ext cx="2747010" cy="774700"/>
            <a:chOff x="6003" y="1275"/>
            <a:chExt cx="4326" cy="1220"/>
          </a:xfrm>
        </p:grpSpPr>
        <p:grpSp>
          <p:nvGrpSpPr>
            <p:cNvPr id="42" name="组合 41"/>
            <p:cNvGrpSpPr/>
            <p:nvPr/>
          </p:nvGrpSpPr>
          <p:grpSpPr>
            <a:xfrm rot="0">
              <a:off x="6003" y="1275"/>
              <a:ext cx="4326" cy="1220"/>
              <a:chOff x="5488" y="1621"/>
              <a:chExt cx="12197" cy="3351"/>
            </a:xfrm>
          </p:grpSpPr>
          <p:grpSp>
            <p:nvGrpSpPr>
              <p:cNvPr id="43" name="组合 42"/>
              <p:cNvGrpSpPr/>
              <p:nvPr/>
            </p:nvGrpSpPr>
            <p:grpSpPr>
              <a:xfrm>
                <a:off x="5488" y="1621"/>
                <a:ext cx="12197" cy="3351"/>
                <a:chOff x="5488" y="1621"/>
                <a:chExt cx="12197" cy="3351"/>
              </a:xfrm>
            </p:grpSpPr>
            <p:sp>
              <p:nvSpPr>
                <p:cNvPr id="44" name="圆角矩形 4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圆角矩形 4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3" name="圆角矩形 62"/>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1" name="文本框 40"/>
            <p:cNvSpPr txBox="1"/>
            <p:nvPr/>
          </p:nvSpPr>
          <p:spPr>
            <a:xfrm>
              <a:off x="6554" y="1525"/>
              <a:ext cx="3168" cy="725"/>
            </a:xfrm>
            <a:prstGeom prst="rect">
              <a:avLst/>
            </a:prstGeom>
            <a:noFill/>
          </p:spPr>
          <p:txBody>
            <a:bodyPr wrap="none" rtlCol="0">
              <a:spAutoFit/>
            </a:bodyPr>
            <a:p>
              <a:r>
                <a:rPr lang="zh-CN" altLang="zh-CN" sz="2400"/>
                <a:t>计算下面各题</a:t>
              </a:r>
              <a:endParaRPr lang="zh-CN" altLang="zh-CN"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1" grpId="0" bldLvl="0" animBg="1"/>
      <p:bldP spid="22" grpId="0" bldLvl="0" animBg="1"/>
      <p:bldP spid="11" grpId="0" bldLvl="0" animBg="1"/>
      <p:bldP spid="13" grpId="0" bldLvl="0" animBg="1"/>
      <p:bldP spid="14" grpId="0" bldLvl="0" animBg="1"/>
      <p:bldP spid="32" grpId="0" bldLvl="0" animBg="1"/>
      <p:bldP spid="39" grpId="0" bldLvl="0" animBg="1"/>
      <p:bldP spid="4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 name="组合 6"/>
          <p:cNvGrpSpPr/>
          <p:nvPr/>
        </p:nvGrpSpPr>
        <p:grpSpPr>
          <a:xfrm>
            <a:off x="1737995" y="2805430"/>
            <a:ext cx="8199120" cy="2110740"/>
            <a:chOff x="2387" y="3893"/>
            <a:chExt cx="12912" cy="3324"/>
          </a:xfrm>
        </p:grpSpPr>
        <p:grpSp>
          <p:nvGrpSpPr>
            <p:cNvPr id="42" name="组合 41"/>
            <p:cNvGrpSpPr/>
            <p:nvPr/>
          </p:nvGrpSpPr>
          <p:grpSpPr>
            <a:xfrm>
              <a:off x="2387" y="3893"/>
              <a:ext cx="12912" cy="3325"/>
              <a:chOff x="3713" y="2527"/>
              <a:chExt cx="12912" cy="3325"/>
            </a:xfrm>
          </p:grpSpPr>
          <p:sp>
            <p:nvSpPr>
              <p:cNvPr id="10" name="圆角矩形 9"/>
              <p:cNvSpPr/>
              <p:nvPr/>
            </p:nvSpPr>
            <p:spPr>
              <a:xfrm>
                <a:off x="4132" y="3360"/>
                <a:ext cx="12493" cy="2492"/>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3713" y="2527"/>
                <a:ext cx="1267" cy="1209"/>
              </a:xfrm>
              <a:prstGeom prst="rect">
                <a:avLst/>
              </a:prstGeom>
            </p:spPr>
          </p:pic>
        </p:grpSp>
        <p:sp>
          <p:nvSpPr>
            <p:cNvPr id="3" name="文本框 2"/>
            <p:cNvSpPr txBox="1"/>
            <p:nvPr/>
          </p:nvSpPr>
          <p:spPr>
            <a:xfrm>
              <a:off x="3211" y="5026"/>
              <a:ext cx="12089" cy="1888"/>
            </a:xfrm>
            <a:prstGeom prst="rect">
              <a:avLst/>
            </a:prstGeom>
            <a:noFill/>
          </p:spPr>
          <p:txBody>
            <a:bodyPr wrap="none" rtlCol="0" anchor="t">
              <a:spAutoFit/>
            </a:bodyPr>
            <a:p>
              <a:pPr fontAlgn="auto" latinLnBrk="1">
                <a:lnSpc>
                  <a:spcPct val="150000"/>
                </a:lnSpc>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一个因数不变，另一个因数乘（或除以）几（</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除外），</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auto" latinLnBrk="1">
                <a:lnSpc>
                  <a:spcPct val="150000"/>
                </a:lnSpc>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积也乘（或除以）几。</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5" name="组合 4"/>
          <p:cNvGrpSpPr/>
          <p:nvPr/>
        </p:nvGrpSpPr>
        <p:grpSpPr>
          <a:xfrm>
            <a:off x="4297680" y="1466850"/>
            <a:ext cx="2844800" cy="1178560"/>
            <a:chOff x="6768" y="2310"/>
            <a:chExt cx="4480" cy="1856"/>
          </a:xfrm>
        </p:grpSpPr>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t="31762" b="31762"/>
            <a:stretch>
              <a:fillRect/>
            </a:stretch>
          </p:blipFill>
          <p:spPr>
            <a:xfrm>
              <a:off x="6768" y="2310"/>
              <a:ext cx="4480" cy="1857"/>
            </a:xfrm>
            <a:prstGeom prst="rect">
              <a:avLst/>
            </a:prstGeom>
          </p:spPr>
        </p:pic>
        <p:sp>
          <p:nvSpPr>
            <p:cNvPr id="4" name="文本框 3"/>
            <p:cNvSpPr txBox="1"/>
            <p:nvPr/>
          </p:nvSpPr>
          <p:spPr>
            <a:xfrm>
              <a:off x="7430" y="2976"/>
              <a:ext cx="3168" cy="725"/>
            </a:xfrm>
            <a:prstGeom prst="rect">
              <a:avLst/>
            </a:prstGeom>
            <a:noFill/>
          </p:spPr>
          <p:txBody>
            <a:bodyPr wrap="none" rtlCol="0" anchor="t">
              <a:spAutoFit/>
            </a:bodyPr>
            <a:p>
              <a:pPr fontAlgn="auto" latinLnBrk="1">
                <a:lnSpc>
                  <a:spcPct val="100000"/>
                </a:lnSpc>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积的变化规律</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p:sld>
</file>

<file path=ppt/tags/tag1.xml><?xml version="1.0" encoding="utf-8"?>
<p:tagLst xmlns:p="http://schemas.openxmlformats.org/presentationml/2006/main">
  <p:tag name="KSO_WM_UNIT_PLACING_PICTURE_USER_VIEWPORT" val="{&quot;height&quot;:8683,&quot;width&quot;:5123}"/>
</p:tagLst>
</file>

<file path=ppt/tags/tag2.xml><?xml version="1.0" encoding="utf-8"?>
<p:tagLst xmlns:p="http://schemas.openxmlformats.org/presentationml/2006/main">
  <p:tag name="KSO_WM_UNIT_PLACING_PICTURE_USER_VIEWPORT" val="{&quot;height&quot;:8683,&quot;width&quot;:5123}"/>
</p:tagLst>
</file>

<file path=ppt/tags/tag3.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1567</Words>
  <Application>WPS 演示</Application>
  <PresentationFormat>宽屏</PresentationFormat>
  <Paragraphs>330</Paragraphs>
  <Slides>20</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20</vt:i4>
      </vt:variant>
    </vt:vector>
  </HeadingPairs>
  <TitlesOfParts>
    <vt:vector size="38" baseType="lpstr">
      <vt:lpstr>Arial</vt:lpstr>
      <vt:lpstr>宋体</vt:lpstr>
      <vt:lpstr>Wingdings</vt:lpstr>
      <vt:lpstr>微软雅黑</vt:lpstr>
      <vt:lpstr>Wingdings</vt:lpstr>
      <vt:lpstr>Times New Roman</vt:lpstr>
      <vt:lpstr>楷体_GB2312</vt:lpstr>
      <vt:lpstr>新宋体</vt:lpstr>
      <vt:lpstr>Times New Roman</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2023-09-28T14:15:28Z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FA420E4AB8C84F4CB5A0A407AAA0991E</vt:lpwstr>
  </property>
</Properties>
</file>