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7"/>
  </p:notesMasterIdLst>
  <p:sldIdLst>
    <p:sldId id="256" r:id="rId4"/>
    <p:sldId id="257" r:id="rId5"/>
    <p:sldId id="258" r:id="rId6"/>
    <p:sldId id="259" r:id="rId7"/>
    <p:sldId id="260" r:id="rId8"/>
    <p:sldId id="262" r:id="rId9"/>
    <p:sldId id="261" r:id="rId10"/>
    <p:sldId id="264" r:id="rId11"/>
    <p:sldId id="263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9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100" d="100"/>
          <a:sy n="100" d="100"/>
        </p:scale>
        <p:origin x="-294" y="-96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DD85A90-E96A-43DE-88BA-124AF56AD19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9227F9-97E3-470E-8DBD-D4C466DD9B77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9227F9-97E3-470E-8DBD-D4C466DD9B77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9227F9-97E3-470E-8DBD-D4C466DD9B77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9227F9-97E3-470E-8DBD-D4C466DD9B77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9227F9-97E3-470E-8DBD-D4C466DD9B77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9227F9-97E3-470E-8DBD-D4C466DD9B77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9227F9-97E3-470E-8DBD-D4C466DD9B77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9227F9-97E3-470E-8DBD-D4C466DD9B77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9227F9-97E3-470E-8DBD-D4C466DD9B77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9227F9-97E3-470E-8DBD-D4C466DD9B77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9227F9-97E3-470E-8DBD-D4C466DD9B77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49227F9-97E3-470E-8DBD-D4C466DD9B77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2"/>
          <p:cNvSpPr txBox="1"/>
          <p:nvPr/>
        </p:nvSpPr>
        <p:spPr>
          <a:xfrm>
            <a:off x="552450" y="1847850"/>
            <a:ext cx="7673975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Unit 3 </a:t>
            </a:r>
            <a:endParaRPr lang="en-US" altLang="zh-CN" sz="4800" dirty="0">
              <a:latin typeface="Arial" panose="020B0604020202020204" pitchFamily="34" charset="0"/>
            </a:endParaRPr>
          </a:p>
          <a:p>
            <a:pPr algn="ctr"/>
            <a:r>
              <a:rPr lang="en-US" altLang="en-US" sz="4800" dirty="0">
                <a:latin typeface="Arial" panose="020B0604020202020204" pitchFamily="34" charset="0"/>
              </a:rPr>
              <a:t>Winter in Canada</a:t>
            </a:r>
            <a:endParaRPr lang="en-US" altLang="zh-CN" sz="48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Lesson 14 </a:t>
            </a:r>
            <a:endParaRPr lang="en-US" altLang="zh-CN" sz="48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Snow! It's Winter!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4925-niutuku_com-2616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2419350"/>
            <a:ext cx="5834063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WordArt 3"/>
          <p:cNvSpPr/>
          <p:nvPr/>
        </p:nvSpPr>
        <p:spPr>
          <a:xfrm>
            <a:off x="1066800" y="257175"/>
            <a:ext cx="3409950" cy="1408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Grammar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2" name="AutoShape 4"/>
          <p:cNvSpPr/>
          <p:nvPr/>
        </p:nvSpPr>
        <p:spPr>
          <a:xfrm flipH="1">
            <a:off x="4902200" y="257175"/>
            <a:ext cx="3184525" cy="2162175"/>
          </a:xfrm>
          <a:prstGeom prst="cloudCallout">
            <a:avLst>
              <a:gd name="adj1" fmla="val 70856"/>
              <a:gd name="adj2" fmla="val 86787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Let's learn!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1752600" y="501650"/>
            <a:ext cx="54102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600" u="sng" dirty="0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现在进行时</a:t>
            </a:r>
            <a:endParaRPr lang="zh-CN" altLang="en-US" sz="6600" u="sng" dirty="0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304800" y="2438400"/>
            <a:ext cx="883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6600"/>
                </a:solidFill>
                <a:latin typeface="Arial" panose="020B0604020202020204" pitchFamily="34" charset="0"/>
              </a:rPr>
              <a:t>主语</a:t>
            </a:r>
            <a:r>
              <a:rPr lang="zh-CN" altLang="en-US" sz="3600" b="1" dirty="0">
                <a:solidFill>
                  <a:srgbClr val="6600CC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3600" b="1" dirty="0">
                <a:solidFill>
                  <a:srgbClr val="6600CC"/>
                </a:solidFill>
                <a:latin typeface="Arial" panose="020B0604020202020204" pitchFamily="34" charset="0"/>
              </a:rPr>
              <a:t>+   </a:t>
            </a:r>
            <a:r>
              <a:rPr lang="en-US" altLang="zh-CN" sz="3600" b="1" dirty="0">
                <a:solidFill>
                  <a:srgbClr val="FF6600"/>
                </a:solidFill>
                <a:latin typeface="Arial" panose="020B0604020202020204" pitchFamily="34" charset="0"/>
              </a:rPr>
              <a:t>am/is/are </a:t>
            </a:r>
            <a:r>
              <a:rPr lang="en-US" altLang="zh-CN" sz="3600" b="1" dirty="0">
                <a:solidFill>
                  <a:srgbClr val="6600CC"/>
                </a:solidFill>
                <a:latin typeface="Arial" panose="020B0604020202020204" pitchFamily="34" charset="0"/>
              </a:rPr>
              <a:t>  +   </a:t>
            </a:r>
            <a:r>
              <a:rPr lang="en-US" altLang="zh-CN" sz="3600" b="1" dirty="0">
                <a:solidFill>
                  <a:srgbClr val="FF6600"/>
                </a:solidFill>
                <a:latin typeface="Arial" panose="020B0604020202020204" pitchFamily="34" charset="0"/>
              </a:rPr>
              <a:t>doing (</a:t>
            </a:r>
            <a:r>
              <a:rPr lang="zh-CN" altLang="en-US" sz="3600" b="1" dirty="0">
                <a:solidFill>
                  <a:srgbClr val="FF6600"/>
                </a:solidFill>
                <a:latin typeface="Arial" panose="020B0604020202020204" pitchFamily="34" charset="0"/>
              </a:rPr>
              <a:t>动词</a:t>
            </a:r>
            <a:r>
              <a:rPr lang="en-US" altLang="zh-CN" sz="3600" b="1" dirty="0">
                <a:solidFill>
                  <a:srgbClr val="FF6600"/>
                </a:solidFill>
                <a:latin typeface="Arial" panose="020B0604020202020204" pitchFamily="34" charset="0"/>
              </a:rPr>
              <a:t>+ing)</a:t>
            </a:r>
            <a:endParaRPr lang="en-US" altLang="zh-CN" sz="3600" b="1" dirty="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457200" y="4403725"/>
            <a:ext cx="822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表示某人</a:t>
            </a:r>
            <a:r>
              <a:rPr lang="zh-CN" altLang="en-US" sz="4000" b="1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正在</a:t>
            </a:r>
            <a:r>
              <a:rPr lang="zh-CN" altLang="en-US" sz="40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做某事的时候用现在进行时。</a:t>
            </a:r>
            <a:endParaRPr lang="en-US" altLang="zh-CN" sz="4000" b="1" dirty="0">
              <a:solidFill>
                <a:srgbClr val="66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7" name="Text Box 7"/>
          <p:cNvSpPr txBox="1"/>
          <p:nvPr/>
        </p:nvSpPr>
        <p:spPr>
          <a:xfrm>
            <a:off x="304800" y="1676400"/>
            <a:ext cx="739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现在进行时怎么构成</a:t>
            </a:r>
            <a:r>
              <a:rPr lang="en-US" altLang="zh-CN" sz="40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4000" b="1" dirty="0">
              <a:solidFill>
                <a:srgbClr val="66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8" name="Text Box 8"/>
          <p:cNvSpPr txBox="1"/>
          <p:nvPr/>
        </p:nvSpPr>
        <p:spPr>
          <a:xfrm>
            <a:off x="304800" y="3413125"/>
            <a:ext cx="739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什么时候用现在进行时</a:t>
            </a:r>
            <a:r>
              <a:rPr lang="en-US" altLang="zh-CN" sz="4000" b="1" dirty="0">
                <a:solidFill>
                  <a:srgbClr val="66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4000" b="1" dirty="0">
              <a:solidFill>
                <a:srgbClr val="66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1066800" y="2514600"/>
            <a:ext cx="8077200" cy="914400"/>
            <a:chOff x="0" y="0"/>
            <a:chExt cx="5088" cy="576"/>
          </a:xfrm>
        </p:grpSpPr>
        <p:sp>
          <p:nvSpPr>
            <p:cNvPr id="13333" name="Rectangle 3"/>
            <p:cNvSpPr/>
            <p:nvPr/>
          </p:nvSpPr>
          <p:spPr>
            <a:xfrm>
              <a:off x="0" y="288"/>
              <a:ext cx="4992" cy="288"/>
            </a:xfrm>
            <a:prstGeom prst="rect">
              <a:avLst/>
            </a:prstGeom>
            <a:solidFill>
              <a:srgbClr val="CCFFFF">
                <a:alpha val="50195"/>
              </a:srgbClr>
            </a:soli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34" name="Rectangle 4"/>
            <p:cNvSpPr/>
            <p:nvPr/>
          </p:nvSpPr>
          <p:spPr>
            <a:xfrm>
              <a:off x="0" y="0"/>
              <a:ext cx="3744" cy="288"/>
            </a:xfrm>
            <a:prstGeom prst="rect">
              <a:avLst/>
            </a:prstGeom>
            <a:solidFill>
              <a:srgbClr val="CCFFCC">
                <a:alpha val="50195"/>
              </a:srgbClr>
            </a:solidFill>
            <a:ln w="9525" cap="flat" cmpd="sng">
              <a:solidFill>
                <a:srgbClr val="3399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35" name="Text Box 5"/>
            <p:cNvSpPr txBox="1"/>
            <p:nvPr/>
          </p:nvSpPr>
          <p:spPr>
            <a:xfrm>
              <a:off x="0" y="0"/>
              <a:ext cx="50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defTabSz="914400">
                <a:spcBef>
                  <a:spcPct val="50000"/>
                </a:spcBef>
                <a:tabLst>
                  <a:tab pos="1524000" algn="l"/>
                  <a:tab pos="3340100" algn="l"/>
                </a:tabLst>
              </a:pPr>
              <a:r>
                <a:rPr lang="en-US" altLang="zh-CN" sz="2400" b="1" dirty="0">
                  <a:solidFill>
                    <a:schemeClr val="accent2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 </a:t>
              </a:r>
              <a:r>
                <a:rPr lang="zh-CN" altLang="en-US" sz="2400" b="1" dirty="0">
                  <a:solidFill>
                    <a:schemeClr val="accent2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主语</a:t>
              </a:r>
              <a:r>
                <a:rPr lang="zh-TW" altLang="en-US" sz="2400" b="1" dirty="0">
                  <a:solidFill>
                    <a:schemeClr val="accent2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	</a:t>
              </a:r>
              <a:r>
                <a:rPr lang="en-US" altLang="zh-CN" sz="2400" b="1" dirty="0">
                  <a:solidFill>
                    <a:schemeClr val="accent2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be </a:t>
              </a:r>
              <a:r>
                <a:rPr lang="zh-CN" altLang="en-US" sz="2400" b="1" dirty="0">
                  <a:solidFill>
                    <a:schemeClr val="accent2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动词</a:t>
              </a:r>
              <a:r>
                <a:rPr lang="zh-TW" altLang="en-US" sz="2400" b="1" dirty="0">
                  <a:solidFill>
                    <a:schemeClr val="accent2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 	</a:t>
              </a:r>
              <a:r>
                <a:rPr lang="zh-CN" altLang="en-US" sz="2400" b="1" dirty="0">
                  <a:solidFill>
                    <a:schemeClr val="accent2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行为动词</a:t>
              </a:r>
              <a:r>
                <a:rPr lang="zh-TW" altLang="en-US" sz="2400" b="1" dirty="0">
                  <a:solidFill>
                    <a:schemeClr val="accent2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 </a:t>
              </a:r>
              <a:r>
                <a:rPr lang="en-US" altLang="zh-CN" sz="2400" b="1" dirty="0">
                  <a:solidFill>
                    <a:schemeClr val="accent2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(+ing)</a:t>
              </a:r>
              <a:r>
                <a:rPr lang="en-US" altLang="zh-CN" sz="2400" b="1" dirty="0">
                  <a:solidFill>
                    <a:srgbClr val="FF0066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 </a:t>
              </a:r>
              <a:endParaRPr lang="en-US" altLang="zh-CN" sz="2400" b="1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4342" name="Text Box 6"/>
            <p:cNvSpPr txBox="1">
              <a:spLocks noChangeArrowheads="1"/>
            </p:cNvSpPr>
            <p:nvPr/>
          </p:nvSpPr>
          <p:spPr bwMode="auto">
            <a:xfrm>
              <a:off x="96" y="336"/>
              <a:ext cx="542" cy="2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algn="ctr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I</a:t>
              </a:r>
              <a:endPara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4343" name="Text Box 7"/>
            <p:cNvSpPr txBox="1">
              <a:spLocks noChangeArrowheads="1"/>
            </p:cNvSpPr>
            <p:nvPr/>
          </p:nvSpPr>
          <p:spPr bwMode="auto">
            <a:xfrm>
              <a:off x="960" y="336"/>
              <a:ext cx="912" cy="2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101600" marR="0" indent="-101600" algn="ctr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am / ‘m</a:t>
              </a:r>
              <a:endPara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4344" name="Text Box 8"/>
            <p:cNvSpPr txBox="1">
              <a:spLocks noChangeArrowheads="1"/>
            </p:cNvSpPr>
            <p:nvPr/>
          </p:nvSpPr>
          <p:spPr bwMode="auto">
            <a:xfrm>
              <a:off x="2256" y="336"/>
              <a:ext cx="974" cy="2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draw</a:t>
              </a:r>
              <a:r>
                <a:rPr kumimoji="0" lang="en-US" sz="2400" b="1" kern="1200" cap="none" spc="0" normalizeH="0" baseline="0" noProof="0" smtClean="0">
                  <a:solidFill>
                    <a:srgbClr val="FF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ing</a:t>
              </a:r>
              <a:endPara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4345" name="Text Box 9"/>
            <p:cNvSpPr txBox="1">
              <a:spLocks noChangeArrowheads="1"/>
            </p:cNvSpPr>
            <p:nvPr/>
          </p:nvSpPr>
          <p:spPr bwMode="auto">
            <a:xfrm>
              <a:off x="3744" y="336"/>
              <a:ext cx="1200" cy="2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a picture.</a:t>
              </a:r>
              <a:endPara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1066800" y="3429000"/>
            <a:ext cx="8077200" cy="1447800"/>
            <a:chOff x="0" y="0"/>
            <a:chExt cx="5088" cy="912"/>
          </a:xfrm>
        </p:grpSpPr>
        <p:sp>
          <p:nvSpPr>
            <p:cNvPr id="13328" name="Rectangle 11"/>
            <p:cNvSpPr/>
            <p:nvPr/>
          </p:nvSpPr>
          <p:spPr>
            <a:xfrm>
              <a:off x="0" y="0"/>
              <a:ext cx="4992" cy="912"/>
            </a:xfrm>
            <a:prstGeom prst="rect">
              <a:avLst/>
            </a:prstGeom>
            <a:solidFill>
              <a:srgbClr val="FFFF99">
                <a:alpha val="50195"/>
              </a:srgbClr>
            </a:solidFill>
            <a:ln w="9525" cap="flat" cmpd="sng">
              <a:solidFill>
                <a:srgbClr val="FFCC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48" name="Text Box 12"/>
            <p:cNvSpPr txBox="1">
              <a:spLocks noChangeArrowheads="1"/>
            </p:cNvSpPr>
            <p:nvPr/>
          </p:nvSpPr>
          <p:spPr bwMode="auto">
            <a:xfrm>
              <a:off x="84" y="100"/>
              <a:ext cx="590" cy="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algn="ctr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He</a:t>
              </a:r>
              <a:endParaRPr kumimoji="0" lang="en-US" sz="24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  <a:p>
              <a:pPr marR="0" algn="ctr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She </a:t>
              </a:r>
              <a:endParaRPr kumimoji="0" lang="en-US" sz="24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  <a:p>
              <a:pPr marR="0" algn="ctr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It</a:t>
              </a:r>
              <a:endPara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4349" name="Text Box 13"/>
            <p:cNvSpPr txBox="1">
              <a:spLocks noChangeArrowheads="1"/>
            </p:cNvSpPr>
            <p:nvPr/>
          </p:nvSpPr>
          <p:spPr bwMode="auto">
            <a:xfrm>
              <a:off x="1056" y="336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is / ‘s</a:t>
              </a:r>
              <a:endPara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4350" name="Text Box 14"/>
            <p:cNvSpPr txBox="1">
              <a:spLocks noChangeArrowheads="1"/>
            </p:cNvSpPr>
            <p:nvPr/>
          </p:nvSpPr>
          <p:spPr bwMode="auto">
            <a:xfrm>
              <a:off x="2151" y="370"/>
              <a:ext cx="969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tabLst>
                  <a:tab pos="190500" algn="l"/>
                </a:tabLst>
                <a:defRPr/>
              </a:pPr>
              <a:r>
                <a:rPr kumimoji="0" lang="zh-TW" altLang="en-US" sz="26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	</a:t>
              </a: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sleep</a:t>
              </a:r>
              <a:r>
                <a:rPr kumimoji="0" lang="en-US" sz="2400" b="1" kern="1200" cap="none" spc="0" normalizeH="0" baseline="0" noProof="0" smtClean="0">
                  <a:solidFill>
                    <a:srgbClr val="FF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ing</a:t>
              </a:r>
              <a:r>
                <a:rPr kumimoji="0" lang="en-US" sz="26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 </a:t>
              </a:r>
              <a:endPara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4351" name="Text Box 15"/>
            <p:cNvSpPr txBox="1">
              <a:spLocks noChangeArrowheads="1"/>
            </p:cNvSpPr>
            <p:nvPr/>
          </p:nvSpPr>
          <p:spPr bwMode="auto">
            <a:xfrm>
              <a:off x="3696" y="405"/>
              <a:ext cx="1392" cy="2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algn="ctr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in the room.</a:t>
              </a:r>
              <a:endPara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</p:txBody>
        </p:sp>
      </p:grpSp>
      <p:grpSp>
        <p:nvGrpSpPr>
          <p:cNvPr id="4" name="Group 16"/>
          <p:cNvGrpSpPr/>
          <p:nvPr/>
        </p:nvGrpSpPr>
        <p:grpSpPr>
          <a:xfrm>
            <a:off x="1066800" y="4876800"/>
            <a:ext cx="7924800" cy="1447800"/>
            <a:chOff x="0" y="0"/>
            <a:chExt cx="4992" cy="912"/>
          </a:xfrm>
        </p:grpSpPr>
        <p:sp>
          <p:nvSpPr>
            <p:cNvPr id="13323" name="Rectangle 17"/>
            <p:cNvSpPr/>
            <p:nvPr/>
          </p:nvSpPr>
          <p:spPr>
            <a:xfrm>
              <a:off x="0" y="0"/>
              <a:ext cx="4992" cy="912"/>
            </a:xfrm>
            <a:prstGeom prst="rect">
              <a:avLst/>
            </a:prstGeom>
            <a:solidFill>
              <a:srgbClr val="FFCC99">
                <a:alpha val="50195"/>
              </a:srgbClr>
            </a:solidFill>
            <a:ln w="9525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54" name="Text Box 18"/>
            <p:cNvSpPr txBox="1">
              <a:spLocks noChangeArrowheads="1"/>
            </p:cNvSpPr>
            <p:nvPr/>
          </p:nvSpPr>
          <p:spPr bwMode="auto">
            <a:xfrm>
              <a:off x="84" y="100"/>
              <a:ext cx="590" cy="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algn="ctr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You</a:t>
              </a:r>
              <a:endParaRPr kumimoji="0" lang="en-US" sz="24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  <a:p>
              <a:pPr marR="0" algn="ctr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We </a:t>
              </a:r>
              <a:endParaRPr kumimoji="0" lang="en-US" sz="24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  <a:p>
              <a:pPr marR="0" algn="ctr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They</a:t>
              </a:r>
              <a:endPara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4355" name="Text Box 19"/>
            <p:cNvSpPr txBox="1">
              <a:spLocks noChangeArrowheads="1"/>
            </p:cNvSpPr>
            <p:nvPr/>
          </p:nvSpPr>
          <p:spPr bwMode="auto">
            <a:xfrm>
              <a:off x="1008" y="336"/>
              <a:ext cx="110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are / ‘re</a:t>
              </a:r>
              <a:endPara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4356" name="Text Box 20"/>
            <p:cNvSpPr txBox="1">
              <a:spLocks noChangeArrowheads="1"/>
            </p:cNvSpPr>
            <p:nvPr/>
          </p:nvSpPr>
          <p:spPr bwMode="auto">
            <a:xfrm>
              <a:off x="2151" y="370"/>
              <a:ext cx="1113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tabLst>
                  <a:tab pos="190500" algn="l"/>
                </a:tabLst>
                <a:defRPr/>
              </a:pPr>
              <a:r>
                <a:rPr kumimoji="0" lang="zh-TW" altLang="en-US" sz="26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	</a:t>
              </a: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watch</a:t>
              </a:r>
              <a:r>
                <a:rPr kumimoji="0" lang="en-US" sz="2400" b="1" kern="1200" cap="none" spc="0" normalizeH="0" baseline="0" noProof="0" smtClean="0">
                  <a:solidFill>
                    <a:srgbClr val="FF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ing</a:t>
              </a:r>
              <a:r>
                <a:rPr kumimoji="0" lang="en-US" sz="26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 </a:t>
              </a:r>
              <a:endPara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</p:txBody>
        </p:sp>
        <p:sp>
          <p:nvSpPr>
            <p:cNvPr id="14357" name="Text Box 21"/>
            <p:cNvSpPr txBox="1">
              <a:spLocks noChangeArrowheads="1"/>
            </p:cNvSpPr>
            <p:nvPr/>
          </p:nvSpPr>
          <p:spPr bwMode="auto">
            <a:xfrm>
              <a:off x="3744" y="384"/>
              <a:ext cx="1152" cy="2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R="0" defTabSz="914400">
                <a:lnSpc>
                  <a:spcPct val="70000"/>
                </a:lnSpc>
                <a:spcBef>
                  <a:spcPct val="45000"/>
                </a:spcBef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4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  <a:ea typeface="PMingLiU" panose="02020500000000000000" pitchFamily="18" charset="-120"/>
                  <a:cs typeface="+mn-cs"/>
                </a:rPr>
                <a:t>a film.</a:t>
              </a:r>
              <a:endParaRPr kumimoji="0" lang="en-US" sz="26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PMingLiU" panose="02020500000000000000" pitchFamily="18" charset="-120"/>
                <a:cs typeface="+mn-cs"/>
              </a:endParaRPr>
            </a:p>
          </p:txBody>
        </p:sp>
      </p:grpSp>
      <p:sp>
        <p:nvSpPr>
          <p:cNvPr id="13317" name="Text Box 36"/>
          <p:cNvSpPr txBox="1"/>
          <p:nvPr/>
        </p:nvSpPr>
        <p:spPr>
          <a:xfrm>
            <a:off x="685800" y="990600"/>
            <a:ext cx="8078788" cy="579438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TW" altLang="en-US" sz="3200" dirty="0">
                <a:solidFill>
                  <a:srgbClr val="FF33CC"/>
                </a:solidFill>
                <a:latin typeface="Times New Roman" panose="02020603050405020304" pitchFamily="18" charset="0"/>
                <a:ea typeface="PMingLiU" panose="02020500000000000000" pitchFamily="18" charset="-120"/>
                <a:sym typeface="Monotype Sorts" pitchFamily="2" charset="2"/>
              </a:rPr>
              <a:t></a:t>
            </a:r>
            <a:r>
              <a:rPr lang="zh-TW" altLang="en-US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 </a:t>
            </a:r>
            <a:r>
              <a:rPr lang="zh-CN" altLang="en-US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这种时态的句子由两种动词组成</a:t>
            </a:r>
            <a:r>
              <a:rPr lang="zh-CN" altLang="en-US" sz="3200" b="1" dirty="0">
                <a:latin typeface="Comic Sans MS" panose="030F0702030302020204" pitchFamily="66" charset="0"/>
              </a:rPr>
              <a:t>。</a:t>
            </a:r>
            <a:r>
              <a:rPr lang="en-US" altLang="zh-CN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PMingLiU" panose="02020500000000000000" pitchFamily="18" charset="-120"/>
              </a:rPr>
              <a:t> 	</a:t>
            </a:r>
            <a:endParaRPr lang="en-US" altLang="zh-CN" sz="32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grpSp>
        <p:nvGrpSpPr>
          <p:cNvPr id="5" name="Group 37"/>
          <p:cNvGrpSpPr/>
          <p:nvPr/>
        </p:nvGrpSpPr>
        <p:grpSpPr>
          <a:xfrm>
            <a:off x="3352800" y="1676400"/>
            <a:ext cx="3505200" cy="609600"/>
            <a:chOff x="0" y="0"/>
            <a:chExt cx="2208" cy="384"/>
          </a:xfrm>
        </p:grpSpPr>
        <p:sp>
          <p:nvSpPr>
            <p:cNvPr id="13320" name="AutoShape 38"/>
            <p:cNvSpPr/>
            <p:nvPr/>
          </p:nvSpPr>
          <p:spPr>
            <a:xfrm>
              <a:off x="0" y="0"/>
              <a:ext cx="494" cy="384"/>
            </a:xfrm>
            <a:prstGeom prst="roundRect">
              <a:avLst>
                <a:gd name="adj" fmla="val 16667"/>
              </a:avLst>
            </a:prstGeom>
            <a:solidFill>
              <a:srgbClr val="FFFF99">
                <a:alpha val="50195"/>
              </a:srgbClr>
            </a:solidFill>
            <a:ln w="9525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en-US" altLang="zh-CN" sz="28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be</a:t>
              </a:r>
              <a:endParaRPr lang="en-US" altLang="zh-CN" sz="28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  <p:sp>
          <p:nvSpPr>
            <p:cNvPr id="13321" name="AutoShape 39"/>
            <p:cNvSpPr/>
            <p:nvPr/>
          </p:nvSpPr>
          <p:spPr>
            <a:xfrm>
              <a:off x="672" y="0"/>
              <a:ext cx="336" cy="384"/>
            </a:xfrm>
            <a:prstGeom prst="plus">
              <a:avLst>
                <a:gd name="adj" fmla="val 39167"/>
              </a:avLst>
            </a:prstGeom>
            <a:solidFill>
              <a:srgbClr val="FF9933"/>
            </a:solidFill>
            <a:ln w="952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rgbClr val="FF9933"/>
                </a:solidFill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3322" name="AutoShape 40"/>
            <p:cNvSpPr/>
            <p:nvPr/>
          </p:nvSpPr>
          <p:spPr>
            <a:xfrm>
              <a:off x="1200" y="0"/>
              <a:ext cx="1008" cy="384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 cap="flat" cmpd="sng">
              <a:solidFill>
                <a:srgbClr val="9966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en-US" altLang="zh-CN" sz="2800" b="1" dirty="0">
                  <a:latin typeface="Comic Sans MS" panose="030F0702030302020204" pitchFamily="66" charset="0"/>
                  <a:ea typeface="PMingLiU" panose="02020500000000000000" pitchFamily="18" charset="-120"/>
                  <a:sym typeface="Monotype Sorts" pitchFamily="2" charset="2"/>
                </a:rPr>
                <a:t>-ing</a:t>
              </a:r>
              <a:endParaRPr lang="en-US" altLang="zh-CN" sz="2800" b="1" dirty="0">
                <a:latin typeface="Comic Sans MS" panose="030F0702030302020204" pitchFamily="66" charset="0"/>
                <a:ea typeface="PMingLiU" panose="02020500000000000000" pitchFamily="18" charset="-120"/>
                <a:sym typeface="Monotype Sorts" pitchFamily="2" charset="2"/>
              </a:endParaRPr>
            </a:p>
          </p:txBody>
        </p:sp>
      </p:grpSp>
      <p:sp>
        <p:nvSpPr>
          <p:cNvPr id="14363" name="Rectangle 41"/>
          <p:cNvSpPr>
            <a:spLocks noChangeArrowheads="1"/>
          </p:cNvSpPr>
          <p:nvPr/>
        </p:nvSpPr>
        <p:spPr bwMode="auto">
          <a:xfrm>
            <a:off x="685800" y="228600"/>
            <a:ext cx="84582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200" b="1" i="0" u="none" strike="noStrike" kern="1200" cap="none" spc="0" normalizeH="0" baseline="0" noProof="0" smtClean="0">
                <a:ln>
                  <a:noFill/>
                </a:ln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Present continuous tense</a:t>
            </a:r>
            <a:endParaRPr kumimoji="0" lang="zh-TW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16"/>
          <p:cNvSpPr txBox="1"/>
          <p:nvPr/>
        </p:nvSpPr>
        <p:spPr>
          <a:xfrm>
            <a:off x="685800" y="1066800"/>
            <a:ext cx="8153400" cy="579438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TW" altLang="en-US" sz="3200" dirty="0">
                <a:solidFill>
                  <a:srgbClr val="FF33CC"/>
                </a:solidFill>
                <a:latin typeface="Times New Roman" panose="02020603050405020304" pitchFamily="18" charset="0"/>
                <a:ea typeface="PMingLiU" panose="02020500000000000000" pitchFamily="18" charset="-120"/>
                <a:sym typeface="Monotype Sorts" pitchFamily="2" charset="2"/>
              </a:rPr>
              <a:t></a:t>
            </a:r>
            <a:r>
              <a:rPr lang="zh-TW" altLang="en-US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 </a:t>
            </a:r>
            <a:r>
              <a:rPr lang="zh-CN" altLang="en-US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直接在动词后面加</a:t>
            </a:r>
            <a:r>
              <a:rPr lang="en-US" altLang="zh-CN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r>
              <a:rPr lang="zh-CN" altLang="en-US" sz="3200" b="1" dirty="0">
                <a:latin typeface="Comic Sans MS" panose="030F0702030302020204" pitchFamily="66" charset="0"/>
              </a:rPr>
              <a:t>。</a:t>
            </a:r>
            <a:r>
              <a:rPr lang="en-US" altLang="zh-CN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PMingLiU" panose="02020500000000000000" pitchFamily="18" charset="-120"/>
              </a:rPr>
              <a:t> 	</a:t>
            </a:r>
            <a:endParaRPr lang="en-US" altLang="zh-CN" sz="32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143000" y="2057400"/>
            <a:ext cx="7696200" cy="3962400"/>
            <a:chOff x="0" y="0"/>
            <a:chExt cx="4848" cy="2496"/>
          </a:xfrm>
        </p:grpSpPr>
        <p:sp>
          <p:nvSpPr>
            <p:cNvPr id="14372" name="AutoShape 18"/>
            <p:cNvSpPr/>
            <p:nvPr/>
          </p:nvSpPr>
          <p:spPr>
            <a:xfrm>
              <a:off x="0" y="0"/>
              <a:ext cx="4848" cy="2496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CC00C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4373" name="Text Box 19"/>
            <p:cNvSpPr txBox="1"/>
            <p:nvPr/>
          </p:nvSpPr>
          <p:spPr>
            <a:xfrm>
              <a:off x="1008" y="96"/>
              <a:ext cx="600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go</a:t>
              </a:r>
              <a:endParaRPr lang="en-US" altLang="zh-CN" sz="2600" b="1" dirty="0">
                <a:solidFill>
                  <a:srgbClr val="CC00CC"/>
                </a:solidFill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</p:grpSp>
      <p:grpSp>
        <p:nvGrpSpPr>
          <p:cNvPr id="3" name="Group 20"/>
          <p:cNvGrpSpPr/>
          <p:nvPr/>
        </p:nvGrpSpPr>
        <p:grpSpPr>
          <a:xfrm>
            <a:off x="3962400" y="2209800"/>
            <a:ext cx="1412875" cy="501650"/>
            <a:chOff x="0" y="0"/>
            <a:chExt cx="890" cy="316"/>
          </a:xfrm>
        </p:grpSpPr>
        <p:sp>
          <p:nvSpPr>
            <p:cNvPr id="14370" name="AutoShape 21"/>
            <p:cNvSpPr/>
            <p:nvPr/>
          </p:nvSpPr>
          <p:spPr>
            <a:xfrm>
              <a:off x="0" y="48"/>
              <a:ext cx="167" cy="231"/>
            </a:xfrm>
            <a:prstGeom prst="plus">
              <a:avLst>
                <a:gd name="adj" fmla="val 39167"/>
              </a:avLst>
            </a:prstGeom>
            <a:solidFill>
              <a:srgbClr val="FF9933"/>
            </a:solidFill>
            <a:ln w="952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rgbClr val="FF9933"/>
                </a:solidFill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4371" name="Text Box 22"/>
            <p:cNvSpPr txBox="1"/>
            <p:nvPr/>
          </p:nvSpPr>
          <p:spPr>
            <a:xfrm>
              <a:off x="336" y="0"/>
              <a:ext cx="554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ing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</p:grpSp>
      <p:grpSp>
        <p:nvGrpSpPr>
          <p:cNvPr id="4" name="Group 23"/>
          <p:cNvGrpSpPr/>
          <p:nvPr/>
        </p:nvGrpSpPr>
        <p:grpSpPr>
          <a:xfrm>
            <a:off x="5562600" y="2209800"/>
            <a:ext cx="1855788" cy="501650"/>
            <a:chOff x="0" y="0"/>
            <a:chExt cx="1169" cy="316"/>
          </a:xfrm>
        </p:grpSpPr>
        <p:sp>
          <p:nvSpPr>
            <p:cNvPr id="14368" name="AutoShape 24"/>
            <p:cNvSpPr/>
            <p:nvPr/>
          </p:nvSpPr>
          <p:spPr>
            <a:xfrm>
              <a:off x="0" y="48"/>
              <a:ext cx="323" cy="182"/>
            </a:xfrm>
            <a:prstGeom prst="rightArrow">
              <a:avLst>
                <a:gd name="adj1" fmla="val 50000"/>
                <a:gd name="adj2" fmla="val 44368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69" name="Text Box 25"/>
            <p:cNvSpPr txBox="1"/>
            <p:nvPr/>
          </p:nvSpPr>
          <p:spPr>
            <a:xfrm>
              <a:off x="384" y="0"/>
              <a:ext cx="785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go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ing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</p:grpSp>
      <p:grpSp>
        <p:nvGrpSpPr>
          <p:cNvPr id="5" name="Group 26"/>
          <p:cNvGrpSpPr/>
          <p:nvPr/>
        </p:nvGrpSpPr>
        <p:grpSpPr>
          <a:xfrm>
            <a:off x="1462088" y="3581400"/>
            <a:ext cx="2932112" cy="488950"/>
            <a:chOff x="0" y="0"/>
            <a:chExt cx="1847" cy="308"/>
          </a:xfrm>
        </p:grpSpPr>
        <p:sp>
          <p:nvSpPr>
            <p:cNvPr id="14366" name="Text Box 27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do</a:t>
              </a:r>
              <a:r>
                <a:rPr lang="en-US" altLang="zh-CN" sz="2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  </a:t>
              </a:r>
              <a:endPara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4367" name="AutoShape 28"/>
            <p:cNvSpPr/>
            <p:nvPr/>
          </p:nvSpPr>
          <p:spPr>
            <a:xfrm>
              <a:off x="720" y="48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29"/>
          <p:cNvGrpSpPr/>
          <p:nvPr/>
        </p:nvGrpSpPr>
        <p:grpSpPr>
          <a:xfrm>
            <a:off x="1447800" y="4365625"/>
            <a:ext cx="2932113" cy="488950"/>
            <a:chOff x="0" y="0"/>
            <a:chExt cx="1847" cy="308"/>
          </a:xfrm>
        </p:grpSpPr>
        <p:sp>
          <p:nvSpPr>
            <p:cNvPr id="14364" name="Text Box 30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talk </a:t>
              </a:r>
              <a:r>
                <a:rPr lang="en-US" altLang="zh-CN" sz="2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  </a:t>
              </a:r>
              <a:endPara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4365" name="AutoShape 31"/>
            <p:cNvSpPr/>
            <p:nvPr/>
          </p:nvSpPr>
          <p:spPr>
            <a:xfrm>
              <a:off x="729" y="34"/>
              <a:ext cx="324" cy="181"/>
            </a:xfrm>
            <a:prstGeom prst="rightArrow">
              <a:avLst>
                <a:gd name="adj1" fmla="val 50000"/>
                <a:gd name="adj2" fmla="val 44751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32"/>
          <p:cNvGrpSpPr/>
          <p:nvPr/>
        </p:nvGrpSpPr>
        <p:grpSpPr>
          <a:xfrm>
            <a:off x="1447800" y="5094288"/>
            <a:ext cx="2932113" cy="488950"/>
            <a:chOff x="0" y="0"/>
            <a:chExt cx="1847" cy="308"/>
          </a:xfrm>
        </p:grpSpPr>
        <p:sp>
          <p:nvSpPr>
            <p:cNvPr id="14362" name="Text Box 33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watch </a:t>
              </a:r>
              <a:r>
                <a:rPr lang="en-US" altLang="zh-CN" sz="2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  </a:t>
              </a:r>
              <a:endPara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4363" name="AutoShape 34"/>
            <p:cNvSpPr/>
            <p:nvPr/>
          </p:nvSpPr>
          <p:spPr>
            <a:xfrm>
              <a:off x="729" y="55"/>
              <a:ext cx="324" cy="181"/>
            </a:xfrm>
            <a:prstGeom prst="rightArrow">
              <a:avLst>
                <a:gd name="adj1" fmla="val 50000"/>
                <a:gd name="adj2" fmla="val 44751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oup 35"/>
          <p:cNvGrpSpPr/>
          <p:nvPr/>
        </p:nvGrpSpPr>
        <p:grpSpPr>
          <a:xfrm>
            <a:off x="5195888" y="3581400"/>
            <a:ext cx="2930525" cy="488950"/>
            <a:chOff x="0" y="0"/>
            <a:chExt cx="1846" cy="308"/>
          </a:xfrm>
        </p:grpSpPr>
        <p:sp>
          <p:nvSpPr>
            <p:cNvPr id="14360" name="Text Box 36"/>
            <p:cNvSpPr txBox="1"/>
            <p:nvPr/>
          </p:nvSpPr>
          <p:spPr>
            <a:xfrm>
              <a:off x="0" y="0"/>
              <a:ext cx="1846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play  </a:t>
              </a:r>
              <a:r>
                <a:rPr lang="en-US" altLang="zh-CN" sz="2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  </a:t>
              </a:r>
              <a:endPara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4361" name="AutoShape 37"/>
            <p:cNvSpPr/>
            <p:nvPr/>
          </p:nvSpPr>
          <p:spPr>
            <a:xfrm>
              <a:off x="624" y="48"/>
              <a:ext cx="323" cy="182"/>
            </a:xfrm>
            <a:prstGeom prst="rightArrow">
              <a:avLst>
                <a:gd name="adj1" fmla="val 50000"/>
                <a:gd name="adj2" fmla="val 44368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9" name="Group 38"/>
          <p:cNvGrpSpPr/>
          <p:nvPr/>
        </p:nvGrpSpPr>
        <p:grpSpPr>
          <a:xfrm>
            <a:off x="5195888" y="4343400"/>
            <a:ext cx="2930525" cy="488950"/>
            <a:chOff x="0" y="0"/>
            <a:chExt cx="1846" cy="308"/>
          </a:xfrm>
        </p:grpSpPr>
        <p:sp>
          <p:nvSpPr>
            <p:cNvPr id="14358" name="Text Box 39"/>
            <p:cNvSpPr txBox="1"/>
            <p:nvPr/>
          </p:nvSpPr>
          <p:spPr>
            <a:xfrm>
              <a:off x="0" y="0"/>
              <a:ext cx="1846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read  </a:t>
              </a:r>
              <a:r>
                <a:rPr lang="en-US" altLang="zh-CN" sz="2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  </a:t>
              </a:r>
              <a:endPara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4359" name="AutoShape 40"/>
            <p:cNvSpPr/>
            <p:nvPr/>
          </p:nvSpPr>
          <p:spPr>
            <a:xfrm>
              <a:off x="624" y="96"/>
              <a:ext cx="323" cy="181"/>
            </a:xfrm>
            <a:prstGeom prst="rightArrow">
              <a:avLst>
                <a:gd name="adj1" fmla="val 50000"/>
                <a:gd name="adj2" fmla="val 44613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Group 41"/>
          <p:cNvGrpSpPr/>
          <p:nvPr/>
        </p:nvGrpSpPr>
        <p:grpSpPr>
          <a:xfrm>
            <a:off x="5186363" y="5094288"/>
            <a:ext cx="2930525" cy="488950"/>
            <a:chOff x="0" y="0"/>
            <a:chExt cx="1846" cy="308"/>
          </a:xfrm>
        </p:grpSpPr>
        <p:sp>
          <p:nvSpPr>
            <p:cNvPr id="14356" name="Text Box 42"/>
            <p:cNvSpPr txBox="1"/>
            <p:nvPr/>
          </p:nvSpPr>
          <p:spPr>
            <a:xfrm>
              <a:off x="0" y="0"/>
              <a:ext cx="1846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look  </a:t>
              </a:r>
              <a:r>
                <a:rPr lang="en-US" altLang="zh-CN" sz="2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  </a:t>
              </a:r>
              <a:endPara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4357" name="AutoShape 43"/>
            <p:cNvSpPr/>
            <p:nvPr/>
          </p:nvSpPr>
          <p:spPr>
            <a:xfrm>
              <a:off x="630" y="55"/>
              <a:ext cx="323" cy="181"/>
            </a:xfrm>
            <a:prstGeom prst="rightArrow">
              <a:avLst>
                <a:gd name="adj1" fmla="val 50000"/>
                <a:gd name="adj2" fmla="val 44613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5390" name="Text Box 44"/>
          <p:cNvSpPr txBox="1"/>
          <p:nvPr/>
        </p:nvSpPr>
        <p:spPr>
          <a:xfrm>
            <a:off x="3214688" y="3581400"/>
            <a:ext cx="1303337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do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endParaRPr lang="en-US" altLang="zh-CN" sz="2600" b="1" dirty="0">
              <a:latin typeface="Comic Sans MS" panose="030F0702030302020204" pitchFamily="66" charset="0"/>
              <a:ea typeface="PMingLiU" panose="02020500000000000000" pitchFamily="18" charset="-120"/>
            </a:endParaRPr>
          </a:p>
        </p:txBody>
      </p:sp>
      <p:sp>
        <p:nvSpPr>
          <p:cNvPr id="15391" name="Text Box 45"/>
          <p:cNvSpPr txBox="1"/>
          <p:nvPr/>
        </p:nvSpPr>
        <p:spPr>
          <a:xfrm>
            <a:off x="3214688" y="4343400"/>
            <a:ext cx="1392237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talk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endParaRPr lang="en-US" altLang="zh-CN" sz="2600" b="1" dirty="0">
              <a:latin typeface="Comic Sans MS" panose="030F0702030302020204" pitchFamily="66" charset="0"/>
              <a:ea typeface="PMingLiU" panose="02020500000000000000" pitchFamily="18" charset="-120"/>
            </a:endParaRPr>
          </a:p>
        </p:txBody>
      </p:sp>
      <p:sp>
        <p:nvSpPr>
          <p:cNvPr id="15392" name="Text Box 46"/>
          <p:cNvSpPr txBox="1"/>
          <p:nvPr/>
        </p:nvSpPr>
        <p:spPr>
          <a:xfrm>
            <a:off x="3206750" y="5094288"/>
            <a:ext cx="16859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watch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endParaRPr lang="en-US" altLang="zh-CN" sz="2600" b="1" dirty="0">
              <a:latin typeface="Comic Sans MS" panose="030F0702030302020204" pitchFamily="66" charset="0"/>
              <a:ea typeface="PMingLiU" panose="02020500000000000000" pitchFamily="18" charset="-120"/>
            </a:endParaRPr>
          </a:p>
        </p:txBody>
      </p:sp>
      <p:sp>
        <p:nvSpPr>
          <p:cNvPr id="15393" name="Text Box 47"/>
          <p:cNvSpPr txBox="1"/>
          <p:nvPr/>
        </p:nvSpPr>
        <p:spPr>
          <a:xfrm>
            <a:off x="6796088" y="3581400"/>
            <a:ext cx="13938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play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endParaRPr lang="en-US" altLang="zh-CN" sz="2600" b="1" dirty="0">
              <a:latin typeface="Comic Sans MS" panose="030F0702030302020204" pitchFamily="66" charset="0"/>
              <a:ea typeface="PMingLiU" panose="02020500000000000000" pitchFamily="18" charset="-120"/>
            </a:endParaRPr>
          </a:p>
        </p:txBody>
      </p:sp>
      <p:sp>
        <p:nvSpPr>
          <p:cNvPr id="15394" name="Text Box 48"/>
          <p:cNvSpPr txBox="1"/>
          <p:nvPr/>
        </p:nvSpPr>
        <p:spPr>
          <a:xfrm>
            <a:off x="6796088" y="4343400"/>
            <a:ext cx="13938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read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endParaRPr lang="en-US" altLang="zh-CN" sz="2600" b="1" dirty="0">
              <a:latin typeface="Comic Sans MS" panose="030F0702030302020204" pitchFamily="66" charset="0"/>
              <a:ea typeface="PMingLiU" panose="02020500000000000000" pitchFamily="18" charset="-120"/>
            </a:endParaRPr>
          </a:p>
        </p:txBody>
      </p:sp>
      <p:sp>
        <p:nvSpPr>
          <p:cNvPr id="15395" name="Text Box 49"/>
          <p:cNvSpPr txBox="1"/>
          <p:nvPr/>
        </p:nvSpPr>
        <p:spPr>
          <a:xfrm>
            <a:off x="6797675" y="5094288"/>
            <a:ext cx="13938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look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endParaRPr lang="en-US" altLang="zh-CN" sz="2600" b="1" dirty="0">
              <a:latin typeface="Comic Sans MS" panose="030F0702030302020204" pitchFamily="66" charset="0"/>
              <a:ea typeface="PMingLiU" panose="02020500000000000000" pitchFamily="18" charset="-120"/>
            </a:endParaRPr>
          </a:p>
        </p:txBody>
      </p:sp>
      <p:sp>
        <p:nvSpPr>
          <p:cNvPr id="15396" name="Rectangle 50"/>
          <p:cNvSpPr>
            <a:spLocks noChangeArrowheads="1"/>
          </p:cNvSpPr>
          <p:nvPr/>
        </p:nvSpPr>
        <p:spPr bwMode="auto">
          <a:xfrm>
            <a:off x="685800" y="228600"/>
            <a:ext cx="84582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200" b="1" i="0" u="none" strike="noStrike" kern="1200" cap="none" spc="0" normalizeH="0" baseline="0" noProof="0" smtClean="0">
                <a:ln>
                  <a:noFill/>
                </a:ln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Present continuous tense</a:t>
            </a:r>
            <a:endParaRPr kumimoji="0" lang="zh-TW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97" name="Text Box 51"/>
          <p:cNvSpPr txBox="1"/>
          <p:nvPr/>
        </p:nvSpPr>
        <p:spPr>
          <a:xfrm>
            <a:off x="1447800" y="2895600"/>
            <a:ext cx="1600200" cy="528638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669900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Practice</a:t>
            </a:r>
            <a:endParaRPr lang="en-US" altLang="zh-CN" sz="2400" dirty="0">
              <a:solidFill>
                <a:srgbClr val="669900"/>
              </a:solidFill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0" grpId="0"/>
      <p:bldP spid="15391" grpId="0"/>
      <p:bldP spid="15392" grpId="0"/>
      <p:bldP spid="15393" grpId="0"/>
      <p:bldP spid="15394" grpId="0"/>
      <p:bldP spid="15395" grpId="0"/>
      <p:bldP spid="1539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16"/>
          <p:cNvSpPr txBox="1"/>
          <p:nvPr/>
        </p:nvSpPr>
        <p:spPr>
          <a:xfrm>
            <a:off x="687388" y="1066800"/>
            <a:ext cx="7923212" cy="579438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TW" altLang="en-US" sz="3200" dirty="0">
                <a:solidFill>
                  <a:srgbClr val="FF33CC"/>
                </a:solidFill>
                <a:latin typeface="Times New Roman" panose="02020603050405020304" pitchFamily="18" charset="0"/>
                <a:ea typeface="PMingLiU" panose="02020500000000000000" pitchFamily="18" charset="-120"/>
                <a:sym typeface="Monotype Sorts" pitchFamily="2" charset="2"/>
              </a:rPr>
              <a:t></a:t>
            </a:r>
            <a:r>
              <a:rPr lang="zh-TW" altLang="en-US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 </a:t>
            </a:r>
            <a:r>
              <a:rPr lang="zh-CN" altLang="en-US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去</a:t>
            </a:r>
            <a:r>
              <a:rPr lang="en-US" altLang="zh-CN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e</a:t>
            </a:r>
            <a:r>
              <a:rPr lang="zh-CN" altLang="en-US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再加</a:t>
            </a:r>
            <a:r>
              <a:rPr lang="en-US" altLang="zh-CN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en-US" altLang="zh-CN" sz="3200" dirty="0">
                <a:latin typeface="Times New Roman" panose="02020603050405020304" pitchFamily="18" charset="0"/>
                <a:ea typeface="PMingLiU" panose="02020500000000000000" pitchFamily="18" charset="-120"/>
              </a:rPr>
              <a:t> 	</a:t>
            </a:r>
            <a:endParaRPr lang="en-US" altLang="zh-CN" sz="32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143000" y="2057400"/>
            <a:ext cx="7696200" cy="3962400"/>
            <a:chOff x="0" y="0"/>
            <a:chExt cx="4848" cy="2496"/>
          </a:xfrm>
        </p:grpSpPr>
        <p:sp>
          <p:nvSpPr>
            <p:cNvPr id="15403" name="AutoShape 18"/>
            <p:cNvSpPr/>
            <p:nvPr/>
          </p:nvSpPr>
          <p:spPr>
            <a:xfrm>
              <a:off x="0" y="0"/>
              <a:ext cx="4848" cy="2496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CC99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5404" name="Text Box 19"/>
            <p:cNvSpPr txBox="1"/>
            <p:nvPr/>
          </p:nvSpPr>
          <p:spPr>
            <a:xfrm>
              <a:off x="912" y="96"/>
              <a:ext cx="696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600" b="1" dirty="0">
                  <a:latin typeface="Comic Sans MS" panose="030F0702030302020204" pitchFamily="66" charset="0"/>
                </a:rPr>
                <a:t>tak</a:t>
              </a: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e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</p:grpSp>
      <p:grpSp>
        <p:nvGrpSpPr>
          <p:cNvPr id="3" name="Group 20"/>
          <p:cNvGrpSpPr/>
          <p:nvPr/>
        </p:nvGrpSpPr>
        <p:grpSpPr>
          <a:xfrm>
            <a:off x="3962400" y="2209800"/>
            <a:ext cx="1412875" cy="501650"/>
            <a:chOff x="0" y="0"/>
            <a:chExt cx="890" cy="316"/>
          </a:xfrm>
        </p:grpSpPr>
        <p:sp>
          <p:nvSpPr>
            <p:cNvPr id="15401" name="AutoShape 21"/>
            <p:cNvSpPr/>
            <p:nvPr/>
          </p:nvSpPr>
          <p:spPr>
            <a:xfrm>
              <a:off x="0" y="48"/>
              <a:ext cx="167" cy="231"/>
            </a:xfrm>
            <a:prstGeom prst="plus">
              <a:avLst>
                <a:gd name="adj" fmla="val 39167"/>
              </a:avLst>
            </a:prstGeom>
            <a:solidFill>
              <a:srgbClr val="FF9933"/>
            </a:solidFill>
            <a:ln w="952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rgbClr val="FF9933"/>
                </a:solidFill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5402" name="Text Box 22"/>
            <p:cNvSpPr txBox="1"/>
            <p:nvPr/>
          </p:nvSpPr>
          <p:spPr>
            <a:xfrm>
              <a:off x="336" y="0"/>
              <a:ext cx="554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ing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</p:grpSp>
      <p:grpSp>
        <p:nvGrpSpPr>
          <p:cNvPr id="4" name="Group 23"/>
          <p:cNvGrpSpPr/>
          <p:nvPr/>
        </p:nvGrpSpPr>
        <p:grpSpPr>
          <a:xfrm>
            <a:off x="5562600" y="2209800"/>
            <a:ext cx="1855788" cy="501650"/>
            <a:chOff x="0" y="0"/>
            <a:chExt cx="1169" cy="316"/>
          </a:xfrm>
        </p:grpSpPr>
        <p:sp>
          <p:nvSpPr>
            <p:cNvPr id="15399" name="AutoShape 24"/>
            <p:cNvSpPr/>
            <p:nvPr/>
          </p:nvSpPr>
          <p:spPr>
            <a:xfrm>
              <a:off x="0" y="48"/>
              <a:ext cx="323" cy="182"/>
            </a:xfrm>
            <a:prstGeom prst="rightArrow">
              <a:avLst>
                <a:gd name="adj1" fmla="val 50000"/>
                <a:gd name="adj2" fmla="val 44368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400" name="Text Box 25"/>
            <p:cNvSpPr txBox="1"/>
            <p:nvPr/>
          </p:nvSpPr>
          <p:spPr>
            <a:xfrm>
              <a:off x="384" y="0"/>
              <a:ext cx="785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600" b="1" dirty="0">
                  <a:latin typeface="Comic Sans MS" panose="030F0702030302020204" pitchFamily="66" charset="0"/>
                </a:rPr>
                <a:t>tak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ing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</p:grpSp>
      <p:sp>
        <p:nvSpPr>
          <p:cNvPr id="16396" name="Line 26"/>
          <p:cNvSpPr/>
          <p:nvPr/>
        </p:nvSpPr>
        <p:spPr>
          <a:xfrm flipV="1">
            <a:off x="3352800" y="2286000"/>
            <a:ext cx="152400" cy="304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7" name="Text Box 27"/>
          <p:cNvSpPr txBox="1"/>
          <p:nvPr/>
        </p:nvSpPr>
        <p:spPr>
          <a:xfrm>
            <a:off x="1538288" y="3657600"/>
            <a:ext cx="2932112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have</a:t>
            </a:r>
            <a:r>
              <a: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rPr>
              <a:t>  </a:t>
            </a:r>
            <a:endParaRPr lang="en-US" altLang="zh-CN" sz="24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grpSp>
        <p:nvGrpSpPr>
          <p:cNvPr id="5" name="Group 28"/>
          <p:cNvGrpSpPr/>
          <p:nvPr/>
        </p:nvGrpSpPr>
        <p:grpSpPr>
          <a:xfrm>
            <a:off x="2681288" y="3657600"/>
            <a:ext cx="1912937" cy="488950"/>
            <a:chOff x="0" y="0"/>
            <a:chExt cx="1205" cy="308"/>
          </a:xfrm>
        </p:grpSpPr>
        <p:sp>
          <p:nvSpPr>
            <p:cNvPr id="15397" name="AutoShape 29"/>
            <p:cNvSpPr/>
            <p:nvPr/>
          </p:nvSpPr>
          <p:spPr>
            <a:xfrm>
              <a:off x="0" y="48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98" name="Text Box 30"/>
            <p:cNvSpPr txBox="1"/>
            <p:nvPr/>
          </p:nvSpPr>
          <p:spPr>
            <a:xfrm>
              <a:off x="384" y="0"/>
              <a:ext cx="821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hav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ing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</p:grpSp>
      <p:sp>
        <p:nvSpPr>
          <p:cNvPr id="16401" name="Text Box 31"/>
          <p:cNvSpPr txBox="1"/>
          <p:nvPr/>
        </p:nvSpPr>
        <p:spPr>
          <a:xfrm>
            <a:off x="1524000" y="4441825"/>
            <a:ext cx="2932113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write </a:t>
            </a:r>
            <a:r>
              <a: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rPr>
              <a:t>  </a:t>
            </a:r>
            <a:endParaRPr lang="en-US" altLang="zh-CN" sz="24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grpSp>
        <p:nvGrpSpPr>
          <p:cNvPr id="6" name="Group 32"/>
          <p:cNvGrpSpPr/>
          <p:nvPr/>
        </p:nvGrpSpPr>
        <p:grpSpPr>
          <a:xfrm>
            <a:off x="2681288" y="4419600"/>
            <a:ext cx="2001837" cy="488950"/>
            <a:chOff x="0" y="0"/>
            <a:chExt cx="1261" cy="308"/>
          </a:xfrm>
        </p:grpSpPr>
        <p:sp>
          <p:nvSpPr>
            <p:cNvPr id="15395" name="AutoShape 33"/>
            <p:cNvSpPr/>
            <p:nvPr/>
          </p:nvSpPr>
          <p:spPr>
            <a:xfrm>
              <a:off x="0" y="48"/>
              <a:ext cx="324" cy="181"/>
            </a:xfrm>
            <a:prstGeom prst="rightArrow">
              <a:avLst>
                <a:gd name="adj1" fmla="val 50000"/>
                <a:gd name="adj2" fmla="val 44751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96" name="Text Box 34"/>
            <p:cNvSpPr txBox="1"/>
            <p:nvPr/>
          </p:nvSpPr>
          <p:spPr>
            <a:xfrm>
              <a:off x="384" y="0"/>
              <a:ext cx="87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writ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ing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</p:grpSp>
      <p:sp>
        <p:nvSpPr>
          <p:cNvPr id="16405" name="Line 35"/>
          <p:cNvSpPr/>
          <p:nvPr/>
        </p:nvSpPr>
        <p:spPr>
          <a:xfrm flipV="1">
            <a:off x="2147888" y="3810000"/>
            <a:ext cx="228600" cy="228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6" name="Line 36"/>
          <p:cNvSpPr/>
          <p:nvPr/>
        </p:nvSpPr>
        <p:spPr>
          <a:xfrm flipV="1">
            <a:off x="2224088" y="4572000"/>
            <a:ext cx="228600" cy="228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7" name="Text Box 37"/>
          <p:cNvSpPr txBox="1"/>
          <p:nvPr/>
        </p:nvSpPr>
        <p:spPr>
          <a:xfrm>
            <a:off x="1524000" y="5170488"/>
            <a:ext cx="2932113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ride </a:t>
            </a:r>
            <a:r>
              <a: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rPr>
              <a:t>  </a:t>
            </a:r>
            <a:endParaRPr lang="en-US" altLang="zh-CN" sz="24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grpSp>
        <p:nvGrpSpPr>
          <p:cNvPr id="7" name="Group 38"/>
          <p:cNvGrpSpPr/>
          <p:nvPr/>
        </p:nvGrpSpPr>
        <p:grpSpPr>
          <a:xfrm>
            <a:off x="2681288" y="5170488"/>
            <a:ext cx="2287587" cy="488950"/>
            <a:chOff x="0" y="0"/>
            <a:chExt cx="1441" cy="308"/>
          </a:xfrm>
        </p:grpSpPr>
        <p:sp>
          <p:nvSpPr>
            <p:cNvPr id="15393" name="AutoShape 39"/>
            <p:cNvSpPr/>
            <p:nvPr/>
          </p:nvSpPr>
          <p:spPr>
            <a:xfrm>
              <a:off x="0" y="55"/>
              <a:ext cx="324" cy="181"/>
            </a:xfrm>
            <a:prstGeom prst="rightArrow">
              <a:avLst>
                <a:gd name="adj1" fmla="val 50000"/>
                <a:gd name="adj2" fmla="val 44751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94" name="Text Box 40"/>
            <p:cNvSpPr txBox="1"/>
            <p:nvPr/>
          </p:nvSpPr>
          <p:spPr>
            <a:xfrm>
              <a:off x="379" y="0"/>
              <a:ext cx="106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rid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ing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</p:grpSp>
      <p:sp>
        <p:nvSpPr>
          <p:cNvPr id="16411" name="Line 41"/>
          <p:cNvSpPr/>
          <p:nvPr/>
        </p:nvSpPr>
        <p:spPr>
          <a:xfrm flipV="1">
            <a:off x="2071688" y="5257800"/>
            <a:ext cx="152400" cy="304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12" name="Text Box 42"/>
          <p:cNvSpPr txBox="1"/>
          <p:nvPr/>
        </p:nvSpPr>
        <p:spPr>
          <a:xfrm>
            <a:off x="5272088" y="3657600"/>
            <a:ext cx="29305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live  </a:t>
            </a:r>
            <a:r>
              <a: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rPr>
              <a:t>  </a:t>
            </a:r>
            <a:endParaRPr lang="en-US" altLang="zh-CN" sz="24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grpSp>
        <p:nvGrpSpPr>
          <p:cNvPr id="8" name="Group 43"/>
          <p:cNvGrpSpPr/>
          <p:nvPr/>
        </p:nvGrpSpPr>
        <p:grpSpPr>
          <a:xfrm>
            <a:off x="6262688" y="3657600"/>
            <a:ext cx="2003425" cy="488950"/>
            <a:chOff x="0" y="0"/>
            <a:chExt cx="1262" cy="308"/>
          </a:xfrm>
        </p:grpSpPr>
        <p:sp>
          <p:nvSpPr>
            <p:cNvPr id="15391" name="AutoShape 44"/>
            <p:cNvSpPr/>
            <p:nvPr/>
          </p:nvSpPr>
          <p:spPr>
            <a:xfrm>
              <a:off x="0" y="48"/>
              <a:ext cx="323" cy="182"/>
            </a:xfrm>
            <a:prstGeom prst="rightArrow">
              <a:avLst>
                <a:gd name="adj1" fmla="val 50000"/>
                <a:gd name="adj2" fmla="val 44368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92" name="Text Box 45"/>
            <p:cNvSpPr txBox="1"/>
            <p:nvPr/>
          </p:nvSpPr>
          <p:spPr>
            <a:xfrm>
              <a:off x="384" y="0"/>
              <a:ext cx="878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liv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ing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</p:grpSp>
      <p:sp>
        <p:nvSpPr>
          <p:cNvPr id="16416" name="Text Box 46"/>
          <p:cNvSpPr txBox="1"/>
          <p:nvPr/>
        </p:nvSpPr>
        <p:spPr>
          <a:xfrm>
            <a:off x="5272088" y="4419600"/>
            <a:ext cx="29305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drive  </a:t>
            </a:r>
            <a:r>
              <a: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rPr>
              <a:t>  </a:t>
            </a:r>
            <a:endParaRPr lang="en-US" altLang="zh-CN" sz="24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grpSp>
        <p:nvGrpSpPr>
          <p:cNvPr id="9" name="Group 47"/>
          <p:cNvGrpSpPr/>
          <p:nvPr/>
        </p:nvGrpSpPr>
        <p:grpSpPr>
          <a:xfrm>
            <a:off x="6262688" y="4419600"/>
            <a:ext cx="2003425" cy="488950"/>
            <a:chOff x="0" y="0"/>
            <a:chExt cx="1262" cy="308"/>
          </a:xfrm>
        </p:grpSpPr>
        <p:sp>
          <p:nvSpPr>
            <p:cNvPr id="15389" name="AutoShape 48"/>
            <p:cNvSpPr/>
            <p:nvPr/>
          </p:nvSpPr>
          <p:spPr>
            <a:xfrm>
              <a:off x="0" y="96"/>
              <a:ext cx="323" cy="181"/>
            </a:xfrm>
            <a:prstGeom prst="rightArrow">
              <a:avLst>
                <a:gd name="adj1" fmla="val 50000"/>
                <a:gd name="adj2" fmla="val 44613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90" name="Text Box 49"/>
            <p:cNvSpPr txBox="1"/>
            <p:nvPr/>
          </p:nvSpPr>
          <p:spPr>
            <a:xfrm>
              <a:off x="384" y="0"/>
              <a:ext cx="878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driv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ing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</p:grpSp>
      <p:sp>
        <p:nvSpPr>
          <p:cNvPr id="16420" name="Line 50"/>
          <p:cNvSpPr/>
          <p:nvPr/>
        </p:nvSpPr>
        <p:spPr>
          <a:xfrm flipV="1">
            <a:off x="5957888" y="4572000"/>
            <a:ext cx="228600" cy="228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21" name="Line 51"/>
          <p:cNvSpPr/>
          <p:nvPr/>
        </p:nvSpPr>
        <p:spPr>
          <a:xfrm flipV="1">
            <a:off x="5653088" y="3810000"/>
            <a:ext cx="228600" cy="228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22" name="Text Box 52"/>
          <p:cNvSpPr txBox="1"/>
          <p:nvPr/>
        </p:nvSpPr>
        <p:spPr>
          <a:xfrm>
            <a:off x="5262563" y="5170488"/>
            <a:ext cx="2930525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move  </a:t>
            </a:r>
            <a:r>
              <a: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rPr>
              <a:t>  </a:t>
            </a:r>
            <a:endParaRPr lang="en-US" altLang="zh-CN" sz="24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grpSp>
        <p:nvGrpSpPr>
          <p:cNvPr id="10" name="Group 53"/>
          <p:cNvGrpSpPr/>
          <p:nvPr/>
        </p:nvGrpSpPr>
        <p:grpSpPr>
          <a:xfrm>
            <a:off x="6262688" y="5170488"/>
            <a:ext cx="2005012" cy="488950"/>
            <a:chOff x="0" y="0"/>
            <a:chExt cx="1263" cy="308"/>
          </a:xfrm>
        </p:grpSpPr>
        <p:sp>
          <p:nvSpPr>
            <p:cNvPr id="15387" name="AutoShape 54"/>
            <p:cNvSpPr/>
            <p:nvPr/>
          </p:nvSpPr>
          <p:spPr>
            <a:xfrm>
              <a:off x="0" y="55"/>
              <a:ext cx="323" cy="181"/>
            </a:xfrm>
            <a:prstGeom prst="rightArrow">
              <a:avLst>
                <a:gd name="adj1" fmla="val 50000"/>
                <a:gd name="adj2" fmla="val 44613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388" name="Text Box 55"/>
            <p:cNvSpPr txBox="1"/>
            <p:nvPr/>
          </p:nvSpPr>
          <p:spPr>
            <a:xfrm>
              <a:off x="385" y="0"/>
              <a:ext cx="878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mov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ing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</p:grpSp>
      <p:sp>
        <p:nvSpPr>
          <p:cNvPr id="16426" name="Line 56"/>
          <p:cNvSpPr/>
          <p:nvPr/>
        </p:nvSpPr>
        <p:spPr>
          <a:xfrm flipV="1">
            <a:off x="5957888" y="5257800"/>
            <a:ext cx="152400" cy="304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27" name="Rectangle 57"/>
          <p:cNvSpPr>
            <a:spLocks noChangeArrowheads="1"/>
          </p:cNvSpPr>
          <p:nvPr/>
        </p:nvSpPr>
        <p:spPr bwMode="auto">
          <a:xfrm>
            <a:off x="685800" y="228600"/>
            <a:ext cx="84582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200" b="1" i="0" u="none" strike="noStrike" kern="1200" cap="none" spc="0" normalizeH="0" baseline="0" noProof="0" smtClean="0">
                <a:ln>
                  <a:noFill/>
                </a:ln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Present continuous tense</a:t>
            </a:r>
            <a:endParaRPr kumimoji="0" lang="zh-TW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28" name="Text Box 58"/>
          <p:cNvSpPr txBox="1"/>
          <p:nvPr/>
        </p:nvSpPr>
        <p:spPr>
          <a:xfrm>
            <a:off x="1447800" y="2895600"/>
            <a:ext cx="1600200" cy="528638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669900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Practice</a:t>
            </a:r>
            <a:endParaRPr lang="en-US" altLang="zh-CN" sz="2400" dirty="0">
              <a:solidFill>
                <a:srgbClr val="669900"/>
              </a:solidFill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6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1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6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1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6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/>
      <p:bldP spid="16401" grpId="0"/>
      <p:bldP spid="16407" grpId="0"/>
      <p:bldP spid="16412" grpId="0"/>
      <p:bldP spid="16416" grpId="0"/>
      <p:bldP spid="16422" grpId="0"/>
      <p:bldP spid="164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16"/>
          <p:cNvSpPr txBox="1"/>
          <p:nvPr/>
        </p:nvSpPr>
        <p:spPr>
          <a:xfrm>
            <a:off x="685800" y="1066800"/>
            <a:ext cx="8077200" cy="1066800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TW" altLang="en-US" sz="3200" dirty="0">
                <a:solidFill>
                  <a:srgbClr val="FF33CC"/>
                </a:solidFill>
                <a:latin typeface="Times New Roman" panose="02020603050405020304" pitchFamily="18" charset="0"/>
                <a:ea typeface="PMingLiU" panose="02020500000000000000" pitchFamily="18" charset="-120"/>
                <a:sym typeface="Monotype Sorts" pitchFamily="2" charset="2"/>
              </a:rPr>
              <a:t></a:t>
            </a:r>
            <a:r>
              <a:rPr lang="zh-TW" altLang="en-US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 </a:t>
            </a:r>
            <a:r>
              <a:rPr lang="zh-CN" altLang="en-US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以重读、“辅元辅”结构结尾的动词需要双写最后一个字母再加</a:t>
            </a:r>
            <a:r>
              <a:rPr lang="en-US" altLang="zh-CN" sz="32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-ing</a:t>
            </a:r>
            <a:r>
              <a:rPr lang="zh-CN" altLang="en-US" sz="3200" b="1" dirty="0">
                <a:latin typeface="Comic Sans MS" panose="030F0702030302020204" pitchFamily="66" charset="0"/>
              </a:rPr>
              <a:t>。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066800" y="2667000"/>
            <a:ext cx="7696200" cy="3733800"/>
            <a:chOff x="0" y="0"/>
            <a:chExt cx="4848" cy="2352"/>
          </a:xfrm>
        </p:grpSpPr>
        <p:sp>
          <p:nvSpPr>
            <p:cNvPr id="16422" name="AutoShape 18"/>
            <p:cNvSpPr/>
            <p:nvPr/>
          </p:nvSpPr>
          <p:spPr>
            <a:xfrm>
              <a:off x="0" y="0"/>
              <a:ext cx="4848" cy="2352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6423" name="Text Box 19"/>
            <p:cNvSpPr txBox="1"/>
            <p:nvPr/>
          </p:nvSpPr>
          <p:spPr>
            <a:xfrm>
              <a:off x="624" y="107"/>
              <a:ext cx="624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sw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im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</p:grpSp>
      <p:grpSp>
        <p:nvGrpSpPr>
          <p:cNvPr id="3" name="Group 20"/>
          <p:cNvGrpSpPr/>
          <p:nvPr/>
        </p:nvGrpSpPr>
        <p:grpSpPr>
          <a:xfrm>
            <a:off x="3200400" y="2819400"/>
            <a:ext cx="762000" cy="501650"/>
            <a:chOff x="0" y="0"/>
            <a:chExt cx="480" cy="316"/>
          </a:xfrm>
        </p:grpSpPr>
        <p:sp>
          <p:nvSpPr>
            <p:cNvPr id="16420" name="AutoShape 21"/>
            <p:cNvSpPr/>
            <p:nvPr/>
          </p:nvSpPr>
          <p:spPr>
            <a:xfrm>
              <a:off x="0" y="48"/>
              <a:ext cx="167" cy="231"/>
            </a:xfrm>
            <a:prstGeom prst="plus">
              <a:avLst>
                <a:gd name="adj" fmla="val 39167"/>
              </a:avLst>
            </a:prstGeom>
            <a:solidFill>
              <a:srgbClr val="FF9933"/>
            </a:solidFill>
            <a:ln w="952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rgbClr val="FF9933"/>
                </a:solidFill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6421" name="Text Box 22"/>
            <p:cNvSpPr txBox="1"/>
            <p:nvPr/>
          </p:nvSpPr>
          <p:spPr>
            <a:xfrm>
              <a:off x="240" y="0"/>
              <a:ext cx="240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m</a:t>
              </a:r>
              <a:endPara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</p:grpSp>
      <p:grpSp>
        <p:nvGrpSpPr>
          <p:cNvPr id="4" name="Group 23"/>
          <p:cNvGrpSpPr/>
          <p:nvPr/>
        </p:nvGrpSpPr>
        <p:grpSpPr>
          <a:xfrm>
            <a:off x="4114800" y="2819400"/>
            <a:ext cx="3962400" cy="501650"/>
            <a:chOff x="0" y="0"/>
            <a:chExt cx="2496" cy="316"/>
          </a:xfrm>
        </p:grpSpPr>
        <p:sp>
          <p:nvSpPr>
            <p:cNvPr id="16416" name="Text Box 24"/>
            <p:cNvSpPr txBox="1"/>
            <p:nvPr/>
          </p:nvSpPr>
          <p:spPr>
            <a:xfrm>
              <a:off x="240" y="0"/>
              <a:ext cx="432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ing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  <p:sp>
          <p:nvSpPr>
            <p:cNvPr id="16417" name="AutoShape 25"/>
            <p:cNvSpPr/>
            <p:nvPr/>
          </p:nvSpPr>
          <p:spPr>
            <a:xfrm>
              <a:off x="768" y="48"/>
              <a:ext cx="323" cy="182"/>
            </a:xfrm>
            <a:prstGeom prst="rightArrow">
              <a:avLst>
                <a:gd name="adj1" fmla="val 50000"/>
                <a:gd name="adj2" fmla="val 44368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18" name="Text Box 26"/>
            <p:cNvSpPr txBox="1"/>
            <p:nvPr/>
          </p:nvSpPr>
          <p:spPr>
            <a:xfrm>
              <a:off x="1152" y="0"/>
              <a:ext cx="1344" cy="316"/>
            </a:xfrm>
            <a:prstGeom prst="rect">
              <a:avLst/>
            </a:prstGeom>
            <a:noFill/>
            <a:ln w="127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sw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imm</a:t>
              </a:r>
              <a:r>
                <a:rPr lang="en-US" altLang="zh-CN" sz="2600" b="1" dirty="0">
                  <a:solidFill>
                    <a:srgbClr val="0066FF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ing</a:t>
              </a:r>
              <a:endPara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endParaRPr>
            </a:p>
          </p:txBody>
        </p:sp>
        <p:sp>
          <p:nvSpPr>
            <p:cNvPr id="16419" name="AutoShape 27"/>
            <p:cNvSpPr/>
            <p:nvPr/>
          </p:nvSpPr>
          <p:spPr>
            <a:xfrm>
              <a:off x="0" y="48"/>
              <a:ext cx="167" cy="231"/>
            </a:xfrm>
            <a:prstGeom prst="plus">
              <a:avLst>
                <a:gd name="adj" fmla="val 39167"/>
              </a:avLst>
            </a:prstGeom>
            <a:solidFill>
              <a:srgbClr val="FF9933"/>
            </a:solidFill>
            <a:ln w="952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400" dirty="0">
                <a:solidFill>
                  <a:srgbClr val="FF9933"/>
                </a:solidFill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1600200" y="4343400"/>
            <a:ext cx="2932113" cy="488950"/>
            <a:chOff x="0" y="0"/>
            <a:chExt cx="1847" cy="308"/>
          </a:xfrm>
        </p:grpSpPr>
        <p:sp>
          <p:nvSpPr>
            <p:cNvPr id="16414" name="Text Box 29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j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og</a:t>
              </a:r>
              <a:r>
                <a:rPr lang="en-US" altLang="zh-CN" sz="2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  </a:t>
              </a:r>
              <a:endPara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6415" name="AutoShape 30"/>
            <p:cNvSpPr/>
            <p:nvPr/>
          </p:nvSpPr>
          <p:spPr>
            <a:xfrm>
              <a:off x="576" y="96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25" name="Text Box 31"/>
          <p:cNvSpPr txBox="1"/>
          <p:nvPr/>
        </p:nvSpPr>
        <p:spPr>
          <a:xfrm>
            <a:off x="3200400" y="4343400"/>
            <a:ext cx="130333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952500" indent="-952500" defTabSz="914400">
              <a:spcBef>
                <a:spcPct val="50000"/>
              </a:spcBef>
              <a:tabLst>
                <a:tab pos="285750" algn="l"/>
              </a:tabLst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j</a:t>
            </a:r>
            <a:r>
              <a:rPr lang="en-US" altLang="zh-CN" sz="2600" b="1" dirty="0">
                <a:solidFill>
                  <a:srgbClr val="009900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ogg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endParaRPr lang="en-US" altLang="zh-CN" sz="2600" b="1" dirty="0">
              <a:latin typeface="Comic Sans MS" panose="030F0702030302020204" pitchFamily="66" charset="0"/>
              <a:ea typeface="PMingLiU" panose="02020500000000000000" pitchFamily="18" charset="-120"/>
            </a:endParaRPr>
          </a:p>
        </p:txBody>
      </p:sp>
      <p:grpSp>
        <p:nvGrpSpPr>
          <p:cNvPr id="6" name="Group 32"/>
          <p:cNvGrpSpPr/>
          <p:nvPr/>
        </p:nvGrpSpPr>
        <p:grpSpPr>
          <a:xfrm>
            <a:off x="1600200" y="5029200"/>
            <a:ext cx="2932113" cy="488950"/>
            <a:chOff x="0" y="0"/>
            <a:chExt cx="1847" cy="308"/>
          </a:xfrm>
        </p:grpSpPr>
        <p:sp>
          <p:nvSpPr>
            <p:cNvPr id="16412" name="Text Box 33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s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it</a:t>
              </a:r>
              <a:r>
                <a:rPr lang="en-US" altLang="zh-CN" sz="2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  </a:t>
              </a:r>
              <a:endPara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6413" name="AutoShape 34"/>
            <p:cNvSpPr/>
            <p:nvPr/>
          </p:nvSpPr>
          <p:spPr>
            <a:xfrm>
              <a:off x="576" y="96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29" name="Text Box 35"/>
          <p:cNvSpPr txBox="1"/>
          <p:nvPr/>
        </p:nvSpPr>
        <p:spPr>
          <a:xfrm>
            <a:off x="3200400" y="5029200"/>
            <a:ext cx="130333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s</a:t>
            </a:r>
            <a:r>
              <a:rPr lang="en-US" altLang="zh-CN" sz="2600" b="1" dirty="0">
                <a:solidFill>
                  <a:srgbClr val="009900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itt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endParaRPr lang="en-US" altLang="zh-CN" sz="2600" b="1" dirty="0">
              <a:latin typeface="Comic Sans MS" panose="030F0702030302020204" pitchFamily="66" charset="0"/>
              <a:ea typeface="PMingLiU" panose="02020500000000000000" pitchFamily="18" charset="-120"/>
            </a:endParaRPr>
          </a:p>
        </p:txBody>
      </p:sp>
      <p:grpSp>
        <p:nvGrpSpPr>
          <p:cNvPr id="7" name="Group 36"/>
          <p:cNvGrpSpPr/>
          <p:nvPr/>
        </p:nvGrpSpPr>
        <p:grpSpPr>
          <a:xfrm>
            <a:off x="1600200" y="5715000"/>
            <a:ext cx="2932113" cy="488950"/>
            <a:chOff x="0" y="0"/>
            <a:chExt cx="1847" cy="308"/>
          </a:xfrm>
        </p:grpSpPr>
        <p:sp>
          <p:nvSpPr>
            <p:cNvPr id="16410" name="Text Box 37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dr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op</a:t>
              </a:r>
              <a:r>
                <a:rPr lang="en-US" altLang="zh-CN" sz="2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  </a:t>
              </a:r>
              <a:endPara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6411" name="AutoShape 38"/>
            <p:cNvSpPr/>
            <p:nvPr/>
          </p:nvSpPr>
          <p:spPr>
            <a:xfrm>
              <a:off x="576" y="96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33" name="Text Box 39"/>
          <p:cNvSpPr txBox="1"/>
          <p:nvPr/>
        </p:nvSpPr>
        <p:spPr>
          <a:xfrm>
            <a:off x="3200400" y="5715000"/>
            <a:ext cx="1524000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dr</a:t>
            </a:r>
            <a:r>
              <a:rPr lang="en-US" altLang="zh-CN" sz="2600" b="1" dirty="0">
                <a:solidFill>
                  <a:srgbClr val="009900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opp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endParaRPr lang="en-US" altLang="zh-CN" sz="2600" b="1" dirty="0">
              <a:latin typeface="Comic Sans MS" panose="030F0702030302020204" pitchFamily="66" charset="0"/>
              <a:ea typeface="PMingLiU" panose="02020500000000000000" pitchFamily="18" charset="-120"/>
            </a:endParaRPr>
          </a:p>
        </p:txBody>
      </p:sp>
      <p:grpSp>
        <p:nvGrpSpPr>
          <p:cNvPr id="8" name="Group 40"/>
          <p:cNvGrpSpPr/>
          <p:nvPr/>
        </p:nvGrpSpPr>
        <p:grpSpPr>
          <a:xfrm>
            <a:off x="5181600" y="4343400"/>
            <a:ext cx="2932113" cy="488950"/>
            <a:chOff x="0" y="0"/>
            <a:chExt cx="1847" cy="308"/>
          </a:xfrm>
        </p:grpSpPr>
        <p:sp>
          <p:nvSpPr>
            <p:cNvPr id="16408" name="Text Box 41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r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un</a:t>
              </a:r>
              <a:r>
                <a:rPr lang="en-US" altLang="zh-CN" sz="2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  </a:t>
              </a:r>
              <a:endPara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6409" name="AutoShape 42"/>
            <p:cNvSpPr/>
            <p:nvPr/>
          </p:nvSpPr>
          <p:spPr>
            <a:xfrm>
              <a:off x="528" y="96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37" name="Text Box 43"/>
          <p:cNvSpPr txBox="1"/>
          <p:nvPr/>
        </p:nvSpPr>
        <p:spPr>
          <a:xfrm>
            <a:off x="6705600" y="4343400"/>
            <a:ext cx="130333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952500" indent="-952500"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r</a:t>
            </a:r>
            <a:r>
              <a:rPr lang="en-US" altLang="zh-CN" sz="2600" b="1" dirty="0">
                <a:solidFill>
                  <a:srgbClr val="009900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unn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endParaRPr lang="en-US" altLang="zh-CN" sz="2600" b="1" dirty="0">
              <a:latin typeface="Comic Sans MS" panose="030F0702030302020204" pitchFamily="66" charset="0"/>
              <a:ea typeface="PMingLiU" panose="02020500000000000000" pitchFamily="18" charset="-120"/>
            </a:endParaRPr>
          </a:p>
        </p:txBody>
      </p:sp>
      <p:grpSp>
        <p:nvGrpSpPr>
          <p:cNvPr id="9" name="Group 44"/>
          <p:cNvGrpSpPr/>
          <p:nvPr/>
        </p:nvGrpSpPr>
        <p:grpSpPr>
          <a:xfrm>
            <a:off x="5181600" y="5029200"/>
            <a:ext cx="2932113" cy="488950"/>
            <a:chOff x="0" y="0"/>
            <a:chExt cx="1847" cy="308"/>
          </a:xfrm>
        </p:grpSpPr>
        <p:sp>
          <p:nvSpPr>
            <p:cNvPr id="16406" name="Text Box 45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g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et</a:t>
              </a:r>
              <a:r>
                <a:rPr lang="en-US" altLang="zh-CN" sz="2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  </a:t>
              </a:r>
              <a:endPara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6407" name="AutoShape 46"/>
            <p:cNvSpPr/>
            <p:nvPr/>
          </p:nvSpPr>
          <p:spPr>
            <a:xfrm>
              <a:off x="528" y="48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41" name="Text Box 47"/>
          <p:cNvSpPr txBox="1"/>
          <p:nvPr/>
        </p:nvSpPr>
        <p:spPr>
          <a:xfrm>
            <a:off x="6705600" y="4953000"/>
            <a:ext cx="130333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952500" indent="-952500">
              <a:spcBef>
                <a:spcPct val="50000"/>
              </a:spcBef>
            </a:pPr>
            <a:r>
              <a:rPr lang="en-US" altLang="zh-CN" sz="2600" b="1" dirty="0">
                <a:solidFill>
                  <a:srgbClr val="009900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gett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endParaRPr lang="en-US" altLang="zh-CN" sz="2600" b="1" dirty="0">
              <a:latin typeface="Comic Sans MS" panose="030F0702030302020204" pitchFamily="66" charset="0"/>
              <a:ea typeface="PMingLiU" panose="02020500000000000000" pitchFamily="18" charset="-120"/>
            </a:endParaRPr>
          </a:p>
        </p:txBody>
      </p:sp>
      <p:grpSp>
        <p:nvGrpSpPr>
          <p:cNvPr id="10" name="Group 48"/>
          <p:cNvGrpSpPr/>
          <p:nvPr/>
        </p:nvGrpSpPr>
        <p:grpSpPr>
          <a:xfrm>
            <a:off x="5181600" y="5715000"/>
            <a:ext cx="2932113" cy="488950"/>
            <a:chOff x="0" y="0"/>
            <a:chExt cx="1847" cy="308"/>
          </a:xfrm>
        </p:grpSpPr>
        <p:sp>
          <p:nvSpPr>
            <p:cNvPr id="16404" name="Text Box 49"/>
            <p:cNvSpPr txBox="1"/>
            <p:nvPr/>
          </p:nvSpPr>
          <p:spPr>
            <a:xfrm>
              <a:off x="0" y="0"/>
              <a:ext cx="1847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600" b="1" dirty="0">
                  <a:latin typeface="Comic Sans MS" panose="030F0702030302020204" pitchFamily="66" charset="0"/>
                  <a:ea typeface="PMingLiU" panose="02020500000000000000" pitchFamily="18" charset="-120"/>
                </a:rPr>
                <a:t>p</a:t>
              </a:r>
              <a:r>
                <a:rPr lang="en-US" altLang="zh-CN" sz="2600" b="1" dirty="0">
                  <a:solidFill>
                    <a:srgbClr val="009900"/>
                  </a:solidFill>
                  <a:latin typeface="Comic Sans MS" panose="030F0702030302020204" pitchFamily="66" charset="0"/>
                  <a:ea typeface="PMingLiU" panose="02020500000000000000" pitchFamily="18" charset="-120"/>
                </a:rPr>
                <a:t>ut</a:t>
              </a:r>
              <a:r>
                <a:rPr lang="en-US" altLang="zh-CN" sz="2400" dirty="0">
                  <a:latin typeface="Times New Roman" panose="02020603050405020304" pitchFamily="18" charset="0"/>
                  <a:ea typeface="PMingLiU" panose="02020500000000000000" pitchFamily="18" charset="-120"/>
                </a:rPr>
                <a:t>  </a:t>
              </a:r>
              <a:endParaRPr lang="en-US" altLang="zh-CN" sz="2400" dirty="0">
                <a:latin typeface="Times New Roman" panose="02020603050405020304" pitchFamily="18" charset="0"/>
                <a:ea typeface="PMingLiU" panose="02020500000000000000" pitchFamily="18" charset="-120"/>
              </a:endParaRPr>
            </a:p>
          </p:txBody>
        </p:sp>
        <p:sp>
          <p:nvSpPr>
            <p:cNvPr id="16405" name="AutoShape 50"/>
            <p:cNvSpPr/>
            <p:nvPr/>
          </p:nvSpPr>
          <p:spPr>
            <a:xfrm>
              <a:off x="528" y="48"/>
              <a:ext cx="324" cy="182"/>
            </a:xfrm>
            <a:prstGeom prst="rightArrow">
              <a:avLst>
                <a:gd name="adj1" fmla="val 50000"/>
                <a:gd name="adj2" fmla="val 44505"/>
              </a:avLst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45" name="Text Box 51"/>
          <p:cNvSpPr txBox="1"/>
          <p:nvPr/>
        </p:nvSpPr>
        <p:spPr>
          <a:xfrm>
            <a:off x="6705600" y="5638800"/>
            <a:ext cx="1303338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952500" indent="-952500">
              <a:spcBef>
                <a:spcPct val="50000"/>
              </a:spcBef>
            </a:pPr>
            <a:r>
              <a:rPr lang="en-US" altLang="zh-CN" sz="2600" b="1" dirty="0">
                <a:latin typeface="Comic Sans MS" panose="030F0702030302020204" pitchFamily="66" charset="0"/>
                <a:ea typeface="PMingLiU" panose="02020500000000000000" pitchFamily="18" charset="-120"/>
              </a:rPr>
              <a:t>p</a:t>
            </a:r>
            <a:r>
              <a:rPr lang="en-US" altLang="zh-CN" sz="2600" b="1" dirty="0">
                <a:solidFill>
                  <a:srgbClr val="009900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utt</a:t>
            </a:r>
            <a:r>
              <a:rPr lang="en-US" altLang="zh-CN" sz="2600" b="1" dirty="0">
                <a:solidFill>
                  <a:srgbClr val="0066FF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ing</a:t>
            </a:r>
            <a:endParaRPr lang="en-US" altLang="zh-CN" sz="2600" b="1" dirty="0">
              <a:latin typeface="Comic Sans MS" panose="030F0702030302020204" pitchFamily="66" charset="0"/>
              <a:ea typeface="PMingLiU" panose="02020500000000000000" pitchFamily="18" charset="-120"/>
            </a:endParaRPr>
          </a:p>
        </p:txBody>
      </p:sp>
      <p:sp>
        <p:nvSpPr>
          <p:cNvPr id="17446" name="Rectangle 52"/>
          <p:cNvSpPr>
            <a:spLocks noChangeArrowheads="1"/>
          </p:cNvSpPr>
          <p:nvPr/>
        </p:nvSpPr>
        <p:spPr bwMode="auto">
          <a:xfrm>
            <a:off x="685800" y="228600"/>
            <a:ext cx="84582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200" b="1" i="0" u="none" strike="noStrike" kern="1200" cap="none" spc="0" normalizeH="0" baseline="0" noProof="0" smtClean="0">
                <a:ln>
                  <a:noFill/>
                </a:ln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Present continuous tense </a:t>
            </a:r>
            <a:endParaRPr kumimoji="0" lang="zh-TW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47" name="Text Box 53"/>
          <p:cNvSpPr txBox="1"/>
          <p:nvPr/>
        </p:nvSpPr>
        <p:spPr>
          <a:xfrm>
            <a:off x="1447800" y="3581400"/>
            <a:ext cx="1600200" cy="528638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669900"/>
                </a:solidFill>
                <a:latin typeface="Comic Sans MS" panose="030F0702030302020204" pitchFamily="66" charset="0"/>
                <a:ea typeface="PMingLiU" panose="02020500000000000000" pitchFamily="18" charset="-120"/>
              </a:rPr>
              <a:t>Practice</a:t>
            </a:r>
            <a:endParaRPr lang="en-US" altLang="zh-CN" sz="2400" dirty="0">
              <a:solidFill>
                <a:srgbClr val="669900"/>
              </a:solidFill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5" grpId="0"/>
      <p:bldP spid="17429" grpId="0"/>
      <p:bldP spid="17433" grpId="0"/>
      <p:bldP spid="17437" grpId="0"/>
      <p:bldP spid="17441" grpId="0"/>
      <p:bldP spid="17445" grpId="0"/>
      <p:bldP spid="1744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533400" y="457200"/>
            <a:ext cx="8610600" cy="575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dirty="0">
                <a:latin typeface="Comic Sans MS" panose="030F0702030302020204" pitchFamily="66" charset="0"/>
                <a:ea typeface="华文彩云" panose="02010800040101010101" pitchFamily="2" charset="-122"/>
              </a:rPr>
              <a:t>                  </a:t>
            </a:r>
            <a:r>
              <a:rPr lang="zh-CN" altLang="en-US" sz="4400" b="1" dirty="0">
                <a:solidFill>
                  <a:srgbClr val="6666FF"/>
                </a:solidFill>
                <a:latin typeface="Comic Sans MS" panose="030F0702030302020204" pitchFamily="66" charset="0"/>
                <a:ea typeface="华文彩云" panose="02010800040101010101" pitchFamily="2" charset="-122"/>
              </a:rPr>
              <a:t>训练集中营</a:t>
            </a:r>
            <a:endParaRPr lang="zh-CN" altLang="en-US" sz="4400" b="1" dirty="0">
              <a:solidFill>
                <a:srgbClr val="6666FF"/>
              </a:solidFill>
              <a:latin typeface="Comic Sans MS" panose="030F0702030302020204" pitchFamily="66" charset="0"/>
              <a:ea typeface="华文彩云" panose="02010800040101010101" pitchFamily="2" charset="-122"/>
            </a:endParaRPr>
          </a:p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FF0066"/>
                </a:solidFill>
                <a:latin typeface="Comic Sans MS" panose="030F0702030302020204" pitchFamily="66" charset="0"/>
                <a:ea typeface="华文彩云" panose="02010800040101010101" pitchFamily="2" charset="-122"/>
              </a:rPr>
              <a:t>    </a:t>
            </a:r>
            <a:r>
              <a:rPr lang="zh-CN" altLang="en-US" sz="3600" b="1" dirty="0">
                <a:solidFill>
                  <a:srgbClr val="6600CC"/>
                </a:solidFill>
                <a:latin typeface="Comic Sans MS" panose="030F0702030302020204" pitchFamily="66" charset="0"/>
                <a:ea typeface="隶书" panose="02010509060101010101" pitchFamily="49" charset="-122"/>
              </a:rPr>
              <a:t>写出下列动词的分词形式</a:t>
            </a:r>
            <a:endParaRPr lang="zh-CN" altLang="en-US" sz="3600" b="1" dirty="0">
              <a:solidFill>
                <a:srgbClr val="6600CC"/>
              </a:solidFill>
              <a:latin typeface="Comic Sans MS" panose="030F0702030302020204" pitchFamily="66" charset="0"/>
              <a:ea typeface="隶书" panose="020105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</a:rPr>
              <a:t> </a:t>
            </a:r>
            <a:r>
              <a:rPr lang="en-US" altLang="zh-CN" sz="3200" b="1" dirty="0">
                <a:latin typeface="Comic Sans MS" panose="030F0702030302020204" pitchFamily="66" charset="0"/>
              </a:rPr>
              <a:t>talk________     sleep _______ </a:t>
            </a:r>
            <a:endParaRPr lang="en-US" altLang="zh-CN" sz="3200" b="1" dirty="0"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</a:rPr>
              <a:t> watch ________   sit ________ </a:t>
            </a:r>
            <a:endParaRPr lang="en-US" altLang="zh-CN" sz="3200" b="1" dirty="0"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</a:rPr>
              <a:t> listen _________    make ________</a:t>
            </a:r>
            <a:endParaRPr lang="en-US" altLang="zh-CN" sz="3200" b="1" dirty="0"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</a:rPr>
              <a:t> laugh ________   lie ________</a:t>
            </a:r>
            <a:endParaRPr lang="en-US" altLang="zh-CN" sz="3200" b="1" dirty="0"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</a:rPr>
              <a:t> cry ________     sing ________ </a:t>
            </a:r>
            <a:endParaRPr lang="en-US" altLang="zh-CN" sz="3200" b="1" dirty="0"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</a:rPr>
              <a:t> cut_________    write________</a:t>
            </a:r>
            <a:endParaRPr lang="en-US" altLang="zh-CN" sz="3200" b="1" dirty="0">
              <a:latin typeface="Comic Sans MS" panose="030F0702030302020204" pitchFamily="66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6600CC"/>
                </a:solidFill>
                <a:latin typeface="Comic Sans MS" panose="030F0702030302020204" pitchFamily="66" charset="0"/>
                <a:ea typeface="隶书" panose="02010509060101010101" pitchFamily="49" charset="-122"/>
              </a:rPr>
              <a:t>     </a:t>
            </a:r>
            <a:endParaRPr lang="en-US" altLang="zh-CN" sz="3600" b="1" dirty="0">
              <a:solidFill>
                <a:srgbClr val="6600CC"/>
              </a:solidFill>
              <a:latin typeface="Comic Sans MS" panose="030F0702030302020204" pitchFamily="66" charset="0"/>
              <a:ea typeface="隶书" panose="02010509060101010101" pitchFamily="49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1600200" y="1828800"/>
            <a:ext cx="7010400" cy="429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talking               sleeping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watching         sitting 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listening              making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laughing          lying 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crying                singing 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cutting               writing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en-US" altLang="zh-CN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AutoShape 2"/>
          <p:cNvSpPr/>
          <p:nvPr/>
        </p:nvSpPr>
        <p:spPr>
          <a:xfrm flipH="1">
            <a:off x="287338" y="214313"/>
            <a:ext cx="3390900" cy="2162175"/>
          </a:xfrm>
          <a:prstGeom prst="cloudCallout">
            <a:avLst>
              <a:gd name="adj1" fmla="val -104977"/>
              <a:gd name="adj2" fmla="val 55727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Let's practice!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8435" name="Picture 3" descr="4925-niutuku_com-2616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2619375"/>
            <a:ext cx="5835650" cy="388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wash the cloth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725" y="342900"/>
            <a:ext cx="5894388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 txBox="1"/>
          <p:nvPr/>
        </p:nvSpPr>
        <p:spPr>
          <a:xfrm>
            <a:off x="4578350" y="5003800"/>
            <a:ext cx="3627438" cy="1433513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Arial" panose="020B0604020202020204" pitchFamily="34" charset="0"/>
              </a:rPr>
              <a:t>I'm washing the clothes. 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4724400" y="5375275"/>
            <a:ext cx="3627438" cy="762000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Arial" panose="020B0604020202020204" pitchFamily="34" charset="0"/>
              </a:rPr>
              <a:t>I'm dancing. 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pic>
        <p:nvPicPr>
          <p:cNvPr id="20483" name="Picture 3" descr="dance (1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414338"/>
            <a:ext cx="6146800" cy="4610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QQ图片201410241501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271463"/>
            <a:ext cx="5321300" cy="491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AutoShape 3"/>
          <p:cNvSpPr/>
          <p:nvPr/>
        </p:nvSpPr>
        <p:spPr>
          <a:xfrm flipH="1">
            <a:off x="5943600" y="4105275"/>
            <a:ext cx="2784475" cy="2162175"/>
          </a:xfrm>
          <a:prstGeom prst="cloudCallout">
            <a:avLst>
              <a:gd name="adj1" fmla="val 87407"/>
              <a:gd name="adj2" fmla="val -56894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3600" dirty="0">
                <a:latin typeface="Arial" panose="020B0604020202020204" pitchFamily="34" charset="0"/>
              </a:rPr>
              <a:t>Snow!</a:t>
            </a:r>
            <a:endParaRPr lang="zh-CN" altLang="zh-CN" sz="36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600" dirty="0">
                <a:latin typeface="Arial" panose="020B0604020202020204" pitchFamily="34" charset="0"/>
              </a:rPr>
              <a:t> It's Winter!</a:t>
            </a:r>
            <a:endParaRPr lang="zh-CN" altLang="zh-CN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4724400" y="5375275"/>
            <a:ext cx="3627438" cy="762000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latin typeface="Arial" panose="020B0604020202020204" pitchFamily="34" charset="0"/>
              </a:rPr>
              <a:t>I'm eating. 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pic>
        <p:nvPicPr>
          <p:cNvPr id="21507" name="Picture 3" descr="eat fast foo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266700"/>
            <a:ext cx="6477000" cy="4857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swim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8" y="211138"/>
            <a:ext cx="4945062" cy="370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3" descr="do homework (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625" y="2689225"/>
            <a:ext cx="5397500" cy="4048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WordArt 2"/>
          <p:cNvSpPr/>
          <p:nvPr/>
        </p:nvSpPr>
        <p:spPr>
          <a:xfrm>
            <a:off x="2117725" y="1592263"/>
            <a:ext cx="5691188" cy="3517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AutoShape 2"/>
          <p:cNvSpPr/>
          <p:nvPr/>
        </p:nvSpPr>
        <p:spPr>
          <a:xfrm flipH="1">
            <a:off x="288925" y="214313"/>
            <a:ext cx="3324225" cy="2162175"/>
          </a:xfrm>
          <a:prstGeom prst="cloudCallout">
            <a:avLst>
              <a:gd name="adj1" fmla="val -104977"/>
              <a:gd name="adj2" fmla="val 55727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Learn to say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099" name="Picture 3" descr="4925-niutuku_com-2616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2619375"/>
            <a:ext cx="5835650" cy="388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444500" y="434975"/>
            <a:ext cx="4267200" cy="1309688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putting on my winter hat.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5123" name="Picture 3" descr="C:\Users\Administrator\Desktop\QQ图片20141024151242.jpgQQ图片201410241512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4138" y="1938338"/>
            <a:ext cx="5807075" cy="465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4391025" y="2352675"/>
            <a:ext cx="4267200" cy="1309688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putting on my scarf.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6147" name="Picture 3" descr="C:\Users\Administrator\Desktop\QQ图片20141024151415.jpgQQ图片201410241514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763" y="581025"/>
            <a:ext cx="3703637" cy="5381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5302250" y="2435225"/>
            <a:ext cx="3602038" cy="1311275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putting on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my coat.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7171" name="Picture 3" descr="C:\Users\Administrator\Desktop\QQ图片20141024152200.jpgQQ图片201410241522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213" y="1057275"/>
            <a:ext cx="4751387" cy="465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5133975" y="2506663"/>
            <a:ext cx="3602038" cy="1309687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my gloves.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8195" name="Picture 3" descr="C:\Users\Administrator\Desktop\QQ图片20141024151825.jpgQQ图片201410241518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063" y="876300"/>
            <a:ext cx="4416425" cy="4883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5133975" y="2506663"/>
            <a:ext cx="3602038" cy="1309687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my scarf.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9219" name="Picture 3" descr="C:\Users\Administrator\Desktop\QQ图片20141024151432.jpgQQ图片201410241514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063" y="1404938"/>
            <a:ext cx="4500562" cy="3900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5133975" y="2506663"/>
            <a:ext cx="3602038" cy="1309687"/>
          </a:xfrm>
          <a:prstGeom prst="rect">
            <a:avLst/>
          </a:prstGeom>
          <a:solidFill>
            <a:srgbClr val="99FF99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my winter hat.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10243" name="Picture 3" descr="C:\Users\Administrator\Desktop\u=186508979,92982611&amp;fm=23&amp;gp=0.jpgu=186508979,92982611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075" y="876300"/>
            <a:ext cx="4216400" cy="4883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1479</Words>
  <Application>WPS 演示</Application>
  <PresentationFormat>全屏显示(4:3)</PresentationFormat>
  <Paragraphs>220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微软雅黑</vt:lpstr>
      <vt:lpstr>Arial Unicode MS</vt:lpstr>
      <vt:lpstr>华文彩云</vt:lpstr>
      <vt:lpstr>黑体</vt:lpstr>
      <vt:lpstr>Comic Sans MS</vt:lpstr>
      <vt:lpstr>PMingLiU</vt:lpstr>
      <vt:lpstr>Times New Roman</vt:lpstr>
      <vt:lpstr>Monotype Sorts</vt:lpstr>
      <vt:lpstr>Wingdings</vt:lpstr>
      <vt:lpstr>隶书</vt:lpstr>
      <vt:lpstr>Cambria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7</cp:revision>
  <dcterms:created xsi:type="dcterms:W3CDTF">2013-01-25T01:44:00Z</dcterms:created>
  <dcterms:modified xsi:type="dcterms:W3CDTF">2023-09-30T11:55:11Z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CF2A9815BFC6450AA1FB167D69F3660E_13</vt:lpwstr>
  </property>
</Properties>
</file>