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7"/>
  </p:notesMasterIdLst>
  <p:handoutMasterIdLst>
    <p:handoutMasterId r:id="rId25"/>
  </p:handoutMasterIdLst>
  <p:sldIdLst>
    <p:sldId id="1089" r:id="rId4"/>
    <p:sldId id="1138" r:id="rId5"/>
    <p:sldId id="1139" r:id="rId6"/>
    <p:sldId id="1140" r:id="rId8"/>
    <p:sldId id="1141" r:id="rId9"/>
    <p:sldId id="1142" r:id="rId10"/>
    <p:sldId id="1143" r:id="rId11"/>
    <p:sldId id="1144" r:id="rId12"/>
    <p:sldId id="1146" r:id="rId13"/>
    <p:sldId id="1147" r:id="rId14"/>
    <p:sldId id="1148" r:id="rId15"/>
    <p:sldId id="1145" r:id="rId16"/>
    <p:sldId id="1150" r:id="rId17"/>
    <p:sldId id="1151" r:id="rId18"/>
    <p:sldId id="1149" r:id="rId19"/>
    <p:sldId id="1152" r:id="rId20"/>
    <p:sldId id="1153" r:id="rId21"/>
    <p:sldId id="1154" r:id="rId22"/>
    <p:sldId id="1156" r:id="rId23"/>
    <p:sldId id="1157" r:id="rId24"/>
  </p:sldIdLst>
  <p:sldSz cx="9144000" cy="5143500" type="screen16x9"/>
  <p:notesSz cx="6858000" cy="9144000"/>
  <p:embeddedFontLst>
    <p:embeddedFont>
      <p:font typeface="黑体" panose="02010609060101010101" charset="-122"/>
      <p:regular r:id="rId30"/>
    </p:embeddedFont>
    <p:embeddedFont>
      <p:font typeface="华文细黑" panose="02010600040101010101" charset="-122"/>
      <p:regular r:id="rId31"/>
    </p:embeddedFont>
    <p:embeddedFont>
      <p:font typeface="华文新魏" panose="02010800040101010101" pitchFamily="2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汉语拼音" panose="020B0604020202020204" pitchFamily="34" charset="0"/>
      <p:regular r:id="rId34"/>
    </p:embeddedFont>
    <p:embeddedFont>
      <p:font typeface="方正姚体" panose="02010601030101010101" pitchFamily="2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微软雅黑" panose="020B0503020204020204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font" Target="fonts/font11.fntdata"/><Relationship Id="rId4" Type="http://schemas.openxmlformats.org/officeDocument/2006/relationships/slide" Target="slides/slide1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8719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 </a:t>
            </a:r>
            <a:r>
              <a:rPr lang="zh-CN" altLang="zh-CN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lang="zh-CN" altLang="en-US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</a:t>
            </a:r>
            <a:r>
              <a:rPr lang="zh-CN" altLang="zh-CN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窝囊的大老虎</a:t>
            </a:r>
            <a:endParaRPr lang="zh-CN" altLang="zh-CN" sz="1400" kern="12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9103"/>
            <a:ext cx="64807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19.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窝囊</a:t>
            </a:r>
            <a:r>
              <a:rPr lang="zh-CN" altLang="zh-CN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的大老虎</a:t>
            </a:r>
            <a:endParaRPr lang="zh-CN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3"/>
          <p:cNvSpPr txBox="1"/>
          <p:nvPr/>
        </p:nvSpPr>
        <p:spPr>
          <a:xfrm>
            <a:off x="7534870" y="3804766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51670"/>
            <a:ext cx="2232248" cy="292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9103"/>
            <a:ext cx="64807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窝囊</a:t>
            </a:r>
            <a:r>
              <a:rPr lang="zh-CN" altLang="zh-CN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的大老虎</a:t>
            </a:r>
            <a:endParaRPr lang="zh-CN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534870" y="380476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051" y="1832449"/>
            <a:ext cx="2232248" cy="292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483518"/>
            <a:ext cx="162095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听写字词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600" y="1347614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 一段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7528" y="258776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连衣裤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0668" y="137963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排练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0468" y="1379634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兄妹俩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2936" y="358044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哄堂大笑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9952" y="358044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砸锅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0032" y="258776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挖了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9832" y="258776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亏得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555526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事情的发展，边读画出我心理活动的句子。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1838772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看着同班小朋友在台上又唱又跳，我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2712695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老师挑选演员分派角色的时候，我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9" y="358661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演哥哥的小朋友笑话我不会豁虎跳演不好时，我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555526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事情的发展，边读画出我心理活动的句子。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1838772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老师鼓励我说演老虎不用豁虎跳时，我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2712695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在老师指导我怎样演老虎时，我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9" y="358661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演哥哥的小朋友还是笑话我不会豁虎跳，演得窝囊时，我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555526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事情的发展，边读画出我心理活动的句子。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7" y="1707251"/>
            <a:ext cx="8392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演出时，我听到台下一阵哄堂大笑时，我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7" y="237199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演完时，我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086" y="3036731"/>
            <a:ext cx="8392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演哥哥的小朋友又笑话我不会豁虎跳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，我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7" y="3696013"/>
            <a:ext cx="8392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我至今还不明白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536" y="771550"/>
          <a:ext cx="8064896" cy="3844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1416"/>
                <a:gridCol w="5403480"/>
              </a:tblGrid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“</a:t>
                      </a: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我”</a:t>
                      </a:r>
                      <a:r>
                        <a:rPr lang="zh-CN" sz="3200" kern="100" dirty="0">
                          <a:effectLst/>
                        </a:rPr>
                        <a:t>的心情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原因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期待</a:t>
                      </a:r>
                      <a:r>
                        <a:rPr lang="zh-CN" sz="3200" kern="100" dirty="0">
                          <a:effectLst/>
                        </a:rPr>
                        <a:t>表演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想</a:t>
                      </a:r>
                      <a:r>
                        <a:rPr lang="zh-CN" sz="3200" kern="100" dirty="0">
                          <a:effectLst/>
                        </a:rPr>
                        <a:t>在台上露脸，获得大家</a:t>
                      </a:r>
                      <a:r>
                        <a:rPr lang="zh-CN" sz="3200" kern="100" dirty="0" smtClean="0">
                          <a:effectLst/>
                        </a:rPr>
                        <a:t>的</a:t>
                      </a: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掌声</a:t>
                      </a:r>
                      <a:r>
                        <a:rPr lang="zh-CN" sz="3200" kern="100" dirty="0">
                          <a:effectLst/>
                        </a:rPr>
                        <a:t>。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5453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充满</a:t>
                      </a:r>
                      <a:r>
                        <a:rPr lang="zh-CN" sz="3200" kern="100" dirty="0">
                          <a:effectLst/>
                        </a:rPr>
                        <a:t>自信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4096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effectLst/>
                      </a:endParaRPr>
                    </a:p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effectLst/>
                        </a:rPr>
                        <a:t>紧张</a:t>
                      </a:r>
                      <a:r>
                        <a:rPr lang="zh-CN" sz="3200" kern="100" dirty="0">
                          <a:effectLst/>
                        </a:rPr>
                        <a:t>、狼狈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555526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心理活动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是指我们的心情和心里的想法，故事中的小作者把自己演出前后的心理活动变化写得丰富而生动。喜怒哀乐都是我们心情，你能说出一些表示心情的词语吗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两字、三字、四字看谁说得多？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3291830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难过 后悔 快乐 激动 兴奋 得意 美滋滋 垂头丧气 兴高采烈……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0177" y="3230831"/>
            <a:ext cx="75608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我慢吞吞地把试卷拿给妈妈，妈妈一看不禁皱起了眉头，我心想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可没想到妈妈看了我一眼，并没有批评我，而是安慰我说：“这次没考好不要紧，自己找找原因，争取下次进步！”听了妈妈的话，我心里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177" y="981740"/>
            <a:ext cx="7560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试卷发下来了，我只考了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86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分，而且错得都是计算题，我……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2818" y="1845836"/>
            <a:ext cx="76721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放学路上，我…… 妈妈做了许多好吃的菜，可我…… 妈妈问：“期中试卷发下来了吗？考了多少分？” 我……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02384" y="700311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变换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题目，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开导作者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168" y="1285897"/>
            <a:ext cx="820891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．作者一直觉得自己演砸了锅所以不开心，你觉得“我”真是一只窝囊的大老虎吗？谁能把题目改一改。你想怎么开导“我”呢？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168" y="2855557"/>
            <a:ext cx="820891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．生活中我们也会经历许许多多有趣的事情，不论是高兴的，还是难过的，不论是好事，还是傻事，无论是成功还是失败，都是我们最美好的回忆。平时同学们要多留心生活，把生活中发生的点点滴滴及时记下来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79062" y="1745104"/>
            <a:ext cx="4283968" cy="3212976"/>
          </a:xfrm>
          <a:prstGeom prst="rect">
            <a:avLst/>
          </a:prstGeom>
          <a:noFill/>
        </p:spPr>
      </p:pic>
      <p:sp>
        <p:nvSpPr>
          <p:cNvPr id="2" name="同侧圆角矩形 1"/>
          <p:cNvSpPr/>
          <p:nvPr/>
        </p:nvSpPr>
        <p:spPr>
          <a:xfrm>
            <a:off x="107504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作业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07504" y="105958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1600" y="1491630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写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读后感或者写自己亲身经历的这样的事情。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3518"/>
            <a:ext cx="7211144" cy="4506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1492"/>
            <a:ext cx="7211144" cy="46510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77155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刚才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读了课文，课文主要写了什么内容？谁来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告诉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大家呢？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829" y="2211710"/>
            <a:ext cx="7272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谁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干什么） 结果演砸锅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624" y="220252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9792" y="219916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扮演一只大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老虎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931790"/>
            <a:ext cx="3279771" cy="20498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405" y="1563370"/>
            <a:ext cx="81426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演技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撤    换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</a:t>
            </a:r>
            <a:r>
              <a:rPr lang="zh-CN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砸   锅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 </a:t>
            </a:r>
            <a:r>
              <a:rPr lang="zh-CN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笨     拙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</a:t>
            </a:r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逗  乐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殷  切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</a:t>
            </a:r>
            <a:endParaRPr lang="en-US" altLang="zh-CN" sz="2400" dirty="0" smtClean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endParaRPr lang="en-US" altLang="zh-CN" sz="2400" dirty="0" smtClean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endParaRPr lang="en-US" altLang="zh-CN" sz="2400" dirty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endParaRPr lang="en-US" altLang="zh-CN" sz="2400" dirty="0" smtClean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半      晌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</a:t>
            </a:r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豁    </a:t>
            </a:r>
            <a:r>
              <a:rPr lang="zh-CN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虎  跳 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  </a:t>
            </a:r>
            <a:r>
              <a:rPr lang="zh-CN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撇  嘴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</a:t>
            </a:r>
            <a:r>
              <a:rPr lang="zh-CN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头     罩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</a:t>
            </a:r>
            <a:r>
              <a:rPr lang="zh-CN" altLang="zh-CN" sz="24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羡    慕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584" y="456136"/>
            <a:ext cx="1407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华文细黑" panose="02010600040101010101" charset="-122"/>
                <a:ea typeface="华文细黑" panose="02010600040101010101" charset="-122"/>
              </a:rPr>
              <a:t>易读错</a:t>
            </a:r>
            <a:endParaRPr lang="zh-CN" altLang="zh-CN" sz="32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4385" y="1088849"/>
            <a:ext cx="9391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yǎn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jì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2163" y="1088849"/>
            <a:ext cx="16065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c</a:t>
            </a:r>
            <a:r>
              <a:rPr lang="en-US" altLang="zh-CN" sz="2400" dirty="0" err="1" smtClean="0">
                <a:latin typeface="华文细黑" panose="02010600040101010101" charset="-122"/>
                <a:ea typeface="华文细黑" panose="02010600040101010101" charset="-122"/>
              </a:rPr>
              <a:t>hè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 smtClean="0">
                <a:latin typeface="华文细黑" panose="02010600040101010101" charset="-122"/>
                <a:ea typeface="华文细黑" panose="02010600040101010101" charset="-122"/>
              </a:rPr>
              <a:t>huàn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7222" y="1081155"/>
            <a:ext cx="11868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zá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guō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9886" y="1089284"/>
            <a:ext cx="1551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bèn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zhuō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89536" y="1095834"/>
            <a:ext cx="1111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latin typeface="华文细黑" panose="02010600040101010101" charset="-122"/>
                <a:ea typeface="华文细黑" panose="02010600040101010101" charset="-122"/>
              </a:rPr>
              <a:t>dòu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lè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01091" y="1095834"/>
            <a:ext cx="11360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yīn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qiè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8137" y="2465415"/>
            <a:ext cx="1764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bàn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shǎng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5085" y="2467049"/>
            <a:ext cx="1925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huō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hǔ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tiào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2902" y="2459355"/>
            <a:ext cx="11017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piě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zuǐ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7112" y="2467049"/>
            <a:ext cx="14706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latin typeface="华文细黑" panose="02010600040101010101" charset="-122"/>
                <a:ea typeface="华文细黑" panose="02010600040101010101" charset="-122"/>
              </a:rPr>
              <a:t>tóu</a:t>
            </a:r>
            <a:r>
              <a:rPr lang="en-US" altLang="zh-CN" sz="2400" dirty="0" smtClean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zhào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36497" y="2467049"/>
            <a:ext cx="13315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xiàn</a:t>
            </a:r>
            <a:r>
              <a:rPr lang="en-US" altLang="zh-CN" sz="2400" dirty="0">
                <a:latin typeface="华文细黑" panose="02010600040101010101" charset="-122"/>
                <a:ea typeface="华文细黑" panose="02010600040101010101" charset="-122"/>
              </a:rPr>
              <a:t> 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</a:rPr>
              <a:t>mù</a:t>
            </a:r>
            <a:endParaRPr lang="zh-CN" altLang="en-US" sz="24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1707654"/>
            <a:ext cx="6624736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角色  </a:t>
            </a:r>
            <a:r>
              <a:rPr lang="zh-CN" altLang="en-US" sz="32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四</a:t>
            </a:r>
            <a:r>
              <a:rPr lang="zh-CN" altLang="en-US" sz="32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脚</a:t>
            </a:r>
            <a:r>
              <a:rPr lang="zh-CN" altLang="en-US" sz="32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着地    </a:t>
            </a:r>
            <a:r>
              <a:rPr lang="zh-CN" altLang="en-US" sz="320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直冲脑门  </a:t>
            </a:r>
            <a:endParaRPr lang="en-US" altLang="zh-CN" sz="3200" dirty="0" smtClean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endParaRPr lang="en-US" altLang="zh-CN" sz="3200" dirty="0" smtClean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endParaRPr lang="en-US" altLang="zh-CN" sz="3200" dirty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  <a:p>
            <a:r>
              <a:rPr lang="zh-CN" altLang="en-US" sz="3200" dirty="0" smtClean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露脸    哄堂大笑</a:t>
            </a:r>
            <a:endParaRPr lang="zh-CN" altLang="en-US" sz="3200" dirty="0"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55552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多音字</a:t>
            </a:r>
            <a:endParaRPr lang="zh-CN" altLang="zh-CN" sz="3200" dirty="0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0311" y="1275606"/>
            <a:ext cx="622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华文细黑" panose="02010600040101010101" charset="-122"/>
                <a:ea typeface="华文细黑" panose="02010600040101010101" charset="-122"/>
              </a:rPr>
              <a:t>jué</a:t>
            </a:r>
            <a:endParaRPr lang="en-US" altLang="zh-CN" sz="2800" dirty="0" err="1" smtClean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3015" y="1232825"/>
            <a:ext cx="881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华文细黑" panose="02010600040101010101" charset="-122"/>
                <a:ea typeface="华文细黑" panose="02010600040101010101" charset="-122"/>
              </a:rPr>
              <a:t>zhuó</a:t>
            </a:r>
            <a:endParaRPr lang="en-US" altLang="zh-CN" sz="2800" dirty="0" err="1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608" y="2734210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华文细黑" panose="02010600040101010101" charset="-122"/>
                <a:ea typeface="华文细黑" panose="02010600040101010101" charset="-122"/>
              </a:rPr>
              <a:t>lòu</a:t>
            </a:r>
            <a:endParaRPr lang="en-US" altLang="zh-CN" sz="2800" dirty="0" err="1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2080" y="1250427"/>
            <a:ext cx="106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华文细黑" panose="02010600040101010101" charset="-122"/>
                <a:ea typeface="华文细黑" panose="02010600040101010101" charset="-122"/>
              </a:rPr>
              <a:t>chōng</a:t>
            </a:r>
            <a:endParaRPr lang="en-US" altLang="zh-CN" sz="2800" dirty="0" err="1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5776" y="27342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华文细黑" panose="02010600040101010101" charset="-122"/>
                <a:ea typeface="华文细黑" panose="02010600040101010101" charset="-122"/>
              </a:rPr>
              <a:t>hōng</a:t>
            </a:r>
            <a:endParaRPr lang="en-US" altLang="zh-CN" sz="28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0673" y="1419622"/>
            <a:ext cx="611577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窝</a:t>
            </a:r>
            <a:r>
              <a:rPr lang="zh-CN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囊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 糨</a:t>
            </a:r>
            <a:r>
              <a:rPr lang="zh-CN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糊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 亏</a:t>
            </a:r>
            <a:r>
              <a:rPr lang="zh-CN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en-US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窟</a:t>
            </a:r>
            <a:r>
              <a:rPr lang="zh-CN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窿</a:t>
            </a:r>
            <a:r>
              <a:rPr lang="en-US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zh-CN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划</a:t>
            </a:r>
            <a:r>
              <a:rPr lang="en-US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将</a:t>
            </a:r>
            <a:r>
              <a:rPr lang="zh-CN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lang="en-US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打瞌</a:t>
            </a:r>
            <a:r>
              <a:rPr lang="zh-CN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睡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48351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轻声词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6248" y="1125105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接连不断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4835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成语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2291" y="1125104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唉声叹气</a:t>
            </a:r>
            <a:r>
              <a:rPr lang="en-US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680" y="2456141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垂头丧气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6248" y="3853561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通情达理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2291" y="2456140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踱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来踱</a:t>
            </a:r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去</a:t>
            </a:r>
            <a:endParaRPr lang="en-US" altLang="zh-CN" sz="4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615633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囊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421124" y="1228159"/>
            <a:ext cx="1405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nāng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1835696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4"/>
          <p:cNvSpPr txBox="1"/>
          <p:nvPr/>
        </p:nvSpPr>
        <p:spPr>
          <a:xfrm>
            <a:off x="1859743" y="1228158"/>
            <a:ext cx="93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lòu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3707904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3744018" y="1228158"/>
            <a:ext cx="915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jué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2832505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2771800" y="1228158"/>
            <a:ext cx="1010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xiàn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656430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636297" y="1228158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yīn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5726251" y="1748320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5642168" y="1250164"/>
            <a:ext cx="119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huō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6580513" y="170824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撇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6618880" y="1203599"/>
            <a:ext cx="839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piě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611560" y="3076396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霉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24"/>
          <p:cNvSpPr txBox="1"/>
          <p:nvPr/>
        </p:nvSpPr>
        <p:spPr>
          <a:xfrm>
            <a:off x="639047" y="2571750"/>
            <a:ext cx="989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méi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5" name="TextBox 23"/>
          <p:cNvSpPr txBox="1"/>
          <p:nvPr/>
        </p:nvSpPr>
        <p:spPr>
          <a:xfrm>
            <a:off x="1767728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24"/>
          <p:cNvSpPr txBox="1"/>
          <p:nvPr/>
        </p:nvSpPr>
        <p:spPr>
          <a:xfrm>
            <a:off x="1765941" y="2658399"/>
            <a:ext cx="909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kuī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2904209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24"/>
          <p:cNvSpPr txBox="1"/>
          <p:nvPr/>
        </p:nvSpPr>
        <p:spPr>
          <a:xfrm>
            <a:off x="2761024" y="2658399"/>
            <a:ext cx="1199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hōng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4106006" y="316304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3962820" y="2658399"/>
            <a:ext cx="1293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zhuō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6230437" y="314781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砸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230437" y="2635047"/>
            <a:ext cx="74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zá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585" y="3994042"/>
            <a:ext cx="7465807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囊读一声，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“角”是多音字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，在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“角色”中读“</a:t>
            </a:r>
            <a:r>
              <a:rPr lang="en-US" altLang="zh-CN" sz="2800" dirty="0" err="1">
                <a:latin typeface="宋体" panose="02010600030101010101" pitchFamily="2" charset="-122"/>
                <a:ea typeface="宋体" panose="02010600030101010101" pitchFamily="2" charset="-122"/>
              </a:rPr>
              <a:t>ju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é”；“豁”应读一声，不要读成四声。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5295756" y="3180913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5152570" y="2676267"/>
            <a:ext cx="1293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ài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7238549" y="314781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踱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7094533" y="2643758"/>
            <a:ext cx="1293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duó</a:t>
            </a:r>
            <a:endParaRPr lang="en-US" altLang="zh-CN" sz="32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78" grpId="0"/>
      <p:bldP spid="81" grpId="0"/>
      <p:bldP spid="82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35" grpId="0"/>
      <p:bldP spid="36" grpId="0"/>
      <p:bldP spid="37" grpId="0"/>
      <p:bldP spid="38" grpId="0"/>
      <p:bldP spid="5" grpId="0" animBg="1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2242910" y="388312"/>
            <a:ext cx="2134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9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同侧圆角矩形 9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389277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" name="TextBox 23"/>
          <p:cNvSpPr txBox="1"/>
          <p:nvPr/>
        </p:nvSpPr>
        <p:spPr>
          <a:xfrm>
            <a:off x="470457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1594920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1676100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2816145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TextBox 23"/>
          <p:cNvSpPr txBox="1"/>
          <p:nvPr/>
        </p:nvSpPr>
        <p:spPr>
          <a:xfrm>
            <a:off x="2897325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3999020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4080200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裤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5160225" y="1346652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5241405" y="1346652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8" name="Group 12"/>
          <p:cNvGraphicFramePr>
            <a:graphicFrameLocks noGrp="1"/>
          </p:cNvGraphicFramePr>
          <p:nvPr/>
        </p:nvGraphicFramePr>
        <p:xfrm>
          <a:off x="395536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TextBox 23"/>
          <p:cNvSpPr txBox="1"/>
          <p:nvPr/>
        </p:nvSpPr>
        <p:spPr>
          <a:xfrm>
            <a:off x="476716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0" name="Group 12"/>
          <p:cNvGraphicFramePr>
            <a:graphicFrameLocks noGrp="1"/>
          </p:cNvGraphicFramePr>
          <p:nvPr/>
        </p:nvGraphicFramePr>
        <p:xfrm>
          <a:off x="1560589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TextBox 23"/>
          <p:cNvSpPr txBox="1"/>
          <p:nvPr/>
        </p:nvSpPr>
        <p:spPr>
          <a:xfrm>
            <a:off x="1641769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2" name="Group 12"/>
          <p:cNvGraphicFramePr>
            <a:graphicFrameLocks noGrp="1"/>
          </p:cNvGraphicFramePr>
          <p:nvPr/>
        </p:nvGraphicFramePr>
        <p:xfrm>
          <a:off x="3970748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TextBox 23"/>
          <p:cNvSpPr txBox="1"/>
          <p:nvPr/>
        </p:nvSpPr>
        <p:spPr>
          <a:xfrm>
            <a:off x="4051928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4" name="Group 12"/>
          <p:cNvGraphicFramePr>
            <a:graphicFrameLocks noGrp="1"/>
          </p:cNvGraphicFramePr>
          <p:nvPr/>
        </p:nvGraphicFramePr>
        <p:xfrm>
          <a:off x="5191973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5" name="TextBox 23"/>
          <p:cNvSpPr txBox="1"/>
          <p:nvPr/>
        </p:nvSpPr>
        <p:spPr>
          <a:xfrm>
            <a:off x="5273153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砸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6" name="Group 12"/>
          <p:cNvGraphicFramePr>
            <a:graphicFrameLocks noGrp="1"/>
          </p:cNvGraphicFramePr>
          <p:nvPr/>
        </p:nvGraphicFramePr>
        <p:xfrm>
          <a:off x="6374848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7" name="TextBox 23"/>
          <p:cNvSpPr txBox="1"/>
          <p:nvPr/>
        </p:nvSpPr>
        <p:spPr>
          <a:xfrm>
            <a:off x="6456028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锅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144001" y="2768259"/>
            <a:ext cx="3300207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600" dirty="0" smtClean="0"/>
              <a:t>“</a:t>
            </a:r>
            <a:r>
              <a:rPr lang="zh-CN" altLang="en-US" sz="1600" dirty="0" smtClean="0"/>
              <a:t>段”</a:t>
            </a:r>
            <a:r>
              <a:rPr lang="zh-CN" altLang="en-US" sz="1600" dirty="0"/>
              <a:t>的第一笔是撇，不要写成横</a:t>
            </a:r>
            <a:r>
              <a:rPr lang="zh-CN" altLang="en-US" sz="1600" dirty="0" smtClean="0"/>
              <a:t>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1697" y="508911"/>
            <a:ext cx="3676661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“段</a:t>
            </a:r>
            <a:r>
              <a:rPr lang="zh-CN" altLang="en-US" dirty="0"/>
              <a:t>、俩、练、裤</a:t>
            </a:r>
            <a:r>
              <a:rPr lang="zh-CN" altLang="en-US" dirty="0" smtClean="0"/>
              <a:t>、挖</a:t>
            </a:r>
            <a:r>
              <a:rPr lang="zh-CN" altLang="en-US" dirty="0"/>
              <a:t>、砸、锅”都是左右结构的字，书写时都是左窄右</a:t>
            </a:r>
            <a:r>
              <a:rPr lang="zh-CN" altLang="en-US" dirty="0" smtClean="0"/>
              <a:t>宽。</a:t>
            </a:r>
            <a:endParaRPr lang="zh-CN" altLang="en-US" dirty="0"/>
          </a:p>
        </p:txBody>
      </p:sp>
      <p:cxnSp>
        <p:nvCxnSpPr>
          <p:cNvPr id="61" name="直接连接符 60"/>
          <p:cNvCxnSpPr/>
          <p:nvPr/>
        </p:nvCxnSpPr>
        <p:spPr>
          <a:xfrm flipH="1" flipV="1">
            <a:off x="1432560" y="2427541"/>
            <a:ext cx="2791561" cy="3262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Group 12"/>
          <p:cNvGraphicFramePr>
            <a:graphicFrameLocks noGrp="1"/>
          </p:cNvGraphicFramePr>
          <p:nvPr/>
        </p:nvGraphicFramePr>
        <p:xfrm>
          <a:off x="6372200" y="1347614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9" name="TextBox 23"/>
          <p:cNvSpPr txBox="1"/>
          <p:nvPr/>
        </p:nvSpPr>
        <p:spPr>
          <a:xfrm>
            <a:off x="6453380" y="1347614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罩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5" name="Group 12"/>
          <p:cNvGraphicFramePr>
            <a:graphicFrameLocks noGrp="1"/>
          </p:cNvGraphicFramePr>
          <p:nvPr/>
        </p:nvGraphicFramePr>
        <p:xfrm>
          <a:off x="2699792" y="3435846"/>
          <a:ext cx="1077472" cy="1092575"/>
        </p:xfrm>
        <a:graphic>
          <a:graphicData uri="http://schemas.openxmlformats.org/drawingml/2006/table">
            <a:tbl>
              <a:tblPr/>
              <a:tblGrid>
                <a:gridCol w="538736"/>
                <a:gridCol w="538736"/>
              </a:tblGrid>
              <a:tr h="556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5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6" name="TextBox 23"/>
          <p:cNvSpPr txBox="1"/>
          <p:nvPr/>
        </p:nvSpPr>
        <p:spPr>
          <a:xfrm>
            <a:off x="2780972" y="3435846"/>
            <a:ext cx="962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撤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1464</Words>
  <Application>WPS 演示</Application>
  <PresentationFormat>全屏显示(16:9)</PresentationFormat>
  <Paragraphs>266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华文细黑</vt:lpstr>
      <vt:lpstr>华文新魏</vt:lpstr>
      <vt:lpstr>楷体</vt:lpstr>
      <vt:lpstr>汉语拼音</vt:lpstr>
      <vt:lpstr>方正姚体</vt:lpstr>
      <vt:lpstr>华文楷体</vt:lpstr>
      <vt:lpstr>Calibri</vt:lpstr>
      <vt:lpstr>Times New Roman</vt:lpstr>
      <vt:lpstr>微软雅黑</vt:lpstr>
      <vt:lpstr>Arial Unicode MS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10A38369F36B45D1873113BEE2477502_12</vt:lpwstr>
  </property>
</Properties>
</file>