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gif" ContentType="image/gif"/>
  <Default Extension="wdp" ContentType="image/vnd.ms-photo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7" r:id="rId3"/>
  </p:sldMasterIdLst>
  <p:sldIdLst>
    <p:sldId id="256" r:id="rId4"/>
    <p:sldId id="257" r:id="rId5"/>
    <p:sldId id="265" r:id="rId6"/>
    <p:sldId id="266" r:id="rId7"/>
    <p:sldId id="260" r:id="rId8"/>
    <p:sldId id="267" r:id="rId9"/>
    <p:sldId id="268" r:id="rId10"/>
    <p:sldId id="269" r:id="rId11"/>
    <p:sldId id="271" r:id="rId12"/>
    <p:sldId id="270" r:id="rId13"/>
    <p:sldId id="276" r:id="rId14"/>
    <p:sldId id="275" r:id="rId15"/>
    <p:sldId id="277" r:id="rId16"/>
    <p:sldId id="278" r:id="rId17"/>
    <p:sldId id="259" r:id="rId18"/>
    <p:sldId id="261" r:id="rId19"/>
    <p:sldId id="262" r:id="rId20"/>
    <p:sldId id="283" r:id="rId21"/>
  </p:sldIdLst>
  <p:sldSz cx="9144000" cy="5143500" type="screen16x9"/>
  <p:notesSz cx="6858000" cy="9144000"/>
  <p:custDataLst>
    <p:tags r:id="rId25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91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5988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 showGuides="1">
      <p:cViewPr varScale="1">
        <p:scale>
          <a:sx n="156" d="100"/>
          <a:sy n="156" d="100"/>
        </p:scale>
        <p:origin x="538" y="96"/>
      </p:cViewPr>
      <p:guideLst>
        <p:guide orient="horz" pos="1620"/>
        <p:guide pos="2916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5" Type="http://schemas.openxmlformats.org/officeDocument/2006/relationships/tags" Target="tags/tag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image" Target="../media/image22.png"/><Relationship Id="rId4" Type="http://schemas.openxmlformats.org/officeDocument/2006/relationships/image" Target="../media/image21.png"/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5" Type="http://schemas.openxmlformats.org/officeDocument/2006/relationships/image" Target="../media/image22.png"/><Relationship Id="rId4" Type="http://schemas.openxmlformats.org/officeDocument/2006/relationships/image" Target="../media/image21.png"/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image" Target="../media/image14.png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GIF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4" Type="http://schemas.openxmlformats.org/officeDocument/2006/relationships/image" Target="../media/image18.png"/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文本框 22"/>
          <p:cNvSpPr txBox="1"/>
          <p:nvPr userDrawn="1"/>
        </p:nvSpPr>
        <p:spPr>
          <a:xfrm>
            <a:off x="6913272" y="10352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36" name="直线连接符 4"/>
          <p:cNvCxnSpPr/>
          <p:nvPr userDrawn="1"/>
        </p:nvCxnSpPr>
        <p:spPr>
          <a:xfrm flipV="1">
            <a:off x="6717927" y="38336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矩形 36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gradFill flip="none" rotWithShape="1">
            <a:gsLst>
              <a:gs pos="51000">
                <a:srgbClr val="FFFFFF">
                  <a:alpha val="25000"/>
                </a:srgbClr>
              </a:gs>
              <a:gs pos="20000">
                <a:srgbClr val="FFFFFF">
                  <a:alpha val="50000"/>
                </a:srgbClr>
              </a:gs>
              <a:gs pos="66000">
                <a:schemeClr val="accent1">
                  <a:lumMod val="0"/>
                  <a:lumOff val="100000"/>
                  <a:alpha val="0"/>
                </a:schemeClr>
              </a:gs>
              <a:gs pos="0">
                <a:schemeClr val="bg1">
                  <a:lumMod val="100000"/>
                  <a:alpha val="7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581025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blipFill dpi="0" rotWithShape="1">
          <a:blip r:embed="rId2">
            <a:alphaModFix amt="85000"/>
            <a:lum/>
          </a:blip>
          <a:srcRect/>
          <a:stretch>
            <a:fillRect l="-12000" r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: 圆角 14"/>
          <p:cNvSpPr/>
          <p:nvPr userDrawn="1"/>
        </p:nvSpPr>
        <p:spPr>
          <a:xfrm>
            <a:off x="44450" y="64459"/>
            <a:ext cx="9053830" cy="5014582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7" name="组合 6"/>
          <p:cNvGrpSpPr/>
          <p:nvPr userDrawn="1"/>
        </p:nvGrpSpPr>
        <p:grpSpPr>
          <a:xfrm>
            <a:off x="-91440" y="-106992"/>
            <a:ext cx="2849881" cy="975360"/>
            <a:chOff x="-91440" y="-106992"/>
            <a:chExt cx="2849881" cy="975360"/>
          </a:xfrm>
        </p:grpSpPr>
        <p:sp>
          <p:nvSpPr>
            <p:cNvPr id="5" name="矩形: 圆角 4"/>
            <p:cNvSpPr/>
            <p:nvPr userDrawn="1"/>
          </p:nvSpPr>
          <p:spPr>
            <a:xfrm>
              <a:off x="685801" y="64459"/>
              <a:ext cx="2072640" cy="59467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pic>
          <p:nvPicPr>
            <p:cNvPr id="3" name="图片 2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-91440" y="-106992"/>
              <a:ext cx="975360" cy="975360"/>
            </a:xfrm>
            <a:prstGeom prst="rect">
              <a:avLst/>
            </a:prstGeom>
          </p:spPr>
        </p:pic>
        <p:sp>
          <p:nvSpPr>
            <p:cNvPr id="4" name="矩形: 圆角 3"/>
            <p:cNvSpPr/>
            <p:nvPr userDrawn="1"/>
          </p:nvSpPr>
          <p:spPr>
            <a:xfrm>
              <a:off x="720000" y="91260"/>
              <a:ext cx="2004060" cy="538364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情境导入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sp>
        <p:nvSpPr>
          <p:cNvPr id="8" name="椭圆 7"/>
          <p:cNvSpPr/>
          <p:nvPr userDrawn="1"/>
        </p:nvSpPr>
        <p:spPr>
          <a:xfrm>
            <a:off x="2595472" y="0"/>
            <a:ext cx="257175" cy="257175"/>
          </a:xfrm>
          <a:prstGeom prst="ellipse">
            <a:avLst/>
          </a:prstGeom>
          <a:gradFill flip="none" rotWithShape="1">
            <a:gsLst>
              <a:gs pos="53000">
                <a:srgbClr val="FFE080"/>
              </a:gs>
              <a:gs pos="100000">
                <a:schemeClr val="accent1">
                  <a:lumMod val="0"/>
                  <a:lumOff val="100000"/>
                </a:schemeClr>
              </a:gs>
              <a:gs pos="0">
                <a:schemeClr val="accent4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2" name="文本框 22"/>
          <p:cNvSpPr txBox="1"/>
          <p:nvPr userDrawn="1"/>
        </p:nvSpPr>
        <p:spPr>
          <a:xfrm>
            <a:off x="6771032" y="108274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13" name="直线连接符 4"/>
          <p:cNvCxnSpPr/>
          <p:nvPr userDrawn="1"/>
        </p:nvCxnSpPr>
        <p:spPr>
          <a:xfrm flipV="1">
            <a:off x="6575687" y="388114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和内容">
    <p:bg>
      <p:bgPr>
        <a:blipFill dpi="0" rotWithShape="1">
          <a:blip r:embed="rId2">
            <a:alphaModFix amt="8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: 圆角 24"/>
          <p:cNvSpPr/>
          <p:nvPr userDrawn="1"/>
        </p:nvSpPr>
        <p:spPr>
          <a:xfrm>
            <a:off x="44450" y="64459"/>
            <a:ext cx="9053830" cy="5014582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2" name="文本框 22"/>
          <p:cNvSpPr txBox="1"/>
          <p:nvPr userDrawn="1"/>
        </p:nvSpPr>
        <p:spPr>
          <a:xfrm>
            <a:off x="6372252" y="24830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23" name="直线连接符 4"/>
          <p:cNvCxnSpPr/>
          <p:nvPr userDrawn="1"/>
        </p:nvCxnSpPr>
        <p:spPr>
          <a:xfrm flipV="1">
            <a:off x="6176907" y="52814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6" name="组合 25"/>
          <p:cNvGrpSpPr/>
          <p:nvPr userDrawn="1"/>
        </p:nvGrpSpPr>
        <p:grpSpPr>
          <a:xfrm>
            <a:off x="0" y="0"/>
            <a:ext cx="2758441" cy="720000"/>
            <a:chOff x="0" y="0"/>
            <a:chExt cx="2758441" cy="720000"/>
          </a:xfrm>
        </p:grpSpPr>
        <p:sp>
          <p:nvSpPr>
            <p:cNvPr id="27" name="矩形: 圆角 26"/>
            <p:cNvSpPr/>
            <p:nvPr userDrawn="1"/>
          </p:nvSpPr>
          <p:spPr>
            <a:xfrm>
              <a:off x="685801" y="64459"/>
              <a:ext cx="2072640" cy="59467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pic>
          <p:nvPicPr>
            <p:cNvPr id="28" name="图片 27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720000" cy="720000"/>
            </a:xfrm>
            <a:prstGeom prst="rect">
              <a:avLst/>
            </a:prstGeom>
          </p:spPr>
        </p:pic>
        <p:sp>
          <p:nvSpPr>
            <p:cNvPr id="29" name="矩形: 圆角 28"/>
            <p:cNvSpPr/>
            <p:nvPr userDrawn="1"/>
          </p:nvSpPr>
          <p:spPr>
            <a:xfrm>
              <a:off x="720000" y="91260"/>
              <a:ext cx="2004060" cy="538364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探究新知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sp>
        <p:nvSpPr>
          <p:cNvPr id="30" name="椭圆 29"/>
          <p:cNvSpPr/>
          <p:nvPr userDrawn="1"/>
        </p:nvSpPr>
        <p:spPr>
          <a:xfrm>
            <a:off x="2595472" y="0"/>
            <a:ext cx="257175" cy="257175"/>
          </a:xfrm>
          <a:prstGeom prst="ellipse">
            <a:avLst/>
          </a:prstGeom>
          <a:gradFill flip="none" rotWithShape="1">
            <a:gsLst>
              <a:gs pos="53000">
                <a:srgbClr val="FFE080"/>
              </a:gs>
              <a:gs pos="100000">
                <a:schemeClr val="accent1">
                  <a:lumMod val="0"/>
                  <a:lumOff val="100000"/>
                </a:schemeClr>
              </a:gs>
              <a:gs pos="0">
                <a:schemeClr val="accent4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bg>
      <p:bgPr>
        <a:blipFill dpi="0" rotWithShape="1">
          <a:blip r:embed="rId2">
            <a:alphaModFix amt="8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: 圆角 17"/>
          <p:cNvSpPr/>
          <p:nvPr userDrawn="1"/>
        </p:nvSpPr>
        <p:spPr>
          <a:xfrm>
            <a:off x="44450" y="64459"/>
            <a:ext cx="9053830" cy="5014582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7" name="组合 6"/>
          <p:cNvGrpSpPr/>
          <p:nvPr userDrawn="1"/>
        </p:nvGrpSpPr>
        <p:grpSpPr>
          <a:xfrm>
            <a:off x="0" y="0"/>
            <a:ext cx="2758441" cy="720000"/>
            <a:chOff x="0" y="0"/>
            <a:chExt cx="2758441" cy="720000"/>
          </a:xfrm>
        </p:grpSpPr>
        <p:sp>
          <p:nvSpPr>
            <p:cNvPr id="8" name="矩形: 圆角 7"/>
            <p:cNvSpPr/>
            <p:nvPr userDrawn="1"/>
          </p:nvSpPr>
          <p:spPr>
            <a:xfrm>
              <a:off x="685801" y="64459"/>
              <a:ext cx="2072640" cy="59467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pic>
          <p:nvPicPr>
            <p:cNvPr id="9" name="图片 8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720000" cy="720000"/>
            </a:xfrm>
            <a:prstGeom prst="rect">
              <a:avLst/>
            </a:prstGeom>
          </p:spPr>
        </p:pic>
        <p:sp>
          <p:nvSpPr>
            <p:cNvPr id="11" name="矩形: 圆角 10"/>
            <p:cNvSpPr/>
            <p:nvPr userDrawn="1"/>
          </p:nvSpPr>
          <p:spPr>
            <a:xfrm>
              <a:off x="720000" y="91260"/>
              <a:ext cx="2004060" cy="538364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课堂练习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sp>
        <p:nvSpPr>
          <p:cNvPr id="14" name="椭圆 13"/>
          <p:cNvSpPr/>
          <p:nvPr userDrawn="1"/>
        </p:nvSpPr>
        <p:spPr>
          <a:xfrm>
            <a:off x="2595472" y="0"/>
            <a:ext cx="257175" cy="257175"/>
          </a:xfrm>
          <a:prstGeom prst="ellipse">
            <a:avLst/>
          </a:prstGeom>
          <a:gradFill flip="none" rotWithShape="1">
            <a:gsLst>
              <a:gs pos="53000">
                <a:srgbClr val="FFE080"/>
              </a:gs>
              <a:gs pos="100000">
                <a:schemeClr val="accent1">
                  <a:lumMod val="0"/>
                  <a:lumOff val="100000"/>
                </a:schemeClr>
              </a:gs>
              <a:gs pos="0">
                <a:schemeClr val="accent4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" name="文本框 22"/>
          <p:cNvSpPr txBox="1"/>
          <p:nvPr userDrawn="1"/>
        </p:nvSpPr>
        <p:spPr>
          <a:xfrm>
            <a:off x="6372252" y="24830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3" name="直线连接符 4"/>
          <p:cNvCxnSpPr/>
          <p:nvPr userDrawn="1"/>
        </p:nvCxnSpPr>
        <p:spPr>
          <a:xfrm flipV="1">
            <a:off x="6176907" y="52814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和内容">
    <p:bg>
      <p:bgPr>
        <a:blipFill dpi="0" rotWithShape="1">
          <a:blip r:embed="rId2">
            <a:alphaModFix amt="85000"/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: 圆角 17"/>
          <p:cNvSpPr/>
          <p:nvPr userDrawn="1"/>
        </p:nvSpPr>
        <p:spPr>
          <a:xfrm>
            <a:off x="44450" y="64459"/>
            <a:ext cx="9053830" cy="5014582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10" name="组合 9"/>
          <p:cNvGrpSpPr/>
          <p:nvPr userDrawn="1"/>
        </p:nvGrpSpPr>
        <p:grpSpPr>
          <a:xfrm>
            <a:off x="0" y="0"/>
            <a:ext cx="2758441" cy="720000"/>
            <a:chOff x="0" y="0"/>
            <a:chExt cx="2758441" cy="720000"/>
          </a:xfrm>
        </p:grpSpPr>
        <p:sp>
          <p:nvSpPr>
            <p:cNvPr id="11" name="矩形: 圆角 10"/>
            <p:cNvSpPr/>
            <p:nvPr userDrawn="1"/>
          </p:nvSpPr>
          <p:spPr>
            <a:xfrm>
              <a:off x="685801" y="64459"/>
              <a:ext cx="2072640" cy="59467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pic>
          <p:nvPicPr>
            <p:cNvPr id="12" name="图片 11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720000" cy="720000"/>
            </a:xfrm>
            <a:prstGeom prst="rect">
              <a:avLst/>
            </a:prstGeom>
          </p:spPr>
        </p:pic>
        <p:sp>
          <p:nvSpPr>
            <p:cNvPr id="14" name="矩形: 圆角 13"/>
            <p:cNvSpPr/>
            <p:nvPr userDrawn="1"/>
          </p:nvSpPr>
          <p:spPr>
            <a:xfrm>
              <a:off x="720000" y="91260"/>
              <a:ext cx="2004060" cy="538364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课堂小结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sp>
        <p:nvSpPr>
          <p:cNvPr id="15" name="椭圆 14"/>
          <p:cNvSpPr/>
          <p:nvPr userDrawn="1"/>
        </p:nvSpPr>
        <p:spPr>
          <a:xfrm>
            <a:off x="2595472" y="0"/>
            <a:ext cx="257175" cy="257175"/>
          </a:xfrm>
          <a:prstGeom prst="ellipse">
            <a:avLst/>
          </a:prstGeom>
          <a:gradFill flip="none" rotWithShape="1">
            <a:gsLst>
              <a:gs pos="53000">
                <a:srgbClr val="FFE080"/>
              </a:gs>
              <a:gs pos="100000">
                <a:schemeClr val="accent1">
                  <a:lumMod val="0"/>
                  <a:lumOff val="100000"/>
                </a:schemeClr>
              </a:gs>
              <a:gs pos="0">
                <a:schemeClr val="accent4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" name="文本框 22"/>
          <p:cNvSpPr txBox="1"/>
          <p:nvPr userDrawn="1"/>
        </p:nvSpPr>
        <p:spPr>
          <a:xfrm>
            <a:off x="6372252" y="24830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3" name="直线连接符 4"/>
          <p:cNvCxnSpPr/>
          <p:nvPr userDrawn="1"/>
        </p:nvCxnSpPr>
        <p:spPr>
          <a:xfrm flipV="1">
            <a:off x="6176907" y="52814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blipFill dpi="0" rotWithShape="1">
          <a:blip r:embed="rId2">
            <a:alphaModFix amt="8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: 圆角 17"/>
          <p:cNvSpPr/>
          <p:nvPr userDrawn="1"/>
        </p:nvSpPr>
        <p:spPr>
          <a:xfrm>
            <a:off x="44450" y="64459"/>
            <a:ext cx="9053830" cy="5014582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11" name="组合 10"/>
          <p:cNvGrpSpPr/>
          <p:nvPr userDrawn="1"/>
        </p:nvGrpSpPr>
        <p:grpSpPr>
          <a:xfrm>
            <a:off x="0" y="0"/>
            <a:ext cx="2758441" cy="720000"/>
            <a:chOff x="0" y="0"/>
            <a:chExt cx="2758441" cy="720000"/>
          </a:xfrm>
        </p:grpSpPr>
        <p:sp>
          <p:nvSpPr>
            <p:cNvPr id="12" name="矩形: 圆角 11"/>
            <p:cNvSpPr/>
            <p:nvPr userDrawn="1"/>
          </p:nvSpPr>
          <p:spPr>
            <a:xfrm>
              <a:off x="685801" y="64459"/>
              <a:ext cx="2072640" cy="59467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pic>
          <p:nvPicPr>
            <p:cNvPr id="13" name="图片 12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720000" cy="720000"/>
            </a:xfrm>
            <a:prstGeom prst="rect">
              <a:avLst/>
            </a:prstGeom>
          </p:spPr>
        </p:pic>
        <p:sp>
          <p:nvSpPr>
            <p:cNvPr id="14" name="矩形: 圆角 13"/>
            <p:cNvSpPr/>
            <p:nvPr userDrawn="1"/>
          </p:nvSpPr>
          <p:spPr>
            <a:xfrm>
              <a:off x="720000" y="91260"/>
              <a:ext cx="2004060" cy="538364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拓展延伸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sp>
        <p:nvSpPr>
          <p:cNvPr id="15" name="椭圆 14"/>
          <p:cNvSpPr/>
          <p:nvPr userDrawn="1"/>
        </p:nvSpPr>
        <p:spPr>
          <a:xfrm>
            <a:off x="2595472" y="0"/>
            <a:ext cx="257175" cy="257175"/>
          </a:xfrm>
          <a:prstGeom prst="ellipse">
            <a:avLst/>
          </a:prstGeom>
          <a:gradFill flip="none" rotWithShape="1">
            <a:gsLst>
              <a:gs pos="53000">
                <a:srgbClr val="FFE080"/>
              </a:gs>
              <a:gs pos="100000">
                <a:schemeClr val="accent1">
                  <a:lumMod val="0"/>
                  <a:lumOff val="100000"/>
                </a:schemeClr>
              </a:gs>
              <a:gs pos="0">
                <a:schemeClr val="accent4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" name="文本框 22"/>
          <p:cNvSpPr txBox="1"/>
          <p:nvPr userDrawn="1"/>
        </p:nvSpPr>
        <p:spPr>
          <a:xfrm>
            <a:off x="6372252" y="24830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3" name="直线连接符 4"/>
          <p:cNvCxnSpPr/>
          <p:nvPr userDrawn="1"/>
        </p:nvCxnSpPr>
        <p:spPr>
          <a:xfrm flipV="1">
            <a:off x="6176907" y="52814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和内容">
    <p:bg>
      <p:bgPr>
        <a:blipFill dpi="0" rotWithShape="1">
          <a:blip r:embed="rId2">
            <a:alphaModFix amt="85000"/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: 圆角 19"/>
          <p:cNvSpPr/>
          <p:nvPr userDrawn="1"/>
        </p:nvSpPr>
        <p:spPr>
          <a:xfrm>
            <a:off x="44450" y="57744"/>
            <a:ext cx="9053830" cy="5021297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7" name="组合 6"/>
          <p:cNvGrpSpPr/>
          <p:nvPr userDrawn="1"/>
        </p:nvGrpSpPr>
        <p:grpSpPr>
          <a:xfrm>
            <a:off x="71120" y="64459"/>
            <a:ext cx="2687321" cy="594672"/>
            <a:chOff x="71120" y="64459"/>
            <a:chExt cx="2687321" cy="594672"/>
          </a:xfrm>
        </p:grpSpPr>
        <p:sp>
          <p:nvSpPr>
            <p:cNvPr id="8" name="矩形: 圆角 7"/>
            <p:cNvSpPr/>
            <p:nvPr userDrawn="1"/>
          </p:nvSpPr>
          <p:spPr>
            <a:xfrm>
              <a:off x="685801" y="64459"/>
              <a:ext cx="2072640" cy="59467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pic>
          <p:nvPicPr>
            <p:cNvPr id="9" name="图片 8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71120" y="91343"/>
              <a:ext cx="720000" cy="537313"/>
            </a:xfrm>
            <a:prstGeom prst="rect">
              <a:avLst/>
            </a:prstGeom>
          </p:spPr>
        </p:pic>
        <p:sp>
          <p:nvSpPr>
            <p:cNvPr id="12" name="矩形: 圆角 11"/>
            <p:cNvSpPr/>
            <p:nvPr userDrawn="1"/>
          </p:nvSpPr>
          <p:spPr>
            <a:xfrm>
              <a:off x="720000" y="91260"/>
              <a:ext cx="2004060" cy="538364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课后作业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sp>
        <p:nvSpPr>
          <p:cNvPr id="13" name="椭圆 12"/>
          <p:cNvSpPr/>
          <p:nvPr userDrawn="1"/>
        </p:nvSpPr>
        <p:spPr>
          <a:xfrm>
            <a:off x="2595472" y="0"/>
            <a:ext cx="257175" cy="257175"/>
          </a:xfrm>
          <a:prstGeom prst="ellipse">
            <a:avLst/>
          </a:prstGeom>
          <a:gradFill flip="none" rotWithShape="1">
            <a:gsLst>
              <a:gs pos="53000">
                <a:srgbClr val="FFE080"/>
              </a:gs>
              <a:gs pos="100000">
                <a:schemeClr val="accent1">
                  <a:lumMod val="0"/>
                  <a:lumOff val="100000"/>
                </a:schemeClr>
              </a:gs>
              <a:gs pos="0">
                <a:schemeClr val="accent4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18" name="图片 17"/>
          <p:cNvPicPr>
            <a:picLocks noChangeAspect="1"/>
          </p:cNvPicPr>
          <p:nvPr userDrawn="1"/>
        </p:nvPicPr>
        <p:blipFill>
          <a:blip r:embed="rId4" cstate="screen"/>
          <a:srcRect/>
          <a:stretch>
            <a:fillRect/>
          </a:stretch>
        </p:blipFill>
        <p:spPr>
          <a:xfrm>
            <a:off x="941639" y="-1089660"/>
            <a:ext cx="7141676" cy="7141676"/>
          </a:xfrm>
          <a:prstGeom prst="rect">
            <a:avLst/>
          </a:prstGeom>
          <a:effectLst>
            <a:outerShdw blurRad="25400" algn="ctr" rotWithShape="0">
              <a:prstClr val="black">
                <a:alpha val="69000"/>
              </a:prstClr>
            </a:outerShdw>
          </a:effectLst>
        </p:spPr>
      </p:pic>
      <p:sp>
        <p:nvSpPr>
          <p:cNvPr id="19" name="矩形 4"/>
          <p:cNvSpPr>
            <a:spLocks noChangeArrowheads="1"/>
          </p:cNvSpPr>
          <p:nvPr userDrawn="1"/>
        </p:nvSpPr>
        <p:spPr bwMode="auto">
          <a:xfrm>
            <a:off x="2350733" y="2266683"/>
            <a:ext cx="4442534" cy="6145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1.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从教材课后习题中选取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2" name="文本框 22"/>
          <p:cNvSpPr txBox="1"/>
          <p:nvPr userDrawn="1"/>
        </p:nvSpPr>
        <p:spPr>
          <a:xfrm>
            <a:off x="6372252" y="24830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3" name="直线连接符 4"/>
          <p:cNvCxnSpPr/>
          <p:nvPr userDrawn="1"/>
        </p:nvCxnSpPr>
        <p:spPr>
          <a:xfrm flipV="1">
            <a:off x="6176907" y="52814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: 圆角 2"/>
          <p:cNvSpPr/>
          <p:nvPr userDrawn="1"/>
        </p:nvSpPr>
        <p:spPr>
          <a:xfrm>
            <a:off x="44450" y="57744"/>
            <a:ext cx="9053830" cy="5021297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8" name="图片 7" descr="千库网_卡通宇航员太空星球星星宇宙_GIF编号23805 (1)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088005" y="-42982"/>
            <a:ext cx="4966716" cy="4966716"/>
          </a:xfrm>
          <a:prstGeom prst="rect">
            <a:avLst/>
          </a:prstGeom>
        </p:spPr>
      </p:pic>
      <p:sp>
        <p:nvSpPr>
          <p:cNvPr id="7" name="矩形 6" descr="7b0a2020202022776f7264617274223a20227b5c2269645c223a32353030343830352c5c227469645c223a31333439337d220a7d0a"/>
          <p:cNvSpPr/>
          <p:nvPr userDrawn="1"/>
        </p:nvSpPr>
        <p:spPr>
          <a:xfrm>
            <a:off x="1076641" y="1681670"/>
            <a:ext cx="6989445" cy="193802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bliqueBottomRight"/>
              <a:lightRig rig="flat" dir="t">
                <a:rot lat="0" lon="0" rev="10200000"/>
              </a:lightRig>
            </a:scene3d>
            <a:sp3d extrusionH="381000" contourW="19050" prstMaterial="matte">
              <a:extrusionClr>
                <a:srgbClr val="BCE2F5"/>
              </a:extrusionClr>
              <a:contourClr>
                <a:srgbClr val="16468D"/>
              </a:contourClr>
            </a:sp3d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dir="2700000" algn="tl" rotWithShape="0">
                    <a:srgbClr val="FFFF00"/>
                  </a:outerShdw>
                  <a:reflection blurRad="6350" stA="10000" endA="300" endPos="35000" dist="63500" dir="5400000" sy="-100000" algn="bl" rotWithShape="0"/>
                </a:effectLst>
                <a:uLnTx/>
                <a:uFillTx/>
                <a:latin typeface="汉仪雅酷黑简" panose="00020600040101010101" charset="-122"/>
                <a:ea typeface="汉仪雅酷黑简" panose="00020600040101010101" charset="-122"/>
                <a:cs typeface="+mn-cs"/>
              </a:rPr>
              <a:t>下节课见</a:t>
            </a:r>
            <a:endParaRPr kumimoji="0" lang="zh-CN" altLang="en-US" sz="120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>
                <a:outerShdw dir="2700000" algn="tl" rotWithShape="0">
                  <a:srgbClr val="FFFF00"/>
                </a:outerShdw>
                <a:reflection blurRad="6350" stA="10000" endA="300" endPos="35000" dist="63500" dir="5400000" sy="-100000" algn="bl" rotWithShape="0"/>
              </a:effectLst>
              <a:uLnTx/>
              <a:uFillTx/>
              <a:latin typeface="汉仪雅酷黑简" panose="00020600040101010101" charset="-122"/>
              <a:ea typeface="汉仪雅酷黑简" panose="00020600040101010101" charset="-122"/>
              <a:cs typeface="+mn-cs"/>
            </a:endParaRPr>
          </a:p>
        </p:txBody>
      </p:sp>
      <p:sp>
        <p:nvSpPr>
          <p:cNvPr id="9" name="文本框 22"/>
          <p:cNvSpPr txBox="1"/>
          <p:nvPr userDrawn="1"/>
        </p:nvSpPr>
        <p:spPr>
          <a:xfrm>
            <a:off x="6372252" y="24830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10" name="直线连接符 4"/>
          <p:cNvCxnSpPr/>
          <p:nvPr userDrawn="1"/>
        </p:nvCxnSpPr>
        <p:spPr>
          <a:xfrm flipV="1">
            <a:off x="6176907" y="52814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3398838"/>
            <a:ext cx="9156700" cy="17446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theme" Target="../theme/theme1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23.jpeg"/><Relationship Id="rId5" Type="http://schemas.openxmlformats.org/officeDocument/2006/relationships/slideLayout" Target="../slideLayouts/slideLayout13.xml"/><Relationship Id="rId4" Type="http://schemas.openxmlformats.org/officeDocument/2006/relationships/slideLayout" Target="../slideLayouts/slideLayout12.xml"/><Relationship Id="rId3" Type="http://schemas.openxmlformats.org/officeDocument/2006/relationships/slideLayout" Target="../slideLayouts/slideLayout11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  <p:sldLayoutId id="2147483659" r:id="rId2"/>
    <p:sldLayoutId id="2147483660" r:id="rId3"/>
    <p:sldLayoutId id="2147483661" r:id="rId4"/>
    <p:sldLayoutId id="2147483662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30.emf"/><Relationship Id="rId5" Type="http://schemas.openxmlformats.org/officeDocument/2006/relationships/image" Target="../media/image29.emf"/><Relationship Id="rId4" Type="http://schemas.openxmlformats.org/officeDocument/2006/relationships/image" Target="../media/image28.emf"/><Relationship Id="rId3" Type="http://schemas.microsoft.com/office/2007/relationships/hdphoto" Target="../media/image27.wdp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4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4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46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48.png"/><Relationship Id="rId1" Type="http://schemas.openxmlformats.org/officeDocument/2006/relationships/image" Target="../media/image47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7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image" Target="../media/image38.jpe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image" Target="../media/image41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705914" y="192286"/>
            <a:ext cx="859851" cy="500137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测量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115727" y="169203"/>
            <a:ext cx="516996" cy="523220"/>
            <a:chOff x="1395692" y="1566177"/>
            <a:chExt cx="516996" cy="523220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95692" y="1577786"/>
              <a:ext cx="516996" cy="511611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1468883" y="1566177"/>
              <a:ext cx="370614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2800" b="1" dirty="0">
                  <a:solidFill>
                    <a:srgbClr val="0050AA"/>
                  </a:solidFill>
                  <a:latin typeface="+mj-ea"/>
                  <a:ea typeface="+mj-ea"/>
                </a:rPr>
                <a:t>3</a:t>
              </a:r>
              <a:endParaRPr kumimoji="1" lang="zh-CN" altLang="en-US" sz="2800" b="1" dirty="0">
                <a:solidFill>
                  <a:srgbClr val="0050AA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-40527" y="555511"/>
            <a:ext cx="4612527" cy="3044596"/>
            <a:chOff x="-40527" y="555511"/>
            <a:chExt cx="4612527" cy="3044596"/>
          </a:xfrm>
        </p:grpSpPr>
        <p:grpSp>
          <p:nvGrpSpPr>
            <p:cNvPr id="13" name="组合 12"/>
            <p:cNvGrpSpPr/>
            <p:nvPr userDrawn="1"/>
          </p:nvGrpSpPr>
          <p:grpSpPr>
            <a:xfrm>
              <a:off x="-40527" y="555511"/>
              <a:ext cx="4292487" cy="2720452"/>
              <a:chOff x="-40527" y="555511"/>
              <a:chExt cx="4292487" cy="2720452"/>
            </a:xfrm>
          </p:grpSpPr>
          <p:grpSp>
            <p:nvGrpSpPr>
              <p:cNvPr id="17" name="组合 16"/>
              <p:cNvGrpSpPr/>
              <p:nvPr userDrawn="1"/>
            </p:nvGrpSpPr>
            <p:grpSpPr>
              <a:xfrm>
                <a:off x="188918" y="1586863"/>
                <a:ext cx="4063042" cy="1689100"/>
                <a:chOff x="188918" y="1548763"/>
                <a:chExt cx="4063042" cy="1689100"/>
              </a:xfrm>
            </p:grpSpPr>
            <p:sp>
              <p:nvSpPr>
                <p:cNvPr id="19" name="矩形: 圆角 18"/>
                <p:cNvSpPr/>
                <p:nvPr userDrawn="1"/>
              </p:nvSpPr>
              <p:spPr>
                <a:xfrm>
                  <a:off x="188918" y="1548763"/>
                  <a:ext cx="4063042" cy="1689100"/>
                </a:xfrm>
                <a:prstGeom prst="roundRect">
                  <a:avLst/>
                </a:prstGeom>
                <a:solidFill>
                  <a:schemeClr val="bg1"/>
                </a:solidFill>
                <a:ln w="3175">
                  <a:solidFill>
                    <a:schemeClr val="tx1"/>
                  </a:solidFill>
                </a:ln>
                <a:effectLst>
                  <a:outerShdw blurRad="152400" dist="317500" dir="5400000" sx="90000" sy="-19000" rotWithShape="0">
                    <a:prstClr val="black">
                      <a:alpha val="15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5400" dirty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20" name="矩形: 圆角 19"/>
                <p:cNvSpPr/>
                <p:nvPr userDrawn="1"/>
              </p:nvSpPr>
              <p:spPr>
                <a:xfrm>
                  <a:off x="320885" y="1625405"/>
                  <a:ext cx="3799108" cy="1535816"/>
                </a:xfrm>
                <a:prstGeom prst="roundRect">
                  <a:avLst/>
                </a:prstGeom>
                <a:solidFill>
                  <a:schemeClr val="bg1"/>
                </a:solidFill>
                <a:ln w="3175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zh-CN" altLang="en-US" sz="3600" b="1" dirty="0">
                      <a:solidFill>
                        <a:schemeClr val="tx1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rPr>
                    <a:t>分米的认识及单位长度间的换算</a:t>
                  </a:r>
                  <a:endParaRPr lang="zh-CN" altLang="en-US" sz="3600" b="1" dirty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p:grpSp>
          <p:pic>
            <p:nvPicPr>
              <p:cNvPr id="18" name="图片 17"/>
              <p:cNvPicPr>
                <a:picLocks noChangeAspect="1"/>
              </p:cNvPicPr>
              <p:nvPr userDrawn="1"/>
            </p:nvPicPr>
            <p:blipFill rotWithShape="1">
              <a:blip r:embed="rId2" cstate="print"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backgroundRemoval t="10000" b="90000" l="10000" r="90000">
                            <a14:foregroundMark x1="48600" y1="21450" x2="48109" y2="29149"/>
                            <a14:foregroundMark x1="48400" y1="21350" x2="49850" y2="26100"/>
                            <a14:backgroundMark x1="37250" y1="24850" x2="46300" y2="58650"/>
                            <a14:backgroundMark x1="46300" y1="58650" x2="67300" y2="65600"/>
                            <a14:backgroundMark x1="67300" y1="65600" x2="67900" y2="64700"/>
                            <a14:backgroundMark x1="26450" y1="32300" x2="34700" y2="67600"/>
                            <a14:backgroundMark x1="34700" y1="67600" x2="33600" y2="66000"/>
                            <a14:backgroundMark x1="19450" y1="26900" x2="18950" y2="40450"/>
                            <a14:backgroundMark x1="18950" y1="40450" x2="42750" y2="65850"/>
                            <a14:backgroundMark x1="42750" y1="65850" x2="71950" y2="65900"/>
                            <a14:backgroundMark x1="71950" y1="65900" x2="71000" y2="65900"/>
                            <a14:backgroundMark x1="67050" y1="26350" x2="45650" y2="62650"/>
                            <a14:backgroundMark x1="45650" y1="62650" x2="44050" y2="62250"/>
                            <a14:backgroundMark x1="79350" y1="28250" x2="67050" y2="64700"/>
                            <a14:backgroundMark x1="67050" y1="64700" x2="67350" y2="63400"/>
                            <a14:backgroundMark x1="86550" y1="27050" x2="84400" y2="70650"/>
                            <a14:backgroundMark x1="84400" y1="70650" x2="79350" y2="70750"/>
                            <a14:backgroundMark x1="61500" y1="25900" x2="39950" y2="50050"/>
                            <a14:backgroundMark x1="45500" y1="29100" x2="56950" y2="49800"/>
                            <a14:backgroundMark x1="38200" y1="24600" x2="15500" y2="31750"/>
                            <a14:backgroundMark x1="20150" y1="26200" x2="13450" y2="59750"/>
                            <a14:backgroundMark x1="18400" y1="40100" x2="28250" y2="76450"/>
                            <a14:backgroundMark x1="28250" y1="76450" x2="27050" y2="75700"/>
                            <a14:backgroundMark x1="26600" y1="47600" x2="32050" y2="76300"/>
                            <a14:backgroundMark x1="32050" y1="76300" x2="31600" y2="76000"/>
                            <a14:backgroundMark x1="17950" y1="50350" x2="18250" y2="72350"/>
                            <a14:backgroundMark x1="16800" y1="79800" x2="50650" y2="80900"/>
                            <a14:backgroundMark x1="50650" y1="80900" x2="48450" y2="80400"/>
                            <a14:backgroundMark x1="14600" y1="75250" x2="20150" y2="81450"/>
                            <a14:backgroundMark x1="17550" y1="75400" x2="22650" y2="80700"/>
                            <a14:backgroundMark x1="20600" y1="75550" x2="39050" y2="78800"/>
                            <a14:backgroundMark x1="35400" y1="70300" x2="55350" y2="70550"/>
                            <a14:backgroundMark x1="55350" y1="70550" x2="69100" y2="69550"/>
                            <a14:backgroundMark x1="69100" y1="69550" x2="67650" y2="69550"/>
                            <a14:backgroundMark x1="38500" y1="65000" x2="56250" y2="76250"/>
                            <a14:backgroundMark x1="56250" y1="76250" x2="64000" y2="77050"/>
                            <a14:backgroundMark x1="42300" y1="78050" x2="77400" y2="76000"/>
                            <a14:backgroundMark x1="77400" y1="76000" x2="79650" y2="76000"/>
                            <a14:backgroundMark x1="66200" y1="78050" x2="80750" y2="61350"/>
                            <a14:backgroundMark x1="80750" y1="61350" x2="79800" y2="53600"/>
                            <a14:backgroundMark x1="77450" y1="51400" x2="77250" y2="74750"/>
                            <a14:backgroundMark x1="77250" y1="74750" x2="76450" y2="75250"/>
                            <a14:backgroundMark x1="70150" y1="38050" x2="61800" y2="54300"/>
                            <a14:backgroundMark x1="67950" y1="31750" x2="54000" y2="58000"/>
                            <a14:backgroundMark x1="27800" y1="41700" x2="48450" y2="38500"/>
                            <a14:backgroundMark x1="48450" y1="38500" x2="47000" y2="38950"/>
                            <a14:backgroundMark x1="57700" y1="43750" x2="84050" y2="57550"/>
                            <a14:backgroundMark x1="84050" y1="57550" x2="82600" y2="57550"/>
                            <a14:backgroundMark x1="67800" y1="44800" x2="84250" y2="43100"/>
                            <a14:backgroundMark x1="84250" y1="43100" x2="84800" y2="43350"/>
                            <a14:backgroundMark x1="78200" y1="27950" x2="70850" y2="38350"/>
                            <a14:backgroundMark x1="35850" y1="39500" x2="41400" y2="61050"/>
                            <a14:backgroundMark x1="41400" y1="61050" x2="40400" y2="60350"/>
                            <a14:backgroundMark x1="26450" y1="28850" x2="25450" y2="45550"/>
                            <a14:backgroundMark x1="39200" y1="26850" x2="45300" y2="26450"/>
                            <a14:backgroundMark x1="53050" y1="26200" x2="58900" y2="26200"/>
                            <a14:backgroundMark x1="47700" y1="29650" x2="48500" y2="32200"/>
                            <a14:backgroundMark x1="47850" y1="40200" x2="47950" y2="40700"/>
                            <a14:backgroundMark x1="47450" y1="40000" x2="47950" y2="40650"/>
                            <a14:backgroundMark x1="46900" y1="48800" x2="42850" y2="39850"/>
                            <a14:backgroundMark x1="70100" y1="77250" x2="90800" y2="74350"/>
                            <a14:backgroundMark x1="90800" y1="74350" x2="90600" y2="72600"/>
                            <a14:backgroundMark x1="83900" y1="27750" x2="77300" y2="45100"/>
                            <a14:backgroundMark x1="30800" y1="71700" x2="61200" y2="69700"/>
                            <a14:backgroundMark x1="61200" y1="69700" x2="61150" y2="69600"/>
                            <a14:backgroundMark x1="20350" y1="54800" x2="24350" y2="71850"/>
                            <a14:backgroundMark x1="24350" y1="71850" x2="24350" y2="71850"/>
                            <a14:backgroundMark x1="30350" y1="66900" x2="53850" y2="74250"/>
                            <a14:backgroundMark x1="20800" y1="32100" x2="32150" y2="48100"/>
                            <a14:backgroundMark x1="48000" y1="29250" x2="48000" y2="29250"/>
                            <a14:backgroundMark x1="47850" y1="29200" x2="47900" y2="29450"/>
                            <a14:backgroundMark x1="47850" y1="28950" x2="47850" y2="28950"/>
                            <a14:backgroundMark x1="48100" y1="29150" x2="47850" y2="29150"/>
                            <a14:backgroundMark x1="47850" y1="28950" x2="48050" y2="29350"/>
                          </a14:backgroundRemoval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67517"/>
              <a:stretch>
                <a:fillRect/>
              </a:stretch>
            </p:blipFill>
            <p:spPr>
              <a:xfrm>
                <a:off x="-40527" y="555511"/>
                <a:ext cx="4160520" cy="1351446"/>
              </a:xfrm>
              <a:prstGeom prst="rect">
                <a:avLst/>
              </a:prstGeom>
            </p:spPr>
          </p:pic>
        </p:grpSp>
        <p:pic>
          <p:nvPicPr>
            <p:cNvPr id="14" name="图片 13"/>
            <p:cNvPicPr>
              <a:picLocks noChangeAspect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40527" y="2362230"/>
              <a:ext cx="669105" cy="615269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67087" y="1131590"/>
              <a:ext cx="771906" cy="775367"/>
            </a:xfrm>
            <a:prstGeom prst="rect">
              <a:avLst/>
            </a:prstGeom>
          </p:spPr>
        </p:pic>
        <p:pic>
          <p:nvPicPr>
            <p:cNvPr id="16" name="图片 15"/>
            <p:cNvPicPr>
              <a:picLocks noChangeAspect="1"/>
            </p:cNvPicPr>
            <p:nvPr userDrawn="1"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99510" y="2727617"/>
              <a:ext cx="872490" cy="872490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582171" y="718104"/>
            <a:ext cx="8166291" cy="954107"/>
            <a:chOff x="840639" y="2603574"/>
            <a:chExt cx="6060040" cy="954107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840639" y="2604643"/>
              <a:ext cx="618344" cy="833258"/>
            </a:xfrm>
            <a:prstGeom prst="rect">
              <a:avLst/>
            </a:prstGeom>
          </p:spPr>
        </p:pic>
        <p:sp>
          <p:nvSpPr>
            <p:cNvPr id="29" name="文本框 28"/>
            <p:cNvSpPr txBox="1"/>
            <p:nvPr/>
          </p:nvSpPr>
          <p:spPr>
            <a:xfrm>
              <a:off x="1458983" y="2603574"/>
              <a:ext cx="5441696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比较</a:t>
              </a:r>
              <a:r>
                <a:rPr lang="zh-CN" altLang="en-US"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厘米换算成毫米</a:t>
              </a:r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与</a:t>
              </a:r>
              <a:r>
                <a:rPr lang="zh-CN" altLang="en-US"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厘米换算成分米</a:t>
              </a:r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的情况，它们有哪些相同和不同点？你发现了什么？ 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8" name="矩形 27"/>
          <p:cNvSpPr/>
          <p:nvPr/>
        </p:nvSpPr>
        <p:spPr>
          <a:xfrm>
            <a:off x="920937" y="1656511"/>
            <a:ext cx="5112568" cy="6093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(1)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它们之间的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进率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都是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903623" y="2402122"/>
            <a:ext cx="7084465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(2)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厘米换算成毫米，是将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高级单位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换算成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低级单位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计量，换算时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乘以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单位间的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进率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875747" y="3499405"/>
            <a:ext cx="7112341" cy="9541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(3)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厘米换算成分米，是将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低级单位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换算成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高级单位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计量，换算时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除以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单位间的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进率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00777" y="2917276"/>
            <a:ext cx="1931537" cy="1931537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571735" y="637513"/>
            <a:ext cx="471635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在括号里填上合适的数。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166098" y="1127234"/>
            <a:ext cx="5616624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28600" algn="just">
              <a:lnSpc>
                <a:spcPct val="200000"/>
              </a:lnSpc>
              <a:spcAft>
                <a:spcPts val="0"/>
              </a:spcAft>
            </a:pPr>
            <a:r>
              <a:rPr lang="en-US" altLang="zh-CN" sz="2800" b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50</a:t>
            </a:r>
            <a:r>
              <a:rPr lang="zh-CN" altLang="en-US" sz="2800" b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毫米</a:t>
            </a:r>
            <a:r>
              <a:rPr lang="en-US" altLang="zh-CN" sz="2800" b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=</a:t>
            </a:r>
            <a:r>
              <a:rPr lang="zh-CN" altLang="en-US" sz="2800" b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（    ）厘米            </a:t>
            </a:r>
            <a:endParaRPr lang="en-US" altLang="zh-CN" sz="2800" b="1" kern="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 indent="228600" algn="just">
              <a:lnSpc>
                <a:spcPct val="200000"/>
              </a:lnSpc>
              <a:spcAft>
                <a:spcPts val="0"/>
              </a:spcAft>
            </a:pPr>
            <a:r>
              <a:rPr lang="en-US" altLang="zh-CN" sz="2800" b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40</a:t>
            </a:r>
            <a:r>
              <a:rPr lang="zh-CN" altLang="en-US" sz="2800" b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毫米</a:t>
            </a:r>
            <a:r>
              <a:rPr lang="en-US" altLang="zh-CN" sz="2800" b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=</a:t>
            </a:r>
            <a:r>
              <a:rPr lang="zh-CN" altLang="en-US" sz="2800" b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（    ）厘米            </a:t>
            </a:r>
            <a:endParaRPr lang="en-US" altLang="zh-CN" sz="2800" b="1" kern="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 indent="228600" algn="just">
              <a:lnSpc>
                <a:spcPct val="200000"/>
              </a:lnSpc>
              <a:spcAft>
                <a:spcPts val="0"/>
              </a:spcAft>
            </a:pPr>
            <a:r>
              <a:rPr lang="en-US" altLang="zh-CN" sz="2800" b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20</a:t>
            </a:r>
            <a:r>
              <a:rPr lang="zh-CN" altLang="en-US" sz="2800" b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厘米</a:t>
            </a:r>
            <a:r>
              <a:rPr lang="en-US" altLang="zh-CN" sz="2800" b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3</a:t>
            </a:r>
            <a:r>
              <a:rPr lang="zh-CN" altLang="en-US" sz="2800" b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毫米</a:t>
            </a:r>
            <a:r>
              <a:rPr lang="en-US" altLang="zh-CN" sz="2800" b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=</a:t>
            </a:r>
            <a:r>
              <a:rPr lang="zh-CN" altLang="en-US" sz="2800" b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（     ）毫米     </a:t>
            </a:r>
            <a:endParaRPr lang="en-US" altLang="zh-CN" sz="2800" b="1" kern="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 indent="228600" algn="just">
              <a:lnSpc>
                <a:spcPct val="200000"/>
              </a:lnSpc>
              <a:spcAft>
                <a:spcPts val="0"/>
              </a:spcAft>
            </a:pPr>
            <a:r>
              <a:rPr lang="en-US" altLang="zh-CN" sz="2800" b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80</a:t>
            </a:r>
            <a:r>
              <a:rPr lang="zh-CN" altLang="en-US" sz="2800" b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厘米</a:t>
            </a:r>
            <a:r>
              <a:rPr lang="en-US" altLang="zh-CN" sz="2800" b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+8</a:t>
            </a:r>
            <a:r>
              <a:rPr lang="zh-CN" altLang="en-US" sz="2800" b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分米</a:t>
            </a:r>
            <a:r>
              <a:rPr lang="en-US" altLang="zh-CN" sz="2800" b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=</a:t>
            </a:r>
            <a:r>
              <a:rPr lang="zh-CN" altLang="en-US" sz="2800" b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（    ）分米</a:t>
            </a:r>
            <a:endParaRPr lang="zh-CN" altLang="en-US" sz="2800" b="1" kern="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273427" y="1385912"/>
            <a:ext cx="16303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283968" y="2247558"/>
            <a:ext cx="16303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5088623" y="3118174"/>
            <a:ext cx="16303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203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5356778" y="3971288"/>
            <a:ext cx="16303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16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  <p:bldP spid="18" grpId="0"/>
      <p:bldP spid="1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 Box 2"/>
          <p:cNvSpPr txBox="1">
            <a:spLocks noChangeArrowheads="1"/>
          </p:cNvSpPr>
          <p:nvPr/>
        </p:nvSpPr>
        <p:spPr bwMode="auto">
          <a:xfrm>
            <a:off x="664056" y="791934"/>
            <a:ext cx="2911475" cy="5847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>
              <a:defRPr/>
            </a:pPr>
            <a:r>
              <a:rPr kumimoji="1"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算一算。</a:t>
            </a:r>
            <a:endParaRPr kumimoji="1" lang="zh-CN" altLang="en-US" sz="32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Box 3"/>
          <p:cNvSpPr txBox="1"/>
          <p:nvPr/>
        </p:nvSpPr>
        <p:spPr>
          <a:xfrm>
            <a:off x="1236896" y="1526302"/>
            <a:ext cx="5746998" cy="2677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米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-4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分米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（       ）分米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厘米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-12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毫米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（       ）毫米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25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毫米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+15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毫米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（       ）厘米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40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毫米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+60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毫米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（       ）分米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Box 4"/>
          <p:cNvSpPr txBox="1"/>
          <p:nvPr/>
        </p:nvSpPr>
        <p:spPr>
          <a:xfrm>
            <a:off x="3892534" y="1650127"/>
            <a:ext cx="576760" cy="5238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TextBox 5"/>
          <p:cNvSpPr txBox="1"/>
          <p:nvPr/>
        </p:nvSpPr>
        <p:spPr>
          <a:xfrm>
            <a:off x="4402706" y="2269252"/>
            <a:ext cx="885738" cy="5238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18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6"/>
          <p:cNvSpPr txBox="1"/>
          <p:nvPr/>
        </p:nvSpPr>
        <p:spPr>
          <a:xfrm>
            <a:off x="4707506" y="2931240"/>
            <a:ext cx="885738" cy="5238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Box 7"/>
          <p:cNvSpPr txBox="1"/>
          <p:nvPr/>
        </p:nvSpPr>
        <p:spPr>
          <a:xfrm>
            <a:off x="4717031" y="3564652"/>
            <a:ext cx="885738" cy="5238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6530665" y="2214079"/>
            <a:ext cx="1989879" cy="198987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757243" y="2846752"/>
            <a:ext cx="2649855" cy="514350"/>
          </a:xfrm>
          <a:prstGeom prst="rect">
            <a:avLst/>
          </a:prstGeom>
          <a:noFill/>
          <a:ln w="9525">
            <a:noFill/>
          </a:ln>
        </p:spPr>
        <p:txBody>
          <a:bodyPr wrap="square" anchor="t"/>
          <a:lstStyle/>
          <a:p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米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=20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分米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724598" y="2855007"/>
            <a:ext cx="2435225" cy="506095"/>
          </a:xfrm>
          <a:prstGeom prst="rect">
            <a:avLst/>
          </a:prstGeom>
          <a:noFill/>
          <a:ln w="9525">
            <a:noFill/>
          </a:ln>
        </p:spPr>
        <p:txBody>
          <a:bodyPr wrap="square" anchor="t"/>
          <a:lstStyle/>
          <a:p>
            <a:r>
              <a:rPr lang="en-US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20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÷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5=4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（段）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995368" y="3677967"/>
            <a:ext cx="3251200" cy="472440"/>
          </a:xfrm>
          <a:prstGeom prst="rect">
            <a:avLst/>
          </a:prstGeom>
          <a:noFill/>
          <a:ln w="9525">
            <a:noFill/>
          </a:ln>
        </p:spPr>
        <p:txBody>
          <a:bodyPr wrap="square" anchor="t"/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答：可以剪成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4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段。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7" name="文本框 107"/>
          <p:cNvSpPr txBox="1"/>
          <p:nvPr/>
        </p:nvSpPr>
        <p:spPr>
          <a:xfrm>
            <a:off x="459781" y="714916"/>
            <a:ext cx="8224438" cy="1454244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一条绳子长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米，将它剪成每段是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5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分米长的小段，可以剪成几段？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36575" y="675106"/>
            <a:ext cx="8297490" cy="119571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lvl="0" indent="0" eaLnBrk="1" hangingPunct="1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一块黑板长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3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米，用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5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分米长的彩旗沿着黑板的长边做一条花边，需要几面这样的彩旗？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pic>
        <p:nvPicPr>
          <p:cNvPr id="6" name="Picture 16" descr="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66750" y="2588260"/>
            <a:ext cx="3469005" cy="181419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7" name="组合 6"/>
          <p:cNvGrpSpPr/>
          <p:nvPr/>
        </p:nvGrpSpPr>
        <p:grpSpPr>
          <a:xfrm>
            <a:off x="790575" y="2729230"/>
            <a:ext cx="3228975" cy="2189480"/>
            <a:chOff x="1385" y="5735"/>
            <a:chExt cx="5085" cy="3448"/>
          </a:xfrm>
        </p:grpSpPr>
        <p:sp>
          <p:nvSpPr>
            <p:cNvPr id="8" name="左大括号 7"/>
            <p:cNvSpPr/>
            <p:nvPr/>
          </p:nvSpPr>
          <p:spPr>
            <a:xfrm rot="-5400000">
              <a:off x="3710" y="5760"/>
              <a:ext cx="453" cy="5068"/>
            </a:xfrm>
            <a:prstGeom prst="leftBrace">
              <a:avLst>
                <a:gd name="adj1" fmla="val 7621"/>
                <a:gd name="adj2" fmla="val 50000"/>
              </a:avLst>
            </a:prstGeom>
            <a:solidFill>
              <a:srgbClr val="FFFFCC"/>
            </a:solidFill>
            <a:ln w="1270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 vert="eaVert" anchor="ctr"/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800" b="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  <a:cs typeface="+mn-ea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4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</a:lstStyle>
            <a:p>
              <a:pPr marL="0" lvl="0" indent="0" eaLnBrk="1" hangingPunct="1">
                <a:lnSpc>
                  <a:spcPct val="120000"/>
                </a:lnSpc>
                <a:spcBef>
                  <a:spcPct val="0"/>
                </a:spcBef>
                <a:buNone/>
              </a:pPr>
              <a:endParaRPr lang="zh-CN" altLang="en-US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0" name="TextBox 23"/>
            <p:cNvSpPr txBox="1"/>
            <p:nvPr/>
          </p:nvSpPr>
          <p:spPr>
            <a:xfrm>
              <a:off x="3318" y="8463"/>
              <a:ext cx="1232" cy="72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800" b="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  <a:cs typeface="+mn-ea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4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</a:lstStyle>
            <a:p>
              <a:pPr marL="0" lvl="0" indent="0" algn="ctr" eaLnBrk="1" hangingPunct="1"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en-US" altLang="zh-CN" sz="2000" b="1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3</a:t>
              </a:r>
              <a:r>
                <a:rPr lang="zh-CN" altLang="en-US" sz="20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米</a:t>
              </a:r>
              <a:endParaRPr lang="zh-CN" altLang="en-US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endParaRPr>
            </a:p>
          </p:txBody>
        </p:sp>
        <p:sp>
          <p:nvSpPr>
            <p:cNvPr id="11" name="等腰三角形 2"/>
            <p:cNvSpPr/>
            <p:nvPr/>
          </p:nvSpPr>
          <p:spPr>
            <a:xfrm rot="10800000">
              <a:off x="1385" y="5735"/>
              <a:ext cx="850" cy="548"/>
            </a:xfrm>
            <a:prstGeom prst="triangle">
              <a:avLst>
                <a:gd name="adj" fmla="val 50000"/>
              </a:avLst>
            </a:prstGeom>
            <a:solidFill>
              <a:srgbClr val="FF6600"/>
            </a:solidFill>
            <a:ln w="12700">
              <a:noFill/>
            </a:ln>
          </p:spPr>
          <p:txBody>
            <a:bodyPr rot="10800000" anchor="ctr"/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800" b="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  <a:cs typeface="+mn-ea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4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</a:lstStyle>
            <a:p>
              <a:pPr marL="0" lvl="0" indent="0" eaLnBrk="1" hangingPunct="1">
                <a:lnSpc>
                  <a:spcPct val="120000"/>
                </a:lnSpc>
                <a:spcBef>
                  <a:spcPct val="0"/>
                </a:spcBef>
                <a:buNone/>
              </a:pPr>
              <a:endParaRPr lang="zh-CN" altLang="en-US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4345" name="左大括号 26"/>
          <p:cNvSpPr/>
          <p:nvPr/>
        </p:nvSpPr>
        <p:spPr>
          <a:xfrm rot="5400000">
            <a:off x="942975" y="2340610"/>
            <a:ext cx="234950" cy="533400"/>
          </a:xfrm>
          <a:prstGeom prst="leftBrace">
            <a:avLst>
              <a:gd name="adj1" fmla="val 18918"/>
              <a:gd name="adj2" fmla="val 50000"/>
            </a:avLst>
          </a:prstGeom>
          <a:solidFill>
            <a:srgbClr val="FFFFCC"/>
          </a:solidFill>
          <a:ln w="12700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  <p:txBody>
          <a:bodyPr rot="10800000" vert="eaVert"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 b="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  <a:cs typeface="+mn-ea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  <a:spcBef>
                <a:spcPct val="0"/>
              </a:spcBef>
              <a:buNone/>
            </a:pPr>
            <a:endParaRPr lang="zh-CN" altLang="en-US" sz="20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536575" y="2023110"/>
            <a:ext cx="1063625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 b="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  <a:cs typeface="+mn-ea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</a:lstStyle>
          <a:p>
            <a:pPr marL="0" lvl="0" indent="0" algn="ctr" eaLnBrk="1" hangingPunct="1">
              <a:lnSpc>
                <a:spcPct val="120000"/>
              </a:lnSpc>
              <a:spcBef>
                <a:spcPct val="0"/>
              </a:spcBef>
              <a:buNone/>
            </a:pPr>
            <a:r>
              <a:rPr lang="en-US" altLang="zh-CN" sz="20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5</a:t>
            </a:r>
            <a:r>
              <a:rPr lang="zh-CN" altLang="en-US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分米</a:t>
            </a:r>
            <a:endParaRPr lang="zh-CN" altLang="en-US" sz="20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29" name="Text Box 138"/>
          <p:cNvSpPr txBox="1"/>
          <p:nvPr/>
        </p:nvSpPr>
        <p:spPr>
          <a:xfrm>
            <a:off x="4415155" y="2276475"/>
            <a:ext cx="2606675" cy="681990"/>
          </a:xfrm>
          <a:prstGeom prst="rect">
            <a:avLst/>
          </a:prstGeom>
          <a:noFill/>
          <a:ln w="25400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 b="0">
                <a:solidFill>
                  <a:srgbClr val="1C1C1C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rgbClr val="1C1C1C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rgbClr val="1C1C1C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rgbClr val="1C1C1C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lnSpc>
                <a:spcPct val="120000"/>
              </a:lnSpc>
              <a:spcBef>
                <a:spcPct val="0"/>
              </a:spcBef>
              <a:buNone/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3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米</a:t>
            </a:r>
            <a:r>
              <a:rPr lang="zh-CN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＝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30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分米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30" name="Text Box 138"/>
          <p:cNvSpPr txBox="1"/>
          <p:nvPr/>
        </p:nvSpPr>
        <p:spPr>
          <a:xfrm>
            <a:off x="4415155" y="2924175"/>
            <a:ext cx="2840355" cy="681990"/>
          </a:xfrm>
          <a:prstGeom prst="rect">
            <a:avLst/>
          </a:prstGeom>
          <a:noFill/>
          <a:ln w="25400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 b="0">
                <a:solidFill>
                  <a:srgbClr val="1C1C1C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rgbClr val="1C1C1C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rgbClr val="1C1C1C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rgbClr val="1C1C1C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lnSpc>
                <a:spcPct val="120000"/>
              </a:lnSpc>
              <a:spcBef>
                <a:spcPct val="0"/>
              </a:spcBef>
              <a:buNone/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30÷5</a:t>
            </a:r>
            <a:r>
              <a:rPr lang="zh-CN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＝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6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（面）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31" name="Text Box 138"/>
          <p:cNvSpPr txBox="1"/>
          <p:nvPr/>
        </p:nvSpPr>
        <p:spPr>
          <a:xfrm>
            <a:off x="4270692" y="3786404"/>
            <a:ext cx="4699635" cy="604781"/>
          </a:xfrm>
          <a:prstGeom prst="rect">
            <a:avLst/>
          </a:prstGeom>
          <a:noFill/>
          <a:ln w="25400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 b="0">
                <a:solidFill>
                  <a:srgbClr val="1C1C1C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rgbClr val="1C1C1C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rgbClr val="1C1C1C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rgbClr val="1C1C1C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答：需要</a:t>
            </a:r>
            <a:r>
              <a:rPr lang="en-US" altLang="zh-CN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6</a:t>
            </a:r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面这样的彩旗。</a:t>
            </a:r>
            <a:endParaRPr lang="zh-CN" altLang="en-US" sz="32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27150" y="2019935"/>
            <a:ext cx="2085975" cy="1057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5" grpId="0" bldLvl="0" animBg="1"/>
      <p:bldP spid="28" grpId="0"/>
      <p:bldP spid="29" grpId="0"/>
      <p:bldP spid="30" grpId="0"/>
      <p:bldP spid="3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5"/>
          <p:cNvSpPr>
            <a:spLocks noChangeArrowheads="1"/>
          </p:cNvSpPr>
          <p:nvPr/>
        </p:nvSpPr>
        <p:spPr bwMode="auto">
          <a:xfrm>
            <a:off x="708312" y="833079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sp>
        <p:nvSpPr>
          <p:cNvPr id="6" name="直接连接符 5"/>
          <p:cNvSpPr/>
          <p:nvPr/>
        </p:nvSpPr>
        <p:spPr>
          <a:xfrm>
            <a:off x="1413901" y="3389346"/>
            <a:ext cx="1090930" cy="0"/>
          </a:xfrm>
          <a:prstGeom prst="line">
            <a:avLst/>
          </a:prstGeom>
          <a:ln w="57150" cap="flat" cmpd="sng">
            <a:solidFill>
              <a:srgbClr val="FF000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8" name="直接连接符 7"/>
          <p:cNvSpPr/>
          <p:nvPr/>
        </p:nvSpPr>
        <p:spPr>
          <a:xfrm>
            <a:off x="3665611" y="3389346"/>
            <a:ext cx="1090930" cy="0"/>
          </a:xfrm>
          <a:prstGeom prst="line">
            <a:avLst/>
          </a:prstGeom>
          <a:ln w="57150" cap="flat" cmpd="sng">
            <a:solidFill>
              <a:srgbClr val="FF000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10" name="直接连接符 9"/>
          <p:cNvSpPr/>
          <p:nvPr/>
        </p:nvSpPr>
        <p:spPr>
          <a:xfrm>
            <a:off x="5917321" y="3389346"/>
            <a:ext cx="1088390" cy="0"/>
          </a:xfrm>
          <a:prstGeom prst="line">
            <a:avLst/>
          </a:prstGeom>
          <a:ln w="57150" cap="flat" cmpd="sng">
            <a:solidFill>
              <a:srgbClr val="FF000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11" name="文本框 10"/>
          <p:cNvSpPr txBox="1"/>
          <p:nvPr/>
        </p:nvSpPr>
        <p:spPr>
          <a:xfrm>
            <a:off x="761121" y="3101691"/>
            <a:ext cx="654685" cy="56070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defTabSz="457200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米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636911" y="3063591"/>
            <a:ext cx="1233805" cy="56070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defTabSz="457200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分米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813691" y="3082641"/>
            <a:ext cx="1308735" cy="56070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defTabSz="457200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Times New Roman" panose="02020603050405020304" pitchFamily="18" charset="0"/>
              </a:rPr>
              <a:t> 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Times New Roman" panose="02020603050405020304" pitchFamily="18" charset="0"/>
              </a:rPr>
              <a:t>厘米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006346" y="3058511"/>
            <a:ext cx="1378585" cy="56070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defTabSz="457200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Times New Roman" panose="02020603050405020304" pitchFamily="18" charset="0"/>
              </a:rPr>
              <a:t>  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Times New Roman" panose="02020603050405020304" pitchFamily="18" charset="0"/>
              </a:rPr>
              <a:t>毫米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cxnSp>
        <p:nvCxnSpPr>
          <p:cNvPr id="15" name="肘形连接符 51218"/>
          <p:cNvCxnSpPr/>
          <p:nvPr/>
        </p:nvCxnSpPr>
        <p:spPr>
          <a:xfrm rot="5400000" flipH="1" flipV="1">
            <a:off x="4369826" y="305151"/>
            <a:ext cx="42545" cy="6607810"/>
          </a:xfrm>
          <a:prstGeom prst="bentConnector3">
            <a:avLst>
              <a:gd name="adj1" fmla="val -711088"/>
            </a:avLst>
          </a:prstGeom>
          <a:ln w="57150" cap="flat" cmpd="sng">
            <a:solidFill>
              <a:srgbClr val="FF0000"/>
            </a:solidFill>
            <a:prstDash val="solid"/>
            <a:miter/>
            <a:headEnd type="none" w="med" len="med"/>
            <a:tailEnd type="triangle" w="med" len="med"/>
          </a:ln>
        </p:spPr>
      </p:cxnSp>
      <p:cxnSp>
        <p:nvCxnSpPr>
          <p:cNvPr id="16" name="肘形连接符 51219"/>
          <p:cNvCxnSpPr>
            <a:stCxn id="11" idx="0"/>
            <a:endCxn id="13" idx="0"/>
          </p:cNvCxnSpPr>
          <p:nvPr/>
        </p:nvCxnSpPr>
        <p:spPr>
          <a:xfrm rot="16200000">
            <a:off x="3269371" y="902686"/>
            <a:ext cx="19050" cy="4379595"/>
          </a:xfrm>
          <a:prstGeom prst="bentConnector3">
            <a:avLst>
              <a:gd name="adj1" fmla="val 1351667"/>
            </a:avLst>
          </a:prstGeom>
          <a:ln w="57150" cap="flat" cmpd="sng">
            <a:solidFill>
              <a:srgbClr val="FF0000"/>
            </a:solidFill>
            <a:prstDash val="solid"/>
            <a:miter/>
            <a:headEnd type="none" w="med" len="med"/>
            <a:tailEnd type="triangle" w="med" len="med"/>
          </a:ln>
        </p:spPr>
      </p:cxnSp>
      <p:sp>
        <p:nvSpPr>
          <p:cNvPr id="17" name="文本框 16"/>
          <p:cNvSpPr txBox="1"/>
          <p:nvPr/>
        </p:nvSpPr>
        <p:spPr>
          <a:xfrm>
            <a:off x="1631706" y="2845151"/>
            <a:ext cx="1088390" cy="56070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defTabSz="457200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10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883416" y="2845151"/>
            <a:ext cx="1308735" cy="56070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defTabSz="457200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10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6154176" y="2845151"/>
            <a:ext cx="852170" cy="56070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defTabSz="457200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10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3311281" y="2123791"/>
            <a:ext cx="1071245" cy="56070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defTabSz="457200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100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3630051" y="3972276"/>
            <a:ext cx="1598295" cy="56070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defTabSz="457200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1000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804936" y="1333216"/>
            <a:ext cx="6307455" cy="82994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defTabSz="685800" eaLnBrk="1" hangingPunct="1">
              <a:lnSpc>
                <a:spcPct val="150000"/>
              </a:lnSpc>
              <a:spcBef>
                <a:spcPts val="4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米、分米、厘米、毫米之间的关系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1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8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0" dur="1" fill="hold"/>
                                        <p:tgtEl>
                                          <p:spTgt spid="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5" dur="1" fill="hold"/>
                                        <p:tgtEl>
                                          <p:spTgt spid="1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6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8" dur="1" fill="hold"/>
                                        <p:tgtEl>
                                          <p:spTgt spid="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3" dur="1" fill="hold"/>
                                        <p:tgtEl>
                                          <p:spTgt spid="1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34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6" dur="1" fill="hold"/>
                                        <p:tgtEl>
                                          <p:spTgt spid="1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1" dur="1" fill="hold"/>
                                        <p:tgtEl>
                                          <p:spTgt spid="1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42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4" dur="1" fill="hold"/>
                                        <p:tgtEl>
                                          <p:spTgt spid="2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9" dur="1" fill="hold"/>
                                        <p:tgtEl>
                                          <p:spTgt spid="1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50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2" dur="1" fill="hold"/>
                                        <p:tgtEl>
                                          <p:spTgt spid="21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bldLvl="0" animBg="1"/>
      <p:bldP spid="17" grpId="0"/>
      <p:bldP spid="18" grpId="0"/>
      <p:bldP spid="19" grpId="0"/>
      <p:bldP spid="20" grpId="0"/>
      <p:bldP spid="21" grpId="0"/>
      <p:bldP spid="2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150844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163512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328803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6209454" y="502920"/>
            <a:ext cx="1518191" cy="1518191"/>
          </a:xfrm>
          <a:prstGeom prst="rect">
            <a:avLst/>
          </a:prstGeom>
        </p:spPr>
      </p:pic>
      <p:grpSp>
        <p:nvGrpSpPr>
          <p:cNvPr id="15" name="组合 14"/>
          <p:cNvGrpSpPr/>
          <p:nvPr/>
        </p:nvGrpSpPr>
        <p:grpSpPr>
          <a:xfrm>
            <a:off x="2836688" y="638762"/>
            <a:ext cx="3312160" cy="1246505"/>
            <a:chOff x="2415822" y="3412028"/>
            <a:chExt cx="3456384" cy="1338554"/>
          </a:xfrm>
          <a:noFill/>
        </p:grpSpPr>
        <p:sp>
          <p:nvSpPr>
            <p:cNvPr id="17" name="矩形标注 16"/>
            <p:cNvSpPr/>
            <p:nvPr/>
          </p:nvSpPr>
          <p:spPr>
            <a:xfrm>
              <a:off x="2415822" y="3412028"/>
              <a:ext cx="3456384" cy="1338554"/>
            </a:xfrm>
            <a:prstGeom prst="wedgeRoundRectCallout">
              <a:avLst>
                <a:gd name="adj1" fmla="val 61736"/>
                <a:gd name="adj2" fmla="val 36926"/>
                <a:gd name="adj3" fmla="val 16667"/>
              </a:avLst>
            </a:prstGeom>
            <a:noFill/>
            <a:ln>
              <a:solidFill>
                <a:srgbClr val="459881"/>
              </a:solidFill>
            </a:ln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2475457" y="3412028"/>
              <a:ext cx="3396532" cy="1287412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举手回答：我们学习了哪些长度单位？他们之间有什么关系？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316409" y="2055804"/>
            <a:ext cx="4662960" cy="2160240"/>
            <a:chOff x="827584" y="2048819"/>
            <a:chExt cx="4662960" cy="2160240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27584" y="2048819"/>
              <a:ext cx="3672408" cy="2160240"/>
            </a:xfrm>
            <a:prstGeom prst="rect">
              <a:avLst/>
            </a:prstGeom>
          </p:spPr>
        </p:pic>
        <p:sp>
          <p:nvSpPr>
            <p:cNvPr id="19" name="Text Box 51"/>
            <p:cNvSpPr txBox="1">
              <a:spLocks noChangeArrowheads="1"/>
            </p:cNvSpPr>
            <p:nvPr/>
          </p:nvSpPr>
          <p:spPr bwMode="auto">
            <a:xfrm>
              <a:off x="1205183" y="2841314"/>
              <a:ext cx="4285361" cy="5847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28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4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None/>
              </a:pPr>
              <a:r>
                <a:rPr lang="zh-CN" altLang="en-US" sz="32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米、厘米、毫米</a:t>
              </a:r>
              <a:endPara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7" name="圆角矩形 6"/>
          <p:cNvSpPr/>
          <p:nvPr/>
        </p:nvSpPr>
        <p:spPr>
          <a:xfrm>
            <a:off x="4348857" y="2434719"/>
            <a:ext cx="3168352" cy="1584176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米＝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100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厘米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/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厘米＝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毫米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7362859" y="694450"/>
            <a:ext cx="1401991" cy="1401991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379150" y="751764"/>
            <a:ext cx="8765060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28600">
              <a:lnSpc>
                <a:spcPct val="200000"/>
              </a:lnSpc>
            </a:pPr>
            <a:r>
              <a:rPr lang="zh-CN" altLang="en-US" sz="2800" b="1" kern="1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请填上合适的长度单位。</a:t>
            </a:r>
            <a:endParaRPr lang="en-US" altLang="zh-CN" sz="2800" b="1" kern="1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228600">
              <a:lnSpc>
                <a:spcPct val="150000"/>
              </a:lnSpc>
            </a:pPr>
            <a:r>
              <a:rPr lang="zh-CN" altLang="en-US" sz="2800" b="1" kern="1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一只蚂蚁长约</a:t>
            </a:r>
            <a:r>
              <a:rPr lang="en-US" altLang="zh-CN" sz="2800" b="1" kern="1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5(       </a:t>
            </a:r>
            <a:r>
              <a:rPr lang="zh-CN" altLang="en-US" sz="2800" b="1" kern="1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         </a:t>
            </a:r>
            <a:endParaRPr lang="zh-CN" altLang="en-US" sz="2800" b="1" kern="1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228600">
              <a:lnSpc>
                <a:spcPct val="150000"/>
              </a:lnSpc>
            </a:pPr>
            <a:r>
              <a:rPr lang="zh-CN" altLang="en-US" sz="2800" b="1" kern="1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一只长颈鹿高约</a:t>
            </a:r>
            <a:r>
              <a:rPr lang="en-US" altLang="zh-CN" sz="2800" b="1" kern="1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800" b="1" kern="1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     ） </a:t>
            </a:r>
            <a:endParaRPr lang="zh-CN" altLang="en-US" sz="2800" b="1" kern="1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228600">
              <a:lnSpc>
                <a:spcPct val="150000"/>
              </a:lnSpc>
            </a:pPr>
            <a:r>
              <a:rPr lang="zh-CN" altLang="en-US" sz="2800" b="1" kern="1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一只小花猫高约</a:t>
            </a:r>
            <a:r>
              <a:rPr lang="en-US" altLang="zh-CN" sz="2800" b="1" kern="1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40</a:t>
            </a:r>
            <a:r>
              <a:rPr lang="zh-CN" altLang="en-US" sz="2800" b="1" kern="1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     ）      </a:t>
            </a:r>
            <a:endParaRPr lang="zh-CN" altLang="en-US" sz="2800" b="1" kern="1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228600">
              <a:lnSpc>
                <a:spcPct val="150000"/>
              </a:lnSpc>
            </a:pPr>
            <a:r>
              <a:rPr lang="zh-CN" altLang="en-US" sz="2800" b="1" kern="1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一只兔子长约</a:t>
            </a:r>
            <a:r>
              <a:rPr lang="en-US" altLang="zh-CN" sz="2800" b="1" kern="1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 </a:t>
            </a:r>
            <a:r>
              <a:rPr lang="zh-CN" altLang="en-US" sz="2800" b="1" kern="1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    ）</a:t>
            </a:r>
            <a:endParaRPr lang="zh-CN" altLang="en-US" sz="2800" b="1" kern="1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标题 1"/>
          <p:cNvSpPr>
            <a:spLocks noGrp="1" noChangeArrowheads="1"/>
          </p:cNvSpPr>
          <p:nvPr/>
        </p:nvSpPr>
        <p:spPr bwMode="auto">
          <a:xfrm>
            <a:off x="3331478" y="1755743"/>
            <a:ext cx="2521077" cy="4302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毫米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标题 1"/>
          <p:cNvSpPr>
            <a:spLocks noGrp="1" noChangeArrowheads="1"/>
          </p:cNvSpPr>
          <p:nvPr/>
        </p:nvSpPr>
        <p:spPr bwMode="auto">
          <a:xfrm>
            <a:off x="3907542" y="2400644"/>
            <a:ext cx="2521077" cy="4302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米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标题 1"/>
          <p:cNvSpPr>
            <a:spLocks noGrp="1" noChangeArrowheads="1"/>
          </p:cNvSpPr>
          <p:nvPr/>
        </p:nvSpPr>
        <p:spPr bwMode="auto">
          <a:xfrm>
            <a:off x="3982474" y="3045545"/>
            <a:ext cx="2521077" cy="4302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厘米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标题 1"/>
          <p:cNvSpPr>
            <a:spLocks noGrp="1" noChangeArrowheads="1"/>
          </p:cNvSpPr>
          <p:nvPr/>
        </p:nvSpPr>
        <p:spPr bwMode="auto">
          <a:xfrm>
            <a:off x="3907542" y="3739340"/>
            <a:ext cx="2521077" cy="4302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？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5504815" y="2141219"/>
            <a:ext cx="3105150" cy="1335204"/>
            <a:chOff x="2407989" y="3518469"/>
            <a:chExt cx="3456384" cy="1503734"/>
          </a:xfrm>
          <a:noFill/>
        </p:grpSpPr>
        <p:sp>
          <p:nvSpPr>
            <p:cNvPr id="17" name="矩形标注 16"/>
            <p:cNvSpPr/>
            <p:nvPr/>
          </p:nvSpPr>
          <p:spPr>
            <a:xfrm>
              <a:off x="2407989" y="3518469"/>
              <a:ext cx="3456384" cy="1503734"/>
            </a:xfrm>
            <a:prstGeom prst="wedgeRoundRectCallout">
              <a:avLst>
                <a:gd name="adj1" fmla="val 21556"/>
                <a:gd name="adj2" fmla="val -58546"/>
                <a:gd name="adj3" fmla="val 16667"/>
              </a:avLst>
            </a:prstGeom>
            <a:grpFill/>
            <a:ln>
              <a:solidFill>
                <a:srgbClr val="459881"/>
              </a:solidFill>
            </a:ln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2554799" y="3619328"/>
              <a:ext cx="3162765" cy="1350203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用哪个单位合适呢？要用到厘米和米之间的单位。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 bldLvl="0" autoUpdateAnimBg="0"/>
      <p:bldP spid="13" grpId="0" bldLvl="0" autoUpdateAnimBg="0"/>
      <p:bldP spid="14" grpId="0" bldLvl="0" autoUpdateAnimBg="0"/>
      <p:bldP spid="15" grpId="0" bldLvl="0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圆角矩形 26"/>
          <p:cNvSpPr/>
          <p:nvPr/>
        </p:nvSpPr>
        <p:spPr>
          <a:xfrm>
            <a:off x="2341165" y="1385626"/>
            <a:ext cx="4461669" cy="980821"/>
          </a:xfrm>
          <a:prstGeom prst="roundRect">
            <a:avLst/>
          </a:prstGeom>
          <a:noFill/>
          <a:ln>
            <a:solidFill>
              <a:srgbClr val="45988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量物体的长度有时也用分米（</a:t>
            </a:r>
            <a:r>
              <a:rPr lang="en-US" altLang="zh-CN" sz="2800" b="1" dirty="0" err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dm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）作单位。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Box 2"/>
          <p:cNvSpPr txBox="1"/>
          <p:nvPr/>
        </p:nvSpPr>
        <p:spPr>
          <a:xfrm>
            <a:off x="627977" y="718877"/>
            <a:ext cx="801372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拿一把米尺，指出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厘米的长度。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厘米是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分米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9" name="Picture 55" descr="18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8345" y="3052060"/>
            <a:ext cx="7245350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" name="右大括号 20"/>
          <p:cNvSpPr/>
          <p:nvPr/>
        </p:nvSpPr>
        <p:spPr bwMode="auto">
          <a:xfrm rot="16200000">
            <a:off x="4336220" y="-227715"/>
            <a:ext cx="287337" cy="6367463"/>
          </a:xfrm>
          <a:prstGeom prst="rightBrace">
            <a:avLst>
              <a:gd name="adj1" fmla="val 27324"/>
              <a:gd name="adj2" fmla="val 50000"/>
            </a:avLst>
          </a:prstGeom>
          <a:noFill/>
          <a:ln w="25400" algn="ctr">
            <a:solidFill>
              <a:srgbClr val="0066FF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eaVert" anchor="ctr"/>
          <a:lstStyle>
            <a:lvl1pPr eaLnBrk="0" hangingPunct="0">
              <a:spcBef>
                <a:spcPct val="20000"/>
              </a:spcBef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endParaRPr lang="zh-CN" altLang="en-US" sz="1800" b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8" name="Group 91"/>
          <p:cNvGrpSpPr/>
          <p:nvPr/>
        </p:nvGrpSpPr>
        <p:grpSpPr bwMode="auto">
          <a:xfrm>
            <a:off x="1292983" y="3082221"/>
            <a:ext cx="638175" cy="136525"/>
            <a:chOff x="839" y="2511"/>
            <a:chExt cx="402" cy="86"/>
          </a:xfrm>
          <a:solidFill>
            <a:srgbClr val="00B050"/>
          </a:solidFill>
        </p:grpSpPr>
        <p:sp>
          <p:nvSpPr>
            <p:cNvPr id="29" name="矩形 45"/>
            <p:cNvSpPr/>
            <p:nvPr/>
          </p:nvSpPr>
          <p:spPr bwMode="auto">
            <a:xfrm flipH="1">
              <a:off x="840" y="2515"/>
              <a:ext cx="397" cy="78"/>
            </a:xfrm>
            <a:prstGeom prst="rect">
              <a:avLst/>
            </a:prstGeom>
            <a:grpFill/>
            <a:ln w="127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>
              <a:lvl1pPr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5pPr>
              <a:lvl6pPr marL="25146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6pPr>
              <a:lvl7pPr marL="29718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7pPr>
              <a:lvl8pPr marL="34290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8pPr>
              <a:lvl9pPr marL="38862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9pPr>
            </a:lstStyle>
            <a:p>
              <a:pPr eaLnBrk="1" hangingPunct="1">
                <a:defRPr/>
              </a:pPr>
              <a:endParaRPr lang="zh-CN" altLang="en-US" sz="8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0" name="Line 84"/>
            <p:cNvSpPr>
              <a:spLocks noChangeShapeType="1"/>
            </p:cNvSpPr>
            <p:nvPr/>
          </p:nvSpPr>
          <p:spPr bwMode="auto">
            <a:xfrm>
              <a:off x="839" y="2511"/>
              <a:ext cx="0" cy="86"/>
            </a:xfrm>
            <a:prstGeom prst="line">
              <a:avLst/>
            </a:prstGeom>
            <a:grpFill/>
            <a:ln w="12700">
              <a:solidFill>
                <a:srgbClr val="FF0000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>
                <a:defRPr/>
              </a:pPr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1" name="Line 85"/>
            <p:cNvSpPr>
              <a:spLocks noChangeShapeType="1"/>
            </p:cNvSpPr>
            <p:nvPr/>
          </p:nvSpPr>
          <p:spPr bwMode="auto">
            <a:xfrm>
              <a:off x="1241" y="2511"/>
              <a:ext cx="0" cy="86"/>
            </a:xfrm>
            <a:prstGeom prst="line">
              <a:avLst/>
            </a:prstGeom>
            <a:grpFill/>
            <a:ln w="12700">
              <a:solidFill>
                <a:srgbClr val="FF0000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>
                <a:defRPr/>
              </a:pPr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2" name="Group 92"/>
          <p:cNvGrpSpPr/>
          <p:nvPr/>
        </p:nvGrpSpPr>
        <p:grpSpPr bwMode="auto">
          <a:xfrm>
            <a:off x="1931952" y="3082221"/>
            <a:ext cx="638175" cy="136525"/>
            <a:chOff x="839" y="2511"/>
            <a:chExt cx="402" cy="86"/>
          </a:xfrm>
          <a:solidFill>
            <a:srgbClr val="00B050"/>
          </a:solidFill>
        </p:grpSpPr>
        <p:sp>
          <p:nvSpPr>
            <p:cNvPr id="33" name="矩形 45"/>
            <p:cNvSpPr/>
            <p:nvPr/>
          </p:nvSpPr>
          <p:spPr bwMode="auto">
            <a:xfrm flipH="1">
              <a:off x="840" y="2515"/>
              <a:ext cx="397" cy="78"/>
            </a:xfrm>
            <a:prstGeom prst="rect">
              <a:avLst/>
            </a:prstGeom>
            <a:grpFill/>
            <a:ln w="127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>
              <a:lvl1pPr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5pPr>
              <a:lvl6pPr marL="25146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6pPr>
              <a:lvl7pPr marL="29718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7pPr>
              <a:lvl8pPr marL="34290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8pPr>
              <a:lvl9pPr marL="38862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9pPr>
            </a:lstStyle>
            <a:p>
              <a:pPr eaLnBrk="1" hangingPunct="1">
                <a:defRPr/>
              </a:pPr>
              <a:endParaRPr lang="zh-CN" altLang="en-US" sz="8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4" name="Line 94"/>
            <p:cNvSpPr>
              <a:spLocks noChangeShapeType="1"/>
            </p:cNvSpPr>
            <p:nvPr/>
          </p:nvSpPr>
          <p:spPr bwMode="auto">
            <a:xfrm>
              <a:off x="839" y="2511"/>
              <a:ext cx="0" cy="86"/>
            </a:xfrm>
            <a:prstGeom prst="line">
              <a:avLst/>
            </a:prstGeom>
            <a:grpFill/>
            <a:ln w="12700">
              <a:solidFill>
                <a:srgbClr val="FF0000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>
                <a:defRPr/>
              </a:pPr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5" name="Line 95"/>
            <p:cNvSpPr>
              <a:spLocks noChangeShapeType="1"/>
            </p:cNvSpPr>
            <p:nvPr/>
          </p:nvSpPr>
          <p:spPr bwMode="auto">
            <a:xfrm>
              <a:off x="1241" y="2511"/>
              <a:ext cx="0" cy="86"/>
            </a:xfrm>
            <a:prstGeom prst="line">
              <a:avLst/>
            </a:prstGeom>
            <a:grpFill/>
            <a:ln w="12700">
              <a:solidFill>
                <a:srgbClr val="FF0000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>
                <a:defRPr/>
              </a:pPr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6" name="Group 100"/>
          <p:cNvGrpSpPr/>
          <p:nvPr/>
        </p:nvGrpSpPr>
        <p:grpSpPr bwMode="auto">
          <a:xfrm>
            <a:off x="2570127" y="3082221"/>
            <a:ext cx="638175" cy="136525"/>
            <a:chOff x="839" y="2511"/>
            <a:chExt cx="402" cy="86"/>
          </a:xfrm>
          <a:solidFill>
            <a:srgbClr val="00B050"/>
          </a:solidFill>
        </p:grpSpPr>
        <p:sp>
          <p:nvSpPr>
            <p:cNvPr id="37" name="矩形 45"/>
            <p:cNvSpPr/>
            <p:nvPr/>
          </p:nvSpPr>
          <p:spPr bwMode="auto">
            <a:xfrm flipH="1">
              <a:off x="840" y="2515"/>
              <a:ext cx="397" cy="78"/>
            </a:xfrm>
            <a:prstGeom prst="rect">
              <a:avLst/>
            </a:prstGeom>
            <a:grpFill/>
            <a:ln w="127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>
              <a:lvl1pPr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5pPr>
              <a:lvl6pPr marL="25146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6pPr>
              <a:lvl7pPr marL="29718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7pPr>
              <a:lvl8pPr marL="34290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8pPr>
              <a:lvl9pPr marL="38862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9pPr>
            </a:lstStyle>
            <a:p>
              <a:pPr eaLnBrk="1" hangingPunct="1">
                <a:defRPr/>
              </a:pPr>
              <a:endParaRPr lang="zh-CN" altLang="en-US" sz="8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8" name="Line 102"/>
            <p:cNvSpPr>
              <a:spLocks noChangeShapeType="1"/>
            </p:cNvSpPr>
            <p:nvPr/>
          </p:nvSpPr>
          <p:spPr bwMode="auto">
            <a:xfrm>
              <a:off x="839" y="2511"/>
              <a:ext cx="0" cy="86"/>
            </a:xfrm>
            <a:prstGeom prst="line">
              <a:avLst/>
            </a:prstGeom>
            <a:grpFill/>
            <a:ln w="12700">
              <a:solidFill>
                <a:srgbClr val="FF0000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>
                <a:defRPr/>
              </a:pPr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9" name="Line 103"/>
            <p:cNvSpPr>
              <a:spLocks noChangeShapeType="1"/>
            </p:cNvSpPr>
            <p:nvPr/>
          </p:nvSpPr>
          <p:spPr bwMode="auto">
            <a:xfrm>
              <a:off x="1241" y="2511"/>
              <a:ext cx="0" cy="86"/>
            </a:xfrm>
            <a:prstGeom prst="line">
              <a:avLst/>
            </a:prstGeom>
            <a:grpFill/>
            <a:ln w="12700">
              <a:solidFill>
                <a:srgbClr val="FF0000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>
                <a:defRPr/>
              </a:pPr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40" name="Group 104"/>
          <p:cNvGrpSpPr/>
          <p:nvPr/>
        </p:nvGrpSpPr>
        <p:grpSpPr bwMode="auto">
          <a:xfrm>
            <a:off x="3208302" y="3082221"/>
            <a:ext cx="638175" cy="136525"/>
            <a:chOff x="839" y="2511"/>
            <a:chExt cx="402" cy="86"/>
          </a:xfrm>
          <a:solidFill>
            <a:srgbClr val="00B050"/>
          </a:solidFill>
        </p:grpSpPr>
        <p:sp>
          <p:nvSpPr>
            <p:cNvPr id="41" name="矩形 45"/>
            <p:cNvSpPr/>
            <p:nvPr/>
          </p:nvSpPr>
          <p:spPr bwMode="auto">
            <a:xfrm flipH="1">
              <a:off x="840" y="2515"/>
              <a:ext cx="397" cy="78"/>
            </a:xfrm>
            <a:prstGeom prst="rect">
              <a:avLst/>
            </a:prstGeom>
            <a:grpFill/>
            <a:ln w="127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>
              <a:lvl1pPr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5pPr>
              <a:lvl6pPr marL="25146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6pPr>
              <a:lvl7pPr marL="29718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7pPr>
              <a:lvl8pPr marL="34290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8pPr>
              <a:lvl9pPr marL="38862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9pPr>
            </a:lstStyle>
            <a:p>
              <a:pPr eaLnBrk="1" hangingPunct="1">
                <a:defRPr/>
              </a:pPr>
              <a:endParaRPr lang="zh-CN" altLang="en-US" sz="8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2" name="Line 106"/>
            <p:cNvSpPr>
              <a:spLocks noChangeShapeType="1"/>
            </p:cNvSpPr>
            <p:nvPr/>
          </p:nvSpPr>
          <p:spPr bwMode="auto">
            <a:xfrm>
              <a:off x="839" y="2511"/>
              <a:ext cx="0" cy="86"/>
            </a:xfrm>
            <a:prstGeom prst="line">
              <a:avLst/>
            </a:prstGeom>
            <a:grpFill/>
            <a:ln w="12700">
              <a:solidFill>
                <a:srgbClr val="FF0000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>
                <a:defRPr/>
              </a:pPr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3" name="Line 107"/>
            <p:cNvSpPr>
              <a:spLocks noChangeShapeType="1"/>
            </p:cNvSpPr>
            <p:nvPr/>
          </p:nvSpPr>
          <p:spPr bwMode="auto">
            <a:xfrm>
              <a:off x="1241" y="2511"/>
              <a:ext cx="0" cy="86"/>
            </a:xfrm>
            <a:prstGeom prst="line">
              <a:avLst/>
            </a:prstGeom>
            <a:grpFill/>
            <a:ln w="12700">
              <a:solidFill>
                <a:srgbClr val="FF0000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>
                <a:defRPr/>
              </a:pPr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44" name="Group 108"/>
          <p:cNvGrpSpPr/>
          <p:nvPr/>
        </p:nvGrpSpPr>
        <p:grpSpPr bwMode="auto">
          <a:xfrm>
            <a:off x="3845683" y="3082221"/>
            <a:ext cx="638175" cy="136525"/>
            <a:chOff x="839" y="2511"/>
            <a:chExt cx="402" cy="86"/>
          </a:xfrm>
          <a:solidFill>
            <a:srgbClr val="00B050"/>
          </a:solidFill>
        </p:grpSpPr>
        <p:sp>
          <p:nvSpPr>
            <p:cNvPr id="45" name="矩形 45"/>
            <p:cNvSpPr/>
            <p:nvPr/>
          </p:nvSpPr>
          <p:spPr bwMode="auto">
            <a:xfrm flipH="1">
              <a:off x="840" y="2515"/>
              <a:ext cx="397" cy="78"/>
            </a:xfrm>
            <a:prstGeom prst="rect">
              <a:avLst/>
            </a:prstGeom>
            <a:grpFill/>
            <a:ln w="127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>
              <a:lvl1pPr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5pPr>
              <a:lvl6pPr marL="25146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6pPr>
              <a:lvl7pPr marL="29718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7pPr>
              <a:lvl8pPr marL="34290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8pPr>
              <a:lvl9pPr marL="38862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9pPr>
            </a:lstStyle>
            <a:p>
              <a:pPr eaLnBrk="1" hangingPunct="1">
                <a:defRPr/>
              </a:pPr>
              <a:endParaRPr lang="zh-CN" altLang="en-US" sz="8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6" name="Line 110"/>
            <p:cNvSpPr>
              <a:spLocks noChangeShapeType="1"/>
            </p:cNvSpPr>
            <p:nvPr/>
          </p:nvSpPr>
          <p:spPr bwMode="auto">
            <a:xfrm>
              <a:off x="839" y="2511"/>
              <a:ext cx="0" cy="86"/>
            </a:xfrm>
            <a:prstGeom prst="line">
              <a:avLst/>
            </a:prstGeom>
            <a:grpFill/>
            <a:ln w="12700">
              <a:solidFill>
                <a:srgbClr val="FF0000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>
                <a:defRPr/>
              </a:pPr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7" name="Line 111"/>
            <p:cNvSpPr>
              <a:spLocks noChangeShapeType="1"/>
            </p:cNvSpPr>
            <p:nvPr/>
          </p:nvSpPr>
          <p:spPr bwMode="auto">
            <a:xfrm>
              <a:off x="1241" y="2511"/>
              <a:ext cx="0" cy="86"/>
            </a:xfrm>
            <a:prstGeom prst="line">
              <a:avLst/>
            </a:prstGeom>
            <a:grpFill/>
            <a:ln w="12700">
              <a:solidFill>
                <a:srgbClr val="FF0000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>
                <a:defRPr/>
              </a:pPr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48" name="Group 112"/>
          <p:cNvGrpSpPr/>
          <p:nvPr/>
        </p:nvGrpSpPr>
        <p:grpSpPr bwMode="auto">
          <a:xfrm>
            <a:off x="4481477" y="3082221"/>
            <a:ext cx="638175" cy="136525"/>
            <a:chOff x="839" y="2511"/>
            <a:chExt cx="402" cy="86"/>
          </a:xfrm>
          <a:solidFill>
            <a:srgbClr val="00B050"/>
          </a:solidFill>
        </p:grpSpPr>
        <p:sp>
          <p:nvSpPr>
            <p:cNvPr id="49" name="矩形 45"/>
            <p:cNvSpPr/>
            <p:nvPr/>
          </p:nvSpPr>
          <p:spPr bwMode="auto">
            <a:xfrm flipH="1">
              <a:off x="840" y="2515"/>
              <a:ext cx="397" cy="78"/>
            </a:xfrm>
            <a:prstGeom prst="rect">
              <a:avLst/>
            </a:prstGeom>
            <a:grpFill/>
            <a:ln w="127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>
              <a:lvl1pPr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5pPr>
              <a:lvl6pPr marL="25146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6pPr>
              <a:lvl7pPr marL="29718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7pPr>
              <a:lvl8pPr marL="34290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8pPr>
              <a:lvl9pPr marL="38862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9pPr>
            </a:lstStyle>
            <a:p>
              <a:pPr eaLnBrk="1" hangingPunct="1">
                <a:defRPr/>
              </a:pPr>
              <a:endParaRPr lang="zh-CN" altLang="en-US" sz="8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0" name="Line 114"/>
            <p:cNvSpPr>
              <a:spLocks noChangeShapeType="1"/>
            </p:cNvSpPr>
            <p:nvPr/>
          </p:nvSpPr>
          <p:spPr bwMode="auto">
            <a:xfrm>
              <a:off x="839" y="2511"/>
              <a:ext cx="0" cy="86"/>
            </a:xfrm>
            <a:prstGeom prst="line">
              <a:avLst/>
            </a:prstGeom>
            <a:grpFill/>
            <a:ln w="12700">
              <a:solidFill>
                <a:srgbClr val="FF0000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>
                <a:defRPr/>
              </a:pPr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1" name="Line 115"/>
            <p:cNvSpPr>
              <a:spLocks noChangeShapeType="1"/>
            </p:cNvSpPr>
            <p:nvPr/>
          </p:nvSpPr>
          <p:spPr bwMode="auto">
            <a:xfrm>
              <a:off x="1241" y="2511"/>
              <a:ext cx="0" cy="86"/>
            </a:xfrm>
            <a:prstGeom prst="line">
              <a:avLst/>
            </a:prstGeom>
            <a:grpFill/>
            <a:ln w="12700">
              <a:solidFill>
                <a:srgbClr val="FF0000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>
                <a:defRPr/>
              </a:pPr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52" name="Group 116"/>
          <p:cNvGrpSpPr/>
          <p:nvPr/>
        </p:nvGrpSpPr>
        <p:grpSpPr bwMode="auto">
          <a:xfrm>
            <a:off x="5116477" y="3082221"/>
            <a:ext cx="638175" cy="136525"/>
            <a:chOff x="839" y="2511"/>
            <a:chExt cx="402" cy="86"/>
          </a:xfrm>
          <a:solidFill>
            <a:srgbClr val="00B050"/>
          </a:solidFill>
        </p:grpSpPr>
        <p:sp>
          <p:nvSpPr>
            <p:cNvPr id="53" name="矩形 45"/>
            <p:cNvSpPr/>
            <p:nvPr/>
          </p:nvSpPr>
          <p:spPr bwMode="auto">
            <a:xfrm flipH="1">
              <a:off x="840" y="2515"/>
              <a:ext cx="397" cy="78"/>
            </a:xfrm>
            <a:prstGeom prst="rect">
              <a:avLst/>
            </a:prstGeom>
            <a:grpFill/>
            <a:ln w="127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>
              <a:lvl1pPr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5pPr>
              <a:lvl6pPr marL="25146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6pPr>
              <a:lvl7pPr marL="29718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7pPr>
              <a:lvl8pPr marL="34290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8pPr>
              <a:lvl9pPr marL="38862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9pPr>
            </a:lstStyle>
            <a:p>
              <a:pPr eaLnBrk="1" hangingPunct="1">
                <a:defRPr/>
              </a:pPr>
              <a:endParaRPr lang="zh-CN" altLang="en-US" sz="8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4" name="Line 118"/>
            <p:cNvSpPr>
              <a:spLocks noChangeShapeType="1"/>
            </p:cNvSpPr>
            <p:nvPr/>
          </p:nvSpPr>
          <p:spPr bwMode="auto">
            <a:xfrm>
              <a:off x="839" y="2511"/>
              <a:ext cx="0" cy="86"/>
            </a:xfrm>
            <a:prstGeom prst="line">
              <a:avLst/>
            </a:prstGeom>
            <a:grpFill/>
            <a:ln w="12700">
              <a:solidFill>
                <a:srgbClr val="FF0000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>
                <a:defRPr/>
              </a:pPr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5" name="Line 119"/>
            <p:cNvSpPr>
              <a:spLocks noChangeShapeType="1"/>
            </p:cNvSpPr>
            <p:nvPr/>
          </p:nvSpPr>
          <p:spPr bwMode="auto">
            <a:xfrm>
              <a:off x="1241" y="2511"/>
              <a:ext cx="0" cy="86"/>
            </a:xfrm>
            <a:prstGeom prst="line">
              <a:avLst/>
            </a:prstGeom>
            <a:grpFill/>
            <a:ln w="12700">
              <a:solidFill>
                <a:srgbClr val="FF0000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>
                <a:defRPr/>
              </a:pPr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56" name="Group 120"/>
          <p:cNvGrpSpPr/>
          <p:nvPr/>
        </p:nvGrpSpPr>
        <p:grpSpPr bwMode="auto">
          <a:xfrm>
            <a:off x="5754652" y="3082221"/>
            <a:ext cx="638175" cy="136525"/>
            <a:chOff x="839" y="2511"/>
            <a:chExt cx="402" cy="86"/>
          </a:xfrm>
          <a:solidFill>
            <a:srgbClr val="00B050"/>
          </a:solidFill>
        </p:grpSpPr>
        <p:sp>
          <p:nvSpPr>
            <p:cNvPr id="57" name="矩形 45"/>
            <p:cNvSpPr/>
            <p:nvPr/>
          </p:nvSpPr>
          <p:spPr bwMode="auto">
            <a:xfrm flipH="1">
              <a:off x="840" y="2515"/>
              <a:ext cx="397" cy="78"/>
            </a:xfrm>
            <a:prstGeom prst="rect">
              <a:avLst/>
            </a:prstGeom>
            <a:grpFill/>
            <a:ln w="127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>
              <a:lvl1pPr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5pPr>
              <a:lvl6pPr marL="25146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6pPr>
              <a:lvl7pPr marL="29718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7pPr>
              <a:lvl8pPr marL="34290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8pPr>
              <a:lvl9pPr marL="38862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9pPr>
            </a:lstStyle>
            <a:p>
              <a:pPr eaLnBrk="1" hangingPunct="1">
                <a:defRPr/>
              </a:pPr>
              <a:endParaRPr lang="zh-CN" altLang="en-US" sz="8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8" name="Line 122"/>
            <p:cNvSpPr>
              <a:spLocks noChangeShapeType="1"/>
            </p:cNvSpPr>
            <p:nvPr/>
          </p:nvSpPr>
          <p:spPr bwMode="auto">
            <a:xfrm>
              <a:off x="839" y="2511"/>
              <a:ext cx="0" cy="86"/>
            </a:xfrm>
            <a:prstGeom prst="line">
              <a:avLst/>
            </a:prstGeom>
            <a:grpFill/>
            <a:ln w="12700">
              <a:solidFill>
                <a:srgbClr val="FF0000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>
                <a:defRPr/>
              </a:pPr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9" name="Line 123"/>
            <p:cNvSpPr>
              <a:spLocks noChangeShapeType="1"/>
            </p:cNvSpPr>
            <p:nvPr/>
          </p:nvSpPr>
          <p:spPr bwMode="auto">
            <a:xfrm>
              <a:off x="1241" y="2511"/>
              <a:ext cx="0" cy="86"/>
            </a:xfrm>
            <a:prstGeom prst="line">
              <a:avLst/>
            </a:prstGeom>
            <a:grpFill/>
            <a:ln w="12700">
              <a:solidFill>
                <a:srgbClr val="FF0000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>
                <a:defRPr/>
              </a:pPr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60" name="Group 124"/>
          <p:cNvGrpSpPr/>
          <p:nvPr/>
        </p:nvGrpSpPr>
        <p:grpSpPr bwMode="auto">
          <a:xfrm>
            <a:off x="6392033" y="3082221"/>
            <a:ext cx="638175" cy="136525"/>
            <a:chOff x="839" y="2511"/>
            <a:chExt cx="402" cy="86"/>
          </a:xfrm>
          <a:solidFill>
            <a:srgbClr val="00B050"/>
          </a:solidFill>
        </p:grpSpPr>
        <p:sp>
          <p:nvSpPr>
            <p:cNvPr id="61" name="矩形 45"/>
            <p:cNvSpPr/>
            <p:nvPr/>
          </p:nvSpPr>
          <p:spPr bwMode="auto">
            <a:xfrm flipH="1">
              <a:off x="840" y="2515"/>
              <a:ext cx="397" cy="78"/>
            </a:xfrm>
            <a:prstGeom prst="rect">
              <a:avLst/>
            </a:prstGeom>
            <a:grpFill/>
            <a:ln w="127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>
              <a:lvl1pPr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5pPr>
              <a:lvl6pPr marL="25146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6pPr>
              <a:lvl7pPr marL="29718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7pPr>
              <a:lvl8pPr marL="34290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8pPr>
              <a:lvl9pPr marL="38862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9pPr>
            </a:lstStyle>
            <a:p>
              <a:pPr eaLnBrk="1" hangingPunct="1">
                <a:defRPr/>
              </a:pPr>
              <a:endParaRPr lang="zh-CN" altLang="en-US" sz="8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2" name="Line 126"/>
            <p:cNvSpPr>
              <a:spLocks noChangeShapeType="1"/>
            </p:cNvSpPr>
            <p:nvPr/>
          </p:nvSpPr>
          <p:spPr bwMode="auto">
            <a:xfrm>
              <a:off x="839" y="2511"/>
              <a:ext cx="0" cy="86"/>
            </a:xfrm>
            <a:prstGeom prst="line">
              <a:avLst/>
            </a:prstGeom>
            <a:grpFill/>
            <a:ln w="12700">
              <a:solidFill>
                <a:srgbClr val="FF0000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>
                <a:defRPr/>
              </a:pPr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3" name="Line 127"/>
            <p:cNvSpPr>
              <a:spLocks noChangeShapeType="1"/>
            </p:cNvSpPr>
            <p:nvPr/>
          </p:nvSpPr>
          <p:spPr bwMode="auto">
            <a:xfrm>
              <a:off x="1241" y="2511"/>
              <a:ext cx="0" cy="86"/>
            </a:xfrm>
            <a:prstGeom prst="line">
              <a:avLst/>
            </a:prstGeom>
            <a:grpFill/>
            <a:ln w="12700">
              <a:solidFill>
                <a:srgbClr val="FF0000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>
                <a:defRPr/>
              </a:pPr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64" name="Group 128"/>
          <p:cNvGrpSpPr/>
          <p:nvPr/>
        </p:nvGrpSpPr>
        <p:grpSpPr bwMode="auto">
          <a:xfrm>
            <a:off x="7031796" y="3082221"/>
            <a:ext cx="638175" cy="136525"/>
            <a:chOff x="839" y="2511"/>
            <a:chExt cx="402" cy="86"/>
          </a:xfrm>
          <a:solidFill>
            <a:srgbClr val="00B050"/>
          </a:solidFill>
        </p:grpSpPr>
        <p:sp>
          <p:nvSpPr>
            <p:cNvPr id="65" name="矩形 64"/>
            <p:cNvSpPr/>
            <p:nvPr/>
          </p:nvSpPr>
          <p:spPr bwMode="auto">
            <a:xfrm flipH="1">
              <a:off x="840" y="2515"/>
              <a:ext cx="397" cy="78"/>
            </a:xfrm>
            <a:prstGeom prst="rect">
              <a:avLst/>
            </a:prstGeom>
            <a:grpFill/>
            <a:ln w="127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>
              <a:lvl1pPr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5pPr>
              <a:lvl6pPr marL="25146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6pPr>
              <a:lvl7pPr marL="29718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7pPr>
              <a:lvl8pPr marL="34290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8pPr>
              <a:lvl9pPr marL="38862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9pPr>
            </a:lstStyle>
            <a:p>
              <a:pPr eaLnBrk="1" hangingPunct="1">
                <a:defRPr/>
              </a:pPr>
              <a:endParaRPr lang="zh-CN" altLang="en-US" sz="8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6" name="Line 130"/>
            <p:cNvSpPr>
              <a:spLocks noChangeShapeType="1"/>
            </p:cNvSpPr>
            <p:nvPr/>
          </p:nvSpPr>
          <p:spPr bwMode="auto">
            <a:xfrm>
              <a:off x="839" y="2511"/>
              <a:ext cx="0" cy="86"/>
            </a:xfrm>
            <a:prstGeom prst="line">
              <a:avLst/>
            </a:prstGeom>
            <a:grpFill/>
            <a:ln w="12700">
              <a:solidFill>
                <a:srgbClr val="FF0000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>
                <a:defRPr/>
              </a:pPr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7" name="Line 131"/>
            <p:cNvSpPr>
              <a:spLocks noChangeShapeType="1"/>
            </p:cNvSpPr>
            <p:nvPr/>
          </p:nvSpPr>
          <p:spPr bwMode="auto">
            <a:xfrm>
              <a:off x="1241" y="2511"/>
              <a:ext cx="0" cy="86"/>
            </a:xfrm>
            <a:prstGeom prst="line">
              <a:avLst/>
            </a:prstGeom>
            <a:grpFill/>
            <a:ln w="12700">
              <a:solidFill>
                <a:srgbClr val="FF0000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>
                <a:defRPr/>
              </a:pPr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68" name="TextBox 3"/>
          <p:cNvSpPr txBox="1"/>
          <p:nvPr/>
        </p:nvSpPr>
        <p:spPr>
          <a:xfrm>
            <a:off x="4060959" y="2366447"/>
            <a:ext cx="1147762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分米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3340879" y="3818843"/>
            <a:ext cx="3051949" cy="752662"/>
          </a:xfrm>
          <a:prstGeom prst="roundRect">
            <a:avLst/>
          </a:prstGeom>
          <a:noFill/>
          <a:ln>
            <a:solidFill>
              <a:srgbClr val="459881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分米＝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厘米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bldLvl="0" animBg="1"/>
      <p:bldP spid="18" grpId="0"/>
      <p:bldP spid="21" grpId="0" bldLvl="0" animBg="1"/>
      <p:bldP spid="68" grpId="0"/>
      <p:bldP spid="2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0" name="图片 199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512140" y="681385"/>
            <a:ext cx="1161388" cy="1426588"/>
          </a:xfrm>
          <a:prstGeom prst="rect">
            <a:avLst/>
          </a:prstGeom>
        </p:spPr>
      </p:pic>
      <p:grpSp>
        <p:nvGrpSpPr>
          <p:cNvPr id="201" name="组合 200"/>
          <p:cNvGrpSpPr/>
          <p:nvPr/>
        </p:nvGrpSpPr>
        <p:grpSpPr>
          <a:xfrm>
            <a:off x="3187817" y="607949"/>
            <a:ext cx="3211144" cy="1630218"/>
            <a:chOff x="2778216" y="3564365"/>
            <a:chExt cx="2801896" cy="1416577"/>
          </a:xfrm>
        </p:grpSpPr>
        <p:sp>
          <p:nvSpPr>
            <p:cNvPr id="202" name="云形标注 201"/>
            <p:cNvSpPr/>
            <p:nvPr/>
          </p:nvSpPr>
          <p:spPr>
            <a:xfrm>
              <a:off x="2778216" y="3564365"/>
              <a:ext cx="2736304" cy="915065"/>
            </a:xfrm>
            <a:prstGeom prst="wedgeRoundRectCallout">
              <a:avLst>
                <a:gd name="adj1" fmla="val 54324"/>
                <a:gd name="adj2" fmla="val 25584"/>
                <a:gd name="adj3" fmla="val 16667"/>
              </a:avLst>
            </a:prstGeom>
            <a:noFill/>
            <a:ln>
              <a:solidFill>
                <a:srgbClr val="459881"/>
              </a:solidFill>
            </a:ln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3" name="文本框 202"/>
            <p:cNvSpPr txBox="1"/>
            <p:nvPr/>
          </p:nvSpPr>
          <p:spPr>
            <a:xfrm>
              <a:off x="2843808" y="3595947"/>
              <a:ext cx="2736304" cy="13849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让我们试着用手势比出</a:t>
              </a:r>
              <a:r>
                <a:rPr lang="en-US" altLang="zh-CN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分米的长度。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76" name="Picture 70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52260" y="2274512"/>
            <a:ext cx="4466380" cy="17144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" name="TextBox 22"/>
          <p:cNvSpPr txBox="1"/>
          <p:nvPr/>
        </p:nvSpPr>
        <p:spPr>
          <a:xfrm>
            <a:off x="720407" y="4214241"/>
            <a:ext cx="7703185" cy="64262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>
              <a:lnSpc>
                <a:spcPct val="80000"/>
              </a:lnSpc>
            </a:pP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举手回答：我们的身体上哪有大约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分米的地方？</a:t>
            </a:r>
            <a:endParaRPr lang="zh-CN" altLang="en-US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1" name="组合 200"/>
          <p:cNvGrpSpPr/>
          <p:nvPr/>
        </p:nvGrpSpPr>
        <p:grpSpPr>
          <a:xfrm>
            <a:off x="2180933" y="738516"/>
            <a:ext cx="3477892" cy="1091779"/>
            <a:chOff x="2411761" y="3588521"/>
            <a:chExt cx="2878255" cy="989942"/>
          </a:xfrm>
          <a:noFill/>
        </p:grpSpPr>
        <p:sp>
          <p:nvSpPr>
            <p:cNvPr id="202" name="云形标注 201"/>
            <p:cNvSpPr/>
            <p:nvPr/>
          </p:nvSpPr>
          <p:spPr>
            <a:xfrm>
              <a:off x="2411761" y="3588521"/>
              <a:ext cx="2878255" cy="989942"/>
            </a:xfrm>
            <a:prstGeom prst="wedgeRoundRectCallout">
              <a:avLst>
                <a:gd name="adj1" fmla="val -54035"/>
                <a:gd name="adj2" fmla="val 25375"/>
                <a:gd name="adj3" fmla="val 16667"/>
              </a:avLst>
            </a:prstGeom>
            <a:grpFill/>
            <a:ln>
              <a:solidFill>
                <a:srgbClr val="459881"/>
              </a:solidFill>
            </a:ln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3" name="文本框 202"/>
            <p:cNvSpPr txBox="1"/>
            <p:nvPr/>
          </p:nvSpPr>
          <p:spPr>
            <a:xfrm>
              <a:off x="2482736" y="3650937"/>
              <a:ext cx="2736304" cy="865108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想一想，</a:t>
              </a:r>
              <a:r>
                <a:rPr lang="en-US" altLang="zh-CN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米等于多少分米？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17297" y="665350"/>
            <a:ext cx="1549397" cy="1549397"/>
          </a:xfrm>
          <a:prstGeom prst="rect">
            <a:avLst/>
          </a:prstGeom>
        </p:spPr>
      </p:pic>
      <p:sp>
        <p:nvSpPr>
          <p:cNvPr id="4" name="圆角矩形 3"/>
          <p:cNvSpPr/>
          <p:nvPr/>
        </p:nvSpPr>
        <p:spPr>
          <a:xfrm>
            <a:off x="2059848" y="2642426"/>
            <a:ext cx="2730303" cy="720080"/>
          </a:xfrm>
          <a:prstGeom prst="round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米＝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100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厘米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2" name="圆角矩形 41"/>
          <p:cNvSpPr/>
          <p:nvPr/>
        </p:nvSpPr>
        <p:spPr>
          <a:xfrm>
            <a:off x="5540365" y="2894454"/>
            <a:ext cx="2730303" cy="1080120"/>
          </a:xfrm>
          <a:prstGeom prst="roundRect">
            <a:avLst/>
          </a:prstGeom>
          <a:noFill/>
          <a:ln>
            <a:solidFill>
              <a:srgbClr val="459881"/>
            </a:solidFill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米＝</a:t>
            </a:r>
            <a:r>
              <a:rPr lang="en-US" altLang="zh-CN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分米</a:t>
            </a:r>
            <a:endParaRPr lang="zh-CN" altLang="en-US" sz="32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2054788" y="3650538"/>
            <a:ext cx="2730303" cy="720080"/>
          </a:xfrm>
          <a:prstGeom prst="round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分米＝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厘米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右大括号 1"/>
          <p:cNvSpPr/>
          <p:nvPr/>
        </p:nvSpPr>
        <p:spPr>
          <a:xfrm>
            <a:off x="5012176" y="2858450"/>
            <a:ext cx="288032" cy="1152128"/>
          </a:xfrm>
          <a:prstGeom prst="rightBrace">
            <a:avLst>
              <a:gd name="adj1" fmla="val 39198"/>
              <a:gd name="adj2" fmla="val 50000"/>
            </a:avLst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2" grpId="0" bldLvl="0" animBg="1"/>
      <p:bldP spid="10" grpId="0" bldLvl="0" animBg="1"/>
      <p:bldP spid="2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591222" y="806028"/>
            <a:ext cx="613661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生活中哪些物品的长度大约是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分米？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4303" y="1488924"/>
            <a:ext cx="1860138" cy="1642896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4402" y="1607091"/>
            <a:ext cx="1481771" cy="1347065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6890" y="1292354"/>
            <a:ext cx="1941897" cy="1657610"/>
          </a:xfrm>
          <a:prstGeom prst="rect">
            <a:avLst/>
          </a:prstGeom>
        </p:spPr>
      </p:pic>
      <p:sp>
        <p:nvSpPr>
          <p:cNvPr id="16" name="Text Box 51"/>
          <p:cNvSpPr txBox="1">
            <a:spLocks noChangeArrowheads="1"/>
          </p:cNvSpPr>
          <p:nvPr/>
        </p:nvSpPr>
        <p:spPr bwMode="auto">
          <a:xfrm>
            <a:off x="932354" y="3399398"/>
            <a:ext cx="2448272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粉笔盒高大约是</a:t>
            </a: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分米。</a:t>
            </a:r>
            <a:endParaRPr lang="zh-CN" altLang="en-US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 Box 51"/>
          <p:cNvSpPr txBox="1">
            <a:spLocks noChangeArrowheads="1"/>
          </p:cNvSpPr>
          <p:nvPr/>
        </p:nvSpPr>
        <p:spPr bwMode="auto">
          <a:xfrm>
            <a:off x="3527829" y="3399397"/>
            <a:ext cx="2085045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一拃长大约是</a:t>
            </a: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分米。</a:t>
            </a:r>
            <a:endParaRPr lang="zh-CN" altLang="en-US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 Box 51"/>
          <p:cNvSpPr txBox="1">
            <a:spLocks noChangeArrowheads="1"/>
          </p:cNvSpPr>
          <p:nvPr/>
        </p:nvSpPr>
        <p:spPr bwMode="auto">
          <a:xfrm>
            <a:off x="6044922" y="3399397"/>
            <a:ext cx="2088232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手掌宽大约是</a:t>
            </a: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分米。</a:t>
            </a:r>
            <a:endParaRPr lang="zh-CN" altLang="en-US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6" grpId="0" bldLvl="0" animBg="1"/>
      <p:bldP spid="17" grpId="0" bldLvl="0" animBg="1"/>
      <p:bldP spid="18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2"/>
          <p:cNvSpPr txBox="1"/>
          <p:nvPr/>
        </p:nvSpPr>
        <p:spPr>
          <a:xfrm>
            <a:off x="1187386" y="2503035"/>
            <a:ext cx="361446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厘米＝（   ）毫米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012638" y="1006072"/>
            <a:ext cx="1328638" cy="1265067"/>
            <a:chOff x="2843808" y="1220272"/>
            <a:chExt cx="1328638" cy="1265067"/>
          </a:xfrm>
        </p:grpSpPr>
        <p:pic>
          <p:nvPicPr>
            <p:cNvPr id="70" name="Picture 3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43808" y="1220272"/>
              <a:ext cx="1328638" cy="126506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3" name="矩形 2"/>
            <p:cNvSpPr/>
            <p:nvPr/>
          </p:nvSpPr>
          <p:spPr>
            <a:xfrm>
              <a:off x="3195609" y="2208912"/>
              <a:ext cx="651402" cy="235353"/>
            </a:xfrm>
            <a:prstGeom prst="rect">
              <a:avLst/>
            </a:prstGeom>
            <a:solidFill>
              <a:srgbClr val="FFFFFF"/>
            </a:solidFill>
            <a:ln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4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2</a:t>
              </a:r>
              <a:r>
                <a:rPr lang="zh-CN" altLang="en-US" sz="14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厘米</a:t>
              </a:r>
              <a:endParaRPr lang="zh-CN" altLang="en-US" sz="1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5430655" y="845380"/>
            <a:ext cx="2414414" cy="1586449"/>
            <a:chOff x="5724128" y="1059582"/>
            <a:chExt cx="2414414" cy="1586449"/>
          </a:xfrm>
        </p:grpSpPr>
        <p:pic>
          <p:nvPicPr>
            <p:cNvPr id="69" name="Picture 5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24128" y="1059582"/>
              <a:ext cx="2414414" cy="158644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71" name="矩形 70"/>
            <p:cNvSpPr/>
            <p:nvPr/>
          </p:nvSpPr>
          <p:spPr>
            <a:xfrm rot="16200000">
              <a:off x="5512889" y="1761761"/>
              <a:ext cx="801847" cy="235353"/>
            </a:xfrm>
            <a:prstGeom prst="rect">
              <a:avLst/>
            </a:prstGeom>
            <a:solidFill>
              <a:srgbClr val="FFFFFF"/>
            </a:solidFill>
            <a:ln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4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80</a:t>
              </a:r>
              <a:r>
                <a:rPr lang="zh-CN" altLang="en-US" sz="14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厘米</a:t>
              </a:r>
              <a:endParaRPr lang="zh-CN" altLang="en-US" sz="1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72" name="TextBox 2"/>
          <p:cNvSpPr txBox="1"/>
          <p:nvPr/>
        </p:nvSpPr>
        <p:spPr>
          <a:xfrm>
            <a:off x="4873853" y="2488482"/>
            <a:ext cx="361446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80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厘米＝（   ）分米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634196" y="3119282"/>
            <a:ext cx="4105186" cy="1200329"/>
            <a:chOff x="660074" y="3250236"/>
            <a:chExt cx="4105186" cy="1200329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60074" y="3250236"/>
              <a:ext cx="884329" cy="666597"/>
            </a:xfrm>
            <a:prstGeom prst="rect">
              <a:avLst/>
            </a:prstGeom>
          </p:spPr>
        </p:pic>
        <p:sp>
          <p:nvSpPr>
            <p:cNvPr id="74" name="TextBox 3"/>
            <p:cNvSpPr txBox="1"/>
            <p:nvPr/>
          </p:nvSpPr>
          <p:spPr>
            <a:xfrm>
              <a:off x="1526812" y="3250236"/>
              <a:ext cx="3238448" cy="120032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想：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厘米是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10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毫米，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2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厘米是（   ）个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10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毫米。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75" name="TextBox 7"/>
          <p:cNvSpPr txBox="1"/>
          <p:nvPr/>
        </p:nvSpPr>
        <p:spPr>
          <a:xfrm>
            <a:off x="3065414" y="3467276"/>
            <a:ext cx="665163" cy="4616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6" name="TextBox 7"/>
          <p:cNvSpPr txBox="1"/>
          <p:nvPr/>
        </p:nvSpPr>
        <p:spPr>
          <a:xfrm>
            <a:off x="2867174" y="2479588"/>
            <a:ext cx="665163" cy="5232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77" name="组合 76"/>
          <p:cNvGrpSpPr/>
          <p:nvPr/>
        </p:nvGrpSpPr>
        <p:grpSpPr>
          <a:xfrm>
            <a:off x="4657829" y="3052850"/>
            <a:ext cx="4118118" cy="1200329"/>
            <a:chOff x="647142" y="3250236"/>
            <a:chExt cx="4118118" cy="1200329"/>
          </a:xfrm>
        </p:grpSpPr>
        <p:pic>
          <p:nvPicPr>
            <p:cNvPr id="78" name="图片 77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47142" y="3250236"/>
              <a:ext cx="884329" cy="666597"/>
            </a:xfrm>
            <a:prstGeom prst="rect">
              <a:avLst/>
            </a:prstGeom>
          </p:spPr>
        </p:pic>
        <p:sp>
          <p:nvSpPr>
            <p:cNvPr id="79" name="TextBox 3"/>
            <p:cNvSpPr txBox="1"/>
            <p:nvPr/>
          </p:nvSpPr>
          <p:spPr>
            <a:xfrm>
              <a:off x="1526812" y="3250236"/>
              <a:ext cx="3238448" cy="120032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想：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10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厘米是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分米，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80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厘米里面有（   ）个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10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厘米。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80" name="TextBox 7"/>
          <p:cNvSpPr txBox="1"/>
          <p:nvPr/>
        </p:nvSpPr>
        <p:spPr>
          <a:xfrm>
            <a:off x="7856290" y="3422181"/>
            <a:ext cx="665163" cy="4616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1" name="TextBox 7"/>
          <p:cNvSpPr txBox="1"/>
          <p:nvPr/>
        </p:nvSpPr>
        <p:spPr>
          <a:xfrm>
            <a:off x="6824141" y="2493744"/>
            <a:ext cx="665163" cy="5232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72" grpId="0"/>
      <p:bldP spid="75" grpId="0"/>
      <p:bldP spid="8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2" name="直接连接符 51211"/>
          <p:cNvSpPr/>
          <p:nvPr/>
        </p:nvSpPr>
        <p:spPr>
          <a:xfrm>
            <a:off x="1516380" y="2766060"/>
            <a:ext cx="1090930" cy="0"/>
          </a:xfrm>
          <a:prstGeom prst="line">
            <a:avLst/>
          </a:prstGeom>
          <a:ln w="57150" cap="flat" cmpd="sng">
            <a:solidFill>
              <a:srgbClr val="FF000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51213" name="直接连接符 51212"/>
          <p:cNvSpPr/>
          <p:nvPr/>
        </p:nvSpPr>
        <p:spPr>
          <a:xfrm>
            <a:off x="3768090" y="2766060"/>
            <a:ext cx="1090930" cy="0"/>
          </a:xfrm>
          <a:prstGeom prst="line">
            <a:avLst/>
          </a:prstGeom>
          <a:ln w="57150" cap="flat" cmpd="sng">
            <a:solidFill>
              <a:srgbClr val="FF000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51214" name="直接连接符 51213"/>
          <p:cNvSpPr/>
          <p:nvPr/>
        </p:nvSpPr>
        <p:spPr>
          <a:xfrm>
            <a:off x="6019800" y="2766060"/>
            <a:ext cx="1088390" cy="0"/>
          </a:xfrm>
          <a:prstGeom prst="line">
            <a:avLst/>
          </a:prstGeom>
          <a:ln w="57150" cap="flat" cmpd="sng">
            <a:solidFill>
              <a:srgbClr val="FF000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51215" name="文本框 51214"/>
          <p:cNvSpPr txBox="1"/>
          <p:nvPr/>
        </p:nvSpPr>
        <p:spPr>
          <a:xfrm>
            <a:off x="863600" y="2478405"/>
            <a:ext cx="654685" cy="56070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defTabSz="457200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米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sp>
        <p:nvSpPr>
          <p:cNvPr id="51216" name="文本框 51215"/>
          <p:cNvSpPr txBox="1"/>
          <p:nvPr/>
        </p:nvSpPr>
        <p:spPr>
          <a:xfrm>
            <a:off x="2739390" y="2440305"/>
            <a:ext cx="1233805" cy="56070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defTabSz="457200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分米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sp>
        <p:nvSpPr>
          <p:cNvPr id="51217" name="文本框 51216"/>
          <p:cNvSpPr txBox="1"/>
          <p:nvPr/>
        </p:nvSpPr>
        <p:spPr>
          <a:xfrm>
            <a:off x="4916170" y="2459355"/>
            <a:ext cx="1308735" cy="56070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defTabSz="457200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Times New Roman" panose="02020603050405020304" pitchFamily="18" charset="0"/>
              </a:rPr>
              <a:t> 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Times New Roman" panose="02020603050405020304" pitchFamily="18" charset="0"/>
              </a:rPr>
              <a:t>厘米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sp>
        <p:nvSpPr>
          <p:cNvPr id="51218" name="文本框 51217"/>
          <p:cNvSpPr txBox="1"/>
          <p:nvPr/>
        </p:nvSpPr>
        <p:spPr>
          <a:xfrm>
            <a:off x="7108825" y="2435225"/>
            <a:ext cx="1378585" cy="56070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defTabSz="457200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Times New Roman" panose="02020603050405020304" pitchFamily="18" charset="0"/>
              </a:rPr>
              <a:t>  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Times New Roman" panose="02020603050405020304" pitchFamily="18" charset="0"/>
              </a:rPr>
              <a:t>毫米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cxnSp>
        <p:nvCxnSpPr>
          <p:cNvPr id="51219" name="肘形连接符 51218"/>
          <p:cNvCxnSpPr/>
          <p:nvPr/>
        </p:nvCxnSpPr>
        <p:spPr>
          <a:xfrm rot="5400000" flipH="1" flipV="1">
            <a:off x="4472305" y="-318135"/>
            <a:ext cx="42545" cy="6607810"/>
          </a:xfrm>
          <a:prstGeom prst="bentConnector3">
            <a:avLst>
              <a:gd name="adj1" fmla="val -711088"/>
            </a:avLst>
          </a:prstGeom>
          <a:ln w="57150" cap="flat" cmpd="sng">
            <a:solidFill>
              <a:srgbClr val="FF0000"/>
            </a:solidFill>
            <a:prstDash val="solid"/>
            <a:miter/>
            <a:headEnd type="none" w="med" len="med"/>
            <a:tailEnd type="triangle" w="med" len="med"/>
          </a:ln>
        </p:spPr>
      </p:cxnSp>
      <p:cxnSp>
        <p:nvCxnSpPr>
          <p:cNvPr id="51220" name="肘形连接符 51219"/>
          <p:cNvCxnSpPr>
            <a:stCxn id="51215" idx="0"/>
            <a:endCxn id="51217" idx="0"/>
          </p:cNvCxnSpPr>
          <p:nvPr/>
        </p:nvCxnSpPr>
        <p:spPr>
          <a:xfrm rot="16200000">
            <a:off x="3371850" y="279400"/>
            <a:ext cx="19050" cy="4379595"/>
          </a:xfrm>
          <a:prstGeom prst="bentConnector3">
            <a:avLst>
              <a:gd name="adj1" fmla="val 1351667"/>
            </a:avLst>
          </a:prstGeom>
          <a:ln w="57150" cap="flat" cmpd="sng">
            <a:solidFill>
              <a:srgbClr val="FF0000"/>
            </a:solidFill>
            <a:prstDash val="solid"/>
            <a:miter/>
            <a:headEnd type="none" w="med" len="med"/>
            <a:tailEnd type="triangle" w="med" len="med"/>
          </a:ln>
        </p:spPr>
      </p:cxnSp>
      <p:sp>
        <p:nvSpPr>
          <p:cNvPr id="51221" name="文本框 51220"/>
          <p:cNvSpPr txBox="1"/>
          <p:nvPr/>
        </p:nvSpPr>
        <p:spPr>
          <a:xfrm>
            <a:off x="1734185" y="2221865"/>
            <a:ext cx="1088390" cy="56070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defTabSz="457200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10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sp>
        <p:nvSpPr>
          <p:cNvPr id="51222" name="文本框 51221"/>
          <p:cNvSpPr txBox="1"/>
          <p:nvPr/>
        </p:nvSpPr>
        <p:spPr>
          <a:xfrm>
            <a:off x="3985895" y="2221865"/>
            <a:ext cx="1308735" cy="56070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defTabSz="457200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10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sp>
        <p:nvSpPr>
          <p:cNvPr id="51223" name="文本框 51222"/>
          <p:cNvSpPr txBox="1"/>
          <p:nvPr/>
        </p:nvSpPr>
        <p:spPr>
          <a:xfrm>
            <a:off x="6256655" y="2221865"/>
            <a:ext cx="852170" cy="56070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defTabSz="457200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10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sp>
        <p:nvSpPr>
          <p:cNvPr id="51224" name="文本框 51223"/>
          <p:cNvSpPr txBox="1"/>
          <p:nvPr/>
        </p:nvSpPr>
        <p:spPr>
          <a:xfrm>
            <a:off x="3413760" y="1500505"/>
            <a:ext cx="1071245" cy="56070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defTabSz="457200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100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sp>
        <p:nvSpPr>
          <p:cNvPr id="51225" name="文本框 51224"/>
          <p:cNvSpPr txBox="1"/>
          <p:nvPr/>
        </p:nvSpPr>
        <p:spPr>
          <a:xfrm>
            <a:off x="3732530" y="3348990"/>
            <a:ext cx="1598295" cy="56070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defTabSz="457200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1000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07415" y="709930"/>
            <a:ext cx="6307455" cy="82994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defTabSz="685800" eaLnBrk="1" hangingPunct="1">
              <a:lnSpc>
                <a:spcPct val="150000"/>
              </a:lnSpc>
              <a:spcBef>
                <a:spcPts val="4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米、分米、厘米、毫米之间的关系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63600" y="3967480"/>
            <a:ext cx="7532370" cy="82994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defTabSz="685800" eaLnBrk="1" hangingPunct="1">
              <a:lnSpc>
                <a:spcPct val="150000"/>
              </a:lnSpc>
              <a:spcBef>
                <a:spcPts val="4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同桌交流：它们之间的进率分别是多少？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51221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3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5" dur="1" fill="hold"/>
                                        <p:tgtEl>
                                          <p:spTgt spid="5121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0" dur="1" fill="hold"/>
                                        <p:tgtEl>
                                          <p:spTgt spid="5122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1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3" dur="1" fill="hold"/>
                                        <p:tgtEl>
                                          <p:spTgt spid="5121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8" dur="1" fill="hold"/>
                                        <p:tgtEl>
                                          <p:spTgt spid="5121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9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1" dur="1" fill="hold"/>
                                        <p:tgtEl>
                                          <p:spTgt spid="5122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6" dur="1" fill="hold"/>
                                        <p:tgtEl>
                                          <p:spTgt spid="5122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37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9" dur="1" fill="hold"/>
                                        <p:tgtEl>
                                          <p:spTgt spid="5122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4" dur="1" fill="hold"/>
                                        <p:tgtEl>
                                          <p:spTgt spid="5121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45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7" dur="1" fill="hold"/>
                                        <p:tgtEl>
                                          <p:spTgt spid="5122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21" grpId="0"/>
      <p:bldP spid="51222" grpId="0"/>
      <p:bldP spid="51223" grpId="0"/>
      <p:bldP spid="51224" grpId="0"/>
      <p:bldP spid="51225" grpId="0"/>
      <p:bldP spid="2" grpId="0"/>
    </p:bldLst>
  </p:timing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1_Office 主题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1059</Words>
  <Application>WPS 演示</Application>
  <PresentationFormat>全屏显示(16:9)</PresentationFormat>
  <Paragraphs>183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18</vt:i4>
      </vt:variant>
    </vt:vector>
  </HeadingPairs>
  <TitlesOfParts>
    <vt:vector size="36" baseType="lpstr">
      <vt:lpstr>Arial</vt:lpstr>
      <vt:lpstr>宋体</vt:lpstr>
      <vt:lpstr>Wingdings</vt:lpstr>
      <vt:lpstr>黑体</vt:lpstr>
      <vt:lpstr>Calibri</vt:lpstr>
      <vt:lpstr>等线</vt:lpstr>
      <vt:lpstr>楷体</vt:lpstr>
      <vt:lpstr>汉仪雅酷黑简</vt:lpstr>
      <vt:lpstr>楷体_GB2312</vt:lpstr>
      <vt:lpstr>新宋体</vt:lpstr>
      <vt:lpstr>Times New Roman</vt:lpstr>
      <vt:lpstr>等线 Light</vt:lpstr>
      <vt:lpstr>微软雅黑</vt:lpstr>
      <vt:lpstr>Arial Unicode MS</vt:lpstr>
      <vt:lpstr>Cambria</vt:lpstr>
      <vt:lpstr>Arial</vt:lpstr>
      <vt:lpstr>1_Office 主题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Lenovo</dc:creator>
  <cp:lastModifiedBy>上帝掷骰子吗</cp:lastModifiedBy>
  <cp:revision>55</cp:revision>
  <dcterms:created xsi:type="dcterms:W3CDTF">2019-09-02T08:53:00Z</dcterms:created>
  <dcterms:modified xsi:type="dcterms:W3CDTF">2023-09-28T13:41:19Z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2052-12.1.0.15374</vt:lpwstr>
  </property>
  <property fmtid="{D5CDD505-2E9C-101B-9397-08002B2CF9AE}" pid="3" name="ICV">
    <vt:lpwstr>925F036DFB01437E8D11C0D5E789E304_12</vt:lpwstr>
  </property>
</Properties>
</file>