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sldIdLst>
    <p:sldId id="256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61" r:id="rId19"/>
    <p:sldId id="262" r:id="rId20"/>
    <p:sldId id="280" r:id="rId21"/>
  </p:sldIdLst>
  <p:sldSz cx="9144000" cy="5143500" type="screen16x9"/>
  <p:notesSz cx="6858000" cy="9144000"/>
  <p:custDataLst>
    <p:tags r:id="rId2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864" y="121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4.jpeg"/><Relationship Id="rId1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hdphoto" Target="../media/image37.wdp"/><Relationship Id="rId1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8.xml"/><Relationship Id="rId4" Type="http://schemas.openxmlformats.org/officeDocument/2006/relationships/slide" Target="slide7.xml"/><Relationship Id="rId3" Type="http://schemas.openxmlformats.org/officeDocument/2006/relationships/slide" Target="slide6.xml"/><Relationship Id="rId2" Type="http://schemas.openxmlformats.org/officeDocument/2006/relationships/slide" Target="slide5.xml"/><Relationship Id="rId1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5914" y="192286"/>
            <a:ext cx="4466607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万以内的加法和减法（一）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4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7" name="组合 6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1" name="组合 10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13" name="矩形: 圆角 12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4" name="矩形: 圆角 13"/>
                <p:cNvSpPr/>
                <p:nvPr userDrawn="1"/>
              </p:nvSpPr>
              <p:spPr>
                <a:xfrm>
                  <a:off x="320885" y="1625405"/>
                  <a:ext cx="379910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54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整理和复习</a:t>
                  </a:r>
                  <a:endParaRPr lang="zh-CN" altLang="en-US" sz="5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2" name="图片 11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7087" y="1131590"/>
              <a:ext cx="771906" cy="775367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66337" y="630784"/>
            <a:ext cx="6158648" cy="750620"/>
            <a:chOff x="2030292" y="422508"/>
            <a:chExt cx="6158648" cy="750620"/>
          </a:xfrm>
        </p:grpSpPr>
        <p:sp>
          <p:nvSpPr>
            <p:cNvPr id="30" name="TextBox 12"/>
            <p:cNvSpPr txBox="1">
              <a:spLocks noChangeArrowheads="1"/>
            </p:cNvSpPr>
            <p:nvPr/>
          </p:nvSpPr>
          <p:spPr bwMode="auto">
            <a:xfrm>
              <a:off x="2932356" y="542612"/>
              <a:ext cx="5256584" cy="561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5.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解决问题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030292" y="422508"/>
              <a:ext cx="750620" cy="750620"/>
            </a:xfrm>
            <a:prstGeom prst="rect">
              <a:avLst/>
            </a:prstGeom>
          </p:spPr>
        </p:pic>
      </p:grpSp>
      <p:sp>
        <p:nvSpPr>
          <p:cNvPr id="32" name="标题 1"/>
          <p:cNvSpPr>
            <a:spLocks noGrp="1" noChangeArrowheads="1"/>
          </p:cNvSpPr>
          <p:nvPr/>
        </p:nvSpPr>
        <p:spPr bwMode="auto">
          <a:xfrm>
            <a:off x="2771852" y="2646884"/>
            <a:ext cx="163174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395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标题 1"/>
          <p:cNvSpPr>
            <a:spLocks noGrp="1" noChangeArrowheads="1"/>
          </p:cNvSpPr>
          <p:nvPr/>
        </p:nvSpPr>
        <p:spPr bwMode="auto">
          <a:xfrm>
            <a:off x="2579922" y="3786990"/>
            <a:ext cx="5820329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答：还差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张快递单。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标题 1"/>
          <p:cNvSpPr>
            <a:spLocks noGrp="1" noChangeArrowheads="1"/>
          </p:cNvSpPr>
          <p:nvPr/>
        </p:nvSpPr>
        <p:spPr bwMode="auto">
          <a:xfrm>
            <a:off x="4271881" y="2641329"/>
            <a:ext cx="2343151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674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（张）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标题 1"/>
          <p:cNvSpPr>
            <a:spLocks noGrp="1" noChangeArrowheads="1"/>
          </p:cNvSpPr>
          <p:nvPr/>
        </p:nvSpPr>
        <p:spPr bwMode="auto">
          <a:xfrm>
            <a:off x="2786310" y="3159795"/>
            <a:ext cx="3672408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674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（张）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743749" y="1349098"/>
            <a:ext cx="7896911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我的网上书店上午接了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279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个订单，下午接了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395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个订单。今天准备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600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张快递单够吗？还差多少张快递单？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13" grpId="0"/>
      <p:bldP spid="14" grpId="0" bldLvl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5"/>
          <p:cNvSpPr txBox="1">
            <a:spLocks noChangeArrowheads="1"/>
          </p:cNvSpPr>
          <p:nvPr/>
        </p:nvSpPr>
        <p:spPr bwMode="auto">
          <a:xfrm>
            <a:off x="602501" y="575046"/>
            <a:ext cx="9217024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计算下列各题。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4" name="Group 75"/>
          <p:cNvGrpSpPr/>
          <p:nvPr/>
        </p:nvGrpSpPr>
        <p:grpSpPr bwMode="auto">
          <a:xfrm>
            <a:off x="2010022" y="1493866"/>
            <a:ext cx="3071327" cy="923925"/>
            <a:chOff x="1125" y="1777"/>
            <a:chExt cx="1634" cy="582"/>
          </a:xfrm>
        </p:grpSpPr>
        <p:sp>
          <p:nvSpPr>
            <p:cNvPr id="17" name="TextBox 79"/>
            <p:cNvSpPr txBox="1">
              <a:spLocks noChangeArrowheads="1"/>
            </p:cNvSpPr>
            <p:nvPr/>
          </p:nvSpPr>
          <p:spPr bwMode="auto">
            <a:xfrm>
              <a:off x="1150" y="2029"/>
              <a:ext cx="160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＋ 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3 7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8" name="直接连接符 80"/>
            <p:cNvCxnSpPr>
              <a:cxnSpLocks noChangeShapeType="1"/>
            </p:cNvCxnSpPr>
            <p:nvPr/>
          </p:nvCxnSpPr>
          <p:spPr bwMode="auto">
            <a:xfrm>
              <a:off x="1125" y="2345"/>
              <a:ext cx="879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0" name="TextBox 62"/>
            <p:cNvSpPr txBox="1">
              <a:spLocks noChangeArrowheads="1"/>
            </p:cNvSpPr>
            <p:nvPr/>
          </p:nvSpPr>
          <p:spPr bwMode="auto">
            <a:xfrm>
              <a:off x="1439" y="1777"/>
              <a:ext cx="108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2 2 5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TextBox 42"/>
          <p:cNvSpPr txBox="1">
            <a:spLocks noChangeArrowheads="1"/>
          </p:cNvSpPr>
          <p:nvPr/>
        </p:nvSpPr>
        <p:spPr bwMode="auto">
          <a:xfrm>
            <a:off x="2940428" y="2325221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TextBox 44"/>
          <p:cNvSpPr txBox="1">
            <a:spLocks noChangeArrowheads="1"/>
          </p:cNvSpPr>
          <p:nvPr/>
        </p:nvSpPr>
        <p:spPr bwMode="auto">
          <a:xfrm>
            <a:off x="2590705" y="2332066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Box 45"/>
          <p:cNvSpPr txBox="1">
            <a:spLocks noChangeArrowheads="1"/>
          </p:cNvSpPr>
          <p:nvPr/>
        </p:nvSpPr>
        <p:spPr bwMode="auto">
          <a:xfrm>
            <a:off x="3318265" y="2339389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Group 75"/>
          <p:cNvGrpSpPr/>
          <p:nvPr/>
        </p:nvGrpSpPr>
        <p:grpSpPr bwMode="auto">
          <a:xfrm>
            <a:off x="1906162" y="3309018"/>
            <a:ext cx="3024336" cy="930275"/>
            <a:chOff x="1051" y="1777"/>
            <a:chExt cx="1609" cy="586"/>
          </a:xfrm>
        </p:grpSpPr>
        <p:sp>
          <p:nvSpPr>
            <p:cNvPr id="27" name="TextBox 79"/>
            <p:cNvSpPr txBox="1">
              <a:spLocks noChangeArrowheads="1"/>
            </p:cNvSpPr>
            <p:nvPr/>
          </p:nvSpPr>
          <p:spPr bwMode="auto">
            <a:xfrm>
              <a:off x="1051" y="2033"/>
              <a:ext cx="160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＋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6 7 8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8" name="直接连接符 80"/>
            <p:cNvCxnSpPr>
              <a:cxnSpLocks noChangeShapeType="1"/>
            </p:cNvCxnSpPr>
            <p:nvPr/>
          </p:nvCxnSpPr>
          <p:spPr bwMode="auto">
            <a:xfrm>
              <a:off x="1125" y="2345"/>
              <a:ext cx="879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9" name="TextBox 62"/>
            <p:cNvSpPr txBox="1">
              <a:spLocks noChangeArrowheads="1"/>
            </p:cNvSpPr>
            <p:nvPr/>
          </p:nvSpPr>
          <p:spPr bwMode="auto">
            <a:xfrm>
              <a:off x="1439" y="1777"/>
              <a:ext cx="108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2 6 3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0" name="TextBox 42"/>
          <p:cNvSpPr txBox="1">
            <a:spLocks noChangeArrowheads="1"/>
          </p:cNvSpPr>
          <p:nvPr/>
        </p:nvSpPr>
        <p:spPr bwMode="auto">
          <a:xfrm>
            <a:off x="2975661" y="4140373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TextBox 44"/>
          <p:cNvSpPr txBox="1">
            <a:spLocks noChangeArrowheads="1"/>
          </p:cNvSpPr>
          <p:nvPr/>
        </p:nvSpPr>
        <p:spPr bwMode="auto">
          <a:xfrm>
            <a:off x="2625938" y="4147218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TextBox 45"/>
          <p:cNvSpPr txBox="1">
            <a:spLocks noChangeArrowheads="1"/>
          </p:cNvSpPr>
          <p:nvPr/>
        </p:nvSpPr>
        <p:spPr bwMode="auto">
          <a:xfrm>
            <a:off x="3353498" y="4154541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123694" y="2126635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137146" y="3939119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" name="Group 75"/>
          <p:cNvGrpSpPr/>
          <p:nvPr/>
        </p:nvGrpSpPr>
        <p:grpSpPr bwMode="auto">
          <a:xfrm>
            <a:off x="4900751" y="1493866"/>
            <a:ext cx="3024336" cy="930275"/>
            <a:chOff x="1056" y="1777"/>
            <a:chExt cx="1609" cy="586"/>
          </a:xfrm>
        </p:grpSpPr>
        <p:sp>
          <p:nvSpPr>
            <p:cNvPr id="38" name="TextBox 79"/>
            <p:cNvSpPr txBox="1">
              <a:spLocks noChangeArrowheads="1"/>
            </p:cNvSpPr>
            <p:nvPr/>
          </p:nvSpPr>
          <p:spPr bwMode="auto">
            <a:xfrm>
              <a:off x="1056" y="2033"/>
              <a:ext cx="160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－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1 4 3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39" name="直接连接符 80"/>
            <p:cNvCxnSpPr>
              <a:cxnSpLocks noChangeShapeType="1"/>
            </p:cNvCxnSpPr>
            <p:nvPr/>
          </p:nvCxnSpPr>
          <p:spPr bwMode="auto">
            <a:xfrm>
              <a:off x="1125" y="2345"/>
              <a:ext cx="879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0" name="TextBox 62"/>
            <p:cNvSpPr txBox="1">
              <a:spLocks noChangeArrowheads="1"/>
            </p:cNvSpPr>
            <p:nvPr/>
          </p:nvSpPr>
          <p:spPr bwMode="auto">
            <a:xfrm>
              <a:off x="1439" y="1777"/>
              <a:ext cx="108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3 2 4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1" name="TextBox 42"/>
          <p:cNvSpPr txBox="1">
            <a:spLocks noChangeArrowheads="1"/>
          </p:cNvSpPr>
          <p:nvPr/>
        </p:nvSpPr>
        <p:spPr bwMode="auto">
          <a:xfrm>
            <a:off x="5988426" y="2325221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2" name="TextBox 44"/>
          <p:cNvSpPr txBox="1">
            <a:spLocks noChangeArrowheads="1"/>
          </p:cNvSpPr>
          <p:nvPr/>
        </p:nvSpPr>
        <p:spPr bwMode="auto">
          <a:xfrm>
            <a:off x="5611129" y="2332066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0" name="TextBox 45"/>
          <p:cNvSpPr txBox="1">
            <a:spLocks noChangeArrowheads="1"/>
          </p:cNvSpPr>
          <p:nvPr/>
        </p:nvSpPr>
        <p:spPr bwMode="auto">
          <a:xfrm>
            <a:off x="6338689" y="2339389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3" name="Group 75"/>
          <p:cNvGrpSpPr/>
          <p:nvPr/>
        </p:nvGrpSpPr>
        <p:grpSpPr bwMode="auto">
          <a:xfrm>
            <a:off x="4937864" y="3309018"/>
            <a:ext cx="3024336" cy="923925"/>
            <a:chOff x="1057" y="1777"/>
            <a:chExt cx="1609" cy="582"/>
          </a:xfrm>
        </p:grpSpPr>
        <p:sp>
          <p:nvSpPr>
            <p:cNvPr id="54" name="TextBox 79"/>
            <p:cNvSpPr txBox="1">
              <a:spLocks noChangeArrowheads="1"/>
            </p:cNvSpPr>
            <p:nvPr/>
          </p:nvSpPr>
          <p:spPr bwMode="auto">
            <a:xfrm>
              <a:off x="1057" y="2029"/>
              <a:ext cx="160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－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4 0 7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55" name="直接连接符 80"/>
            <p:cNvCxnSpPr>
              <a:cxnSpLocks noChangeShapeType="1"/>
            </p:cNvCxnSpPr>
            <p:nvPr/>
          </p:nvCxnSpPr>
          <p:spPr bwMode="auto">
            <a:xfrm>
              <a:off x="1125" y="2345"/>
              <a:ext cx="879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6" name="TextBox 62"/>
            <p:cNvSpPr txBox="1">
              <a:spLocks noChangeArrowheads="1"/>
            </p:cNvSpPr>
            <p:nvPr/>
          </p:nvSpPr>
          <p:spPr bwMode="auto">
            <a:xfrm>
              <a:off x="1439" y="1777"/>
              <a:ext cx="108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7 0 1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7" name="TextBox 42"/>
          <p:cNvSpPr txBox="1">
            <a:spLocks noChangeArrowheads="1"/>
          </p:cNvSpPr>
          <p:nvPr/>
        </p:nvSpPr>
        <p:spPr bwMode="auto">
          <a:xfrm>
            <a:off x="6014181" y="4154541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8" name="TextBox 44"/>
          <p:cNvSpPr txBox="1">
            <a:spLocks noChangeArrowheads="1"/>
          </p:cNvSpPr>
          <p:nvPr/>
        </p:nvSpPr>
        <p:spPr bwMode="auto">
          <a:xfrm>
            <a:off x="5670223" y="4140213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9" name="TextBox 45"/>
          <p:cNvSpPr txBox="1">
            <a:spLocks noChangeArrowheads="1"/>
          </p:cNvSpPr>
          <p:nvPr/>
        </p:nvSpPr>
        <p:spPr bwMode="auto">
          <a:xfrm>
            <a:off x="6373922" y="4154541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5598613" y="1383692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6013872" y="3158106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616400" y="3170876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2776156" y="3939108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21" grpId="0"/>
      <p:bldP spid="22" grpId="0"/>
      <p:bldP spid="23" grpId="0"/>
      <p:bldP spid="30" grpId="0"/>
      <p:bldP spid="31" grpId="0"/>
      <p:bldP spid="32" grpId="0"/>
      <p:bldP spid="33" grpId="0"/>
      <p:bldP spid="34" grpId="0"/>
      <p:bldP spid="41" grpId="0"/>
      <p:bldP spid="42" grpId="0"/>
      <p:bldP spid="50" grpId="0"/>
      <p:bldP spid="57" grpId="0"/>
      <p:bldP spid="58" grpId="0"/>
      <p:bldP spid="59" grpId="0"/>
      <p:bldP spid="60" grpId="0"/>
      <p:bldP spid="61" grpId="0"/>
      <p:bldP spid="62" grpId="0"/>
      <p:bldP spid="6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1"/>
          <p:cNvSpPr txBox="1">
            <a:spLocks noChangeArrowheads="1"/>
          </p:cNvSpPr>
          <p:nvPr/>
        </p:nvSpPr>
        <p:spPr bwMode="auto">
          <a:xfrm>
            <a:off x="684336" y="733600"/>
            <a:ext cx="7632848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判断。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）验算减法只能用“差＋减数”，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看是否等于被减数这一种方法。  （   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）两位数加两位数，和一定是三位数。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（   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）一个数比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248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168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，这个数一定比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168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248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                    （  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7" name="标题 1"/>
          <p:cNvSpPr>
            <a:spLocks noGrp="1" noChangeArrowheads="1"/>
          </p:cNvSpPr>
          <p:nvPr/>
        </p:nvSpPr>
        <p:spPr bwMode="auto">
          <a:xfrm>
            <a:off x="7308165" y="1813720"/>
            <a:ext cx="937011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标题 1"/>
          <p:cNvSpPr>
            <a:spLocks noGrp="1" noChangeArrowheads="1"/>
          </p:cNvSpPr>
          <p:nvPr/>
        </p:nvSpPr>
        <p:spPr bwMode="auto">
          <a:xfrm>
            <a:off x="7348373" y="2749824"/>
            <a:ext cx="937011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标题 1"/>
          <p:cNvSpPr>
            <a:spLocks noGrp="1" noChangeArrowheads="1"/>
          </p:cNvSpPr>
          <p:nvPr/>
        </p:nvSpPr>
        <p:spPr bwMode="auto">
          <a:xfrm>
            <a:off x="7348373" y="3757936"/>
            <a:ext cx="937011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67" grpId="0" bldLvl="0" autoUpdateAnimBg="0"/>
      <p:bldP spid="70" grpId="0" bldLvl="0" autoUpdateAnimBg="0"/>
      <p:bldP spid="73" grpId="0" bldLvl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6157" y="1511807"/>
            <a:ext cx="1275509" cy="1566768"/>
          </a:xfrm>
          <a:prstGeom prst="rect">
            <a:avLst/>
          </a:prstGeom>
        </p:spPr>
      </p:pic>
      <p:sp>
        <p:nvSpPr>
          <p:cNvPr id="24" name="标题 1"/>
          <p:cNvSpPr>
            <a:spLocks noGrp="1" noChangeArrowheads="1"/>
          </p:cNvSpPr>
          <p:nvPr/>
        </p:nvSpPr>
        <p:spPr bwMode="auto">
          <a:xfrm>
            <a:off x="623718" y="3034566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468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标题 1"/>
          <p:cNvSpPr>
            <a:spLocks noGrp="1" noChangeArrowheads="1"/>
          </p:cNvSpPr>
          <p:nvPr/>
        </p:nvSpPr>
        <p:spPr bwMode="auto">
          <a:xfrm>
            <a:off x="510562" y="3842436"/>
            <a:ext cx="5184576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答：全年一共售出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1037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标题 1"/>
          <p:cNvSpPr>
            <a:spLocks noGrp="1" noChangeArrowheads="1"/>
          </p:cNvSpPr>
          <p:nvPr/>
        </p:nvSpPr>
        <p:spPr bwMode="auto">
          <a:xfrm>
            <a:off x="2539776" y="3034565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1037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（台）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30577" y="667544"/>
            <a:ext cx="8383574" cy="3603472"/>
            <a:chOff x="630577" y="667544"/>
            <a:chExt cx="8383574" cy="3603472"/>
          </a:xfrm>
        </p:grpSpPr>
        <p:sp>
          <p:nvSpPr>
            <p:cNvPr id="19" name="矩形 3"/>
            <p:cNvSpPr>
              <a:spLocks noChangeArrowheads="1"/>
            </p:cNvSpPr>
            <p:nvPr/>
          </p:nvSpPr>
          <p:spPr bwMode="auto">
            <a:xfrm>
              <a:off x="630577" y="667544"/>
              <a:ext cx="8045879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某商场上半年售出电视机</a:t>
              </a:r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468</a:t>
              </a: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台，下本年售出</a:t>
              </a:r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569</a:t>
              </a: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台，全年一共售出多少台？</a:t>
              </a:r>
              <a:endPara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19657" y="1808020"/>
              <a:ext cx="3694494" cy="246299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  <p:bldP spid="28" grpId="0" bldLvl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5580" y="2980017"/>
            <a:ext cx="1916100" cy="1916100"/>
          </a:xfrm>
          <a:prstGeom prst="rect">
            <a:avLst/>
          </a:prstGeom>
        </p:spPr>
      </p:pic>
      <p:sp>
        <p:nvSpPr>
          <p:cNvPr id="19" name="矩形 3"/>
          <p:cNvSpPr>
            <a:spLocks noChangeArrowheads="1"/>
          </p:cNvSpPr>
          <p:nvPr/>
        </p:nvSpPr>
        <p:spPr bwMode="auto">
          <a:xfrm>
            <a:off x="687897" y="774452"/>
            <a:ext cx="7585171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妈妈买了一件上衣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506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元，一条裤子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199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元，上衣比裙子贵多少钱？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标题 1"/>
          <p:cNvSpPr>
            <a:spLocks noGrp="1" noChangeArrowheads="1"/>
          </p:cNvSpPr>
          <p:nvPr/>
        </p:nvSpPr>
        <p:spPr bwMode="auto">
          <a:xfrm>
            <a:off x="3080191" y="2475972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506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199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标题 1"/>
          <p:cNvSpPr>
            <a:spLocks noGrp="1" noChangeArrowheads="1"/>
          </p:cNvSpPr>
          <p:nvPr/>
        </p:nvSpPr>
        <p:spPr bwMode="auto">
          <a:xfrm>
            <a:off x="2396912" y="3291830"/>
            <a:ext cx="6408712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答：上衣比裙子贵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307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标题 1"/>
          <p:cNvSpPr>
            <a:spLocks noGrp="1" noChangeArrowheads="1"/>
          </p:cNvSpPr>
          <p:nvPr/>
        </p:nvSpPr>
        <p:spPr bwMode="auto">
          <a:xfrm>
            <a:off x="5212370" y="2475972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307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4" grpId="0"/>
      <p:bldP spid="27" grpId="0"/>
      <p:bldP spid="28" grpId="0" bldLvl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467544" y="657241"/>
            <a:ext cx="799288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11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11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日当天，某网店推出一项活动，满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399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元减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80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元，妈妈买了一件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299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元的上衣和一条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108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元的裙子，一共需要付多少钱？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标题 1"/>
          <p:cNvSpPr>
            <a:spLocks noGrp="1" noChangeArrowheads="1"/>
          </p:cNvSpPr>
          <p:nvPr/>
        </p:nvSpPr>
        <p:spPr bwMode="auto">
          <a:xfrm>
            <a:off x="4274453" y="3897007"/>
            <a:ext cx="5505417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答：一共需要付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327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标题 1"/>
          <p:cNvSpPr>
            <a:spLocks noGrp="1" noChangeArrowheads="1"/>
          </p:cNvSpPr>
          <p:nvPr/>
        </p:nvSpPr>
        <p:spPr bwMode="auto">
          <a:xfrm>
            <a:off x="4391356" y="2679184"/>
            <a:ext cx="3169149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299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108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标题 1"/>
          <p:cNvSpPr>
            <a:spLocks noGrp="1" noChangeArrowheads="1"/>
          </p:cNvSpPr>
          <p:nvPr/>
        </p:nvSpPr>
        <p:spPr bwMode="auto">
          <a:xfrm>
            <a:off x="6067368" y="2679185"/>
            <a:ext cx="2952328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407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标题 1"/>
          <p:cNvSpPr>
            <a:spLocks noGrp="1" noChangeArrowheads="1"/>
          </p:cNvSpPr>
          <p:nvPr/>
        </p:nvSpPr>
        <p:spPr bwMode="auto">
          <a:xfrm>
            <a:off x="4391356" y="3338430"/>
            <a:ext cx="3672408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407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80=327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959" b="99897" l="10000" r="90000">
                        <a14:foregroundMark x1="70347" y1="83881" x2="55260" y2="88090"/>
                        <a14:foregroundMark x1="52081" y1="94969" x2="66301" y2="93737"/>
                        <a14:foregroundMark x1="62717" y1="51540" x2="60520" y2="80493"/>
                        <a14:foregroundMark x1="53873" y1="36756" x2="54971" y2="64271"/>
                        <a14:foregroundMark x1="67572" y1="11910" x2="67861" y2="40657"/>
                        <a14:foregroundMark x1="68671" y1="11191" x2="70058" y2="34292"/>
                        <a14:foregroundMark x1="70058" y1="34292" x2="70058" y2="34292"/>
                        <a14:foregroundMark x1="80867" y1="76797" x2="65896" y2="81211"/>
                        <a14:foregroundMark x1="23988" y1="90554" x2="23699" y2="94969"/>
                        <a14:foregroundMark x1="23179" y1="91786" x2="23179" y2="99897"/>
                        <a14:foregroundMark x1="23179" y1="93532" x2="23179" y2="99179"/>
                        <a14:foregroundMark x1="22890" y1="91273" x2="22197" y2="991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29" y="2226901"/>
            <a:ext cx="4475917" cy="25199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bldLvl="0" autoUpdateAnimBg="0"/>
      <p:bldP spid="6" grpId="0" bldLvl="0" autoUpdateAnimBg="0"/>
      <p:bldP spid="7" grpId="0" bldLvl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317851" y="2272013"/>
            <a:ext cx="201173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万以内的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加法和减法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400893" y="1092270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加法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377594" y="2382671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减法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>
            <a:hlinkClick r:id="rId1" action="ppaction://hlinksldjump"/>
          </p:cNvPr>
          <p:cNvSpPr/>
          <p:nvPr/>
        </p:nvSpPr>
        <p:spPr>
          <a:xfrm>
            <a:off x="3544403" y="845919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不连续进位加法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>
            <a:hlinkClick r:id="rId2" action="ppaction://hlinksldjump"/>
          </p:cNvPr>
          <p:cNvSpPr/>
          <p:nvPr/>
        </p:nvSpPr>
        <p:spPr>
          <a:xfrm>
            <a:off x="3552978" y="1366254"/>
            <a:ext cx="3791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连续进位加法以及验算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左大括号 25"/>
          <p:cNvSpPr/>
          <p:nvPr/>
        </p:nvSpPr>
        <p:spPr>
          <a:xfrm>
            <a:off x="2251134" y="1289484"/>
            <a:ext cx="216024" cy="2709594"/>
          </a:xfrm>
          <a:prstGeom prst="leftBrace">
            <a:avLst>
              <a:gd name="adj1" fmla="val 61244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左大括号 26"/>
          <p:cNvSpPr/>
          <p:nvPr/>
        </p:nvSpPr>
        <p:spPr>
          <a:xfrm>
            <a:off x="3410071" y="1000643"/>
            <a:ext cx="216024" cy="696373"/>
          </a:xfrm>
          <a:prstGeom prst="leftBrace">
            <a:avLst>
              <a:gd name="adj1" fmla="val 58304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>
            <a:hlinkClick r:id="rId3" action="ppaction://hlinksldjump"/>
          </p:cNvPr>
          <p:cNvSpPr/>
          <p:nvPr/>
        </p:nvSpPr>
        <p:spPr>
          <a:xfrm>
            <a:off x="3540978" y="2078184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连续退位减法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>
            <a:hlinkClick r:id="rId4" action="ppaction://hlinksldjump"/>
          </p:cNvPr>
          <p:cNvSpPr/>
          <p:nvPr/>
        </p:nvSpPr>
        <p:spPr>
          <a:xfrm>
            <a:off x="3528992" y="2616068"/>
            <a:ext cx="52971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被减数中间有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的连续退位减法以及验算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左大括号 29"/>
          <p:cNvSpPr/>
          <p:nvPr/>
        </p:nvSpPr>
        <p:spPr>
          <a:xfrm>
            <a:off x="3410071" y="2272013"/>
            <a:ext cx="216024" cy="688109"/>
          </a:xfrm>
          <a:prstGeom prst="leftBrace">
            <a:avLst>
              <a:gd name="adj1" fmla="val 58304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>
            <a:hlinkClick r:id="rId5" action="ppaction://hlinksldjump"/>
          </p:cNvPr>
          <p:cNvSpPr/>
          <p:nvPr/>
        </p:nvSpPr>
        <p:spPr>
          <a:xfrm>
            <a:off x="2377594" y="3475858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解决问题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 animBg="1"/>
      <p:bldP spid="27" grpId="0" animBg="1"/>
      <p:bldP spid="28" grpId="0"/>
      <p:bldP spid="29" grpId="0"/>
      <p:bldP spid="30" grpId="0" animBg="1"/>
      <p:bldP spid="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22908" y="769439"/>
            <a:ext cx="6142108" cy="750620"/>
            <a:chOff x="2030292" y="422508"/>
            <a:chExt cx="6142108" cy="750620"/>
          </a:xfrm>
        </p:grpSpPr>
        <p:sp>
          <p:nvSpPr>
            <p:cNvPr id="30" name="TextBox 12"/>
            <p:cNvSpPr txBox="1">
              <a:spLocks noChangeArrowheads="1"/>
            </p:cNvSpPr>
            <p:nvPr/>
          </p:nvSpPr>
          <p:spPr bwMode="auto">
            <a:xfrm>
              <a:off x="2843808" y="547749"/>
              <a:ext cx="5328592" cy="561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1.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不连续进位加法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030292" y="422508"/>
              <a:ext cx="750620" cy="750620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583668" y="2014544"/>
            <a:ext cx="5976664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计算加法时，相同数位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对齐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，从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算起，哪一位相加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满十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要向前一位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进一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96518" y="2213946"/>
            <a:ext cx="6194787" cy="1002283"/>
            <a:chOff x="1796518" y="2213946"/>
            <a:chExt cx="6194787" cy="1002283"/>
          </a:xfrm>
        </p:grpSpPr>
        <p:grpSp>
          <p:nvGrpSpPr>
            <p:cNvPr id="36" name="Group 75"/>
            <p:cNvGrpSpPr/>
            <p:nvPr/>
          </p:nvGrpSpPr>
          <p:grpSpPr bwMode="auto">
            <a:xfrm>
              <a:off x="1796518" y="2213946"/>
              <a:ext cx="3024336" cy="930275"/>
              <a:chOff x="1051" y="1777"/>
              <a:chExt cx="1609" cy="586"/>
            </a:xfrm>
          </p:grpSpPr>
          <p:sp>
            <p:nvSpPr>
              <p:cNvPr id="37" name="TextBox 79"/>
              <p:cNvSpPr txBox="1">
                <a:spLocks noChangeArrowheads="1"/>
              </p:cNvSpPr>
              <p:nvPr/>
            </p:nvSpPr>
            <p:spPr bwMode="auto">
              <a:xfrm>
                <a:off x="1051" y="2033"/>
                <a:ext cx="1609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＋ 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2 7 4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8" name="直接连接符 80"/>
              <p:cNvCxnSpPr>
                <a:cxnSpLocks noChangeShapeType="1"/>
              </p:cNvCxnSpPr>
              <p:nvPr/>
            </p:nvCxnSpPr>
            <p:spPr bwMode="auto">
              <a:xfrm>
                <a:off x="1125" y="2345"/>
                <a:ext cx="879" cy="0"/>
              </a:xfrm>
              <a:prstGeom prst="line">
                <a:avLst/>
              </a:prstGeom>
              <a:noFill/>
              <a:ln w="19050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39" name="TextBox 62"/>
              <p:cNvSpPr txBox="1">
                <a:spLocks noChangeArrowheads="1"/>
              </p:cNvSpPr>
              <p:nvPr/>
            </p:nvSpPr>
            <p:spPr bwMode="auto">
              <a:xfrm>
                <a:off x="1439" y="1777"/>
                <a:ext cx="1086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6 0 1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45" name="Group 75"/>
            <p:cNvGrpSpPr/>
            <p:nvPr/>
          </p:nvGrpSpPr>
          <p:grpSpPr bwMode="auto">
            <a:xfrm>
              <a:off x="4966969" y="2285954"/>
              <a:ext cx="3024336" cy="930275"/>
              <a:chOff x="1051" y="1777"/>
              <a:chExt cx="1609" cy="586"/>
            </a:xfrm>
          </p:grpSpPr>
          <p:sp>
            <p:nvSpPr>
              <p:cNvPr id="46" name="TextBox 79"/>
              <p:cNvSpPr txBox="1">
                <a:spLocks noChangeArrowheads="1"/>
              </p:cNvSpPr>
              <p:nvPr/>
            </p:nvSpPr>
            <p:spPr bwMode="auto">
              <a:xfrm>
                <a:off x="1051" y="2033"/>
                <a:ext cx="1609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＋ 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1 8 2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47" name="直接连接符 80"/>
              <p:cNvCxnSpPr>
                <a:cxnSpLocks noChangeShapeType="1"/>
              </p:cNvCxnSpPr>
              <p:nvPr/>
            </p:nvCxnSpPr>
            <p:spPr bwMode="auto">
              <a:xfrm>
                <a:off x="1125" y="2345"/>
                <a:ext cx="879" cy="0"/>
              </a:xfrm>
              <a:prstGeom prst="line">
                <a:avLst/>
              </a:prstGeom>
              <a:noFill/>
              <a:ln w="19050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48" name="TextBox 62"/>
              <p:cNvSpPr txBox="1">
                <a:spLocks noChangeArrowheads="1"/>
              </p:cNvSpPr>
              <p:nvPr/>
            </p:nvSpPr>
            <p:spPr bwMode="auto">
              <a:xfrm>
                <a:off x="1439" y="1777"/>
                <a:ext cx="1086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6 4 7 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863292" y="784798"/>
            <a:ext cx="6142108" cy="750620"/>
            <a:chOff x="2030292" y="422508"/>
            <a:chExt cx="6142108" cy="750620"/>
          </a:xfrm>
        </p:grpSpPr>
        <p:sp>
          <p:nvSpPr>
            <p:cNvPr id="30" name="TextBox 12"/>
            <p:cNvSpPr txBox="1">
              <a:spLocks noChangeArrowheads="1"/>
            </p:cNvSpPr>
            <p:nvPr/>
          </p:nvSpPr>
          <p:spPr bwMode="auto">
            <a:xfrm>
              <a:off x="2843808" y="547749"/>
              <a:ext cx="5328592" cy="561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1.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不连续进位加法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030292" y="422508"/>
              <a:ext cx="750620" cy="750620"/>
            </a:xfrm>
            <a:prstGeom prst="rect">
              <a:avLst/>
            </a:prstGeom>
          </p:spPr>
        </p:pic>
      </p:grpSp>
      <p:sp>
        <p:nvSpPr>
          <p:cNvPr id="40" name="TextBox 42"/>
          <p:cNvSpPr txBox="1">
            <a:spLocks noChangeArrowheads="1"/>
          </p:cNvSpPr>
          <p:nvPr/>
        </p:nvSpPr>
        <p:spPr bwMode="auto">
          <a:xfrm>
            <a:off x="2866017" y="3045301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TextBox 44"/>
          <p:cNvSpPr txBox="1">
            <a:spLocks noChangeArrowheads="1"/>
          </p:cNvSpPr>
          <p:nvPr/>
        </p:nvSpPr>
        <p:spPr bwMode="auto">
          <a:xfrm>
            <a:off x="2516294" y="3039243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2" name="TextBox 45"/>
          <p:cNvSpPr txBox="1">
            <a:spLocks noChangeArrowheads="1"/>
          </p:cNvSpPr>
          <p:nvPr/>
        </p:nvSpPr>
        <p:spPr bwMode="auto">
          <a:xfrm>
            <a:off x="3243854" y="3059469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9" name="TextBox 42"/>
          <p:cNvSpPr txBox="1">
            <a:spLocks noChangeArrowheads="1"/>
          </p:cNvSpPr>
          <p:nvPr/>
        </p:nvSpPr>
        <p:spPr bwMode="auto">
          <a:xfrm>
            <a:off x="6055287" y="3110596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0" name="TextBox 45"/>
          <p:cNvSpPr txBox="1">
            <a:spLocks noChangeArrowheads="1"/>
          </p:cNvSpPr>
          <p:nvPr/>
        </p:nvSpPr>
        <p:spPr bwMode="auto">
          <a:xfrm>
            <a:off x="6414306" y="3106031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5868073" y="2913120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42"/>
          <p:cNvSpPr txBox="1">
            <a:spLocks noChangeArrowheads="1"/>
          </p:cNvSpPr>
          <p:nvPr/>
        </p:nvSpPr>
        <p:spPr bwMode="auto">
          <a:xfrm>
            <a:off x="5696268" y="3110596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9" grpId="0"/>
      <p:bldP spid="50" grpId="0"/>
      <p:bldP spid="51" grpId="0"/>
      <p:bldP spid="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7351" y="737456"/>
            <a:ext cx="6070100" cy="750620"/>
            <a:chOff x="2030292" y="422508"/>
            <a:chExt cx="6070100" cy="750620"/>
          </a:xfrm>
        </p:grpSpPr>
        <p:sp>
          <p:nvSpPr>
            <p:cNvPr id="30" name="TextBox 12"/>
            <p:cNvSpPr txBox="1">
              <a:spLocks noChangeArrowheads="1"/>
            </p:cNvSpPr>
            <p:nvPr/>
          </p:nvSpPr>
          <p:spPr bwMode="auto">
            <a:xfrm>
              <a:off x="2843808" y="547749"/>
              <a:ext cx="5256584" cy="561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2.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连续进位加法以及验算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030292" y="422508"/>
              <a:ext cx="750620" cy="750620"/>
            </a:xfrm>
            <a:prstGeom prst="rect">
              <a:avLst/>
            </a:prstGeom>
          </p:spPr>
        </p:pic>
      </p:grpSp>
      <p:grpSp>
        <p:nvGrpSpPr>
          <p:cNvPr id="40" name="组合 39"/>
          <p:cNvGrpSpPr/>
          <p:nvPr/>
        </p:nvGrpSpPr>
        <p:grpSpPr>
          <a:xfrm>
            <a:off x="2405602" y="3879774"/>
            <a:ext cx="5232604" cy="973068"/>
            <a:chOff x="4211960" y="1491630"/>
            <a:chExt cx="4572508" cy="973068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1960" y="1491630"/>
              <a:ext cx="3767204" cy="782910"/>
            </a:xfrm>
            <a:prstGeom prst="rect">
              <a:avLst/>
            </a:prstGeom>
          </p:spPr>
        </p:pic>
        <p:sp>
          <p:nvSpPr>
            <p:cNvPr id="42" name="TextBox 12"/>
            <p:cNvSpPr txBox="1">
              <a:spLocks noChangeArrowheads="1"/>
            </p:cNvSpPr>
            <p:nvPr/>
          </p:nvSpPr>
          <p:spPr bwMode="auto">
            <a:xfrm>
              <a:off x="4824028" y="1533674"/>
              <a:ext cx="3960440" cy="93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交换加数的位置进行验算。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TextBox 24"/>
          <p:cNvSpPr txBox="1">
            <a:spLocks noChangeArrowheads="1"/>
          </p:cNvSpPr>
          <p:nvPr/>
        </p:nvSpPr>
        <p:spPr bwMode="auto">
          <a:xfrm>
            <a:off x="2098660" y="1561299"/>
            <a:ext cx="3337436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699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123=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</a:pP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</a:pP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6" name="Group 75"/>
          <p:cNvGrpSpPr/>
          <p:nvPr/>
        </p:nvGrpSpPr>
        <p:grpSpPr bwMode="auto">
          <a:xfrm>
            <a:off x="1913682" y="2241357"/>
            <a:ext cx="3024336" cy="904875"/>
            <a:chOff x="964" y="1777"/>
            <a:chExt cx="1609" cy="570"/>
          </a:xfrm>
        </p:grpSpPr>
        <p:sp>
          <p:nvSpPr>
            <p:cNvPr id="17" name="TextBox 79"/>
            <p:cNvSpPr txBox="1">
              <a:spLocks noChangeArrowheads="1"/>
            </p:cNvSpPr>
            <p:nvPr/>
          </p:nvSpPr>
          <p:spPr bwMode="auto">
            <a:xfrm>
              <a:off x="964" y="2017"/>
              <a:ext cx="160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＋ 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1 2 3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8" name="直接连接符 80"/>
            <p:cNvCxnSpPr>
              <a:cxnSpLocks noChangeShapeType="1"/>
            </p:cNvCxnSpPr>
            <p:nvPr/>
          </p:nvCxnSpPr>
          <p:spPr bwMode="auto">
            <a:xfrm>
              <a:off x="1125" y="2345"/>
              <a:ext cx="879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" name="TextBox 62"/>
            <p:cNvSpPr txBox="1">
              <a:spLocks noChangeArrowheads="1"/>
            </p:cNvSpPr>
            <p:nvPr/>
          </p:nvSpPr>
          <p:spPr bwMode="auto">
            <a:xfrm>
              <a:off x="1439" y="1777"/>
              <a:ext cx="108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6 9 9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0" name="TextBox 42"/>
          <p:cNvSpPr txBox="1">
            <a:spLocks noChangeArrowheads="1"/>
          </p:cNvSpPr>
          <p:nvPr/>
        </p:nvSpPr>
        <p:spPr bwMode="auto">
          <a:xfrm>
            <a:off x="3173062" y="3079557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TextBox 44"/>
          <p:cNvSpPr txBox="1">
            <a:spLocks noChangeArrowheads="1"/>
          </p:cNvSpPr>
          <p:nvPr/>
        </p:nvSpPr>
        <p:spPr bwMode="auto">
          <a:xfrm>
            <a:off x="2796986" y="3079557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TextBox 45"/>
          <p:cNvSpPr txBox="1">
            <a:spLocks noChangeArrowheads="1"/>
          </p:cNvSpPr>
          <p:nvPr/>
        </p:nvSpPr>
        <p:spPr bwMode="auto">
          <a:xfrm>
            <a:off x="3524546" y="3086880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Box 62"/>
          <p:cNvSpPr txBox="1">
            <a:spLocks noChangeArrowheads="1"/>
          </p:cNvSpPr>
          <p:nvPr/>
        </p:nvSpPr>
        <p:spPr bwMode="auto">
          <a:xfrm>
            <a:off x="4882076" y="1561299"/>
            <a:ext cx="86206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822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TextBox 45"/>
          <p:cNvSpPr txBox="1">
            <a:spLocks noChangeArrowheads="1"/>
          </p:cNvSpPr>
          <p:nvPr/>
        </p:nvSpPr>
        <p:spPr bwMode="auto">
          <a:xfrm>
            <a:off x="3308177" y="2880267"/>
            <a:ext cx="43312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TextBox 45"/>
          <p:cNvSpPr txBox="1">
            <a:spLocks noChangeArrowheads="1"/>
          </p:cNvSpPr>
          <p:nvPr/>
        </p:nvSpPr>
        <p:spPr bwMode="auto">
          <a:xfrm>
            <a:off x="2947753" y="2887495"/>
            <a:ext cx="43312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TextBox 35"/>
          <p:cNvSpPr txBox="1">
            <a:spLocks noChangeArrowheads="1"/>
          </p:cNvSpPr>
          <p:nvPr/>
        </p:nvSpPr>
        <p:spPr bwMode="auto">
          <a:xfrm>
            <a:off x="4244581" y="2493808"/>
            <a:ext cx="90601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验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算：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36"/>
          <p:cNvSpPr txBox="1"/>
          <p:nvPr/>
        </p:nvSpPr>
        <p:spPr>
          <a:xfrm>
            <a:off x="5363784" y="2210086"/>
            <a:ext cx="109036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1 2 3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37"/>
          <p:cNvSpPr txBox="1"/>
          <p:nvPr/>
        </p:nvSpPr>
        <p:spPr>
          <a:xfrm>
            <a:off x="5025879" y="2600612"/>
            <a:ext cx="1452642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+ 6 9 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5175020" y="3122898"/>
            <a:ext cx="1196827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9"/>
          <p:cNvSpPr txBox="1"/>
          <p:nvPr/>
        </p:nvSpPr>
        <p:spPr>
          <a:xfrm>
            <a:off x="6112715" y="3122898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40"/>
          <p:cNvSpPr txBox="1"/>
          <p:nvPr/>
        </p:nvSpPr>
        <p:spPr>
          <a:xfrm>
            <a:off x="5928790" y="2887773"/>
            <a:ext cx="260350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41"/>
          <p:cNvSpPr txBox="1"/>
          <p:nvPr/>
        </p:nvSpPr>
        <p:spPr>
          <a:xfrm>
            <a:off x="5772040" y="3122898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42"/>
          <p:cNvSpPr txBox="1"/>
          <p:nvPr/>
        </p:nvSpPr>
        <p:spPr>
          <a:xfrm>
            <a:off x="5535234" y="2884773"/>
            <a:ext cx="261938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43"/>
          <p:cNvSpPr txBox="1"/>
          <p:nvPr/>
        </p:nvSpPr>
        <p:spPr>
          <a:xfrm>
            <a:off x="5411794" y="3115272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9" grpId="0"/>
      <p:bldP spid="32" grpId="0"/>
      <p:bldP spid="33" grpId="0"/>
      <p:bldP spid="34" grpId="0"/>
      <p:bldP spid="36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98900" y="653700"/>
            <a:ext cx="6070100" cy="750620"/>
            <a:chOff x="2030292" y="422508"/>
            <a:chExt cx="6070100" cy="750620"/>
          </a:xfrm>
        </p:grpSpPr>
        <p:sp>
          <p:nvSpPr>
            <p:cNvPr id="30" name="TextBox 12"/>
            <p:cNvSpPr txBox="1">
              <a:spLocks noChangeArrowheads="1"/>
            </p:cNvSpPr>
            <p:nvPr/>
          </p:nvSpPr>
          <p:spPr bwMode="auto">
            <a:xfrm>
              <a:off x="2843808" y="547749"/>
              <a:ext cx="5256584" cy="561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3.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连续退位减法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030292" y="422508"/>
              <a:ext cx="750620" cy="750620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4211960" y="1491630"/>
            <a:ext cx="4572508" cy="782910"/>
            <a:chOff x="4211960" y="1491630"/>
            <a:chExt cx="4572508" cy="78291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1960" y="1491630"/>
              <a:ext cx="3767204" cy="782910"/>
            </a:xfrm>
            <a:prstGeom prst="rect">
              <a:avLst/>
            </a:prstGeom>
          </p:spPr>
        </p:pic>
        <p:sp>
          <p:nvSpPr>
            <p:cNvPr id="28" name="TextBox 12"/>
            <p:cNvSpPr txBox="1">
              <a:spLocks noChangeArrowheads="1"/>
            </p:cNvSpPr>
            <p:nvPr/>
          </p:nvSpPr>
          <p:spPr bwMode="auto">
            <a:xfrm>
              <a:off x="4824028" y="1533674"/>
              <a:ext cx="3960440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相同数位对齐；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216772" y="2327126"/>
            <a:ext cx="4572508" cy="782910"/>
            <a:chOff x="4211960" y="1491630"/>
            <a:chExt cx="4572508" cy="782910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1960" y="1491630"/>
              <a:ext cx="3767204" cy="782910"/>
            </a:xfrm>
            <a:prstGeom prst="rect">
              <a:avLst/>
            </a:prstGeom>
          </p:spPr>
        </p:pic>
        <p:sp>
          <p:nvSpPr>
            <p:cNvPr id="39" name="TextBox 12"/>
            <p:cNvSpPr txBox="1">
              <a:spLocks noChangeArrowheads="1"/>
            </p:cNvSpPr>
            <p:nvPr/>
          </p:nvSpPr>
          <p:spPr bwMode="auto">
            <a:xfrm>
              <a:off x="4824028" y="1533674"/>
              <a:ext cx="3960440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从个位算起；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200043" y="3128015"/>
            <a:ext cx="4188381" cy="1128457"/>
            <a:chOff x="4211960" y="1146083"/>
            <a:chExt cx="4188381" cy="1128457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1960" y="1491630"/>
              <a:ext cx="3767204" cy="782910"/>
            </a:xfrm>
            <a:prstGeom prst="rect">
              <a:avLst/>
            </a:prstGeom>
          </p:spPr>
        </p:pic>
        <p:sp>
          <p:nvSpPr>
            <p:cNvPr id="42" name="TextBox 12"/>
            <p:cNvSpPr txBox="1">
              <a:spLocks noChangeArrowheads="1"/>
            </p:cNvSpPr>
            <p:nvPr/>
          </p:nvSpPr>
          <p:spPr bwMode="auto">
            <a:xfrm>
              <a:off x="4837768" y="1146083"/>
              <a:ext cx="3562573" cy="93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哪一位不够减从前一位退一当十。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TextBox 24"/>
          <p:cNvSpPr txBox="1">
            <a:spLocks noChangeArrowheads="1"/>
          </p:cNvSpPr>
          <p:nvPr/>
        </p:nvSpPr>
        <p:spPr bwMode="auto">
          <a:xfrm>
            <a:off x="1351433" y="1806336"/>
            <a:ext cx="2749136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933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678=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</a:pP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</a:pP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6" name="Group 75"/>
          <p:cNvGrpSpPr/>
          <p:nvPr/>
        </p:nvGrpSpPr>
        <p:grpSpPr bwMode="auto">
          <a:xfrm>
            <a:off x="1166455" y="2486394"/>
            <a:ext cx="3024336" cy="904875"/>
            <a:chOff x="964" y="1777"/>
            <a:chExt cx="1609" cy="570"/>
          </a:xfrm>
        </p:grpSpPr>
        <p:sp>
          <p:nvSpPr>
            <p:cNvPr id="17" name="TextBox 79"/>
            <p:cNvSpPr txBox="1">
              <a:spLocks noChangeArrowheads="1"/>
            </p:cNvSpPr>
            <p:nvPr/>
          </p:nvSpPr>
          <p:spPr bwMode="auto">
            <a:xfrm>
              <a:off x="964" y="2017"/>
              <a:ext cx="160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－ 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6 7 8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8" name="直接连接符 80"/>
            <p:cNvCxnSpPr>
              <a:cxnSpLocks noChangeShapeType="1"/>
            </p:cNvCxnSpPr>
            <p:nvPr/>
          </p:nvCxnSpPr>
          <p:spPr bwMode="auto">
            <a:xfrm>
              <a:off x="1125" y="2345"/>
              <a:ext cx="879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" name="TextBox 62"/>
            <p:cNvSpPr txBox="1">
              <a:spLocks noChangeArrowheads="1"/>
            </p:cNvSpPr>
            <p:nvPr/>
          </p:nvSpPr>
          <p:spPr bwMode="auto">
            <a:xfrm>
              <a:off x="1439" y="1777"/>
              <a:ext cx="108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9 3 3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0" name="TextBox 42"/>
          <p:cNvSpPr txBox="1">
            <a:spLocks noChangeArrowheads="1"/>
          </p:cNvSpPr>
          <p:nvPr/>
        </p:nvSpPr>
        <p:spPr bwMode="auto">
          <a:xfrm>
            <a:off x="2425835" y="3324594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TextBox 44"/>
          <p:cNvSpPr txBox="1">
            <a:spLocks noChangeArrowheads="1"/>
          </p:cNvSpPr>
          <p:nvPr/>
        </p:nvSpPr>
        <p:spPr bwMode="auto">
          <a:xfrm>
            <a:off x="2049759" y="3324594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TextBox 45"/>
          <p:cNvSpPr txBox="1">
            <a:spLocks noChangeArrowheads="1"/>
          </p:cNvSpPr>
          <p:nvPr/>
        </p:nvSpPr>
        <p:spPr bwMode="auto">
          <a:xfrm>
            <a:off x="2777319" y="3331917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Box 62"/>
          <p:cNvSpPr txBox="1">
            <a:spLocks noChangeArrowheads="1"/>
          </p:cNvSpPr>
          <p:nvPr/>
        </p:nvSpPr>
        <p:spPr bwMode="auto">
          <a:xfrm>
            <a:off x="3043858" y="1813645"/>
            <a:ext cx="86206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255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TextBox 59"/>
          <p:cNvSpPr txBox="1">
            <a:spLocks noChangeArrowheads="1"/>
          </p:cNvSpPr>
          <p:nvPr/>
        </p:nvSpPr>
        <p:spPr bwMode="auto">
          <a:xfrm>
            <a:off x="2470378" y="2190865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TextBox 59"/>
          <p:cNvSpPr txBox="1">
            <a:spLocks noChangeArrowheads="1"/>
          </p:cNvSpPr>
          <p:nvPr/>
        </p:nvSpPr>
        <p:spPr bwMode="auto">
          <a:xfrm>
            <a:off x="2065893" y="2190865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5253" y="701869"/>
            <a:ext cx="8617227" cy="750620"/>
            <a:chOff x="2030292" y="422508"/>
            <a:chExt cx="8617227" cy="750620"/>
          </a:xfrm>
        </p:grpSpPr>
        <p:sp>
          <p:nvSpPr>
            <p:cNvPr id="30" name="TextBox 12"/>
            <p:cNvSpPr txBox="1">
              <a:spLocks noChangeArrowheads="1"/>
            </p:cNvSpPr>
            <p:nvPr/>
          </p:nvSpPr>
          <p:spPr bwMode="auto">
            <a:xfrm>
              <a:off x="2843807" y="547749"/>
              <a:ext cx="7803712" cy="561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4.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被减数中间有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的连续退位减法以及验算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030292" y="422508"/>
              <a:ext cx="750620" cy="750620"/>
            </a:xfrm>
            <a:prstGeom prst="rect">
              <a:avLst/>
            </a:prstGeom>
          </p:spPr>
        </p:pic>
      </p:grpSp>
      <p:grpSp>
        <p:nvGrpSpPr>
          <p:cNvPr id="40" name="组合 39"/>
          <p:cNvGrpSpPr/>
          <p:nvPr/>
        </p:nvGrpSpPr>
        <p:grpSpPr>
          <a:xfrm>
            <a:off x="2405602" y="3879774"/>
            <a:ext cx="5306111" cy="782910"/>
            <a:chOff x="4211960" y="1491630"/>
            <a:chExt cx="4636742" cy="782910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1960" y="1491630"/>
              <a:ext cx="3767204" cy="782910"/>
            </a:xfrm>
            <a:prstGeom prst="rect">
              <a:avLst/>
            </a:prstGeom>
          </p:spPr>
        </p:pic>
        <p:sp>
          <p:nvSpPr>
            <p:cNvPr id="42" name="TextBox 12"/>
            <p:cNvSpPr txBox="1">
              <a:spLocks noChangeArrowheads="1"/>
            </p:cNvSpPr>
            <p:nvPr/>
          </p:nvSpPr>
          <p:spPr bwMode="auto">
            <a:xfrm>
              <a:off x="4888262" y="1542756"/>
              <a:ext cx="3960440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差＋减数＝被减数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TextBox 24"/>
          <p:cNvSpPr txBox="1">
            <a:spLocks noChangeArrowheads="1"/>
          </p:cNvSpPr>
          <p:nvPr/>
        </p:nvSpPr>
        <p:spPr bwMode="auto">
          <a:xfrm>
            <a:off x="2098660" y="1561299"/>
            <a:ext cx="3337436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903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199=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</a:pP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</a:pP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6" name="Group 75"/>
          <p:cNvGrpSpPr/>
          <p:nvPr/>
        </p:nvGrpSpPr>
        <p:grpSpPr bwMode="auto">
          <a:xfrm>
            <a:off x="2088488" y="2241357"/>
            <a:ext cx="3024336" cy="901700"/>
            <a:chOff x="1057" y="1777"/>
            <a:chExt cx="1609" cy="568"/>
          </a:xfrm>
        </p:grpSpPr>
        <p:sp>
          <p:nvSpPr>
            <p:cNvPr id="17" name="TextBox 79"/>
            <p:cNvSpPr txBox="1">
              <a:spLocks noChangeArrowheads="1"/>
            </p:cNvSpPr>
            <p:nvPr/>
          </p:nvSpPr>
          <p:spPr bwMode="auto">
            <a:xfrm>
              <a:off x="1057" y="2002"/>
              <a:ext cx="160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－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1 9 9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8" name="直接连接符 80"/>
            <p:cNvCxnSpPr>
              <a:cxnSpLocks noChangeShapeType="1"/>
            </p:cNvCxnSpPr>
            <p:nvPr/>
          </p:nvCxnSpPr>
          <p:spPr bwMode="auto">
            <a:xfrm>
              <a:off x="1125" y="2345"/>
              <a:ext cx="879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" name="TextBox 62"/>
            <p:cNvSpPr txBox="1">
              <a:spLocks noChangeArrowheads="1"/>
            </p:cNvSpPr>
            <p:nvPr/>
          </p:nvSpPr>
          <p:spPr bwMode="auto">
            <a:xfrm>
              <a:off x="1439" y="1777"/>
              <a:ext cx="108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9 0 3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0" name="TextBox 42"/>
          <p:cNvSpPr txBox="1">
            <a:spLocks noChangeArrowheads="1"/>
          </p:cNvSpPr>
          <p:nvPr/>
        </p:nvSpPr>
        <p:spPr bwMode="auto">
          <a:xfrm>
            <a:off x="3173062" y="3079557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TextBox 44"/>
          <p:cNvSpPr txBox="1">
            <a:spLocks noChangeArrowheads="1"/>
          </p:cNvSpPr>
          <p:nvPr/>
        </p:nvSpPr>
        <p:spPr bwMode="auto">
          <a:xfrm>
            <a:off x="2796986" y="3079557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TextBox 45"/>
          <p:cNvSpPr txBox="1">
            <a:spLocks noChangeArrowheads="1"/>
          </p:cNvSpPr>
          <p:nvPr/>
        </p:nvSpPr>
        <p:spPr bwMode="auto">
          <a:xfrm>
            <a:off x="3524546" y="3086880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Box 62"/>
          <p:cNvSpPr txBox="1">
            <a:spLocks noChangeArrowheads="1"/>
          </p:cNvSpPr>
          <p:nvPr/>
        </p:nvSpPr>
        <p:spPr bwMode="auto">
          <a:xfrm>
            <a:off x="4882076" y="1561299"/>
            <a:ext cx="86206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704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TextBox 45"/>
          <p:cNvSpPr txBox="1">
            <a:spLocks noChangeArrowheads="1"/>
          </p:cNvSpPr>
          <p:nvPr/>
        </p:nvSpPr>
        <p:spPr bwMode="auto">
          <a:xfrm>
            <a:off x="3163044" y="2143667"/>
            <a:ext cx="43312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·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TextBox 35"/>
          <p:cNvSpPr txBox="1">
            <a:spLocks noChangeArrowheads="1"/>
          </p:cNvSpPr>
          <p:nvPr/>
        </p:nvSpPr>
        <p:spPr bwMode="auto">
          <a:xfrm>
            <a:off x="4168802" y="2457663"/>
            <a:ext cx="90601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验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算：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36"/>
          <p:cNvSpPr txBox="1"/>
          <p:nvPr/>
        </p:nvSpPr>
        <p:spPr>
          <a:xfrm>
            <a:off x="5363784" y="2210086"/>
            <a:ext cx="109036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1 9 9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37"/>
          <p:cNvSpPr txBox="1"/>
          <p:nvPr/>
        </p:nvSpPr>
        <p:spPr>
          <a:xfrm>
            <a:off x="5012947" y="2598856"/>
            <a:ext cx="1452642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+ 7 0 4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5175020" y="3122898"/>
            <a:ext cx="1196827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9"/>
          <p:cNvSpPr txBox="1"/>
          <p:nvPr/>
        </p:nvSpPr>
        <p:spPr>
          <a:xfrm>
            <a:off x="6112715" y="3122898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40"/>
          <p:cNvSpPr txBox="1"/>
          <p:nvPr/>
        </p:nvSpPr>
        <p:spPr>
          <a:xfrm>
            <a:off x="5928790" y="2887773"/>
            <a:ext cx="260350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41"/>
          <p:cNvSpPr txBox="1"/>
          <p:nvPr/>
        </p:nvSpPr>
        <p:spPr>
          <a:xfrm>
            <a:off x="5772040" y="3122898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42"/>
          <p:cNvSpPr txBox="1"/>
          <p:nvPr/>
        </p:nvSpPr>
        <p:spPr>
          <a:xfrm>
            <a:off x="5535234" y="2884773"/>
            <a:ext cx="261938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43"/>
          <p:cNvSpPr txBox="1"/>
          <p:nvPr/>
        </p:nvSpPr>
        <p:spPr>
          <a:xfrm>
            <a:off x="5411794" y="3115272"/>
            <a:ext cx="36580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45"/>
          <p:cNvSpPr txBox="1">
            <a:spLocks noChangeArrowheads="1"/>
          </p:cNvSpPr>
          <p:nvPr/>
        </p:nvSpPr>
        <p:spPr bwMode="auto">
          <a:xfrm>
            <a:off x="2771483" y="2143667"/>
            <a:ext cx="43312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·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/>
      <p:bldP spid="21" grpId="0"/>
      <p:bldP spid="22" grpId="0"/>
      <p:bldP spid="23" grpId="0"/>
      <p:bldP spid="24" grpId="0"/>
      <p:bldP spid="26" grpId="0"/>
      <p:bldP spid="27" grpId="0"/>
      <p:bldP spid="29" grpId="0"/>
      <p:bldP spid="32" grpId="0"/>
      <p:bldP spid="33" grpId="0"/>
      <p:bldP spid="34" grpId="0"/>
      <p:bldP spid="36" grpId="0"/>
      <p:bldP spid="37" grpId="0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33461" y="685338"/>
            <a:ext cx="6158648" cy="750620"/>
            <a:chOff x="2030292" y="422508"/>
            <a:chExt cx="6158648" cy="750620"/>
          </a:xfrm>
        </p:grpSpPr>
        <p:sp>
          <p:nvSpPr>
            <p:cNvPr id="30" name="TextBox 12"/>
            <p:cNvSpPr txBox="1">
              <a:spLocks noChangeArrowheads="1"/>
            </p:cNvSpPr>
            <p:nvPr/>
          </p:nvSpPr>
          <p:spPr bwMode="auto">
            <a:xfrm>
              <a:off x="2932356" y="542612"/>
              <a:ext cx="5256584" cy="561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5.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解决问题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030292" y="422508"/>
              <a:ext cx="750620" cy="750620"/>
            </a:xfrm>
            <a:prstGeom prst="rect">
              <a:avLst/>
            </a:prstGeom>
          </p:spPr>
        </p:pic>
      </p:grpSp>
      <p:sp>
        <p:nvSpPr>
          <p:cNvPr id="25" name="矩形 3"/>
          <p:cNvSpPr>
            <a:spLocks noChangeArrowheads="1"/>
          </p:cNvSpPr>
          <p:nvPr/>
        </p:nvSpPr>
        <p:spPr bwMode="auto">
          <a:xfrm>
            <a:off x="743749" y="1349098"/>
            <a:ext cx="7896911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我的网上书店上午接了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279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个订单，下午接了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395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个订单。今天准备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600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张快递单够吗？还差多少张快递单？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TextBox 2"/>
          <p:cNvSpPr txBox="1">
            <a:spLocks noChangeArrowheads="1"/>
          </p:cNvSpPr>
          <p:nvPr/>
        </p:nvSpPr>
        <p:spPr bwMode="auto">
          <a:xfrm>
            <a:off x="1625488" y="3008841"/>
            <a:ext cx="13889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分析：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TextBox 2"/>
          <p:cNvSpPr txBox="1">
            <a:spLocks noChangeArrowheads="1"/>
          </p:cNvSpPr>
          <p:nvPr/>
        </p:nvSpPr>
        <p:spPr bwMode="auto">
          <a:xfrm>
            <a:off x="2767601" y="3027605"/>
            <a:ext cx="545922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因为是求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张够不够，所以不用准确计算，可以进行估算。求还差多少张需要求出准确值。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10104" y="651141"/>
            <a:ext cx="6158648" cy="750620"/>
            <a:chOff x="2030292" y="422508"/>
            <a:chExt cx="6158648" cy="750620"/>
          </a:xfrm>
        </p:grpSpPr>
        <p:sp>
          <p:nvSpPr>
            <p:cNvPr id="30" name="TextBox 12"/>
            <p:cNvSpPr txBox="1">
              <a:spLocks noChangeArrowheads="1"/>
            </p:cNvSpPr>
            <p:nvPr/>
          </p:nvSpPr>
          <p:spPr bwMode="auto">
            <a:xfrm>
              <a:off x="2932356" y="542612"/>
              <a:ext cx="5256584" cy="561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5.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解决问题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030292" y="422508"/>
              <a:ext cx="750620" cy="750620"/>
            </a:xfrm>
            <a:prstGeom prst="rect">
              <a:avLst/>
            </a:prstGeom>
          </p:spPr>
        </p:pic>
      </p:grpSp>
      <p:sp>
        <p:nvSpPr>
          <p:cNvPr id="32" name="标题 1"/>
          <p:cNvSpPr>
            <a:spLocks noGrp="1" noChangeArrowheads="1"/>
          </p:cNvSpPr>
          <p:nvPr/>
        </p:nvSpPr>
        <p:spPr bwMode="auto">
          <a:xfrm>
            <a:off x="3012261" y="2583772"/>
            <a:ext cx="163174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标题 1"/>
          <p:cNvSpPr>
            <a:spLocks noGrp="1" noChangeArrowheads="1"/>
          </p:cNvSpPr>
          <p:nvPr/>
        </p:nvSpPr>
        <p:spPr bwMode="auto">
          <a:xfrm>
            <a:off x="2411760" y="3963503"/>
            <a:ext cx="6959721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答：今天准备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张快递单不够。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标题 1"/>
          <p:cNvSpPr>
            <a:spLocks noGrp="1" noChangeArrowheads="1"/>
          </p:cNvSpPr>
          <p:nvPr/>
        </p:nvSpPr>
        <p:spPr bwMode="auto">
          <a:xfrm>
            <a:off x="3203848" y="3103077"/>
            <a:ext cx="3672408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390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660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标题 1"/>
          <p:cNvSpPr>
            <a:spLocks noGrp="1" noChangeArrowheads="1"/>
          </p:cNvSpPr>
          <p:nvPr/>
        </p:nvSpPr>
        <p:spPr bwMode="auto">
          <a:xfrm>
            <a:off x="4572000" y="2583771"/>
            <a:ext cx="163174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395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390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标题 1"/>
          <p:cNvSpPr>
            <a:spLocks noGrp="1" noChangeArrowheads="1"/>
          </p:cNvSpPr>
          <p:nvPr/>
        </p:nvSpPr>
        <p:spPr bwMode="auto">
          <a:xfrm>
            <a:off x="3203848" y="3622382"/>
            <a:ext cx="3672408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395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3"/>
          <p:cNvSpPr>
            <a:spLocks noChangeArrowheads="1"/>
          </p:cNvSpPr>
          <p:nvPr/>
        </p:nvSpPr>
        <p:spPr bwMode="auto">
          <a:xfrm>
            <a:off x="743749" y="1349098"/>
            <a:ext cx="7896911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我的网上书店上午接了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279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个订单，下午接了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395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个订单。今天准备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600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张快递单够吗？还差多少张快递单？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 bldLvl="0" autoUpdateAnimBg="0"/>
      <p:bldP spid="13" grpId="0"/>
      <p:bldP spid="14" grpId="0" bldLvl="0" autoUpdateAnimBg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1197</Words>
  <Application>WPS 演示</Application>
  <PresentationFormat>全屏显示(16:9)</PresentationFormat>
  <Paragraphs>292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4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Times New Roman</vt:lpstr>
      <vt:lpstr>等线 Light</vt:lpstr>
      <vt:lpstr>微软雅黑</vt:lpstr>
      <vt:lpstr>Arial Unicode MS</vt:lpstr>
      <vt:lpstr>Cambria</vt:lpstr>
      <vt:lpstr>Arial</vt:lpstr>
      <vt:lpstr>2_Office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51</cp:revision>
  <dcterms:created xsi:type="dcterms:W3CDTF">2019-09-02T08:53:00Z</dcterms:created>
  <dcterms:modified xsi:type="dcterms:W3CDTF">2023-09-28T13:39:58Z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301C28114B214E05B1665DC6358D9496_12</vt:lpwstr>
  </property>
  <property fmtid="{D5CDD505-2E9C-101B-9397-08002B2CF9AE}" pid="3" name="KSOProductBuildVer">
    <vt:lpwstr>2052-12.1.0.15374</vt:lpwstr>
  </property>
</Properties>
</file>