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1" r:id="rId20"/>
    <p:sldId id="279" r:id="rId21"/>
    <p:sldId id="280" r:id="rId22"/>
    <p:sldId id="261" r:id="rId23"/>
    <p:sldId id="262" r:id="rId24"/>
    <p:sldId id="286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63" y="48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6" name="组合 15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整理和复习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76932" y="701695"/>
            <a:ext cx="153353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76932" y="1087908"/>
            <a:ext cx="80087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小军家距学校有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米，他每分钟走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米。从家到学校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分钟能走到吗？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631526" y="2087087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555776" y="2042015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因为只求是否能走到，所以不用准确计算，可以进行估算。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71800" y="3375791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9308" y="3375791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71800" y="3827003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65×7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26277" y="4311895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答：从家到学校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分钟能走到。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71800" y="289089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65×7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17190" y="2871735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16793" y="788387"/>
            <a:ext cx="525658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“归一”法解决问题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562063" y="1262374"/>
            <a:ext cx="78973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某小店购进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瓶啤酒，每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瓶是一提。如果每提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元，这个小店购进啤酒需要多少钱？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598532" y="2291376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528820" y="2310140"/>
            <a:ext cx="6120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先求有多少提，再求一共需要多少钱。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3449147" y="2822814"/>
            <a:ext cx="166044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63÷9×18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1927589" y="4112851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答：这个小店购进啤酒需要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3104884" y="3253027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7×18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3104884" y="3682638"/>
            <a:ext cx="303710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32" grpId="0"/>
      <p:bldP spid="33" grpId="0"/>
      <p:bldP spid="34" grpId="0" bldLvl="0" autoUpdateAnimBg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26972" y="716820"/>
            <a:ext cx="525658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“归总”法解决问题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23154" y="1118758"/>
            <a:ext cx="79424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猪八戒每天吃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个西瓜，有一堆西瓜正好够他吃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天，如果他每天吃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个西瓜，这些西瓜够他吃几天？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608711" y="2047792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538999" y="2066556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先求这堆西瓜一共有多少个，再求每天吃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个，够吃几天。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3747358" y="2957087"/>
            <a:ext cx="166044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6×6÷9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611007" y="4167410"/>
            <a:ext cx="538721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答：这些西瓜够他吃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3377927" y="3433458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36÷9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3377927" y="3867749"/>
            <a:ext cx="303710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32" grpId="0"/>
      <p:bldP spid="33" grpId="0"/>
      <p:bldP spid="34" grpId="0" bldLvl="0" autoUpdateAnimBg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620550" y="943647"/>
            <a:ext cx="8273284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600×4=       20×3=       5×40=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13×3=        22×4=       11×7=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2"/>
          <p:cNvSpPr txBox="1">
            <a:spLocks noChangeArrowheads="1"/>
          </p:cNvSpPr>
          <p:nvPr/>
        </p:nvSpPr>
        <p:spPr bwMode="auto">
          <a:xfrm>
            <a:off x="2133351" y="1763877"/>
            <a:ext cx="14086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4869022" y="1768403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7"/>
          <p:cNvSpPr txBox="1">
            <a:spLocks noChangeArrowheads="1"/>
          </p:cNvSpPr>
          <p:nvPr/>
        </p:nvSpPr>
        <p:spPr bwMode="auto">
          <a:xfrm>
            <a:off x="7461310" y="1786048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1988702" y="2548475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9"/>
          <p:cNvSpPr txBox="1">
            <a:spLocks noChangeArrowheads="1"/>
          </p:cNvSpPr>
          <p:nvPr/>
        </p:nvSpPr>
        <p:spPr bwMode="auto">
          <a:xfrm>
            <a:off x="4869022" y="2551780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10"/>
          <p:cNvSpPr txBox="1">
            <a:spLocks noChangeArrowheads="1"/>
          </p:cNvSpPr>
          <p:nvPr/>
        </p:nvSpPr>
        <p:spPr bwMode="auto">
          <a:xfrm>
            <a:off x="7461310" y="2551780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957" y="2898689"/>
            <a:ext cx="1566768" cy="1566768"/>
          </a:xfrm>
          <a:prstGeom prst="rect">
            <a:avLst/>
          </a:prstGeom>
        </p:spPr>
      </p:pic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577969" y="742978"/>
            <a:ext cx="79621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阳光小学每个年级都是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个学生，全校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个年级一共有多少个学生？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1358414" y="1804552"/>
            <a:ext cx="1388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2483768" y="1851670"/>
            <a:ext cx="6200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是多少，用乘法计算。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2961020" y="288516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136×6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747367" y="3682073"/>
            <a:ext cx="478667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个学生。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4689611" y="288516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  <p:bldP spid="27" grpId="0"/>
      <p:bldP spid="2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528505" y="728312"/>
            <a:ext cx="806182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中国的高速铁路总里程位居世界第一，铁路路线四通八达，为我们的出行带来极大的方便。王叔叔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6:00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乘坐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一列从上海出发经过南京开往北京的动车，动车平均每小时行驶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上海到南京的高速铁路长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千米，南京到北京的高速铁路长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1023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千米，王叔叔上午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11:00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能到达北京吗？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707457" y="3950343"/>
            <a:ext cx="2235383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724278" y="2577977"/>
            <a:ext cx="425963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11:00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6:00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724278" y="3053008"/>
            <a:ext cx="452586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707457" y="3541281"/>
            <a:ext cx="443712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1023+301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2854096" y="4059143"/>
            <a:ext cx="362900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答：可以到达北京。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984" y="2510136"/>
            <a:ext cx="4355232" cy="214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7" grpId="0"/>
      <p:bldP spid="8" grpId="0" bldLvl="0" autoUpdateAnimBg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611560" y="735456"/>
            <a:ext cx="80648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每年的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日是植树节，在植树节这一天，同学们去山坡种树。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391236" y="3762728"/>
            <a:ext cx="499937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名同学种了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棵树。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2675685" y="3098721"/>
            <a:ext cx="379263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8÷2×24= 96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611560" y="1587701"/>
            <a:ext cx="80648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）低年级的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名同学种了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棵树，照这样计算，如果有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名低年级同学植树，一共可以种多少棵？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611560" y="706880"/>
            <a:ext cx="80648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每年的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日是植树节，在植树节这一天，同学们去山坡种树。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467544" y="1533640"/>
            <a:ext cx="806489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位老师也一起帮忙植树，平均每位老师植树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棵，如果这些树要低年级的同学们种，需要多少位同学？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2348887" y="3922148"/>
            <a:ext cx="417646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名同学。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188002" y="3268167"/>
            <a:ext cx="372623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12×3÷4= 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75"/>
          <p:cNvGrpSpPr/>
          <p:nvPr/>
        </p:nvGrpSpPr>
        <p:grpSpPr bwMode="auto">
          <a:xfrm>
            <a:off x="1793998" y="1349850"/>
            <a:ext cx="3024336" cy="936625"/>
            <a:chOff x="1125" y="1777"/>
            <a:chExt cx="1609" cy="590"/>
          </a:xfrm>
        </p:grpSpPr>
        <p:sp>
          <p:nvSpPr>
            <p:cNvPr id="34" name="TextBox 79"/>
            <p:cNvSpPr txBox="1">
              <a:spLocks noChangeArrowheads="1"/>
            </p:cNvSpPr>
            <p:nvPr/>
          </p:nvSpPr>
          <p:spPr bwMode="auto">
            <a:xfrm>
              <a:off x="1125" y="203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5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4 9 9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TextBox 42"/>
          <p:cNvSpPr txBox="1">
            <a:spLocks noChangeArrowheads="1"/>
          </p:cNvSpPr>
          <p:nvPr/>
        </p:nvSpPr>
        <p:spPr bwMode="auto">
          <a:xfrm>
            <a:off x="272440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44"/>
          <p:cNvSpPr txBox="1">
            <a:spLocks noChangeArrowheads="1"/>
          </p:cNvSpPr>
          <p:nvPr/>
        </p:nvSpPr>
        <p:spPr bwMode="auto">
          <a:xfrm>
            <a:off x="2027042" y="2181707"/>
            <a:ext cx="850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45"/>
          <p:cNvSpPr txBox="1">
            <a:spLocks noChangeArrowheads="1"/>
          </p:cNvSpPr>
          <p:nvPr/>
        </p:nvSpPr>
        <p:spPr bwMode="auto">
          <a:xfrm>
            <a:off x="3065088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1"/>
          <p:cNvSpPr txBox="1">
            <a:spLocks noChangeArrowheads="1"/>
          </p:cNvSpPr>
          <p:nvPr/>
        </p:nvSpPr>
        <p:spPr bwMode="auto">
          <a:xfrm>
            <a:off x="737462" y="740247"/>
            <a:ext cx="44774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Group 75"/>
          <p:cNvGrpSpPr/>
          <p:nvPr/>
        </p:nvGrpSpPr>
        <p:grpSpPr bwMode="auto">
          <a:xfrm>
            <a:off x="4785029" y="1349850"/>
            <a:ext cx="3024336" cy="930275"/>
            <a:chOff x="1051" y="1777"/>
            <a:chExt cx="1609" cy="586"/>
          </a:xfrm>
        </p:grpSpPr>
        <p:sp>
          <p:nvSpPr>
            <p:cNvPr id="44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9 0 9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TextBox 42"/>
          <p:cNvSpPr txBox="1">
            <a:spLocks noChangeArrowheads="1"/>
          </p:cNvSpPr>
          <p:nvPr/>
        </p:nvSpPr>
        <p:spPr bwMode="auto">
          <a:xfrm>
            <a:off x="5871310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44"/>
          <p:cNvSpPr txBox="1">
            <a:spLocks noChangeArrowheads="1"/>
          </p:cNvSpPr>
          <p:nvPr/>
        </p:nvSpPr>
        <p:spPr bwMode="auto">
          <a:xfrm>
            <a:off x="5155771" y="2175470"/>
            <a:ext cx="9785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6237815" y="217568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Group 75"/>
          <p:cNvGrpSpPr/>
          <p:nvPr/>
        </p:nvGrpSpPr>
        <p:grpSpPr bwMode="auto">
          <a:xfrm>
            <a:off x="1690138" y="3165002"/>
            <a:ext cx="3024336" cy="930275"/>
            <a:chOff x="1051" y="1777"/>
            <a:chExt cx="1609" cy="586"/>
          </a:xfrm>
        </p:grpSpPr>
        <p:sp>
          <p:nvSpPr>
            <p:cNvPr id="53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80"/>
            <p:cNvCxnSpPr>
              <a:cxnSpLocks noChangeShapeType="1"/>
            </p:cNvCxnSpPr>
            <p:nvPr/>
          </p:nvCxnSpPr>
          <p:spPr bwMode="auto">
            <a:xfrm>
              <a:off x="1162" y="2345"/>
              <a:ext cx="103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1 8 0 0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2759637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44"/>
          <p:cNvSpPr txBox="1">
            <a:spLocks noChangeArrowheads="1"/>
          </p:cNvSpPr>
          <p:nvPr/>
        </p:nvSpPr>
        <p:spPr bwMode="auto">
          <a:xfrm>
            <a:off x="2409914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45"/>
          <p:cNvSpPr txBox="1">
            <a:spLocks noChangeArrowheads="1"/>
          </p:cNvSpPr>
          <p:nvPr/>
        </p:nvSpPr>
        <p:spPr bwMode="auto">
          <a:xfrm>
            <a:off x="3137474" y="4010525"/>
            <a:ext cx="776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" name="Group 75"/>
          <p:cNvGrpSpPr/>
          <p:nvPr/>
        </p:nvGrpSpPr>
        <p:grpSpPr bwMode="auto">
          <a:xfrm>
            <a:off x="4959355" y="3165004"/>
            <a:ext cx="3073207" cy="938213"/>
            <a:chOff x="1125" y="1777"/>
            <a:chExt cx="1635" cy="591"/>
          </a:xfrm>
        </p:grpSpPr>
        <p:sp>
          <p:nvSpPr>
            <p:cNvPr id="62" name="TextBox 79"/>
            <p:cNvSpPr txBox="1">
              <a:spLocks noChangeArrowheads="1"/>
            </p:cNvSpPr>
            <p:nvPr/>
          </p:nvSpPr>
          <p:spPr bwMode="auto">
            <a:xfrm>
              <a:off x="1151" y="2038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3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2 1 8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895692" y="398380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45"/>
          <p:cNvSpPr txBox="1">
            <a:spLocks noChangeArrowheads="1"/>
          </p:cNvSpPr>
          <p:nvPr/>
        </p:nvSpPr>
        <p:spPr bwMode="auto">
          <a:xfrm>
            <a:off x="6250659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24291" y="3744782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5"/>
          <p:cNvSpPr txBox="1">
            <a:spLocks noChangeArrowheads="1"/>
          </p:cNvSpPr>
          <p:nvPr/>
        </p:nvSpPr>
        <p:spPr bwMode="auto">
          <a:xfrm>
            <a:off x="2828429" y="195173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5"/>
          <p:cNvSpPr txBox="1">
            <a:spLocks noChangeArrowheads="1"/>
          </p:cNvSpPr>
          <p:nvPr/>
        </p:nvSpPr>
        <p:spPr bwMode="auto">
          <a:xfrm>
            <a:off x="2543983" y="376496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2"/>
          <p:cNvSpPr txBox="1">
            <a:spLocks noChangeArrowheads="1"/>
          </p:cNvSpPr>
          <p:nvPr/>
        </p:nvSpPr>
        <p:spPr bwMode="auto">
          <a:xfrm>
            <a:off x="5540038" y="39784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45"/>
          <p:cNvSpPr txBox="1">
            <a:spLocks noChangeArrowheads="1"/>
          </p:cNvSpPr>
          <p:nvPr/>
        </p:nvSpPr>
        <p:spPr bwMode="auto">
          <a:xfrm>
            <a:off x="2504376" y="195849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TextBox 45"/>
          <p:cNvSpPr txBox="1">
            <a:spLocks noChangeArrowheads="1"/>
          </p:cNvSpPr>
          <p:nvPr/>
        </p:nvSpPr>
        <p:spPr bwMode="auto">
          <a:xfrm>
            <a:off x="5992080" y="196197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7" grpId="0"/>
      <p:bldP spid="48" grpId="0"/>
      <p:bldP spid="49" grpId="0"/>
      <p:bldP spid="56" grpId="0"/>
      <p:bldP spid="57" grpId="0"/>
      <p:bldP spid="58" grpId="0"/>
      <p:bldP spid="65" grpId="0"/>
      <p:bldP spid="66" grpId="0"/>
      <p:bldP spid="68" grpId="0"/>
      <p:bldP spid="69" grpId="0"/>
      <p:bldP spid="71" grpId="0"/>
      <p:bldP spid="72" grpId="0"/>
      <p:bldP spid="67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50146" y="752572"/>
            <a:ext cx="784370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旅游团有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人到森林公园游玩，每张门票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元。团长带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8266" y="2645115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1960" y="2645115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21421" y="3225374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206×8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39752" y="3867894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团长带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95736" y="206769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206×8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29158" y="2091683"/>
            <a:ext cx="320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19404" y="2270216"/>
            <a:ext cx="15981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75820" y="116448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52521" y="245488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>
            <a:hlinkClick r:id="rId1" action="ppaction://hlinksldjump"/>
          </p:cNvPr>
          <p:cNvSpPr/>
          <p:nvPr/>
        </p:nvSpPr>
        <p:spPr>
          <a:xfrm>
            <a:off x="3524716" y="924836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hlinkClick r:id="rId2" action="ppaction://hlinksldjump"/>
          </p:cNvPr>
          <p:cNvSpPr/>
          <p:nvPr/>
        </p:nvSpPr>
        <p:spPr>
          <a:xfrm>
            <a:off x="3533291" y="1445171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267603" y="1240829"/>
            <a:ext cx="216024" cy="2737961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3390384" y="1079560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>
            <a:hlinkClick r:id="rId3" action="ppaction://hlinksldjump"/>
          </p:cNvPr>
          <p:cNvSpPr/>
          <p:nvPr/>
        </p:nvSpPr>
        <p:spPr>
          <a:xfrm>
            <a:off x="3521291" y="2157101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多位数乘一位数的笔算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4" action="ppaction://hlinksldjump"/>
          </p:cNvPr>
          <p:cNvSpPr/>
          <p:nvPr/>
        </p:nvSpPr>
        <p:spPr>
          <a:xfrm>
            <a:off x="3509305" y="2694985"/>
            <a:ext cx="4826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（末尾有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3390384" y="2350930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>
            <a:hlinkClick r:id="rId5" action="ppaction://hlinksldjump"/>
          </p:cNvPr>
          <p:cNvSpPr/>
          <p:nvPr/>
        </p:nvSpPr>
        <p:spPr>
          <a:xfrm>
            <a:off x="4283103" y="315708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22713" y="352616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4024052" y="3346707"/>
            <a:ext cx="216024" cy="959002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>
            <a:hlinkClick r:id="rId6" action="ppaction://hlinksldjump"/>
          </p:cNvPr>
          <p:cNvSpPr/>
          <p:nvPr/>
        </p:nvSpPr>
        <p:spPr>
          <a:xfrm>
            <a:off x="4212630" y="3613434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“归一”法解决问题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>
            <a:hlinkClick r:id="rId7" action="ppaction://hlinksldjump"/>
          </p:cNvPr>
          <p:cNvSpPr/>
          <p:nvPr/>
        </p:nvSpPr>
        <p:spPr>
          <a:xfrm>
            <a:off x="4212630" y="3988060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“归总”法解决问题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08444" y="927028"/>
            <a:ext cx="554461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7876" y="2070500"/>
            <a:ext cx="648071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先把整十数、整百数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前面的数与一位数相乘。再看乘数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，就在积的末尾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添上几个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592945" y="808868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108849" y="2150596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800×7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1271497" y="3057327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8×7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2798769" y="2163409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5139749" y="2138049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5×40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6680503" y="2143125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5033422" y="30533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3" grpId="0" bldLvl="0" autoUpdateAnimBg="0"/>
      <p:bldP spid="20" grpId="0" bldLvl="0" autoUpdateAnimBg="0"/>
      <p:bldP spid="22" grpId="0" bldLvl="0" autoUpdateAnimBg="0"/>
      <p:bldP spid="33" grpId="0" bldLvl="0" autoUpdateAnimBg="0"/>
      <p:bldP spid="3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61824" y="837459"/>
            <a:ext cx="5544616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656" y="1953867"/>
            <a:ext cx="6480719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两位数乘一位数，把两位数看成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，分别与一位数相乘，再把所得的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积相加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1560" y="928682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574093" y="2149172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13×2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1664792" y="2765884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3075987" y="2140342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5047470" y="2140617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23×3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6588224" y="2145693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555776" y="32189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2082179" y="3661389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4817654" y="2765884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5708638" y="32189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5235041" y="3661389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3" grpId="0" bldLvl="0" autoUpdateAnimBg="0"/>
      <p:bldP spid="20" grpId="0" bldLvl="0" autoUpdateAnimBg="0"/>
      <p:bldP spid="22" grpId="0" bldLvl="0" autoUpdateAnimBg="0"/>
      <p:bldP spid="3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85728" y="829159"/>
            <a:ext cx="525658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多位数乘一位数的笔算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72402" y="1533575"/>
            <a:ext cx="4572508" cy="782910"/>
            <a:chOff x="4211960" y="1491630"/>
            <a:chExt cx="4572508" cy="782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从个位乘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起，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77214" y="2311315"/>
            <a:ext cx="4315668" cy="967222"/>
            <a:chOff x="4211960" y="1307318"/>
            <a:chExt cx="4315668" cy="96722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826930" y="1307318"/>
              <a:ext cx="3700698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用一位数依次乘多位数的每一位。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58710" y="3322539"/>
            <a:ext cx="4334172" cy="1042257"/>
            <a:chOff x="4211960" y="1232283"/>
            <a:chExt cx="4334172" cy="104225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17380" y="1232283"/>
              <a:ext cx="3728752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哪一位上乘得的积满几十就向前一位进几。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1177848" y="1864493"/>
            <a:ext cx="2749136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45×7=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2535805" y="1898476"/>
            <a:ext cx="86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1879489" y="2560206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4 5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2300004" y="3045981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442046" y="304121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V="1">
            <a:off x="1450518" y="3569856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2268962" y="3525526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450518" y="3529998"/>
            <a:ext cx="1281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3 1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8"/>
          <p:cNvSpPr txBox="1">
            <a:spLocks noChangeArrowheads="1"/>
          </p:cNvSpPr>
          <p:nvPr/>
        </p:nvSpPr>
        <p:spPr bwMode="auto">
          <a:xfrm>
            <a:off x="2067131" y="3297543"/>
            <a:ext cx="570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4" grpId="0"/>
      <p:bldP spid="25" grpId="0"/>
      <p:bldP spid="26" grpId="0"/>
      <p:bldP spid="27" grpId="0" animBg="1"/>
      <p:bldP spid="29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34711" y="812283"/>
            <a:ext cx="674634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（末尾有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）的乘法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53750" y="1620839"/>
            <a:ext cx="4039956" cy="985782"/>
            <a:chOff x="4211960" y="1288758"/>
            <a:chExt cx="4039956" cy="98578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08748" y="1288758"/>
              <a:ext cx="3443168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用一位数依次去乘另一个因数每一位上的数；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76971" y="2547533"/>
            <a:ext cx="4903128" cy="1000274"/>
            <a:chOff x="4211960" y="1274266"/>
            <a:chExt cx="4903128" cy="100027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780736" y="1274266"/>
              <a:ext cx="4334352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与中间的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相乘，如果没有进上来的数，要在那一位写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占位；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53750" y="3736446"/>
            <a:ext cx="4751148" cy="782910"/>
            <a:chOff x="4211960" y="1491630"/>
            <a:chExt cx="4751148" cy="78291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773050" y="1578922"/>
              <a:ext cx="4190058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如果有进上来的数，必须加上。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734711" y="1962824"/>
            <a:ext cx="2749136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208×3=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2255757" y="1962758"/>
            <a:ext cx="86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22232" y="2567964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20310" y="2992585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6380" y="2969863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083652" y="3502602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120310" y="3502602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48053" y="32225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1721293" y="3502602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27569" y="3502602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5" grpId="0"/>
      <p:bldP spid="26" grpId="0"/>
      <p:bldP spid="27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04794" y="805464"/>
            <a:ext cx="702334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（末尾有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）的乘法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11792" y="1461475"/>
            <a:ext cx="3790425" cy="985782"/>
            <a:chOff x="4211960" y="1288758"/>
            <a:chExt cx="3790425" cy="98578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08748" y="1288758"/>
              <a:ext cx="3193637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先用一个因数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前面的数乘另一个因数；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35013" y="2605533"/>
            <a:ext cx="4823309" cy="782910"/>
            <a:chOff x="4211960" y="1491630"/>
            <a:chExt cx="4823309" cy="78291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700917" y="1640399"/>
              <a:ext cx="43343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再看因数末尾有几个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11792" y="3577082"/>
            <a:ext cx="4751148" cy="782910"/>
            <a:chOff x="4211960" y="1491630"/>
            <a:chExt cx="4751148" cy="78291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773050" y="1578922"/>
              <a:ext cx="4190058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就在积的末尾添上几个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797779" y="1954432"/>
            <a:ext cx="2749136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250×3=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2318825" y="1954366"/>
            <a:ext cx="86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62656" y="2593388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2 5 0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64180" y="3012750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9794" y="3030598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027398" y="3539096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651213" y="3584525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081622" y="2618236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446043" y="323437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2097385" y="3574893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5856" y="3580660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36" grpId="0"/>
      <p:bldP spid="37" grpId="0"/>
      <p:bldP spid="43" grpId="0"/>
      <p:bldP spid="45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1685</Words>
  <Application>WPS 演示</Application>
  <PresentationFormat>全屏显示(16:9)</PresentationFormat>
  <Paragraphs>333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55</cp:revision>
  <dcterms:created xsi:type="dcterms:W3CDTF">2019-09-02T08:53:00Z</dcterms:created>
  <dcterms:modified xsi:type="dcterms:W3CDTF">2023-09-28T13:34:27Z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C9FD729D5281472684E2041973598F94_12</vt:lpwstr>
  </property>
  <property fmtid="{D5CDD505-2E9C-101B-9397-08002B2CF9AE}" pid="3" name="KSOProductBuildVer">
    <vt:lpwstr>2052-12.1.0.15374</vt:lpwstr>
  </property>
</Properties>
</file>