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3" r:id="rId3"/>
  </p:sldMasterIdLst>
  <p:notesMasterIdLst>
    <p:notesMasterId r:id="rId31"/>
  </p:notesMasterIdLst>
  <p:handoutMasterIdLst>
    <p:handoutMasterId r:id="rId32"/>
  </p:handoutMasterIdLst>
  <p:sldIdLst>
    <p:sldId id="262" r:id="rId4"/>
    <p:sldId id="263" r:id="rId5"/>
    <p:sldId id="264" r:id="rId6"/>
    <p:sldId id="267" r:id="rId7"/>
    <p:sldId id="265" r:id="rId8"/>
    <p:sldId id="257" r:id="rId9"/>
    <p:sldId id="266" r:id="rId10"/>
    <p:sldId id="269" r:id="rId11"/>
    <p:sldId id="270" r:id="rId12"/>
    <p:sldId id="271" r:id="rId13"/>
    <p:sldId id="272" r:id="rId14"/>
    <p:sldId id="273" r:id="rId15"/>
    <p:sldId id="274" r:id="rId16"/>
    <p:sldId id="275" r:id="rId17"/>
    <p:sldId id="291" r:id="rId18"/>
    <p:sldId id="276" r:id="rId19"/>
    <p:sldId id="278" r:id="rId20"/>
    <p:sldId id="277" r:id="rId21"/>
    <p:sldId id="279" r:id="rId22"/>
    <p:sldId id="280" r:id="rId23"/>
    <p:sldId id="281" r:id="rId24"/>
    <p:sldId id="282" r:id="rId25"/>
    <p:sldId id="283" r:id="rId26"/>
    <p:sldId id="284" r:id="rId27"/>
    <p:sldId id="285" r:id="rId28"/>
    <p:sldId id="286" r:id="rId29"/>
    <p:sldId id="303" r:id="rId30"/>
  </p:sldIdLst>
  <p:sldSz cx="9144000" cy="5143500"/>
  <p:notesSz cx="6858000" cy="9144000"/>
  <p:custDataLst>
    <p:tags r:id="rId36"/>
  </p:custDataLst>
  <p:defaultTextStyle>
    <a:defPPr>
      <a:defRPr lang="zh-CN"/>
    </a:defPPr>
    <a:lvl1pPr marL="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600" b="0" i="0" u="none" baseline="0">
        <a:solidFill>
          <a:schemeClr val="tx1"/>
        </a:solidFill>
        <a:effectLst/>
        <a:latin typeface="Arial" panose="020B0604020202020204" pitchFamily="34" charset="0"/>
        <a:ea typeface="宋体" panose="02010600030101010101" pitchFamily="2" charset="-122"/>
      </a:defRPr>
    </a:lvl1pPr>
    <a:lvl2pPr marL="4572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600" b="0" i="0" u="none" baseline="0">
        <a:solidFill>
          <a:schemeClr val="tx1"/>
        </a:solidFill>
        <a:effectLst/>
        <a:latin typeface="Arial" panose="020B0604020202020204" pitchFamily="34" charset="0"/>
        <a:ea typeface="宋体" panose="02010600030101010101" pitchFamily="2" charset="-122"/>
      </a:defRPr>
    </a:lvl2pPr>
    <a:lvl3pPr marL="9144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600" b="0" i="0" u="none" baseline="0">
        <a:solidFill>
          <a:schemeClr val="tx1"/>
        </a:solidFill>
        <a:effectLst/>
        <a:latin typeface="Arial" panose="020B0604020202020204" pitchFamily="34" charset="0"/>
        <a:ea typeface="宋体" panose="02010600030101010101" pitchFamily="2" charset="-122"/>
      </a:defRPr>
    </a:lvl3pPr>
    <a:lvl4pPr marL="13716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600" b="0" i="0" u="none" baseline="0">
        <a:solidFill>
          <a:schemeClr val="tx1"/>
        </a:solidFill>
        <a:effectLst/>
        <a:latin typeface="Arial" panose="020B0604020202020204" pitchFamily="34" charset="0"/>
        <a:ea typeface="宋体" panose="02010600030101010101" pitchFamily="2" charset="-122"/>
      </a:defRPr>
    </a:lvl4pPr>
    <a:lvl5pPr marL="18288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600" b="0" i="0" u="none" baseline="0">
        <a:solidFill>
          <a:schemeClr val="tx1"/>
        </a:solidFill>
        <a:effectLst/>
        <a:latin typeface="Arial" panose="020B0604020202020204" pitchFamily="34" charset="0"/>
        <a:ea typeface="宋体" panose="02010600030101010101" pitchFamily="2" charset="-122"/>
      </a:defRPr>
    </a:lvl5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25" autoAdjust="0"/>
    <p:restoredTop sz="96378" autoAdjust="0"/>
  </p:normalViewPr>
  <p:slideViewPr>
    <p:cSldViewPr>
      <p:cViewPr varScale="1">
        <p:scale>
          <a:sx n="151" d="100"/>
          <a:sy n="151" d="100"/>
        </p:scale>
        <p:origin x="0" y="0"/>
      </p:cViewPr>
      <p:guideLst/>
    </p:cSldViewPr>
  </p:slideViewPr>
  <p:notesViewPr>
    <p:cSldViewPr>
      <p:cViewPr varScale="1">
        <p:scale>
          <a:sx n="84" d="100"/>
          <a:sy n="84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6" Type="http://schemas.openxmlformats.org/officeDocument/2006/relationships/tags" Target="tags/tag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notesMaster" Target="notesMasters/notesMaster1.xml"/><Relationship Id="rId30" Type="http://schemas.openxmlformats.org/officeDocument/2006/relationships/slide" Target="slides/slide27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6146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rtlCol="0">
            <a:noAutofit/>
          </a:bodyPr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/>
            <a:r>
              <a:rPr lang="zh-CN" altLang="en-US" sz="1200"/>
              <a:t>状元成才路</a:t>
            </a:r>
            <a:endParaRPr lang="zh-CN" altLang="en-US" sz="1200"/>
          </a:p>
        </p:txBody>
      </p:sp>
      <p:sp>
        <p:nvSpPr>
          <p:cNvPr id="6147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rtlCol="0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/>
            <a:fld id="{3102B8D6-3F96-491E-AD68-1E5EBAB1079D}" type="datetime">
              <a:rPr lang="zh-CN" altLang="en-US" sz="1200"/>
            </a:fld>
            <a:endParaRPr lang="zh-CN" altLang="en-US" sz="1200"/>
          </a:p>
        </p:txBody>
      </p:sp>
      <p:sp>
        <p:nvSpPr>
          <p:cNvPr id="6148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rtlCol="0" anchor="b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1200"/>
              <a:t>状元成才路</a:t>
            </a:r>
            <a:endParaRPr lang="zh-CN" altLang="en-US" sz="1200"/>
          </a:p>
        </p:txBody>
      </p:sp>
      <p:sp>
        <p:nvSpPr>
          <p:cNvPr id="6149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numCol="1" anchor="b" anchorCtr="0" compatLnSpc="1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/>
            <a:fld id="{D6D9469C-512D-49F1-A69F-4C39FFAD3AF4}" type="slidenum">
              <a:rPr lang="zh-CN" altLang="en-US" sz="1200"/>
            </a:fld>
            <a:endParaRPr lang="zh-CN" altLang="en-US" sz="1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numCol="1" compatLnSpc="1">
            <a:noAutofit/>
          </a:bodyPr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/>
            <a:r>
              <a:rPr lang="zh-CN" altLang="en-US" sz="1200"/>
              <a:t>状元成才路</a:t>
            </a:r>
            <a:endParaRPr lang="zh-CN" altLang="en-US" sz="1200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numCol="1" compatLnSpc="1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/>
            <a:fld id="{D29D316B-B011-4872-9564-D394CCFC4A38}" type="datetime">
              <a:rPr lang="zh-CN" altLang="en-US" sz="1200"/>
            </a:fld>
            <a:endParaRPr lang="en-US" altLang="zh-CN" sz="1200"/>
          </a:p>
        </p:txBody>
      </p:sp>
      <p:sp>
        <p:nvSpPr>
          <p:cNvPr id="5124" name="Rectangle 4"/>
          <p:cNvSpPr>
            <a:spLocks noGrp="1" noRo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>
            <a:noFill/>
            <a:miter lim="800000"/>
          </a:ln>
          <a:effectLst/>
        </p:spPr>
      </p:sp>
      <p:sp>
        <p:nvSpPr>
          <p:cNvPr id="5125" name="Rectangle 5"/>
          <p:cNvSpPr>
            <a:spLocks noGrp="1" noRot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</p:spPr>
        <p:txBody>
          <a:bodyPr numCol="1" anchor="ctr" anchorCtr="0" compatLnSpc="1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t>单击此处编辑母版文本样式</a:t>
            </a:r>
          </a:p>
          <a:p>
            <a:pPr lvl="1"/>
            <a:r>
              <a:t>第二级</a:t>
            </a:r>
          </a:p>
          <a:p>
            <a:pPr lvl="2"/>
            <a:r>
              <a:t>第三级</a:t>
            </a:r>
          </a:p>
          <a:p>
            <a:pPr lvl="3"/>
            <a:r>
              <a:t>第四级</a:t>
            </a:r>
          </a:p>
          <a:p>
            <a:pPr lvl="4"/>
            <a:r>
              <a:t>第五级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numCol="1" anchor="b" anchorCtr="0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1200"/>
              <a:t>状元成才路</a:t>
            </a:r>
            <a:endParaRPr lang="en-US" altLang="en-US" sz="1200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numCol="1" anchor="b" anchorCtr="0" compatLnSpc="1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/>
            <a:fld id="{A148F19F-2B81-4777-B260-3B4435FB802F}" type="slidenum">
              <a:rPr lang="zh-CN" altLang="en-US" sz="1200"/>
            </a:fld>
            <a:endParaRPr lang="en-US" altLang="zh-CN" sz="1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/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竖排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026" name="图片 2"/>
          <p:cNvPicPr>
            <a:picLocks noChangeAspect="1"/>
          </p:cNvPicPr>
          <p:nvPr/>
        </p:nvPicPr>
        <p:blipFill>
          <a:blip r:embed="rId2"/>
          <a:srcRect l="9821" r="14762" b="1539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grpSp>
        <p:nvGrpSpPr>
          <p:cNvPr id="1027" name="组合 3"/>
          <p:cNvGrpSpPr/>
          <p:nvPr/>
        </p:nvGrpSpPr>
        <p:grpSpPr>
          <a:xfrm>
            <a:off x="1357313" y="666750"/>
            <a:ext cx="6429375" cy="3960813"/>
            <a:chOff x="467974" y="265624"/>
            <a:chExt cx="8332340" cy="5133590"/>
          </a:xfrm>
        </p:grpSpPr>
        <p:sp>
          <p:nvSpPr>
            <p:cNvPr id="1028" name="矩形 3"/>
            <p:cNvSpPr>
              <a:spLocks noChangeArrowheads="1"/>
            </p:cNvSpPr>
            <p:nvPr/>
          </p:nvSpPr>
          <p:spPr bwMode="auto">
            <a:xfrm>
              <a:off x="753947" y="520760"/>
              <a:ext cx="7760392" cy="4623317"/>
            </a:xfrm>
            <a:prstGeom prst="rect">
              <a:avLst/>
            </a:prstGeom>
            <a:solidFill>
              <a:schemeClr val="bg1">
                <a:alpha val="69019"/>
              </a:schemeClr>
            </a:solidFill>
            <a:ln>
              <a:noFill/>
            </a:ln>
          </p:spPr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6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6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6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6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6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lvl="0" indent="0" algn="ctr" eaLnBrk="1" hangingPunct="1"/>
              <a:endParaRPr lang="zh-CN" altLang="en-US" sz="1800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029" name="矩形 4"/>
            <p:cNvSpPr>
              <a:spLocks noChangeArrowheads="1"/>
            </p:cNvSpPr>
            <p:nvPr/>
          </p:nvSpPr>
          <p:spPr bwMode="auto">
            <a:xfrm>
              <a:off x="467974" y="265624"/>
              <a:ext cx="8332340" cy="5133590"/>
            </a:xfrm>
            <a:prstGeom prst="rect">
              <a:avLst/>
            </a:prstGeom>
            <a:noFill/>
            <a:ln w="76200" algn="ctr">
              <a:solidFill>
                <a:srgbClr val="58B4A5"/>
              </a:solidFill>
              <a:miter lim="800000"/>
            </a:ln>
          </p:spPr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6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6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6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6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6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lvl="0" indent="0" algn="ctr" eaLnBrk="1" hangingPunct="1"/>
              <a:endParaRPr lang="zh-CN" altLang="en-US" sz="1800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</p:grp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8_竖排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050" name="图片 2"/>
          <p:cNvPicPr>
            <a:picLocks noChangeAspect="1"/>
          </p:cNvPicPr>
          <p:nvPr/>
        </p:nvPicPr>
        <p:blipFill>
          <a:blip r:embed="rId2"/>
          <a:srcRect l="9821" r="14762" b="1539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051" name="矩形 2"/>
          <p:cNvSpPr/>
          <p:nvPr/>
        </p:nvSpPr>
        <p:spPr>
          <a:xfrm>
            <a:off x="619125" y="725488"/>
            <a:ext cx="7905750" cy="3692525"/>
          </a:xfrm>
          <a:prstGeom prst="rect">
            <a:avLst/>
          </a:prstGeom>
          <a:solidFill>
            <a:schemeClr val="bg1">
              <a:alpha val="8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zh-CN" altLang="en-US" sz="1800">
              <a:solidFill>
                <a:srgbClr val="FFFFFF"/>
              </a:solidFill>
              <a:latin typeface="字魂36号-正文宋楷"/>
              <a:ea typeface="字魂36号-正文宋楷"/>
            </a:endParaRPr>
          </a:p>
        </p:txBody>
      </p:sp>
      <p:sp>
        <p:nvSpPr>
          <p:cNvPr id="2052" name="矩形 3"/>
          <p:cNvSpPr/>
          <p:nvPr/>
        </p:nvSpPr>
        <p:spPr>
          <a:xfrm>
            <a:off x="735013" y="831850"/>
            <a:ext cx="7686675" cy="3479800"/>
          </a:xfrm>
          <a:prstGeom prst="rect">
            <a:avLst/>
          </a:prstGeom>
          <a:noFill/>
          <a:ln w="57150">
            <a:solidFill>
              <a:srgbClr val="497A8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zh-CN" altLang="en-US" sz="1800">
              <a:solidFill>
                <a:srgbClr val="FFFFFF"/>
              </a:solidFill>
              <a:latin typeface="字魂36号-正文宋楷"/>
              <a:ea typeface="字魂36号-正文宋楷"/>
            </a:endParaRPr>
          </a:p>
        </p:txBody>
      </p:sp>
      <p:pic>
        <p:nvPicPr>
          <p:cNvPr id="2053" name="图片 6" descr="695847"/>
          <p:cNvPicPr>
            <a:picLocks noChangeAspect="1"/>
          </p:cNvPicPr>
          <p:nvPr/>
        </p:nvPicPr>
        <p:blipFill>
          <a:blip r:embed="rId3"/>
          <a:srcRect l="12921" t="35308"/>
          <a:stretch>
            <a:fillRect/>
          </a:stretch>
        </p:blipFill>
        <p:spPr>
          <a:xfrm>
            <a:off x="447675" y="3868738"/>
            <a:ext cx="874713" cy="41751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_竖排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074" name="矩形 1"/>
          <p:cNvSpPr/>
          <p:nvPr/>
        </p:nvSpPr>
        <p:spPr bwMode="auto">
          <a:xfrm>
            <a:off x="0" y="0"/>
            <a:ext cx="9144000" cy="5143500"/>
          </a:xfrm>
          <a:prstGeom prst="rect">
            <a:avLst/>
          </a:prstGeom>
          <a:solidFill>
            <a:srgbClr val="EEF7F2"/>
          </a:solidFill>
          <a:ln>
            <a:noFill/>
          </a:ln>
        </p:spPr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lvl="0" indent="0" algn="just">
              <a:lnSpc>
                <a:spcPct val="130000"/>
              </a:lnSpc>
            </a:pPr>
            <a:endParaRPr lang="zh-CN" altLang="en-US" sz="3200" b="1">
              <a:latin typeface="宋体" panose="02010600030101010101" pitchFamily="2" charset="-122"/>
            </a:endParaRPr>
          </a:p>
        </p:txBody>
      </p:sp>
      <p:pic>
        <p:nvPicPr>
          <p:cNvPr id="3075" name="图片 3"/>
          <p:cNvPicPr>
            <a:picLocks noChangeAspect="1"/>
          </p:cNvPicPr>
          <p:nvPr/>
        </p:nvPicPr>
        <p:blipFill>
          <a:blip r:embed="rId2"/>
          <a:srcRect r="33324"/>
          <a:stretch>
            <a:fillRect/>
          </a:stretch>
        </p:blipFill>
        <p:spPr>
          <a:xfrm>
            <a:off x="0" y="0"/>
            <a:ext cx="1795463" cy="31813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3076" name="图片 4"/>
          <p:cNvPicPr>
            <a:picLocks noChangeAspect="1"/>
          </p:cNvPicPr>
          <p:nvPr/>
        </p:nvPicPr>
        <p:blipFill>
          <a:blip r:embed="rId3"/>
          <a:srcRect l="33324"/>
          <a:stretch>
            <a:fillRect/>
          </a:stretch>
        </p:blipFill>
        <p:spPr>
          <a:xfrm>
            <a:off x="7348538" y="0"/>
            <a:ext cx="1795462" cy="31813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4_竖排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098" name="矩形 1"/>
          <p:cNvSpPr/>
          <p:nvPr/>
        </p:nvSpPr>
        <p:spPr bwMode="auto">
          <a:xfrm>
            <a:off x="0" y="0"/>
            <a:ext cx="9144000" cy="5143500"/>
          </a:xfrm>
          <a:prstGeom prst="rect">
            <a:avLst/>
          </a:prstGeom>
          <a:solidFill>
            <a:srgbClr val="EEF7F2"/>
          </a:solidFill>
          <a:ln>
            <a:noFill/>
          </a:ln>
        </p:spPr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lvl="0" indent="0" algn="just">
              <a:lnSpc>
                <a:spcPct val="130000"/>
              </a:lnSpc>
            </a:pPr>
            <a:endParaRPr lang="zh-CN" altLang="en-US" sz="3200" b="1">
              <a:latin typeface="宋体" panose="02010600030101010101" pitchFamily="2" charset="-122"/>
            </a:endParaRPr>
          </a:p>
        </p:txBody>
      </p:sp>
      <p:pic>
        <p:nvPicPr>
          <p:cNvPr id="4099" name="图片 3"/>
          <p:cNvPicPr>
            <a:picLocks noChangeAspect="1"/>
          </p:cNvPicPr>
          <p:nvPr/>
        </p:nvPicPr>
        <p:blipFill>
          <a:blip r:embed="rId2"/>
          <a:srcRect r="33324"/>
          <a:stretch>
            <a:fillRect/>
          </a:stretch>
        </p:blipFill>
        <p:spPr>
          <a:xfrm>
            <a:off x="0" y="0"/>
            <a:ext cx="1795463" cy="31813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4100" name="图片 4"/>
          <p:cNvPicPr>
            <a:picLocks noChangeAspect="1"/>
          </p:cNvPicPr>
          <p:nvPr/>
        </p:nvPicPr>
        <p:blipFill>
          <a:blip r:embed="rId3"/>
          <a:srcRect l="33324"/>
          <a:stretch>
            <a:fillRect/>
          </a:stretch>
        </p:blipFill>
        <p:spPr>
          <a:xfrm>
            <a:off x="7348538" y="0"/>
            <a:ext cx="1795462" cy="31813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4101" name="剪去对角的矩形 6"/>
          <p:cNvSpPr/>
          <p:nvPr/>
        </p:nvSpPr>
        <p:spPr>
          <a:xfrm>
            <a:off x="3457575" y="112713"/>
            <a:ext cx="2228850" cy="495300"/>
          </a:xfrm>
          <a:prstGeom prst="snip2DiagRect">
            <a:avLst/>
          </a:prstGeom>
          <a:solidFill>
            <a:srgbClr val="4E969C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marL="0" marR="0" lvl="0" indent="0" algn="just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12.jpeg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Relationship Id="rId3" Type="http://schemas.openxmlformats.org/officeDocument/2006/relationships/slideLayout" Target="../slideLayouts/slideLayout7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ransition/>
  <p:txStyles>
    <p:titleStyle>
      <a:lvl1pPr marL="0" indent="0" algn="l" defTabSz="9144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4400" b="0" i="0" u="none" kern="1200" baseline="0">
          <a:solidFill>
            <a:schemeClr val="tx1"/>
          </a:solidFill>
          <a:effectLst/>
          <a:latin typeface="等线 Light" pitchFamily="2" charset="-122"/>
          <a:ea typeface="等线 Light" pitchFamily="2" charset="-122"/>
          <a:cs typeface="+mj-cs"/>
        </a:defRPr>
      </a:lvl1pPr>
    </p:titleStyle>
    <p:bodyStyle>
      <a:lvl1pPr marL="228600" indent="-228600" algn="l" defTabSz="914400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2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24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20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4572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9144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3716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18288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  <p:sldLayoutId id="2147483658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slide" Target="slide18.xml"/><Relationship Id="rId1" Type="http://schemas.openxmlformats.org/officeDocument/2006/relationships/slide" Target="slide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4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1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5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6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7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矩形 3">
            <a:hlinkClick r:id="rId1" action="ppaction://hlinksldjump"/>
          </p:cNvPr>
          <p:cNvSpPr/>
          <p:nvPr/>
        </p:nvSpPr>
        <p:spPr>
          <a:xfrm>
            <a:off x="3662363" y="1471613"/>
            <a:ext cx="2476500" cy="7080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4000" b="1">
                <a:solidFill>
                  <a:srgbClr val="29708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4000" b="1">
                <a:solidFill>
                  <a:srgbClr val="29708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4000" b="1">
                <a:solidFill>
                  <a:srgbClr val="29708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课时</a:t>
            </a:r>
            <a:endParaRPr lang="zh-CN" altLang="en-US" sz="4000" b="1">
              <a:solidFill>
                <a:srgbClr val="297083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171" name="矩形 3">
            <a:hlinkClick r:id="rId2" action="ppaction://hlinksldjump"/>
          </p:cNvPr>
          <p:cNvSpPr/>
          <p:nvPr/>
        </p:nvSpPr>
        <p:spPr>
          <a:xfrm>
            <a:off x="3662363" y="2790825"/>
            <a:ext cx="2476500" cy="7080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4000" b="1">
                <a:solidFill>
                  <a:srgbClr val="29708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4000" b="1">
                <a:solidFill>
                  <a:srgbClr val="29708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4000" b="1">
                <a:solidFill>
                  <a:srgbClr val="29708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课时</a:t>
            </a:r>
            <a:endParaRPr lang="zh-CN" altLang="en-US" sz="4000" b="1">
              <a:solidFill>
                <a:srgbClr val="297083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/>
      <p:bldP spid="717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文本框 1"/>
          <p:cNvSpPr txBox="1"/>
          <p:nvPr/>
        </p:nvSpPr>
        <p:spPr>
          <a:xfrm>
            <a:off x="1089025" y="1362075"/>
            <a:ext cx="6965950" cy="22542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2800" b="1">
                <a:latin typeface="宋体" panose="02010600030101010101" pitchFamily="2" charset="-122"/>
              </a:rPr>
              <a:t>    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小结：</a:t>
            </a:r>
            <a:r>
              <a:rPr lang="zh-CN" altLang="en-US" sz="2800" b="1">
                <a:latin typeface="宋体" panose="02010600030101010101" pitchFamily="2" charset="-122"/>
              </a:rPr>
              <a:t>观察时要运用第五单元学到的观察方法，用眼睛看，用手摸，用鼻子闻，按顺序说清楚这个地方有什么，是什么样子的，这处美景带给自己什么感受。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文本框 2"/>
          <p:cNvSpPr txBox="1"/>
          <p:nvPr/>
        </p:nvSpPr>
        <p:spPr>
          <a:xfrm>
            <a:off x="290513" y="1092200"/>
            <a:ext cx="8562975" cy="14684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    小城的公园更美。这里栽着许许多多榕树。一棵棵榕树就像一顶顶撑开的绿绒大伞，树叶密不透风，可以遮太阳，挡风雨。</a:t>
            </a:r>
            <a:endParaRPr lang="zh-CN" altLang="en-US" sz="2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411" name="文本框 3"/>
          <p:cNvSpPr txBox="1"/>
          <p:nvPr/>
        </p:nvSpPr>
        <p:spPr>
          <a:xfrm>
            <a:off x="290513" y="2619375"/>
            <a:ext cx="8562975" cy="508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342900" lvl="0" indent="-342900" eaLnBrk="1" hangingPunct="1">
              <a:lnSpc>
                <a:spcPct val="120000"/>
              </a:lnSpc>
              <a:buFont typeface="Wingdings" panose="05000000000000000000" pitchFamily="2" charset="2"/>
              <a:buChar char="p"/>
            </a:pPr>
            <a:r>
              <a:rPr lang="zh-CN" altLang="en-US" sz="2600" b="1">
                <a:latin typeface="宋体" panose="02010600030101010101" pitchFamily="2" charset="-122"/>
              </a:rPr>
              <a:t>说一说：这几句话是抓住了榕树的什么特点进行描写的？</a:t>
            </a:r>
            <a:endParaRPr lang="zh-CN" altLang="en-US" sz="2600" b="1">
              <a:latin typeface="宋体" panose="02010600030101010101" pitchFamily="2" charset="-122"/>
            </a:endParaRPr>
          </a:p>
        </p:txBody>
      </p:sp>
      <p:sp>
        <p:nvSpPr>
          <p:cNvPr id="17412" name="文本框 4"/>
          <p:cNvSpPr txBox="1"/>
          <p:nvPr/>
        </p:nvSpPr>
        <p:spPr>
          <a:xfrm>
            <a:off x="750888" y="3186113"/>
            <a:ext cx="7891462" cy="9890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习作小贴士</a:t>
            </a: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：描写景物的大小；描写景物的颜色；描写景物的形状；描写景物的姿态。</a:t>
            </a:r>
            <a:endParaRPr lang="zh-CN" altLang="en-US" sz="2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413" name="文本框 5"/>
          <p:cNvSpPr txBox="1"/>
          <p:nvPr/>
        </p:nvSpPr>
        <p:spPr>
          <a:xfrm>
            <a:off x="1444625" y="4232275"/>
            <a:ext cx="7699375" cy="5095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600" b="1">
                <a:solidFill>
                  <a:srgbClr val="FF0000"/>
                </a:solidFill>
                <a:latin typeface="宋体" panose="02010600030101010101" pitchFamily="2" charset="-122"/>
              </a:rPr>
              <a:t>小结：</a:t>
            </a:r>
            <a:r>
              <a:rPr lang="zh-CN" altLang="en-US" sz="2600" b="1">
                <a:latin typeface="宋体" panose="02010600030101010101" pitchFamily="2" charset="-122"/>
              </a:rPr>
              <a:t>只有抓住特点，描写的景物才能活灵活现。</a:t>
            </a:r>
            <a:endParaRPr lang="zh-CN" altLang="en-US" sz="2600" b="1">
              <a:latin typeface="宋体" panose="02010600030101010101" pitchFamily="2" charset="-122"/>
            </a:endParaRPr>
          </a:p>
        </p:txBody>
      </p:sp>
      <p:sp>
        <p:nvSpPr>
          <p:cNvPr id="17414" name="文本框 6"/>
          <p:cNvSpPr txBox="1"/>
          <p:nvPr/>
        </p:nvSpPr>
        <p:spPr>
          <a:xfrm>
            <a:off x="620713" y="584200"/>
            <a:ext cx="3663950" cy="5413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en-US" altLang="zh-CN" sz="2800" b="1">
                <a:solidFill>
                  <a:srgbClr val="FF00FF"/>
                </a:solidFill>
                <a:latin typeface="宋体" panose="02010600030101010101" pitchFamily="2" charset="-122"/>
              </a:rPr>
              <a:t>1</a:t>
            </a:r>
            <a:r>
              <a:rPr lang="zh-CN" altLang="en-US" sz="2800" b="1">
                <a:solidFill>
                  <a:srgbClr val="FF00FF"/>
                </a:solidFill>
                <a:latin typeface="宋体" panose="02010600030101010101" pitchFamily="2" charset="-122"/>
              </a:rPr>
              <a:t>．抓住景物特点。</a:t>
            </a:r>
            <a:endParaRPr lang="zh-CN" altLang="en-US" sz="2800" b="1">
              <a:solidFill>
                <a:srgbClr val="FF00FF"/>
              </a:solidFill>
              <a:latin typeface="宋体" panose="02010600030101010101" pitchFamily="2" charset="-122"/>
            </a:endParaRPr>
          </a:p>
        </p:txBody>
      </p:sp>
      <p:sp>
        <p:nvSpPr>
          <p:cNvPr id="17415" name="文本框 1"/>
          <p:cNvSpPr txBox="1">
            <a:spLocks noChangeArrowheads="1"/>
          </p:cNvSpPr>
          <p:nvPr/>
        </p:nvSpPr>
        <p:spPr bwMode="auto">
          <a:xfrm>
            <a:off x="3663950" y="-12700"/>
            <a:ext cx="2065338" cy="6413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lvl="0" indent="0" algn="just" hangingPunct="0">
              <a:lnSpc>
                <a:spcPct val="130000"/>
              </a:lnSpc>
            </a:pPr>
            <a:r>
              <a:rPr lang="zh-CN" altLang="en-US" sz="3200" b="1" spc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写法指导</a:t>
            </a:r>
            <a:endParaRPr lang="zh-CN" altLang="en-US" sz="3200" b="1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/>
      <p:bldP spid="17412" grpId="0"/>
      <p:bldP spid="174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文本框 1"/>
          <p:cNvSpPr txBox="1"/>
          <p:nvPr/>
        </p:nvSpPr>
        <p:spPr>
          <a:xfrm>
            <a:off x="242888" y="1068388"/>
            <a:ext cx="8199437" cy="19494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    小城里每一个庭院都栽了很多树。有桉树、椰子树、橄榄树、凤凰树，还有别的许多亚热带树木。初夏，桉树叶子散发出来的香味，飘得满街满院都是。凤凰树开了花，开得那么热闹，小城好像笼罩在一片片红云中。</a:t>
            </a:r>
            <a:endParaRPr lang="zh-CN" altLang="en-US" sz="2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435" name="文本框 2"/>
          <p:cNvSpPr txBox="1"/>
          <p:nvPr/>
        </p:nvSpPr>
        <p:spPr>
          <a:xfrm>
            <a:off x="304800" y="2984500"/>
            <a:ext cx="5895975" cy="5095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342900" lvl="0" indent="-342900" eaLnBrk="1" hangingPunct="1">
              <a:lnSpc>
                <a:spcPct val="120000"/>
              </a:lnSpc>
              <a:buFont typeface="Wingdings" panose="05000000000000000000" pitchFamily="2" charset="2"/>
              <a:buChar char="p"/>
            </a:pPr>
            <a:r>
              <a:rPr lang="zh-CN" altLang="en-US" sz="2600" b="1">
                <a:latin typeface="宋体" panose="02010600030101010101" pitchFamily="2" charset="-122"/>
              </a:rPr>
              <a:t>这段话是围绕哪一句话来写的？</a:t>
            </a:r>
            <a:endParaRPr lang="zh-CN" altLang="en-US" sz="2600" b="1">
              <a:latin typeface="宋体" panose="02010600030101010101" pitchFamily="2" charset="-122"/>
            </a:endParaRPr>
          </a:p>
        </p:txBody>
      </p:sp>
      <p:sp>
        <p:nvSpPr>
          <p:cNvPr id="18436" name="文本框 3"/>
          <p:cNvSpPr txBox="1"/>
          <p:nvPr/>
        </p:nvSpPr>
        <p:spPr>
          <a:xfrm>
            <a:off x="304800" y="3494088"/>
            <a:ext cx="8712200" cy="508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342900" lvl="0" indent="-342900" eaLnBrk="1" hangingPunct="1">
              <a:lnSpc>
                <a:spcPct val="120000"/>
              </a:lnSpc>
              <a:buFont typeface="Wingdings" panose="05000000000000000000" pitchFamily="2" charset="2"/>
              <a:buChar char="p"/>
            </a:pPr>
            <a:r>
              <a:rPr lang="zh-CN" altLang="en-US" sz="2600" b="1">
                <a:latin typeface="宋体" panose="02010600030101010101" pitchFamily="2" charset="-122"/>
              </a:rPr>
              <a:t>第六单元的课文中还有哪些自然段是围绕一句话来写的？</a:t>
            </a:r>
            <a:endParaRPr lang="zh-CN" altLang="en-US" sz="2600" b="1">
              <a:latin typeface="宋体" panose="02010600030101010101" pitchFamily="2" charset="-122"/>
            </a:endParaRPr>
          </a:p>
        </p:txBody>
      </p:sp>
      <p:sp>
        <p:nvSpPr>
          <p:cNvPr id="18437" name="文本框 4"/>
          <p:cNvSpPr txBox="1"/>
          <p:nvPr/>
        </p:nvSpPr>
        <p:spPr>
          <a:xfrm>
            <a:off x="635000" y="4075113"/>
            <a:ext cx="4637088" cy="508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习作小贴士</a:t>
            </a: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：围绕一句话来写。</a:t>
            </a:r>
            <a:endParaRPr lang="zh-CN" altLang="en-US" sz="2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438" name="文本框 5"/>
          <p:cNvSpPr txBox="1"/>
          <p:nvPr/>
        </p:nvSpPr>
        <p:spPr>
          <a:xfrm>
            <a:off x="1041400" y="560388"/>
            <a:ext cx="4679950" cy="508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en-US" altLang="zh-CN" sz="2600" b="1">
                <a:solidFill>
                  <a:srgbClr val="FF00FF"/>
                </a:solidFill>
                <a:latin typeface="宋体" panose="02010600030101010101" pitchFamily="2" charset="-122"/>
              </a:rPr>
              <a:t>2</a:t>
            </a:r>
            <a:r>
              <a:rPr lang="zh-CN" altLang="en-US" sz="2600" b="1">
                <a:solidFill>
                  <a:srgbClr val="FF00FF"/>
                </a:solidFill>
                <a:latin typeface="宋体" panose="02010600030101010101" pitchFamily="2" charset="-122"/>
              </a:rPr>
              <a:t>．围绕一个意思写。</a:t>
            </a:r>
            <a:endParaRPr lang="zh-CN" altLang="en-US" sz="2600" b="1">
              <a:solidFill>
                <a:srgbClr val="FF00FF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/>
      <p:bldP spid="18436" grpId="0"/>
      <p:bldP spid="1843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文本框 1"/>
          <p:cNvSpPr txBox="1"/>
          <p:nvPr/>
        </p:nvSpPr>
        <p:spPr>
          <a:xfrm>
            <a:off x="485775" y="661988"/>
            <a:ext cx="7981950" cy="19304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342900" lvl="0" indent="-342900" eaLnBrk="1" hangingPunct="1">
              <a:lnSpc>
                <a:spcPct val="150000"/>
              </a:lnSpc>
              <a:buChar char="•"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操场后面的小花园真美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342900" lvl="0" indent="-342900" eaLnBrk="1" hangingPunct="1">
              <a:lnSpc>
                <a:spcPct val="150000"/>
              </a:lnSpc>
              <a:buChar char="•"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秋天的树林就像一幅色彩斑斓的图画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342900" lvl="0" indent="-342900" eaLnBrk="1" hangingPunct="1">
              <a:lnSpc>
                <a:spcPct val="150000"/>
              </a:lnSpc>
              <a:buChar char="•"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一到池塘边，我就被眼前的景色吸引住了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459" name="文本框 2"/>
          <p:cNvSpPr txBox="1"/>
          <p:nvPr/>
        </p:nvSpPr>
        <p:spPr>
          <a:xfrm>
            <a:off x="485775" y="2962275"/>
            <a:ext cx="7354888" cy="5413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342900" lvl="0" indent="-342900" eaLnBrk="1" hangingPunct="1">
              <a:lnSpc>
                <a:spcPct val="120000"/>
              </a:lnSpc>
              <a:buFont typeface="Wingdings" panose="05000000000000000000" pitchFamily="2" charset="2"/>
              <a:buChar char="p"/>
            </a:pPr>
            <a:r>
              <a:rPr lang="zh-CN" altLang="en-US" sz="2800" b="1">
                <a:latin typeface="宋体" panose="02010600030101010101" pitchFamily="2" charset="-122"/>
              </a:rPr>
              <a:t>围绕开头这句话，这段话可能会写什么？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19460" name="文本框 3"/>
          <p:cNvSpPr txBox="1"/>
          <p:nvPr/>
        </p:nvSpPr>
        <p:spPr>
          <a:xfrm>
            <a:off x="485775" y="3725863"/>
            <a:ext cx="7354888" cy="5413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342900" lvl="0" indent="-342900" eaLnBrk="1" hangingPunct="1">
              <a:lnSpc>
                <a:spcPct val="120000"/>
              </a:lnSpc>
              <a:buFont typeface="Wingdings" panose="05000000000000000000" pitchFamily="2" charset="2"/>
              <a:buChar char="p"/>
            </a:pPr>
            <a:r>
              <a:rPr lang="zh-CN" altLang="en-US" sz="2800" b="1">
                <a:latin typeface="宋体" panose="02010600030101010101" pitchFamily="2" charset="-122"/>
              </a:rPr>
              <a:t>请为你想写的美丽的地方写一个关键句。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/>
      <p:bldP spid="1946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文本框 1"/>
          <p:cNvSpPr txBox="1"/>
          <p:nvPr/>
        </p:nvSpPr>
        <p:spPr>
          <a:xfrm>
            <a:off x="552450" y="1096963"/>
            <a:ext cx="7850188" cy="19494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    海底的岩石上生长着各种各样的珊瑚，有的像绽开的花朵，有的像分枝的鹿角。海参到处都是，在海底懒洋洋地蠕动。大龙虾全身披甲，划过来，划过去，样子挺威武。</a:t>
            </a:r>
            <a:endParaRPr lang="zh-CN" altLang="en-US" sz="2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483" name="文本框 2"/>
          <p:cNvSpPr txBox="1"/>
          <p:nvPr/>
        </p:nvSpPr>
        <p:spPr>
          <a:xfrm>
            <a:off x="552450" y="3011488"/>
            <a:ext cx="6916738" cy="508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342900" lvl="0" indent="-342900" eaLnBrk="1" hangingPunct="1">
              <a:lnSpc>
                <a:spcPct val="120000"/>
              </a:lnSpc>
              <a:buFont typeface="Wingdings" panose="05000000000000000000" pitchFamily="2" charset="2"/>
              <a:buChar char="p"/>
            </a:pPr>
            <a:r>
              <a:rPr lang="zh-CN" altLang="en-US" sz="2600" b="1">
                <a:latin typeface="宋体" panose="02010600030101010101" pitchFamily="2" charset="-122"/>
              </a:rPr>
              <a:t>作者运用了哪些修辞手法写出了景物的特点？</a:t>
            </a:r>
            <a:endParaRPr lang="zh-CN" altLang="en-US" sz="2600" b="1">
              <a:latin typeface="宋体" panose="02010600030101010101" pitchFamily="2" charset="-122"/>
            </a:endParaRPr>
          </a:p>
        </p:txBody>
      </p:sp>
      <p:sp>
        <p:nvSpPr>
          <p:cNvPr id="20484" name="文本框 3"/>
          <p:cNvSpPr txBox="1"/>
          <p:nvPr/>
        </p:nvSpPr>
        <p:spPr>
          <a:xfrm>
            <a:off x="603250" y="3465513"/>
            <a:ext cx="7988300" cy="9890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6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运用了比喻、拟人的修辞手法，写出了珊瑚的多种多样，写出了大龙虾的神气威武。</a:t>
            </a:r>
            <a:endParaRPr lang="zh-CN" altLang="en-US" sz="2600" b="1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485" name="文本框 4"/>
          <p:cNvSpPr txBox="1"/>
          <p:nvPr/>
        </p:nvSpPr>
        <p:spPr>
          <a:xfrm>
            <a:off x="603250" y="4470400"/>
            <a:ext cx="6916738" cy="508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习作小贴士</a:t>
            </a: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：比喻　拟人　联想</a:t>
            </a:r>
            <a:endParaRPr lang="zh-CN" altLang="en-US" sz="2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486" name="文本框 6"/>
          <p:cNvSpPr txBox="1"/>
          <p:nvPr/>
        </p:nvSpPr>
        <p:spPr>
          <a:xfrm>
            <a:off x="552450" y="573088"/>
            <a:ext cx="4679950" cy="508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en-US" altLang="zh-CN" sz="2600" b="1">
                <a:solidFill>
                  <a:srgbClr val="FF00FF"/>
                </a:solidFill>
                <a:latin typeface="宋体" panose="02010600030101010101" pitchFamily="2" charset="-122"/>
              </a:rPr>
              <a:t>3</a:t>
            </a:r>
            <a:r>
              <a:rPr lang="zh-CN" altLang="en-US" sz="2600" b="1">
                <a:solidFill>
                  <a:srgbClr val="FF00FF"/>
                </a:solidFill>
                <a:latin typeface="宋体" panose="02010600030101010101" pitchFamily="2" charset="-122"/>
              </a:rPr>
              <a:t>．运用比喻、拟人等修辞手法。</a:t>
            </a:r>
            <a:endParaRPr lang="zh-CN" altLang="en-US" sz="2600" b="1">
              <a:solidFill>
                <a:srgbClr val="FF00FF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/>
      <p:bldP spid="20484" grpId="0"/>
      <p:bldP spid="2048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文本框 1"/>
          <p:cNvSpPr txBox="1"/>
          <p:nvPr/>
        </p:nvSpPr>
        <p:spPr>
          <a:xfrm>
            <a:off x="1195388" y="1479550"/>
            <a:ext cx="6753225" cy="19304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50000"/>
              </a:lnSpc>
            </a:pPr>
            <a:r>
              <a:rPr lang="zh-CN" altLang="en-US" sz="2800" b="1">
                <a:latin typeface="宋体" panose="02010600030101010101" pitchFamily="2" charset="-122"/>
              </a:rPr>
              <a:t>    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小结</a:t>
            </a:r>
            <a:r>
              <a:rPr lang="zh-CN" altLang="en-US" sz="2800" b="1">
                <a:latin typeface="宋体" panose="02010600030101010101" pitchFamily="2" charset="-122"/>
              </a:rPr>
              <a:t>：运用了比喻、拟人等修辞手法把所见的景物与自己的联想结合起来，这样写出来的景物更具体形象、生动活泼。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文本框 2"/>
          <p:cNvSpPr txBox="1"/>
          <p:nvPr/>
        </p:nvSpPr>
        <p:spPr>
          <a:xfrm>
            <a:off x="560388" y="701675"/>
            <a:ext cx="7840662" cy="9207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342900" lvl="0" indent="-342900" algn="just" eaLnBrk="1" hangingPunct="1">
              <a:lnSpc>
                <a:spcPct val="120000"/>
              </a:lnSpc>
              <a:buFont typeface="Wingdings" panose="05000000000000000000" pitchFamily="2" charset="2"/>
              <a:buChar char="p"/>
            </a:pPr>
            <a:r>
              <a:rPr lang="zh-CN" altLang="en-US" sz="2400" b="1">
                <a:latin typeface="宋体" panose="02010600030101010101" pitchFamily="2" charset="-122"/>
              </a:rPr>
              <a:t>回顾课文，说说本单元中的三篇课文分别运用了什么写作顺序。</a:t>
            </a:r>
            <a:endParaRPr lang="zh-CN" altLang="en-US" sz="2400" b="1">
              <a:latin typeface="宋体" panose="02010600030101010101" pitchFamily="2" charset="-122"/>
            </a:endParaRPr>
          </a:p>
        </p:txBody>
      </p:sp>
      <p:sp>
        <p:nvSpPr>
          <p:cNvPr id="22531" name="文本框 3"/>
          <p:cNvSpPr txBox="1"/>
          <p:nvPr/>
        </p:nvSpPr>
        <p:spPr>
          <a:xfrm>
            <a:off x="650875" y="1593850"/>
            <a:ext cx="7842250" cy="9207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just" eaLnBrk="1" hangingPunct="1">
              <a:lnSpc>
                <a:spcPct val="120000"/>
              </a:lnSpc>
            </a:pPr>
            <a:r>
              <a:rPr lang="zh-CN" altLang="en-US" sz="2400" b="1">
                <a:latin typeface="宋体" panose="02010600030101010101" pitchFamily="2" charset="-122"/>
              </a:rPr>
              <a:t>    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</a:rPr>
              <a:t>小结</a:t>
            </a:r>
            <a:r>
              <a:rPr lang="zh-CN" altLang="en-US" sz="2400" b="1">
                <a:latin typeface="宋体" panose="02010600030101010101" pitchFamily="2" charset="-122"/>
              </a:rPr>
              <a:t>：习作时安排好表达顺序，可以使内容有条理，联系更紧密。</a:t>
            </a:r>
            <a:endParaRPr lang="zh-CN" altLang="en-US" sz="2400" b="1">
              <a:latin typeface="宋体" panose="02010600030101010101" pitchFamily="2" charset="-122"/>
            </a:endParaRPr>
          </a:p>
        </p:txBody>
      </p:sp>
      <p:sp>
        <p:nvSpPr>
          <p:cNvPr id="22532" name="文本框 4"/>
          <p:cNvSpPr txBox="1"/>
          <p:nvPr/>
        </p:nvSpPr>
        <p:spPr>
          <a:xfrm>
            <a:off x="288925" y="2417763"/>
            <a:ext cx="8112125" cy="22494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just" eaLnBrk="1" hangingPunct="1">
              <a:lnSpc>
                <a:spcPct val="12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    常用的顺序有：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algn="just" eaLnBrk="1" hangingPunct="1">
              <a:lnSpc>
                <a:spcPct val="12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    ①方位顺序。以景物的远近、上下、左右、前后等空间方位为序，层次清楚地加以描述。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algn="just" eaLnBrk="1" hangingPunct="1">
              <a:lnSpc>
                <a:spcPct val="12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    ②时间顺序。按春、夏、秋、冬，早上、中午、晚上等时间顺序写景。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533" name="文本框 6"/>
          <p:cNvSpPr txBox="1"/>
          <p:nvPr/>
        </p:nvSpPr>
        <p:spPr>
          <a:xfrm>
            <a:off x="696913" y="215900"/>
            <a:ext cx="4679950" cy="5095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en-US" altLang="zh-CN" sz="2600" b="1">
                <a:solidFill>
                  <a:srgbClr val="FF00FF"/>
                </a:solidFill>
                <a:latin typeface="宋体" panose="02010600030101010101" pitchFamily="2" charset="-122"/>
              </a:rPr>
              <a:t>4</a:t>
            </a:r>
            <a:r>
              <a:rPr lang="zh-CN" altLang="en-US" sz="2600" b="1">
                <a:solidFill>
                  <a:srgbClr val="FF00FF"/>
                </a:solidFill>
                <a:latin typeface="宋体" panose="02010600030101010101" pitchFamily="2" charset="-122"/>
              </a:rPr>
              <a:t>．按一定顺序写。</a:t>
            </a:r>
            <a:endParaRPr lang="zh-CN" altLang="en-US" sz="2600" b="1">
              <a:solidFill>
                <a:srgbClr val="FF00FF"/>
              </a:solidFill>
              <a:latin typeface="宋体" panose="02010600030101010101" pitchFamily="2" charset="-122"/>
            </a:endParaRPr>
          </a:p>
        </p:txBody>
      </p:sp>
      <p:sp>
        <p:nvSpPr>
          <p:cNvPr id="22534" name="文本框 7"/>
          <p:cNvSpPr txBox="1"/>
          <p:nvPr/>
        </p:nvSpPr>
        <p:spPr>
          <a:xfrm>
            <a:off x="962025" y="4549775"/>
            <a:ext cx="5959475" cy="4762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en-US" altLang="zh-CN" sz="2400" b="1">
                <a:solidFill>
                  <a:srgbClr val="FF00FF"/>
                </a:solidFill>
                <a:latin typeface="宋体" panose="02010600030101010101" pitchFamily="2" charset="-122"/>
              </a:rPr>
              <a:t>5</a:t>
            </a:r>
            <a:r>
              <a:rPr lang="zh-CN" altLang="en-US" sz="2400" b="1">
                <a:solidFill>
                  <a:srgbClr val="FF00FF"/>
                </a:solidFill>
                <a:latin typeface="宋体" panose="02010600030101010101" pitchFamily="2" charset="-122"/>
              </a:rPr>
              <a:t>．结尾抒发情感，表达喜爱之情。</a:t>
            </a:r>
            <a:endParaRPr lang="zh-CN" altLang="en-US" sz="2400" b="1">
              <a:solidFill>
                <a:srgbClr val="FF00FF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/>
      <p:bldP spid="22531" grpId="0"/>
      <p:bldP spid="22532" grpId="0"/>
      <p:bldP spid="2253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文本框 1"/>
          <p:cNvSpPr txBox="1">
            <a:spLocks noChangeArrowheads="1"/>
          </p:cNvSpPr>
          <p:nvPr/>
        </p:nvSpPr>
        <p:spPr bwMode="auto">
          <a:xfrm>
            <a:off x="3646488" y="-9525"/>
            <a:ext cx="2022475" cy="73183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lvl="0" indent="0" algn="just" hangingPunct="0">
              <a:lnSpc>
                <a:spcPct val="130000"/>
              </a:lnSpc>
            </a:pPr>
            <a:r>
              <a:rPr lang="zh-CN" altLang="en-US" sz="3200" b="1" spc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尝试写作</a:t>
            </a:r>
            <a:endParaRPr lang="zh-CN" altLang="en-US" sz="3200" b="1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555" name="文本框 2"/>
          <p:cNvSpPr txBox="1"/>
          <p:nvPr/>
        </p:nvSpPr>
        <p:spPr>
          <a:xfrm>
            <a:off x="1100138" y="1082675"/>
            <a:ext cx="5927725" cy="5397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342900" lvl="0" indent="-342900" algn="just" eaLnBrk="1" hangingPunct="1">
              <a:lnSpc>
                <a:spcPct val="120000"/>
              </a:lnSpc>
              <a:buFont typeface="Wingdings" panose="05000000000000000000" pitchFamily="2" charset="2"/>
              <a:buChar char="p"/>
            </a:pPr>
            <a:r>
              <a:rPr lang="zh-CN" altLang="en-US" sz="2800" b="1">
                <a:latin typeface="宋体" panose="02010600030101010101" pitchFamily="2" charset="-122"/>
              </a:rPr>
              <a:t>借助观察记录单进行习作。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graphicFrame>
        <p:nvGraphicFramePr>
          <p:cNvPr id="23556" name="表格 3"/>
          <p:cNvGraphicFramePr>
            <a:graphicFrameLocks noGrp="1"/>
          </p:cNvGraphicFramePr>
          <p:nvPr/>
        </p:nvGraphicFramePr>
        <p:xfrm>
          <a:off x="1674812" y="2524125"/>
          <a:ext cx="6096000" cy="1708152"/>
        </p:xfrm>
        <a:graphic>
          <a:graphicData uri="http://schemas.openxmlformats.org/drawingml/2006/table">
            <a:tbl>
              <a:tblPr/>
              <a:tblGrid>
                <a:gridCol w="2032000"/>
                <a:gridCol w="1101725"/>
                <a:gridCol w="2962275"/>
              </a:tblGrid>
              <a:tr h="427038">
                <a:tc>
                  <a:txBody>
                    <a:bodyPr>
                      <a:spAutoFit/>
                    </a:bodyPr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6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6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6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6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6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eaLnBrk="1" hangingPunct="1"/>
                      <a:r>
                        <a:rPr lang="zh-CN" altLang="en-US" sz="2200" b="1">
                          <a:latin typeface="宋体" panose="02010600030101010101" pitchFamily="2" charset="-122"/>
                        </a:rPr>
                        <a:t>观察的地方</a:t>
                      </a:r>
                      <a:endParaRPr lang="zh-CN" altLang="en-US" sz="2200" b="1">
                        <a:latin typeface="宋体" panose="02010600030101010101" pitchFamily="2" charset="-122"/>
                      </a:endParaRPr>
                    </a:p>
                  </a:txBody>
                  <a:tcPr marT="45690" marB="45690">
                    <a:lnL w="12700">
                      <a:solidFill>
                        <a:schemeClr val="tx1"/>
                      </a:solidFill>
                      <a:miter lim="800000"/>
                    </a:lnL>
                    <a:lnR w="12700">
                      <a:solidFill>
                        <a:schemeClr val="tx1"/>
                      </a:solidFill>
                      <a:miter lim="800000"/>
                    </a:lnR>
                    <a:lnT w="12700">
                      <a:solidFill>
                        <a:schemeClr val="tx1"/>
                      </a:solidFill>
                      <a:miter lim="800000"/>
                    </a:lnT>
                    <a:lnB w="12700">
                      <a:solidFill>
                        <a:schemeClr val="tx1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>
                      <a:spAutoFit/>
                    </a:bodyPr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6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6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6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6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6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eaLnBrk="1" hangingPunct="1"/>
                      <a:r>
                        <a:rPr lang="zh-CN" altLang="en-US" sz="2200" b="1">
                          <a:latin typeface="宋体" panose="02010600030101010101" pitchFamily="2" charset="-122"/>
                        </a:rPr>
                        <a:t>景物</a:t>
                      </a:r>
                      <a:endParaRPr lang="zh-CN" altLang="en-US" sz="2200" b="1">
                        <a:latin typeface="宋体" panose="02010600030101010101" pitchFamily="2" charset="-122"/>
                      </a:endParaRPr>
                    </a:p>
                  </a:txBody>
                  <a:tcPr marT="45690" marB="45690">
                    <a:lnL w="12700">
                      <a:solidFill>
                        <a:schemeClr val="tx1"/>
                      </a:solidFill>
                      <a:miter lim="800000"/>
                    </a:lnL>
                    <a:lnR w="12700">
                      <a:solidFill>
                        <a:schemeClr val="tx1"/>
                      </a:solidFill>
                      <a:miter lim="800000"/>
                    </a:lnR>
                    <a:lnT w="12700">
                      <a:solidFill>
                        <a:schemeClr val="tx1"/>
                      </a:solidFill>
                      <a:miter lim="800000"/>
                    </a:lnT>
                    <a:lnB w="12700">
                      <a:solidFill>
                        <a:schemeClr val="tx1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>
                      <a:spAutoFit/>
                    </a:bodyPr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6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6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6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6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6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eaLnBrk="1" hangingPunct="1"/>
                      <a:r>
                        <a:rPr lang="zh-CN" altLang="en-US" sz="2200" b="1">
                          <a:latin typeface="宋体" panose="02010600030101010101" pitchFamily="2" charset="-122"/>
                        </a:rPr>
                        <a:t>景物是什么样子</a:t>
                      </a:r>
                      <a:endParaRPr lang="zh-CN" altLang="en-US" sz="2200" b="1">
                        <a:latin typeface="宋体" panose="02010600030101010101" pitchFamily="2" charset="-122"/>
                      </a:endParaRPr>
                    </a:p>
                  </a:txBody>
                  <a:tcPr marT="45690" marB="45690">
                    <a:lnL w="12700">
                      <a:solidFill>
                        <a:schemeClr val="tx1"/>
                      </a:solidFill>
                      <a:miter lim="800000"/>
                    </a:lnL>
                    <a:lnR w="12700">
                      <a:solidFill>
                        <a:schemeClr val="tx1"/>
                      </a:solidFill>
                      <a:miter lim="800000"/>
                    </a:lnR>
                    <a:lnT w="12700">
                      <a:solidFill>
                        <a:schemeClr val="tx1"/>
                      </a:solidFill>
                      <a:miter lim="800000"/>
                    </a:lnT>
                    <a:lnB w="12700">
                      <a:solidFill>
                        <a:schemeClr val="tx1"/>
                      </a:solidFill>
                      <a:miter lim="800000"/>
                    </a:lnB>
                    <a:noFill/>
                  </a:tcPr>
                </a:tc>
              </a:tr>
              <a:tr h="427038">
                <a:tc rowSpan="3">
                  <a:txBody>
                    <a:bodyPr>
                      <a:spAutoFit/>
                    </a:bodyPr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6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6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6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6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6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eaLnBrk="1" hangingPunct="1"/>
                      <a:endParaRPr lang="zh-CN" altLang="en-US" sz="2200" b="1">
                        <a:latin typeface="宋体" panose="02010600030101010101" pitchFamily="2" charset="-122"/>
                      </a:endParaRPr>
                    </a:p>
                  </a:txBody>
                  <a:tcPr marT="45690" marB="45690">
                    <a:lnL w="12700">
                      <a:solidFill>
                        <a:schemeClr val="tx1"/>
                      </a:solidFill>
                      <a:miter lim="800000"/>
                    </a:lnL>
                    <a:lnR w="12700">
                      <a:solidFill>
                        <a:schemeClr val="tx1"/>
                      </a:solidFill>
                      <a:miter lim="800000"/>
                    </a:lnR>
                    <a:lnT w="12700">
                      <a:solidFill>
                        <a:schemeClr val="tx1"/>
                      </a:solidFill>
                      <a:miter lim="800000"/>
                    </a:lnT>
                    <a:lnB w="12700">
                      <a:solidFill>
                        <a:schemeClr val="tx1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>
                      <a:spAutoFit/>
                    </a:bodyPr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6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6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6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6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6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eaLnBrk="1" hangingPunct="1"/>
                      <a:endParaRPr lang="zh-CN" altLang="en-US" sz="2200" b="1">
                        <a:latin typeface="宋体" panose="02010600030101010101" pitchFamily="2" charset="-122"/>
                      </a:endParaRPr>
                    </a:p>
                  </a:txBody>
                  <a:tcPr marT="45690" marB="45690">
                    <a:lnL w="12700">
                      <a:solidFill>
                        <a:schemeClr val="tx1"/>
                      </a:solidFill>
                      <a:miter lim="800000"/>
                    </a:lnL>
                    <a:lnR w="12700">
                      <a:solidFill>
                        <a:schemeClr val="tx1"/>
                      </a:solidFill>
                      <a:miter lim="800000"/>
                    </a:lnR>
                    <a:lnT w="12700">
                      <a:solidFill>
                        <a:schemeClr val="tx1"/>
                      </a:solidFill>
                      <a:miter lim="800000"/>
                    </a:lnT>
                    <a:lnB w="12700">
                      <a:solidFill>
                        <a:schemeClr val="tx1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>
                      <a:spAutoFit/>
                    </a:bodyPr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6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6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6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6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6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eaLnBrk="1" hangingPunct="1"/>
                      <a:endParaRPr lang="zh-CN" altLang="en-US" sz="2200" b="1">
                        <a:latin typeface="宋体" panose="02010600030101010101" pitchFamily="2" charset="-122"/>
                      </a:endParaRPr>
                    </a:p>
                  </a:txBody>
                  <a:tcPr marT="45690" marB="45690">
                    <a:lnL w="12700">
                      <a:solidFill>
                        <a:schemeClr val="tx1"/>
                      </a:solidFill>
                      <a:miter lim="800000"/>
                    </a:lnL>
                    <a:lnR w="12700">
                      <a:solidFill>
                        <a:schemeClr val="tx1"/>
                      </a:solidFill>
                      <a:miter lim="800000"/>
                    </a:lnR>
                    <a:lnT w="12700">
                      <a:solidFill>
                        <a:schemeClr val="tx1"/>
                      </a:solidFill>
                      <a:miter lim="800000"/>
                    </a:lnT>
                    <a:lnB w="12700">
                      <a:solidFill>
                        <a:schemeClr val="tx1"/>
                      </a:solidFill>
                      <a:miter lim="800000"/>
                    </a:lnB>
                    <a:noFill/>
                  </a:tcPr>
                </a:tc>
              </a:tr>
              <a:tr h="427038">
                <a:tc vMerge="1">
                  <a:tcPr>
                    <a:lnL w="12700">
                      <a:solidFill>
                        <a:schemeClr val="tx1"/>
                      </a:solidFill>
                      <a:miter lim="800000"/>
                    </a:lnL>
                    <a:lnR w="12700">
                      <a:solidFill>
                        <a:schemeClr val="tx1"/>
                      </a:solidFill>
                      <a:miter lim="800000"/>
                    </a:lnR>
                  </a:tcPr>
                </a:tc>
                <a:tc>
                  <a:txBody>
                    <a:bodyPr>
                      <a:spAutoFit/>
                    </a:bodyPr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6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6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6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6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6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eaLnBrk="1" hangingPunct="1"/>
                      <a:endParaRPr lang="zh-CN" altLang="en-US" sz="2200" b="1">
                        <a:latin typeface="宋体" panose="02010600030101010101" pitchFamily="2" charset="-122"/>
                      </a:endParaRPr>
                    </a:p>
                  </a:txBody>
                  <a:tcPr marT="45690" marB="45690">
                    <a:lnL w="12700">
                      <a:solidFill>
                        <a:schemeClr val="tx1"/>
                      </a:solidFill>
                      <a:miter lim="800000"/>
                    </a:lnL>
                    <a:lnR w="12700">
                      <a:solidFill>
                        <a:schemeClr val="tx1"/>
                      </a:solidFill>
                      <a:miter lim="800000"/>
                    </a:lnR>
                    <a:lnT w="12700">
                      <a:solidFill>
                        <a:schemeClr val="tx1"/>
                      </a:solidFill>
                      <a:miter lim="800000"/>
                    </a:lnT>
                    <a:lnB w="12700">
                      <a:solidFill>
                        <a:schemeClr val="tx1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>
                      <a:spAutoFit/>
                    </a:bodyPr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6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6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6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6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6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eaLnBrk="1" hangingPunct="1"/>
                      <a:endParaRPr lang="zh-CN" altLang="en-US" sz="2200" b="1">
                        <a:latin typeface="宋体" panose="02010600030101010101" pitchFamily="2" charset="-122"/>
                      </a:endParaRPr>
                    </a:p>
                  </a:txBody>
                  <a:tcPr marT="45690" marB="45690">
                    <a:lnL w="12700">
                      <a:solidFill>
                        <a:schemeClr val="tx1"/>
                      </a:solidFill>
                      <a:miter lim="800000"/>
                    </a:lnL>
                    <a:lnR w="12700">
                      <a:solidFill>
                        <a:schemeClr val="tx1"/>
                      </a:solidFill>
                      <a:miter lim="800000"/>
                    </a:lnR>
                    <a:lnT w="12700">
                      <a:solidFill>
                        <a:schemeClr val="tx1"/>
                      </a:solidFill>
                      <a:miter lim="800000"/>
                    </a:lnT>
                    <a:lnB w="12700">
                      <a:solidFill>
                        <a:schemeClr val="tx1"/>
                      </a:solidFill>
                      <a:miter lim="800000"/>
                    </a:lnB>
                    <a:noFill/>
                  </a:tcPr>
                </a:tc>
              </a:tr>
              <a:tr h="427038">
                <a:tc vMerge="1">
                  <a:tcPr>
                    <a:lnL w="12700">
                      <a:solidFill>
                        <a:schemeClr val="tx1"/>
                      </a:solidFill>
                      <a:miter lim="800000"/>
                    </a:lnL>
                    <a:lnR w="12700">
                      <a:solidFill>
                        <a:schemeClr val="tx1"/>
                      </a:solidFill>
                      <a:miter lim="800000"/>
                    </a:lnR>
                    <a:lnB w="12700">
                      <a:miter lim="800000"/>
                    </a:lnB>
                  </a:tcPr>
                </a:tc>
                <a:tc>
                  <a:txBody>
                    <a:bodyPr>
                      <a:spAutoFit/>
                    </a:bodyPr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6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6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6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6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6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eaLnBrk="1" hangingPunct="1"/>
                      <a:endParaRPr lang="zh-CN" altLang="en-US" sz="2200" b="1">
                        <a:latin typeface="宋体" panose="02010600030101010101" pitchFamily="2" charset="-122"/>
                      </a:endParaRPr>
                    </a:p>
                  </a:txBody>
                  <a:tcPr marT="45690" marB="45690">
                    <a:lnL w="12700">
                      <a:solidFill>
                        <a:schemeClr val="tx1"/>
                      </a:solidFill>
                      <a:miter lim="800000"/>
                    </a:lnL>
                    <a:lnR w="12700">
                      <a:solidFill>
                        <a:schemeClr val="tx1"/>
                      </a:solidFill>
                      <a:miter lim="800000"/>
                    </a:lnR>
                    <a:lnT w="12700">
                      <a:solidFill>
                        <a:schemeClr val="tx1"/>
                      </a:solidFill>
                      <a:miter lim="800000"/>
                    </a:lnT>
                    <a:lnB w="12700">
                      <a:solidFill>
                        <a:schemeClr val="tx1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>
                      <a:spAutoFit/>
                    </a:bodyPr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6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6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6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6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6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eaLnBrk="1" hangingPunct="1"/>
                      <a:endParaRPr lang="zh-CN" altLang="en-US" sz="2200" b="1">
                        <a:latin typeface="宋体" panose="02010600030101010101" pitchFamily="2" charset="-122"/>
                      </a:endParaRPr>
                    </a:p>
                  </a:txBody>
                  <a:tcPr marT="45690" marB="45690">
                    <a:lnL w="12700">
                      <a:solidFill>
                        <a:schemeClr val="tx1"/>
                      </a:solidFill>
                      <a:miter lim="800000"/>
                    </a:lnL>
                    <a:lnR w="12700">
                      <a:solidFill>
                        <a:schemeClr val="tx1"/>
                      </a:solidFill>
                      <a:miter lim="800000"/>
                    </a:lnR>
                    <a:lnT w="12700">
                      <a:solidFill>
                        <a:schemeClr val="tx1"/>
                      </a:solidFill>
                      <a:miter lim="800000"/>
                    </a:lnT>
                    <a:lnB w="12700">
                      <a:solidFill>
                        <a:schemeClr val="tx1"/>
                      </a:solidFill>
                      <a:miter lim="800000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23576" name="文本框 4"/>
          <p:cNvSpPr txBox="1"/>
          <p:nvPr/>
        </p:nvSpPr>
        <p:spPr>
          <a:xfrm>
            <a:off x="3910013" y="1851025"/>
            <a:ext cx="2011362" cy="4905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just" eaLnBrk="1" hangingPunct="1">
              <a:lnSpc>
                <a:spcPct val="120000"/>
              </a:lnSpc>
            </a:pPr>
            <a:r>
              <a:rPr lang="zh-CN" altLang="en-US" sz="2400" b="1"/>
              <a:t>观察记录单</a:t>
            </a:r>
            <a:endParaRPr lang="zh-CN" altLang="en-US" sz="2400" b="1"/>
          </a:p>
        </p:txBody>
      </p: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8" name="矩形: 圆角 5"/>
          <p:cNvSpPr/>
          <p:nvPr/>
        </p:nvSpPr>
        <p:spPr>
          <a:xfrm>
            <a:off x="2162175" y="2119313"/>
            <a:ext cx="4948238" cy="2173287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anchor="ctr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just" hangingPunct="0">
              <a:lnSpc>
                <a:spcPct val="130000"/>
              </a:lnSpc>
            </a:pP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24579" name="标题 1"/>
          <p:cNvSpPr txBox="1"/>
          <p:nvPr/>
        </p:nvSpPr>
        <p:spPr>
          <a:xfrm>
            <a:off x="3579813" y="701675"/>
            <a:ext cx="2025650" cy="5857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课时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580" name="文本框 3"/>
          <p:cNvSpPr txBox="1">
            <a:spLocks noChangeArrowheads="1"/>
          </p:cNvSpPr>
          <p:nvPr/>
        </p:nvSpPr>
        <p:spPr bwMode="auto">
          <a:xfrm>
            <a:off x="3673475" y="0"/>
            <a:ext cx="2022475" cy="6604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lvl="0" indent="0" algn="just" hangingPunct="0">
              <a:lnSpc>
                <a:spcPct val="130000"/>
              </a:lnSpc>
            </a:pPr>
            <a:r>
              <a:rPr lang="zh-CN" altLang="en-US" sz="3200" b="1" spc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修改习作</a:t>
            </a:r>
            <a:endParaRPr lang="zh-CN" altLang="en-US" sz="3200" b="1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581" name="文本框 4"/>
          <p:cNvSpPr txBox="1"/>
          <p:nvPr/>
        </p:nvSpPr>
        <p:spPr>
          <a:xfrm>
            <a:off x="2274888" y="2241550"/>
            <a:ext cx="4706937" cy="19288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342900" lvl="0" indent="-342900" algn="just" eaLnBrk="1" hangingPunct="1">
              <a:lnSpc>
                <a:spcPct val="150000"/>
              </a:lnSpc>
              <a:buChar char="•"/>
            </a:pPr>
            <a:r>
              <a:rPr lang="zh-CN" altLang="en-US" sz="2800" b="1">
                <a:latin typeface="宋体" panose="02010600030101010101" pitchFamily="2" charset="-122"/>
              </a:rPr>
              <a:t>是否围绕一个意思写。</a:t>
            </a:r>
            <a:endParaRPr lang="zh-CN" altLang="en-US" sz="2800" b="1">
              <a:latin typeface="宋体" panose="02010600030101010101" pitchFamily="2" charset="-122"/>
            </a:endParaRPr>
          </a:p>
          <a:p>
            <a:pPr marL="342900" lvl="0" indent="-342900" algn="just" eaLnBrk="1" hangingPunct="1">
              <a:lnSpc>
                <a:spcPct val="150000"/>
              </a:lnSpc>
              <a:buChar char="•"/>
            </a:pPr>
            <a:r>
              <a:rPr lang="zh-CN" altLang="en-US" sz="2800" b="1">
                <a:latin typeface="宋体" panose="02010600030101010101" pitchFamily="2" charset="-122"/>
              </a:rPr>
              <a:t>是否用上了积累的词语。</a:t>
            </a:r>
            <a:endParaRPr lang="zh-CN" altLang="en-US" sz="2800" b="1">
              <a:latin typeface="宋体" panose="02010600030101010101" pitchFamily="2" charset="-122"/>
            </a:endParaRPr>
          </a:p>
          <a:p>
            <a:pPr marL="342900" lvl="0" indent="-342900" algn="just" eaLnBrk="1" hangingPunct="1">
              <a:lnSpc>
                <a:spcPct val="150000"/>
              </a:lnSpc>
              <a:buChar char="•"/>
            </a:pPr>
            <a:r>
              <a:rPr lang="zh-CN" altLang="en-US" sz="2800" b="1">
                <a:latin typeface="宋体" panose="02010600030101010101" pitchFamily="2" charset="-122"/>
              </a:rPr>
              <a:t>是否检查并改正了错别字。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24582" name="文本框 4"/>
          <p:cNvSpPr txBox="1"/>
          <p:nvPr/>
        </p:nvSpPr>
        <p:spPr>
          <a:xfrm>
            <a:off x="3138488" y="1519238"/>
            <a:ext cx="2832100" cy="558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>
              <a:lnSpc>
                <a:spcPct val="120000"/>
              </a:lnSpc>
            </a:pPr>
            <a:r>
              <a:rPr lang="zh-CN" altLang="en-US" sz="2800" b="1"/>
              <a:t>习作评价单</a:t>
            </a:r>
            <a:endParaRPr lang="zh-CN" altLang="en-US" sz="2800" b="1"/>
          </a:p>
        </p:txBody>
      </p:sp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文本框 1"/>
          <p:cNvSpPr txBox="1">
            <a:spLocks noChangeArrowheads="1"/>
          </p:cNvSpPr>
          <p:nvPr/>
        </p:nvSpPr>
        <p:spPr bwMode="auto">
          <a:xfrm>
            <a:off x="3665538" y="-9525"/>
            <a:ext cx="2022475" cy="6619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lvl="0" indent="0" algn="just" hangingPunct="0">
              <a:lnSpc>
                <a:spcPct val="130000"/>
              </a:lnSpc>
            </a:pPr>
            <a:r>
              <a:rPr lang="zh-CN" altLang="en-US" sz="3200" b="1" spc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交流习作</a:t>
            </a:r>
            <a:endParaRPr lang="zh-CN" altLang="en-US" sz="3200" b="1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5603" name="文本框 2"/>
          <p:cNvSpPr txBox="1"/>
          <p:nvPr/>
        </p:nvSpPr>
        <p:spPr>
          <a:xfrm>
            <a:off x="730250" y="1281113"/>
            <a:ext cx="6500813" cy="6381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just" eaLnBrk="1" hangingPunct="1">
              <a:lnSpc>
                <a:spcPct val="150000"/>
              </a:lnSpc>
            </a:pPr>
            <a:r>
              <a:rPr lang="en-US" altLang="zh-CN" sz="2800" b="1">
                <a:latin typeface="宋体" panose="02010600030101010101" pitchFamily="2" charset="-122"/>
              </a:rPr>
              <a:t>1</a:t>
            </a:r>
            <a:r>
              <a:rPr lang="zh-CN" altLang="en-US" sz="2800" b="1">
                <a:latin typeface="宋体" panose="02010600030101010101" pitchFamily="2" charset="-122"/>
              </a:rPr>
              <a:t>．同桌交流，同伴分享。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25604" name="文本框 3"/>
          <p:cNvSpPr txBox="1"/>
          <p:nvPr/>
        </p:nvSpPr>
        <p:spPr>
          <a:xfrm>
            <a:off x="717550" y="2005013"/>
            <a:ext cx="7916863" cy="19304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just" eaLnBrk="1" hangingPunct="1">
              <a:lnSpc>
                <a:spcPct val="150000"/>
              </a:lnSpc>
            </a:pPr>
            <a:r>
              <a:rPr lang="zh-CN" altLang="en-US" sz="2800" b="1">
                <a:latin typeface="宋体" panose="02010600030101010101" pitchFamily="2" charset="-122"/>
              </a:rPr>
              <a:t>    （</a:t>
            </a:r>
            <a:r>
              <a:rPr lang="en-US" altLang="zh-CN" sz="2800" b="1">
                <a:latin typeface="宋体" panose="02010600030101010101" pitchFamily="2" charset="-122"/>
              </a:rPr>
              <a:t>1</a:t>
            </a:r>
            <a:r>
              <a:rPr lang="zh-CN" altLang="en-US" sz="2800" b="1">
                <a:latin typeface="宋体" panose="02010600030101010101" pitchFamily="2" charset="-122"/>
              </a:rPr>
              <a:t>）同桌交换习作，进行互评。给写出了</a:t>
            </a:r>
            <a:r>
              <a:rPr lang="zh-CN" altLang="en-US" sz="2800" b="1">
                <a:latin typeface="宋体" panose="02010600030101010101" pitchFamily="2" charset="-122"/>
              </a:rPr>
              <a:t>“</a:t>
            </a:r>
            <a:r>
              <a:rPr lang="zh-CN" altLang="en-US" sz="2800" b="1">
                <a:latin typeface="宋体" panose="02010600030101010101" pitchFamily="2" charset="-122"/>
              </a:rPr>
              <a:t>这儿真美</a:t>
            </a:r>
            <a:r>
              <a:rPr lang="zh-CN" altLang="en-US" sz="2800" b="1">
                <a:latin typeface="宋体" panose="02010600030101010101" pitchFamily="2" charset="-122"/>
              </a:rPr>
              <a:t>”</a:t>
            </a:r>
            <a:r>
              <a:rPr lang="zh-CN" altLang="en-US" sz="2800" b="1">
                <a:latin typeface="宋体" panose="02010600030101010101" pitchFamily="2" charset="-122"/>
              </a:rPr>
              <a:t>的句子画上波浪线。</a:t>
            </a:r>
            <a:endParaRPr lang="zh-CN" altLang="en-US" sz="2800" b="1">
              <a:latin typeface="宋体" panose="02010600030101010101" pitchFamily="2" charset="-122"/>
            </a:endParaRPr>
          </a:p>
          <a:p>
            <a:pPr marL="0" lvl="0" indent="0" algn="just" eaLnBrk="1" hangingPunct="1">
              <a:lnSpc>
                <a:spcPct val="150000"/>
              </a:lnSpc>
            </a:pPr>
            <a:r>
              <a:rPr lang="zh-CN" altLang="en-US" sz="2800" b="1">
                <a:latin typeface="宋体" panose="02010600030101010101" pitchFamily="2" charset="-122"/>
              </a:rPr>
              <a:t>    （</a:t>
            </a:r>
            <a:r>
              <a:rPr lang="en-US" altLang="zh-CN" sz="2800" b="1">
                <a:latin typeface="宋体" panose="02010600030101010101" pitchFamily="2" charset="-122"/>
              </a:rPr>
              <a:t>2</a:t>
            </a:r>
            <a:r>
              <a:rPr lang="zh-CN" altLang="en-US" sz="2800" b="1">
                <a:latin typeface="宋体" panose="02010600030101010101" pitchFamily="2" charset="-122"/>
              </a:rPr>
              <a:t>）根据同学的建议修改习作。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3" grpId="0"/>
      <p:bldP spid="2560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194" name="Picture 2" descr="http://b1-q.mafengwo.net/s11/M00/CF/96/wKgBEFqgqvqAdHpIAAa-YgxXIa456.jpeg"/>
          <p:cNvPicPr>
            <a:picLocks noChangeAspect="1"/>
          </p:cNvPicPr>
          <p:nvPr/>
        </p:nvPicPr>
        <p:blipFill>
          <a:blip r:embed="rId1"/>
          <a:srcRect t="27248"/>
          <a:stretch>
            <a:fillRect/>
          </a:stretch>
        </p:blipFill>
        <p:spPr>
          <a:xfrm>
            <a:off x="0" y="0"/>
            <a:ext cx="941705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8195" name="标题 1"/>
          <p:cNvSpPr txBox="1"/>
          <p:nvPr/>
        </p:nvSpPr>
        <p:spPr>
          <a:xfrm>
            <a:off x="3311525" y="0"/>
            <a:ext cx="2025650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课时</a:t>
            </a:r>
            <a:endParaRPr lang="zh-CN" altLang="en-US" sz="32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文本框 1"/>
          <p:cNvSpPr txBox="1"/>
          <p:nvPr/>
        </p:nvSpPr>
        <p:spPr>
          <a:xfrm>
            <a:off x="695325" y="484188"/>
            <a:ext cx="5614988" cy="508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just" eaLnBrk="1" hangingPunct="1">
              <a:lnSpc>
                <a:spcPct val="120000"/>
              </a:lnSpc>
            </a:pPr>
            <a:r>
              <a:rPr lang="en-US" altLang="zh-CN" sz="2600" b="1">
                <a:latin typeface="宋体" panose="02010600030101010101" pitchFamily="2" charset="-122"/>
              </a:rPr>
              <a:t>2</a:t>
            </a:r>
            <a:r>
              <a:rPr lang="zh-CN" altLang="en-US" sz="2600" b="1">
                <a:latin typeface="宋体" panose="02010600030101010101" pitchFamily="2" charset="-122"/>
              </a:rPr>
              <a:t>．组内交流，分享习作。</a:t>
            </a:r>
            <a:endParaRPr lang="zh-CN" altLang="en-US" sz="2600" b="1">
              <a:latin typeface="宋体" panose="02010600030101010101" pitchFamily="2" charset="-122"/>
            </a:endParaRPr>
          </a:p>
        </p:txBody>
      </p:sp>
      <p:sp>
        <p:nvSpPr>
          <p:cNvPr id="26627" name="文本框 2"/>
          <p:cNvSpPr txBox="1"/>
          <p:nvPr/>
        </p:nvSpPr>
        <p:spPr>
          <a:xfrm>
            <a:off x="406400" y="1117600"/>
            <a:ext cx="8205788" cy="29083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just" eaLnBrk="1" hangingPunct="1">
              <a:lnSpc>
                <a:spcPct val="120000"/>
              </a:lnSpc>
            </a:pPr>
            <a:r>
              <a:rPr lang="zh-CN" altLang="en-US" sz="2600" b="1">
                <a:latin typeface="宋体" panose="02010600030101010101" pitchFamily="2" charset="-122"/>
              </a:rPr>
              <a:t>（</a:t>
            </a:r>
            <a:r>
              <a:rPr lang="en-US" altLang="zh-CN" sz="2600" b="1">
                <a:latin typeface="宋体" panose="02010600030101010101" pitchFamily="2" charset="-122"/>
              </a:rPr>
              <a:t>1</a:t>
            </a:r>
            <a:r>
              <a:rPr lang="zh-CN" altLang="en-US" sz="2600" b="1">
                <a:latin typeface="宋体" panose="02010600030101010101" pitchFamily="2" charset="-122"/>
              </a:rPr>
              <a:t>）小组内互读互改，提出修改建议。</a:t>
            </a:r>
            <a:endParaRPr lang="zh-CN" altLang="en-US" sz="2600" b="1">
              <a:latin typeface="宋体" panose="02010600030101010101" pitchFamily="2" charset="-122"/>
            </a:endParaRPr>
          </a:p>
          <a:p>
            <a:pPr marL="0" lvl="0" indent="0" algn="just" eaLnBrk="1" hangingPunct="1">
              <a:lnSpc>
                <a:spcPct val="120000"/>
              </a:lnSpc>
            </a:pPr>
            <a:r>
              <a:rPr lang="zh-CN" altLang="en-US" sz="2600" b="1">
                <a:latin typeface="宋体" panose="02010600030101010101" pitchFamily="2" charset="-122"/>
              </a:rPr>
              <a:t>    ①如果让你给这篇习作提几个建议，你会提什么？</a:t>
            </a:r>
            <a:endParaRPr lang="zh-CN" altLang="en-US" sz="2600" b="1">
              <a:latin typeface="宋体" panose="02010600030101010101" pitchFamily="2" charset="-122"/>
            </a:endParaRPr>
          </a:p>
          <a:p>
            <a:pPr marL="0" lvl="0" indent="0" algn="just" eaLnBrk="1" hangingPunct="1">
              <a:lnSpc>
                <a:spcPct val="120000"/>
              </a:lnSpc>
            </a:pPr>
            <a:r>
              <a:rPr lang="zh-CN" altLang="en-US" sz="2600" b="1">
                <a:latin typeface="宋体" panose="02010600030101010101" pitchFamily="2" charset="-122"/>
              </a:rPr>
              <a:t>    ②你觉得还可以写些什么，就能把景物的样子写得更清楚？</a:t>
            </a:r>
            <a:endParaRPr lang="zh-CN" altLang="en-US" sz="2600" b="1">
              <a:latin typeface="宋体" panose="02010600030101010101" pitchFamily="2" charset="-122"/>
            </a:endParaRPr>
          </a:p>
          <a:p>
            <a:pPr marL="0" lvl="0" indent="0" algn="just" eaLnBrk="1" hangingPunct="1">
              <a:lnSpc>
                <a:spcPct val="120000"/>
              </a:lnSpc>
            </a:pPr>
            <a:r>
              <a:rPr lang="zh-CN" altLang="en-US" sz="2600" b="1">
                <a:latin typeface="宋体" panose="02010600030101010101" pitchFamily="2" charset="-122"/>
              </a:rPr>
              <a:t>    ③你还有哪些词语能更准确地写出这种景物的样子？请补充一下。</a:t>
            </a:r>
            <a:endParaRPr lang="zh-CN" altLang="en-US" sz="2600" b="1">
              <a:latin typeface="宋体" panose="02010600030101010101" pitchFamily="2" charset="-122"/>
            </a:endParaRPr>
          </a:p>
        </p:txBody>
      </p:sp>
      <p:sp>
        <p:nvSpPr>
          <p:cNvPr id="26628" name="文本框 3"/>
          <p:cNvSpPr txBox="1"/>
          <p:nvPr/>
        </p:nvSpPr>
        <p:spPr>
          <a:xfrm>
            <a:off x="406400" y="4151313"/>
            <a:ext cx="8205788" cy="508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just" eaLnBrk="1" hangingPunct="1">
              <a:lnSpc>
                <a:spcPct val="120000"/>
              </a:lnSpc>
            </a:pPr>
            <a:r>
              <a:rPr lang="zh-CN" altLang="en-US" sz="2600" b="1">
                <a:latin typeface="宋体" panose="02010600030101010101" pitchFamily="2" charset="-122"/>
              </a:rPr>
              <a:t>（</a:t>
            </a:r>
            <a:r>
              <a:rPr lang="en-US" altLang="zh-CN" sz="2600" b="1">
                <a:latin typeface="宋体" panose="02010600030101010101" pitchFamily="2" charset="-122"/>
              </a:rPr>
              <a:t>2</a:t>
            </a:r>
            <a:r>
              <a:rPr lang="zh-CN" altLang="en-US" sz="2600" b="1">
                <a:latin typeface="宋体" panose="02010600030101010101" pitchFamily="2" charset="-122"/>
              </a:rPr>
              <a:t>）根据建议或受到的同伴的启发，再次修改习作。</a:t>
            </a:r>
            <a:endParaRPr lang="zh-CN" altLang="en-US" sz="26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7" grpId="0"/>
      <p:bldP spid="2662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0" name="文本框 1"/>
          <p:cNvSpPr txBox="1">
            <a:spLocks noChangeArrowheads="1"/>
          </p:cNvSpPr>
          <p:nvPr/>
        </p:nvSpPr>
        <p:spPr bwMode="auto">
          <a:xfrm>
            <a:off x="3656013" y="0"/>
            <a:ext cx="2022475" cy="6619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lvl="0" indent="0" algn="just" hangingPunct="0">
              <a:lnSpc>
                <a:spcPct val="130000"/>
              </a:lnSpc>
            </a:pPr>
            <a:r>
              <a:rPr lang="zh-CN" altLang="en-US" sz="3200" b="1" spc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提升习作</a:t>
            </a:r>
            <a:endParaRPr lang="zh-CN" altLang="en-US" sz="3200" b="1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7651" name="文本框 2"/>
          <p:cNvSpPr txBox="1"/>
          <p:nvPr/>
        </p:nvSpPr>
        <p:spPr>
          <a:xfrm>
            <a:off x="474663" y="766763"/>
            <a:ext cx="7615237" cy="14684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342900" lvl="0" indent="-342900" algn="just" eaLnBrk="1" hangingPunct="1">
              <a:lnSpc>
                <a:spcPct val="120000"/>
              </a:lnSpc>
              <a:buChar char="•"/>
            </a:pP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操场后面的小花园真美</a:t>
            </a:r>
            <a:r>
              <a:rPr lang="en-US" altLang="zh-CN" sz="2600" b="1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en-US" altLang="zh-CN" sz="2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342900" lvl="0" indent="-342900" algn="just" eaLnBrk="1" hangingPunct="1">
              <a:lnSpc>
                <a:spcPct val="120000"/>
              </a:lnSpc>
              <a:buChar char="•"/>
            </a:pP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秋天的树林就像一幅色彩斑斓的图画</a:t>
            </a:r>
            <a:r>
              <a:rPr lang="en-US" altLang="zh-CN" sz="2600" b="1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en-US" altLang="zh-CN" sz="2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342900" lvl="0" indent="-342900" algn="just" eaLnBrk="1" hangingPunct="1">
              <a:lnSpc>
                <a:spcPct val="120000"/>
              </a:lnSpc>
              <a:buChar char="•"/>
            </a:pP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一到池塘边，我就被眼前的景色吸引住了</a:t>
            </a:r>
            <a:r>
              <a:rPr lang="en-US" altLang="zh-CN" sz="2600" b="1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en-US" altLang="zh-CN" sz="2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652" name="文本框 3"/>
          <p:cNvSpPr txBox="1"/>
          <p:nvPr/>
        </p:nvSpPr>
        <p:spPr>
          <a:xfrm>
            <a:off x="474663" y="2235200"/>
            <a:ext cx="7419975" cy="5984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algn="just" eaLnBrk="1" hangingPunct="1">
              <a:lnSpc>
                <a:spcPct val="150000"/>
              </a:lnSpc>
              <a:buFont typeface="Wingdings" panose="05000000000000000000" pitchFamily="2" charset="2"/>
              <a:buChar char="p"/>
            </a:pPr>
            <a:r>
              <a:rPr lang="zh-CN" altLang="en-US" sz="2600" b="1">
                <a:latin typeface="宋体" panose="02010600030101010101" pitchFamily="2" charset="-122"/>
              </a:rPr>
              <a:t>读一读，并思考：这些关键句有什么特点？</a:t>
            </a:r>
            <a:endParaRPr lang="zh-CN" altLang="en-US" sz="2600" b="1">
              <a:latin typeface="宋体" panose="02010600030101010101" pitchFamily="2" charset="-122"/>
            </a:endParaRPr>
          </a:p>
        </p:txBody>
      </p:sp>
      <p:sp>
        <p:nvSpPr>
          <p:cNvPr id="27653" name="文本框 4"/>
          <p:cNvSpPr txBox="1"/>
          <p:nvPr/>
        </p:nvSpPr>
        <p:spPr>
          <a:xfrm>
            <a:off x="474663" y="2908300"/>
            <a:ext cx="7797800" cy="19478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just" eaLnBrk="1" hangingPunct="1">
              <a:lnSpc>
                <a:spcPct val="120000"/>
              </a:lnSpc>
            </a:pPr>
            <a:r>
              <a:rPr lang="zh-CN" altLang="en-US" sz="2600" b="1">
                <a:latin typeface="宋体" panose="02010600030101010101" pitchFamily="2" charset="-122"/>
              </a:rPr>
              <a:t>    </a:t>
            </a:r>
            <a:r>
              <a:rPr lang="zh-CN" altLang="en-US" sz="2600" b="1">
                <a:solidFill>
                  <a:srgbClr val="FF0000"/>
                </a:solidFill>
                <a:latin typeface="宋体" panose="02010600030101010101" pitchFamily="2" charset="-122"/>
              </a:rPr>
              <a:t>小结</a:t>
            </a:r>
            <a:r>
              <a:rPr lang="zh-CN" altLang="en-US" sz="2600" b="1">
                <a:latin typeface="宋体" panose="02010600030101010101" pitchFamily="2" charset="-122"/>
              </a:rPr>
              <a:t>：关键句可以有不一样的表达方式。可以用</a:t>
            </a:r>
            <a:r>
              <a:rPr lang="zh-CN" altLang="en-US" sz="2600" b="1">
                <a:latin typeface="宋体" panose="02010600030101010101" pitchFamily="2" charset="-122"/>
              </a:rPr>
              <a:t>“</a:t>
            </a:r>
            <a:r>
              <a:rPr lang="zh-CN" altLang="en-US" sz="2600" b="1">
                <a:latin typeface="宋体" panose="02010600030101010101" pitchFamily="2" charset="-122"/>
              </a:rPr>
              <a:t>什么地方的什么真美</a:t>
            </a:r>
            <a:r>
              <a:rPr lang="zh-CN" altLang="en-US" sz="2600" b="1">
                <a:latin typeface="宋体" panose="02010600030101010101" pitchFamily="2" charset="-122"/>
              </a:rPr>
              <a:t>”</a:t>
            </a:r>
            <a:r>
              <a:rPr lang="zh-CN" altLang="en-US" sz="2600" b="1">
                <a:latin typeface="宋体" panose="02010600030101010101" pitchFamily="2" charset="-122"/>
              </a:rPr>
              <a:t>来表达，也可以用</a:t>
            </a:r>
            <a:r>
              <a:rPr lang="zh-CN" altLang="en-US" sz="2600" b="1">
                <a:latin typeface="宋体" panose="02010600030101010101" pitchFamily="2" charset="-122"/>
              </a:rPr>
              <a:t>“</a:t>
            </a:r>
            <a:r>
              <a:rPr lang="en-US" altLang="zh-CN" sz="2600" b="1">
                <a:latin typeface="宋体" panose="02010600030101010101" pitchFamily="2" charset="-122"/>
              </a:rPr>
              <a:t>……</a:t>
            </a:r>
            <a:r>
              <a:rPr lang="zh-CN" altLang="en-US" sz="2600" b="1">
                <a:latin typeface="宋体" panose="02010600030101010101" pitchFamily="2" charset="-122"/>
              </a:rPr>
              <a:t>像</a:t>
            </a:r>
            <a:r>
              <a:rPr lang="en-US" altLang="zh-CN" sz="2600" b="1">
                <a:latin typeface="宋体" panose="02010600030101010101" pitchFamily="2" charset="-122"/>
              </a:rPr>
              <a:t>……”</a:t>
            </a:r>
            <a:r>
              <a:rPr lang="zh-CN" altLang="en-US" sz="2600" b="1">
                <a:latin typeface="宋体" panose="02010600030101010101" pitchFamily="2" charset="-122"/>
              </a:rPr>
              <a:t>的句式来表达，还可以写出自己的感受。</a:t>
            </a:r>
            <a:endParaRPr lang="zh-CN" altLang="en-US" sz="26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7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2" grpId="0"/>
      <p:bldP spid="2765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4" name="文本框 2"/>
          <p:cNvSpPr txBox="1"/>
          <p:nvPr/>
        </p:nvSpPr>
        <p:spPr>
          <a:xfrm>
            <a:off x="947738" y="1239838"/>
            <a:ext cx="7153275" cy="12842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342900" lvl="0" indent="-342900" algn="just" eaLnBrk="1" hangingPunct="1">
              <a:lnSpc>
                <a:spcPct val="150000"/>
              </a:lnSpc>
              <a:buFont typeface="Wingdings" panose="05000000000000000000" pitchFamily="2" charset="2"/>
              <a:buChar char="p"/>
            </a:pPr>
            <a:r>
              <a:rPr lang="zh-CN" altLang="en-US" sz="2800" b="1">
                <a:latin typeface="宋体" panose="02010600030101010101" pitchFamily="2" charset="-122"/>
              </a:rPr>
              <a:t>试着把自己写的关键句改成另外的表达方式。读一读，你发现了什么？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28675" name="文本框 3"/>
          <p:cNvSpPr txBox="1"/>
          <p:nvPr/>
        </p:nvSpPr>
        <p:spPr>
          <a:xfrm>
            <a:off x="1262063" y="2533650"/>
            <a:ext cx="7153275" cy="12827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just" eaLnBrk="1" hangingPunct="1">
              <a:lnSpc>
                <a:spcPct val="150000"/>
              </a:lnSpc>
            </a:pPr>
            <a:r>
              <a:rPr lang="zh-CN" altLang="en-US" sz="2800" b="1">
                <a:latin typeface="宋体" panose="02010600030101010101" pitchFamily="2" charset="-122"/>
              </a:rPr>
              <a:t>    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小结</a:t>
            </a:r>
            <a:r>
              <a:rPr lang="zh-CN" altLang="en-US" sz="2800" b="1">
                <a:latin typeface="宋体" panose="02010600030101010101" pitchFamily="2" charset="-122"/>
              </a:rPr>
              <a:t>：关键句的表达方式虽然不一样，但意思相同或相近。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文本框 1"/>
          <p:cNvSpPr txBox="1"/>
          <p:nvPr/>
        </p:nvSpPr>
        <p:spPr>
          <a:xfrm>
            <a:off x="1489075" y="315913"/>
            <a:ext cx="6165850" cy="19304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5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盛开    飞舞    狂欢    闪闪发光    漂亮    优美    明朗    静悄悄    粗壮    香甜　　　清凉　　亮晶晶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699" name="文本框 2"/>
          <p:cNvSpPr txBox="1"/>
          <p:nvPr/>
        </p:nvSpPr>
        <p:spPr>
          <a:xfrm>
            <a:off x="431800" y="2246313"/>
            <a:ext cx="8280400" cy="23987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342900" lvl="0" indent="-342900" eaLnBrk="1" hangingPunct="1">
              <a:lnSpc>
                <a:spcPct val="150000"/>
              </a:lnSpc>
              <a:buFont typeface="Wingdings" panose="05000000000000000000" pitchFamily="2" charset="2"/>
              <a:buChar char="p"/>
            </a:pPr>
            <a:r>
              <a:rPr lang="zh-CN" altLang="en-US" sz="2600" b="1">
                <a:latin typeface="宋体" panose="02010600030101010101" pitchFamily="2" charset="-122"/>
              </a:rPr>
              <a:t>读一读，说说你在哪里见过这些词语描绘的美景。你用上了哪些词语？</a:t>
            </a:r>
            <a:endParaRPr lang="zh-CN" altLang="en-US" sz="2600" b="1">
              <a:latin typeface="宋体" panose="02010600030101010101" pitchFamily="2" charset="-122"/>
            </a:endParaRPr>
          </a:p>
          <a:p>
            <a:pPr marL="342900" lvl="0" indent="-342900" eaLnBrk="1" hangingPunct="1">
              <a:lnSpc>
                <a:spcPct val="150000"/>
              </a:lnSpc>
              <a:buFont typeface="Wingdings" panose="05000000000000000000" pitchFamily="2" charset="2"/>
              <a:buChar char="p"/>
            </a:pPr>
            <a:r>
              <a:rPr lang="zh-CN" altLang="en-US" sz="2600" b="1">
                <a:latin typeface="宋体" panose="02010600030101010101" pitchFamily="2" charset="-122"/>
              </a:rPr>
              <a:t>你的习作中还有什么词语是曾经积累的？</a:t>
            </a:r>
            <a:endParaRPr lang="zh-CN" altLang="en-US" sz="2600" b="1">
              <a:latin typeface="宋体" panose="02010600030101010101" pitchFamily="2" charset="-122"/>
            </a:endParaRPr>
          </a:p>
          <a:p>
            <a:pPr marL="342900" lvl="0" indent="-342900" eaLnBrk="1" hangingPunct="1">
              <a:lnSpc>
                <a:spcPct val="150000"/>
              </a:lnSpc>
              <a:buFont typeface="Wingdings" panose="05000000000000000000" pitchFamily="2" charset="2"/>
              <a:buChar char="p"/>
            </a:pPr>
            <a:r>
              <a:rPr lang="zh-CN" altLang="en-US" sz="2600" b="1">
                <a:latin typeface="宋体" panose="02010600030101010101" pitchFamily="2" charset="-122"/>
              </a:rPr>
              <a:t>再读自己的习作，看看用词方面还有没有需要修改的。</a:t>
            </a:r>
            <a:endParaRPr lang="zh-CN" altLang="en-US" sz="26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2" name="文本框 1"/>
          <p:cNvSpPr txBox="1"/>
          <p:nvPr/>
        </p:nvSpPr>
        <p:spPr>
          <a:xfrm>
            <a:off x="3451225" y="1144588"/>
            <a:ext cx="2162175" cy="5413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>
              <a:lnSpc>
                <a:spcPct val="120000"/>
              </a:lnSpc>
            </a:pPr>
            <a:r>
              <a:rPr lang="zh-CN" altLang="en-US" sz="2800" b="1">
                <a:latin typeface="宋体" panose="02010600030101010101" pitchFamily="2" charset="-122"/>
              </a:rPr>
              <a:t>评最美习作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30723" name="文本框 2"/>
          <p:cNvSpPr txBox="1"/>
          <p:nvPr/>
        </p:nvSpPr>
        <p:spPr>
          <a:xfrm>
            <a:off x="1187450" y="1765300"/>
            <a:ext cx="6973888" cy="16922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342900" lvl="0" indent="-342900" eaLnBrk="1" hangingPunct="1">
              <a:lnSpc>
                <a:spcPct val="130000"/>
              </a:lnSpc>
              <a:buFont typeface="Wingdings" panose="05000000000000000000" pitchFamily="2" charset="2"/>
              <a:buChar char="p"/>
            </a:pPr>
            <a:r>
              <a:rPr lang="zh-CN" altLang="en-US" sz="2800" b="1">
                <a:latin typeface="宋体" panose="02010600030101010101" pitchFamily="2" charset="-122"/>
              </a:rPr>
              <a:t>认为自己的习作写出了</a:t>
            </a:r>
            <a:r>
              <a:rPr lang="zh-CN" altLang="en-US" sz="2800" b="1">
                <a:latin typeface="宋体" panose="02010600030101010101" pitchFamily="2" charset="-122"/>
              </a:rPr>
              <a:t>“</a:t>
            </a:r>
            <a:r>
              <a:rPr lang="zh-CN" altLang="en-US" sz="2800" b="1">
                <a:latin typeface="宋体" panose="02010600030101010101" pitchFamily="2" charset="-122"/>
              </a:rPr>
              <a:t>最美的地方</a:t>
            </a:r>
            <a:r>
              <a:rPr lang="zh-CN" altLang="en-US" sz="2800" b="1">
                <a:latin typeface="宋体" panose="02010600030101010101" pitchFamily="2" charset="-122"/>
              </a:rPr>
              <a:t>”</a:t>
            </a:r>
            <a:r>
              <a:rPr lang="zh-CN" altLang="en-US" sz="2800" b="1">
                <a:latin typeface="宋体" panose="02010600030101010101" pitchFamily="2" charset="-122"/>
              </a:rPr>
              <a:t>的同学上台，把习作读给大家听。</a:t>
            </a:r>
            <a:endParaRPr lang="zh-CN" altLang="en-US" sz="2800" b="1">
              <a:latin typeface="宋体" panose="02010600030101010101" pitchFamily="2" charset="-122"/>
            </a:endParaRPr>
          </a:p>
          <a:p>
            <a:pPr marL="342900" lvl="0" indent="-342900" eaLnBrk="1" hangingPunct="1">
              <a:lnSpc>
                <a:spcPct val="130000"/>
              </a:lnSpc>
              <a:buFont typeface="Wingdings" panose="05000000000000000000" pitchFamily="2" charset="2"/>
              <a:buChar char="p"/>
            </a:pPr>
            <a:r>
              <a:rPr lang="zh-CN" altLang="en-US" sz="2800" b="1">
                <a:latin typeface="宋体" panose="02010600030101010101" pitchFamily="2" charset="-122"/>
              </a:rPr>
              <a:t>评一评：谁写的地方最美？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6" name="对话气泡: 圆角矩形 5"/>
          <p:cNvSpPr/>
          <p:nvPr/>
        </p:nvSpPr>
        <p:spPr>
          <a:xfrm>
            <a:off x="717550" y="1358900"/>
            <a:ext cx="6573838" cy="2743200"/>
          </a:xfrm>
          <a:prstGeom prst="wedgeRoundRectCallout">
            <a:avLst>
              <a:gd name="adj1" fmla="val 54074"/>
              <a:gd name="adj2" fmla="val -21815"/>
              <a:gd name="adj3" fmla="val 16667"/>
            </a:avLst>
          </a:prstGeom>
          <a:solidFill>
            <a:srgbClr val="B4C7E7"/>
          </a:solidFill>
          <a:ln>
            <a:noFill/>
            <a:miter lim="800000"/>
          </a:ln>
        </p:spPr>
        <p:txBody>
          <a:bodyPr anchor="ctr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just" hangingPunct="0">
              <a:lnSpc>
                <a:spcPct val="130000"/>
              </a:lnSpc>
            </a:pP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31747" name="文本框 1"/>
          <p:cNvSpPr txBox="1">
            <a:spLocks noChangeArrowheads="1"/>
          </p:cNvSpPr>
          <p:nvPr/>
        </p:nvSpPr>
        <p:spPr bwMode="auto">
          <a:xfrm>
            <a:off x="3636963" y="0"/>
            <a:ext cx="2022475" cy="6619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lvl="0" indent="0" algn="just" hangingPunct="0">
              <a:lnSpc>
                <a:spcPct val="130000"/>
              </a:lnSpc>
            </a:pPr>
            <a:r>
              <a:rPr lang="zh-CN" altLang="en-US" sz="3200" b="1" spc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课堂总结</a:t>
            </a:r>
            <a:endParaRPr lang="zh-CN" altLang="en-US" sz="3200" b="1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1748" name="文本框 2"/>
          <p:cNvSpPr txBox="1"/>
          <p:nvPr/>
        </p:nvSpPr>
        <p:spPr>
          <a:xfrm>
            <a:off x="939800" y="1425575"/>
            <a:ext cx="6129338" cy="26098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    同学们，我们不仅找到了一个美丽的地方，还围绕一个意思写出了这个地方的美。课后，我们还可以把自己写的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最美的地方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推荐给爸爸妈妈，和他们一起分享我们发现的美景。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1749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86675" y="1504950"/>
            <a:ext cx="1038225" cy="260191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1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6" grpId="0" animBg="1"/>
      <p:bldP spid="3174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70" name="矩形 3"/>
          <p:cNvSpPr/>
          <p:nvPr/>
        </p:nvSpPr>
        <p:spPr>
          <a:xfrm>
            <a:off x="2290763" y="1309688"/>
            <a:ext cx="4540250" cy="305593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anchor="ctr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just" hangingPunct="0">
              <a:lnSpc>
                <a:spcPct val="130000"/>
              </a:lnSpc>
            </a:pP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32771" name="文本框 1"/>
          <p:cNvSpPr txBox="1">
            <a:spLocks noChangeArrowheads="1"/>
          </p:cNvSpPr>
          <p:nvPr/>
        </p:nvSpPr>
        <p:spPr bwMode="auto">
          <a:xfrm>
            <a:off x="3678238" y="0"/>
            <a:ext cx="2022475" cy="6619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lvl="0" indent="0" algn="just" hangingPunct="0">
              <a:lnSpc>
                <a:spcPct val="130000"/>
              </a:lnSpc>
            </a:pPr>
            <a:r>
              <a:rPr lang="zh-CN" altLang="en-US" sz="3200" b="1" spc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板书设计</a:t>
            </a:r>
            <a:endParaRPr lang="zh-CN" altLang="en-US" sz="3200" b="1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2772" name="文本框 2"/>
          <p:cNvSpPr txBox="1"/>
          <p:nvPr/>
        </p:nvSpPr>
        <p:spPr>
          <a:xfrm>
            <a:off x="3281363" y="1452563"/>
            <a:ext cx="2970212" cy="25241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just" eaLnBrk="1" hangingPunct="1">
              <a:lnSpc>
                <a:spcPct val="200000"/>
              </a:lnSpc>
            </a:pPr>
            <a:r>
              <a:rPr lang="zh-CN" altLang="en-US" sz="2800" b="1">
                <a:latin typeface="宋体" panose="02010600030101010101" pitchFamily="2" charset="-122"/>
              </a:rPr>
              <a:t>习作：这儿真美</a:t>
            </a:r>
            <a:endParaRPr lang="zh-CN" altLang="en-US" sz="2800" b="1">
              <a:latin typeface="宋体" panose="02010600030101010101" pitchFamily="2" charset="-122"/>
            </a:endParaRPr>
          </a:p>
          <a:p>
            <a:pPr marL="0" lvl="0" indent="0" algn="just" eaLnBrk="1" hangingPunct="1">
              <a:lnSpc>
                <a:spcPct val="20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介绍身边的美景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algn="just" eaLnBrk="1" hangingPunct="1">
              <a:lnSpc>
                <a:spcPct val="20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围绕一个意思写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2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 animBg="1"/>
      <p:bldP spid="3277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218" name="Picture 4" descr="http://5b0988e595225.cdn.sohucs.com/images/20181129/178934cf69724eabbb54b16f961bf994.jpeg"/>
          <p:cNvPicPr>
            <a:picLocks noChangeAspect="1"/>
          </p:cNvPicPr>
          <p:nvPr/>
        </p:nvPicPr>
        <p:blipFill>
          <a:blip r:embed="rId1"/>
          <a:srcRect b="15521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242" name="Picture 2" descr="https://icweiliimg1.pstatp.com/weili/bl/263627996103180482.jpg"/>
          <p:cNvPicPr>
            <a:picLocks noChangeAspect="1"/>
          </p:cNvPicPr>
          <p:nvPr/>
        </p:nvPicPr>
        <p:blipFill>
          <a:blip r:embed="rId1"/>
          <a:srcRect b="15051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266" name="Picture 2" descr="http://p1.so.qhmsg.com/t01b32e85d1e5c1491c.jpg"/>
          <p:cNvPicPr>
            <a:picLocks noChangeAspect="1"/>
          </p:cNvPicPr>
          <p:nvPr/>
        </p:nvPicPr>
        <p:blipFill>
          <a:blip r:embed="rId1"/>
          <a:srcRect b="15625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290" name="图片 1"/>
          <p:cNvPicPr>
            <a:picLocks noChangeAspect="1"/>
          </p:cNvPicPr>
          <p:nvPr/>
        </p:nvPicPr>
        <p:blipFill>
          <a:blip r:embed="rId1"/>
          <a:srcRect t="18509" b="20662"/>
          <a:stretch>
            <a:fillRect/>
          </a:stretch>
        </p:blipFill>
        <p:spPr>
          <a:xfrm>
            <a:off x="1652588" y="2360613"/>
            <a:ext cx="5853112" cy="200183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2291" name="矩形 2"/>
          <p:cNvSpPr/>
          <p:nvPr/>
        </p:nvSpPr>
        <p:spPr>
          <a:xfrm>
            <a:off x="2255838" y="857250"/>
            <a:ext cx="4621212" cy="8318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4800" b="1">
                <a:solidFill>
                  <a:srgbClr val="29708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习作：这儿真美</a:t>
            </a:r>
            <a:endParaRPr lang="zh-CN" altLang="en-US" sz="4800" b="1">
              <a:solidFill>
                <a:srgbClr val="297083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2292" name="图片 21"/>
          <p:cNvPicPr>
            <a:picLocks noChangeAspect="1"/>
          </p:cNvPicPr>
          <p:nvPr/>
        </p:nvPicPr>
        <p:blipFill>
          <a:blip r:embed="rId2"/>
          <a:srcRect t="18201" b="20201"/>
          <a:stretch>
            <a:fillRect/>
          </a:stretch>
        </p:blipFill>
        <p:spPr>
          <a:xfrm rot="20340000">
            <a:off x="344488" y="3324225"/>
            <a:ext cx="2335212" cy="14382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  <a:effectLst>
            <a:outerShdw blurRad="63500" sx="102000" sy="102000" algn="ctr">
              <a:srgbClr val="000000">
                <a:alpha val="39999"/>
              </a:srgbClr>
            </a:outerShdw>
          </a:effectLst>
        </p:spPr>
      </p:pic>
      <p:pic>
        <p:nvPicPr>
          <p:cNvPr id="1229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25825" y="1768475"/>
            <a:ext cx="2308225" cy="4603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文本框 1"/>
          <p:cNvSpPr txBox="1">
            <a:spLocks noChangeArrowheads="1"/>
          </p:cNvSpPr>
          <p:nvPr/>
        </p:nvSpPr>
        <p:spPr bwMode="auto">
          <a:xfrm>
            <a:off x="3663950" y="-12700"/>
            <a:ext cx="2065338" cy="73183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lvl="0" indent="0" algn="just" hangingPunct="0">
              <a:lnSpc>
                <a:spcPct val="130000"/>
              </a:lnSpc>
            </a:pPr>
            <a:r>
              <a:rPr lang="zh-CN" altLang="en-US" sz="3200" b="1" spc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思路指导</a:t>
            </a:r>
            <a:endParaRPr lang="zh-CN" altLang="en-US" sz="3200" b="1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315" name="文本框 2"/>
          <p:cNvSpPr txBox="1"/>
          <p:nvPr/>
        </p:nvSpPr>
        <p:spPr>
          <a:xfrm>
            <a:off x="809625" y="1089025"/>
            <a:ext cx="7526338" cy="4921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342900" lvl="0" indent="-342900" eaLnBrk="1" hangingPunct="1">
              <a:lnSpc>
                <a:spcPct val="120000"/>
              </a:lnSpc>
              <a:buFont typeface="Wingdings" panose="05000000000000000000" pitchFamily="2" charset="2"/>
              <a:buChar char="p"/>
            </a:pPr>
            <a:r>
              <a:rPr lang="zh-CN" altLang="en-US" sz="2400" b="1"/>
              <a:t>请大家把课前观察到的最美的地方向同桌介绍一下。</a:t>
            </a:r>
            <a:endParaRPr lang="zh-CN" altLang="en-US" sz="2400" b="1"/>
          </a:p>
        </p:txBody>
      </p:sp>
      <p:graphicFrame>
        <p:nvGraphicFramePr>
          <p:cNvPr id="13316" name="表格 3"/>
          <p:cNvGraphicFramePr>
            <a:graphicFrameLocks noGrp="1"/>
          </p:cNvGraphicFramePr>
          <p:nvPr/>
        </p:nvGraphicFramePr>
        <p:xfrm>
          <a:off x="1474788" y="1803400"/>
          <a:ext cx="6096000" cy="1708152"/>
        </p:xfrm>
        <a:graphic>
          <a:graphicData uri="http://schemas.openxmlformats.org/drawingml/2006/table">
            <a:tbl>
              <a:tblPr/>
              <a:tblGrid>
                <a:gridCol w="2032000"/>
                <a:gridCol w="1101725"/>
                <a:gridCol w="2962275"/>
              </a:tblGrid>
              <a:tr h="427038">
                <a:tc>
                  <a:txBody>
                    <a:bodyPr>
                      <a:spAutoFit/>
                    </a:bodyPr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6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6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6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6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6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eaLnBrk="1" hangingPunct="1"/>
                      <a:r>
                        <a:rPr lang="zh-CN" altLang="en-US" sz="2200" b="1">
                          <a:latin typeface="宋体" panose="02010600030101010101" pitchFamily="2" charset="-122"/>
                        </a:rPr>
                        <a:t>观察的地方</a:t>
                      </a:r>
                      <a:endParaRPr lang="zh-CN" altLang="en-US" sz="2200" b="1">
                        <a:latin typeface="宋体" panose="02010600030101010101" pitchFamily="2" charset="-122"/>
                      </a:endParaRPr>
                    </a:p>
                  </a:txBody>
                  <a:tcPr marT="45690" marB="45690">
                    <a:lnL w="12700">
                      <a:solidFill>
                        <a:schemeClr val="tx1"/>
                      </a:solidFill>
                      <a:miter lim="800000"/>
                    </a:lnL>
                    <a:lnR w="12700">
                      <a:solidFill>
                        <a:schemeClr val="tx1"/>
                      </a:solidFill>
                      <a:miter lim="800000"/>
                    </a:lnR>
                    <a:lnT w="12700">
                      <a:solidFill>
                        <a:schemeClr val="tx1"/>
                      </a:solidFill>
                      <a:miter lim="800000"/>
                    </a:lnT>
                    <a:lnB w="12700">
                      <a:solidFill>
                        <a:schemeClr val="tx1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>
                      <a:spAutoFit/>
                    </a:bodyPr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6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6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6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6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6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eaLnBrk="1" hangingPunct="1"/>
                      <a:r>
                        <a:rPr lang="zh-CN" altLang="en-US" sz="2200" b="1">
                          <a:latin typeface="宋体" panose="02010600030101010101" pitchFamily="2" charset="-122"/>
                        </a:rPr>
                        <a:t>景物</a:t>
                      </a:r>
                      <a:endParaRPr lang="zh-CN" altLang="en-US" sz="2200" b="1">
                        <a:latin typeface="宋体" panose="02010600030101010101" pitchFamily="2" charset="-122"/>
                      </a:endParaRPr>
                    </a:p>
                  </a:txBody>
                  <a:tcPr marT="45690" marB="45690">
                    <a:lnL w="12700">
                      <a:solidFill>
                        <a:schemeClr val="tx1"/>
                      </a:solidFill>
                      <a:miter lim="800000"/>
                    </a:lnL>
                    <a:lnR w="12700">
                      <a:solidFill>
                        <a:schemeClr val="tx1"/>
                      </a:solidFill>
                      <a:miter lim="800000"/>
                    </a:lnR>
                    <a:lnT w="12700">
                      <a:solidFill>
                        <a:schemeClr val="tx1"/>
                      </a:solidFill>
                      <a:miter lim="800000"/>
                    </a:lnT>
                    <a:lnB w="12700">
                      <a:solidFill>
                        <a:schemeClr val="tx1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>
                      <a:spAutoFit/>
                    </a:bodyPr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6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6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6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6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6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eaLnBrk="1" hangingPunct="1"/>
                      <a:r>
                        <a:rPr lang="zh-CN" altLang="en-US" sz="2200" b="1">
                          <a:latin typeface="宋体" panose="02010600030101010101" pitchFamily="2" charset="-122"/>
                        </a:rPr>
                        <a:t>景物是什么样子</a:t>
                      </a:r>
                      <a:endParaRPr lang="zh-CN" altLang="en-US" sz="2200" b="1">
                        <a:latin typeface="宋体" panose="02010600030101010101" pitchFamily="2" charset="-122"/>
                      </a:endParaRPr>
                    </a:p>
                  </a:txBody>
                  <a:tcPr marT="45690" marB="45690">
                    <a:lnL w="12700">
                      <a:solidFill>
                        <a:schemeClr val="tx1"/>
                      </a:solidFill>
                      <a:miter lim="800000"/>
                    </a:lnL>
                    <a:lnR w="12700">
                      <a:solidFill>
                        <a:schemeClr val="tx1"/>
                      </a:solidFill>
                      <a:miter lim="800000"/>
                    </a:lnR>
                    <a:lnT w="12700">
                      <a:solidFill>
                        <a:schemeClr val="tx1"/>
                      </a:solidFill>
                      <a:miter lim="800000"/>
                    </a:lnT>
                    <a:lnB w="12700">
                      <a:solidFill>
                        <a:schemeClr val="tx1"/>
                      </a:solidFill>
                      <a:miter lim="800000"/>
                    </a:lnB>
                    <a:noFill/>
                  </a:tcPr>
                </a:tc>
              </a:tr>
              <a:tr h="427038">
                <a:tc rowSpan="3">
                  <a:txBody>
                    <a:bodyPr>
                      <a:spAutoFit/>
                    </a:bodyPr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6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6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6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6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6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eaLnBrk="1" hangingPunct="1"/>
                      <a:endParaRPr lang="zh-CN" altLang="en-US" sz="2200" b="1">
                        <a:latin typeface="宋体" panose="02010600030101010101" pitchFamily="2" charset="-122"/>
                      </a:endParaRPr>
                    </a:p>
                  </a:txBody>
                  <a:tcPr marT="45690" marB="45690">
                    <a:lnL w="12700">
                      <a:solidFill>
                        <a:schemeClr val="tx1"/>
                      </a:solidFill>
                      <a:miter lim="800000"/>
                    </a:lnL>
                    <a:lnR w="12700">
                      <a:solidFill>
                        <a:schemeClr val="tx1"/>
                      </a:solidFill>
                      <a:miter lim="800000"/>
                    </a:lnR>
                    <a:lnT w="12700">
                      <a:solidFill>
                        <a:schemeClr val="tx1"/>
                      </a:solidFill>
                      <a:miter lim="800000"/>
                    </a:lnT>
                    <a:lnB w="12700">
                      <a:solidFill>
                        <a:schemeClr val="tx1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>
                      <a:spAutoFit/>
                    </a:bodyPr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6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6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6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6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6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eaLnBrk="1" hangingPunct="1"/>
                      <a:endParaRPr lang="zh-CN" altLang="en-US" sz="2200" b="1">
                        <a:latin typeface="宋体" panose="02010600030101010101" pitchFamily="2" charset="-122"/>
                      </a:endParaRPr>
                    </a:p>
                  </a:txBody>
                  <a:tcPr marT="45690" marB="45690">
                    <a:lnL w="12700">
                      <a:solidFill>
                        <a:schemeClr val="tx1"/>
                      </a:solidFill>
                      <a:miter lim="800000"/>
                    </a:lnL>
                    <a:lnR w="12700">
                      <a:solidFill>
                        <a:schemeClr val="tx1"/>
                      </a:solidFill>
                      <a:miter lim="800000"/>
                    </a:lnR>
                    <a:lnT w="12700">
                      <a:solidFill>
                        <a:schemeClr val="tx1"/>
                      </a:solidFill>
                      <a:miter lim="800000"/>
                    </a:lnT>
                    <a:lnB w="12700">
                      <a:solidFill>
                        <a:schemeClr val="tx1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>
                      <a:spAutoFit/>
                    </a:bodyPr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6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6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6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6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6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eaLnBrk="1" hangingPunct="1"/>
                      <a:endParaRPr lang="zh-CN" altLang="en-US" sz="2200" b="1">
                        <a:latin typeface="宋体" panose="02010600030101010101" pitchFamily="2" charset="-122"/>
                      </a:endParaRPr>
                    </a:p>
                  </a:txBody>
                  <a:tcPr marT="45690" marB="45690">
                    <a:lnL w="12700">
                      <a:solidFill>
                        <a:schemeClr val="tx1"/>
                      </a:solidFill>
                      <a:miter lim="800000"/>
                    </a:lnL>
                    <a:lnR w="12700">
                      <a:solidFill>
                        <a:schemeClr val="tx1"/>
                      </a:solidFill>
                      <a:miter lim="800000"/>
                    </a:lnR>
                    <a:lnT w="12700">
                      <a:solidFill>
                        <a:schemeClr val="tx1"/>
                      </a:solidFill>
                      <a:miter lim="800000"/>
                    </a:lnT>
                    <a:lnB w="12700">
                      <a:solidFill>
                        <a:schemeClr val="tx1"/>
                      </a:solidFill>
                      <a:miter lim="800000"/>
                    </a:lnB>
                    <a:noFill/>
                  </a:tcPr>
                </a:tc>
              </a:tr>
              <a:tr h="427038">
                <a:tc vMerge="1">
                  <a:tcPr>
                    <a:lnL w="12700">
                      <a:solidFill>
                        <a:schemeClr val="tx1"/>
                      </a:solidFill>
                      <a:miter lim="800000"/>
                    </a:lnL>
                    <a:lnR w="12700">
                      <a:solidFill>
                        <a:schemeClr val="tx1"/>
                      </a:solidFill>
                      <a:miter lim="800000"/>
                    </a:lnR>
                  </a:tcPr>
                </a:tc>
                <a:tc>
                  <a:txBody>
                    <a:bodyPr>
                      <a:spAutoFit/>
                    </a:bodyPr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6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6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6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6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6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eaLnBrk="1" hangingPunct="1"/>
                      <a:endParaRPr lang="zh-CN" altLang="en-US" sz="2200" b="1">
                        <a:latin typeface="宋体" panose="02010600030101010101" pitchFamily="2" charset="-122"/>
                      </a:endParaRPr>
                    </a:p>
                  </a:txBody>
                  <a:tcPr marT="45690" marB="45690">
                    <a:lnL w="12700">
                      <a:solidFill>
                        <a:schemeClr val="tx1"/>
                      </a:solidFill>
                      <a:miter lim="800000"/>
                    </a:lnL>
                    <a:lnR w="12700">
                      <a:solidFill>
                        <a:schemeClr val="tx1"/>
                      </a:solidFill>
                      <a:miter lim="800000"/>
                    </a:lnR>
                    <a:lnT w="12700">
                      <a:solidFill>
                        <a:schemeClr val="tx1"/>
                      </a:solidFill>
                      <a:miter lim="800000"/>
                    </a:lnT>
                    <a:lnB w="12700">
                      <a:solidFill>
                        <a:schemeClr val="tx1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>
                      <a:spAutoFit/>
                    </a:bodyPr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6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6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6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6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6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eaLnBrk="1" hangingPunct="1"/>
                      <a:endParaRPr lang="zh-CN" altLang="en-US" sz="2200" b="1">
                        <a:latin typeface="宋体" panose="02010600030101010101" pitchFamily="2" charset="-122"/>
                      </a:endParaRPr>
                    </a:p>
                  </a:txBody>
                  <a:tcPr marT="45690" marB="45690">
                    <a:lnL w="12700">
                      <a:solidFill>
                        <a:schemeClr val="tx1"/>
                      </a:solidFill>
                      <a:miter lim="800000"/>
                    </a:lnL>
                    <a:lnR w="12700">
                      <a:solidFill>
                        <a:schemeClr val="tx1"/>
                      </a:solidFill>
                      <a:miter lim="800000"/>
                    </a:lnR>
                    <a:lnT w="12700">
                      <a:solidFill>
                        <a:schemeClr val="tx1"/>
                      </a:solidFill>
                      <a:miter lim="800000"/>
                    </a:lnT>
                    <a:lnB w="12700">
                      <a:solidFill>
                        <a:schemeClr val="tx1"/>
                      </a:solidFill>
                      <a:miter lim="800000"/>
                    </a:lnB>
                    <a:noFill/>
                  </a:tcPr>
                </a:tc>
              </a:tr>
              <a:tr h="427038">
                <a:tc vMerge="1">
                  <a:tcPr>
                    <a:lnL w="12700">
                      <a:solidFill>
                        <a:schemeClr val="tx1"/>
                      </a:solidFill>
                      <a:miter lim="800000"/>
                    </a:lnL>
                    <a:lnR w="12700">
                      <a:solidFill>
                        <a:schemeClr val="tx1"/>
                      </a:solidFill>
                      <a:miter lim="800000"/>
                    </a:lnR>
                    <a:lnB w="12700">
                      <a:miter lim="800000"/>
                    </a:lnB>
                  </a:tcPr>
                </a:tc>
                <a:tc>
                  <a:txBody>
                    <a:bodyPr>
                      <a:spAutoFit/>
                    </a:bodyPr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6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6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6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6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6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eaLnBrk="1" hangingPunct="1"/>
                      <a:endParaRPr lang="zh-CN" altLang="en-US" sz="2200" b="1">
                        <a:latin typeface="宋体" panose="02010600030101010101" pitchFamily="2" charset="-122"/>
                      </a:endParaRPr>
                    </a:p>
                  </a:txBody>
                  <a:tcPr marT="45690" marB="45690">
                    <a:lnL w="12700">
                      <a:solidFill>
                        <a:schemeClr val="tx1"/>
                      </a:solidFill>
                      <a:miter lim="800000"/>
                    </a:lnL>
                    <a:lnR w="12700">
                      <a:solidFill>
                        <a:schemeClr val="tx1"/>
                      </a:solidFill>
                      <a:miter lim="800000"/>
                    </a:lnR>
                    <a:lnT w="12700">
                      <a:solidFill>
                        <a:schemeClr val="tx1"/>
                      </a:solidFill>
                      <a:miter lim="800000"/>
                    </a:lnT>
                    <a:lnB w="12700">
                      <a:solidFill>
                        <a:schemeClr val="tx1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>
                      <a:spAutoFit/>
                    </a:bodyPr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6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6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6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6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6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eaLnBrk="1" hangingPunct="1"/>
                      <a:endParaRPr lang="zh-CN" altLang="en-US" sz="2200" b="1">
                        <a:latin typeface="宋体" panose="02010600030101010101" pitchFamily="2" charset="-122"/>
                      </a:endParaRPr>
                    </a:p>
                  </a:txBody>
                  <a:tcPr marT="45690" marB="45690">
                    <a:lnL w="12700">
                      <a:solidFill>
                        <a:schemeClr val="tx1"/>
                      </a:solidFill>
                      <a:miter lim="800000"/>
                    </a:lnL>
                    <a:lnR w="12700">
                      <a:solidFill>
                        <a:schemeClr val="tx1"/>
                      </a:solidFill>
                      <a:miter lim="800000"/>
                    </a:lnR>
                    <a:lnT w="12700">
                      <a:solidFill>
                        <a:schemeClr val="tx1"/>
                      </a:solidFill>
                      <a:miter lim="800000"/>
                    </a:lnT>
                    <a:lnB w="12700">
                      <a:solidFill>
                        <a:schemeClr val="tx1"/>
                      </a:solidFill>
                      <a:miter lim="800000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13336" name="文本框 2"/>
          <p:cNvSpPr txBox="1"/>
          <p:nvPr/>
        </p:nvSpPr>
        <p:spPr>
          <a:xfrm>
            <a:off x="1247775" y="3608388"/>
            <a:ext cx="7088188" cy="9191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400" b="1">
                <a:latin typeface="宋体" panose="02010600030101010101" pitchFamily="2" charset="-122"/>
              </a:rPr>
              <a:t>    要求：把观察到的美景写在记录单上，可以写一种景物，也可以写多种景物。</a:t>
            </a:r>
            <a:endParaRPr lang="zh-CN" altLang="en-US" sz="24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3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3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3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3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14338" name="表格 2"/>
          <p:cNvGraphicFramePr>
            <a:graphicFrameLocks noGrp="1"/>
          </p:cNvGraphicFramePr>
          <p:nvPr/>
        </p:nvGraphicFramePr>
        <p:xfrm>
          <a:off x="1012825" y="1149350"/>
          <a:ext cx="7529512" cy="2406650"/>
        </p:xfrm>
        <a:graphic>
          <a:graphicData uri="http://schemas.openxmlformats.org/drawingml/2006/table">
            <a:tbl>
              <a:tblPr/>
              <a:tblGrid>
                <a:gridCol w="1793875"/>
                <a:gridCol w="1281112"/>
                <a:gridCol w="4454525"/>
              </a:tblGrid>
              <a:tr h="601662">
                <a:tc>
                  <a:txBody>
                    <a:bodyPr>
                      <a:spAutoFit/>
                    </a:bodyPr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6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6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6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6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6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eaLnBrk="1" hangingPunct="1">
                        <a:lnSpc>
                          <a:spcPct val="150000"/>
                        </a:lnSpc>
                      </a:pPr>
                      <a:r>
                        <a:rPr sz="2200" b="1">
                          <a:latin typeface="宋体" panose="02010600030101010101" pitchFamily="2" charset="-122"/>
                        </a:rPr>
                        <a:t>观察的地方</a:t>
                      </a:r>
                      <a:endParaRPr sz="2200" b="1">
                        <a:latin typeface="宋体" panose="02010600030101010101" pitchFamily="2" charset="-122"/>
                        <a:ea typeface="Courier New" panose="02070309020205020404" pitchFamily="49" charset="0"/>
                      </a:endParaRPr>
                    </a:p>
                  </a:txBody>
                  <a:tcPr marL="68590" marR="68590" marT="0" marB="0" anchor="ctr" anchorCtr="0">
                    <a:lnL w="12700">
                      <a:solidFill>
                        <a:schemeClr val="tx1"/>
                      </a:solidFill>
                      <a:miter lim="800000"/>
                    </a:lnL>
                    <a:lnR w="12700">
                      <a:solidFill>
                        <a:schemeClr val="tx1"/>
                      </a:solidFill>
                      <a:miter lim="800000"/>
                    </a:lnR>
                    <a:lnT w="12700">
                      <a:solidFill>
                        <a:schemeClr val="tx1"/>
                      </a:solidFill>
                      <a:miter lim="800000"/>
                    </a:lnT>
                    <a:lnB w="12700">
                      <a:solidFill>
                        <a:schemeClr val="tx1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>
                      <a:spAutoFit/>
                    </a:bodyPr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6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6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6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6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6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eaLnBrk="1" hangingPunct="1">
                        <a:lnSpc>
                          <a:spcPct val="150000"/>
                        </a:lnSpc>
                      </a:pPr>
                      <a:r>
                        <a:rPr sz="2200" b="1">
                          <a:latin typeface="宋体" panose="02010600030101010101" pitchFamily="2" charset="-122"/>
                        </a:rPr>
                        <a:t>景物</a:t>
                      </a:r>
                      <a:endParaRPr sz="2200" b="1">
                        <a:latin typeface="宋体" panose="02010600030101010101" pitchFamily="2" charset="-122"/>
                        <a:ea typeface="Courier New" panose="02070309020205020404" pitchFamily="49" charset="0"/>
                      </a:endParaRPr>
                    </a:p>
                  </a:txBody>
                  <a:tcPr marL="68590" marR="68590" marT="0" marB="0" anchor="ctr" anchorCtr="0">
                    <a:lnL w="12700">
                      <a:solidFill>
                        <a:schemeClr val="tx1"/>
                      </a:solidFill>
                      <a:miter lim="800000"/>
                    </a:lnL>
                    <a:lnR w="12700">
                      <a:solidFill>
                        <a:schemeClr val="tx1"/>
                      </a:solidFill>
                      <a:miter lim="800000"/>
                    </a:lnR>
                    <a:lnT w="12700">
                      <a:solidFill>
                        <a:schemeClr val="tx1"/>
                      </a:solidFill>
                      <a:miter lim="800000"/>
                    </a:lnT>
                    <a:lnB w="12700">
                      <a:solidFill>
                        <a:schemeClr val="tx1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>
                      <a:spAutoFit/>
                    </a:bodyPr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6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6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6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6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6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eaLnBrk="1" hangingPunct="1">
                        <a:lnSpc>
                          <a:spcPct val="150000"/>
                        </a:lnSpc>
                      </a:pPr>
                      <a:r>
                        <a:rPr sz="2200" b="1">
                          <a:latin typeface="宋体" panose="02010600030101010101" pitchFamily="2" charset="-122"/>
                        </a:rPr>
                        <a:t>景物是什么样子</a:t>
                      </a:r>
                      <a:endParaRPr sz="2200" b="1">
                        <a:latin typeface="宋体" panose="02010600030101010101" pitchFamily="2" charset="-122"/>
                        <a:ea typeface="Courier New" panose="02070309020205020404" pitchFamily="49" charset="0"/>
                      </a:endParaRPr>
                    </a:p>
                  </a:txBody>
                  <a:tcPr marL="68590" marR="68590" marT="0" marB="0" anchor="ctr" anchorCtr="0">
                    <a:lnL w="12700">
                      <a:solidFill>
                        <a:schemeClr val="tx1"/>
                      </a:solidFill>
                      <a:miter lim="800000"/>
                    </a:lnL>
                    <a:lnR w="12700">
                      <a:solidFill>
                        <a:schemeClr val="tx1"/>
                      </a:solidFill>
                      <a:miter lim="800000"/>
                    </a:lnR>
                    <a:lnT w="12700">
                      <a:solidFill>
                        <a:schemeClr val="tx1"/>
                      </a:solidFill>
                      <a:miter lim="800000"/>
                    </a:lnT>
                    <a:lnB w="12700">
                      <a:solidFill>
                        <a:schemeClr val="tx1"/>
                      </a:solidFill>
                      <a:miter lim="800000"/>
                    </a:lnB>
                    <a:noFill/>
                  </a:tcPr>
                </a:tc>
              </a:tr>
              <a:tr h="601662">
                <a:tc rowSpan="3">
                  <a:txBody>
                    <a:bodyPr>
                      <a:spAutoFit/>
                    </a:bodyPr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6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6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6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6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6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eaLnBrk="1" hangingPunct="1">
                        <a:lnSpc>
                          <a:spcPct val="150000"/>
                        </a:lnSpc>
                      </a:pPr>
                      <a:r>
                        <a:rPr sz="2200" b="1">
                          <a:latin typeface="宋体" panose="02010600030101010101" pitchFamily="2" charset="-122"/>
                        </a:rPr>
                        <a:t>校园</a:t>
                      </a:r>
                      <a:endParaRPr sz="2200" b="1">
                        <a:latin typeface="宋体" panose="02010600030101010101" pitchFamily="2" charset="-122"/>
                        <a:ea typeface="Courier New" panose="02070309020205020404" pitchFamily="49" charset="0"/>
                      </a:endParaRPr>
                    </a:p>
                  </a:txBody>
                  <a:tcPr marL="68590" marR="68590" marT="0" marB="0" anchor="ctr" anchorCtr="0">
                    <a:lnL w="12700">
                      <a:solidFill>
                        <a:schemeClr val="tx1"/>
                      </a:solidFill>
                      <a:miter lim="800000"/>
                    </a:lnL>
                    <a:lnR w="12700">
                      <a:solidFill>
                        <a:schemeClr val="tx1"/>
                      </a:solidFill>
                      <a:miter lim="800000"/>
                    </a:lnR>
                    <a:lnT w="12700">
                      <a:solidFill>
                        <a:schemeClr val="tx1"/>
                      </a:solidFill>
                      <a:miter lim="800000"/>
                    </a:lnT>
                    <a:lnB w="12700">
                      <a:solidFill>
                        <a:schemeClr val="tx1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>
                      <a:spAutoFit/>
                    </a:bodyPr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6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6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6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6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6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eaLnBrk="1" hangingPunct="1">
                        <a:lnSpc>
                          <a:spcPct val="150000"/>
                        </a:lnSpc>
                      </a:pPr>
                      <a:r>
                        <a:rPr sz="2200" b="1">
                          <a:latin typeface="宋体" panose="02010600030101010101" pitchFamily="2" charset="-122"/>
                        </a:rPr>
                        <a:t>校门</a:t>
                      </a:r>
                      <a:endParaRPr sz="2200" b="1">
                        <a:latin typeface="宋体" panose="02010600030101010101" pitchFamily="2" charset="-122"/>
                        <a:ea typeface="Courier New" panose="02070309020205020404" pitchFamily="49" charset="0"/>
                      </a:endParaRPr>
                    </a:p>
                  </a:txBody>
                  <a:tcPr marL="68590" marR="68590" marT="0" marB="0" anchor="ctr" anchorCtr="0">
                    <a:lnL w="12700">
                      <a:solidFill>
                        <a:schemeClr val="tx1"/>
                      </a:solidFill>
                      <a:miter lim="800000"/>
                    </a:lnL>
                    <a:lnR w="12700">
                      <a:solidFill>
                        <a:schemeClr val="tx1"/>
                      </a:solidFill>
                      <a:miter lim="800000"/>
                    </a:lnR>
                    <a:lnT w="12700">
                      <a:solidFill>
                        <a:schemeClr val="tx1"/>
                      </a:solidFill>
                      <a:miter lim="800000"/>
                    </a:lnT>
                    <a:lnB w="12700">
                      <a:solidFill>
                        <a:schemeClr val="tx1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>
                      <a:spAutoFit/>
                    </a:bodyPr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6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6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6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6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6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eaLnBrk="1" hangingPunct="1">
                        <a:lnSpc>
                          <a:spcPct val="150000"/>
                        </a:lnSpc>
                      </a:pPr>
                      <a:r>
                        <a:rPr sz="2200" b="1">
                          <a:latin typeface="宋体" panose="02010600030101010101" pitchFamily="2" charset="-122"/>
                        </a:rPr>
                        <a:t>拱形　金色</a:t>
                      </a:r>
                      <a:r>
                        <a:rPr lang="en-US" altLang="en-US" sz="2200" b="1">
                          <a:latin typeface="宋体" panose="02010600030101010101" pitchFamily="2" charset="-122"/>
                        </a:rPr>
                        <a:t>  </a:t>
                      </a:r>
                      <a:endParaRPr sz="2200" b="1">
                        <a:latin typeface="宋体" panose="02010600030101010101" pitchFamily="2" charset="-122"/>
                        <a:ea typeface="Courier New" panose="02070309020205020404" pitchFamily="49" charset="0"/>
                      </a:endParaRPr>
                    </a:p>
                  </a:txBody>
                  <a:tcPr marL="68590" marR="68590" marT="0" marB="0" anchor="ctr" anchorCtr="0">
                    <a:lnL w="12700">
                      <a:solidFill>
                        <a:schemeClr val="tx1"/>
                      </a:solidFill>
                      <a:miter lim="800000"/>
                    </a:lnL>
                    <a:lnR w="12700">
                      <a:solidFill>
                        <a:schemeClr val="tx1"/>
                      </a:solidFill>
                      <a:miter lim="800000"/>
                    </a:lnR>
                    <a:lnT w="12700">
                      <a:solidFill>
                        <a:schemeClr val="tx1"/>
                      </a:solidFill>
                      <a:miter lim="800000"/>
                    </a:lnT>
                    <a:lnB w="12700">
                      <a:solidFill>
                        <a:schemeClr val="tx1"/>
                      </a:solidFill>
                      <a:miter lim="800000"/>
                    </a:lnB>
                    <a:noFill/>
                  </a:tcPr>
                </a:tc>
              </a:tr>
              <a:tr h="601662">
                <a:tc vMerge="1">
                  <a:tcPr>
                    <a:lnL w="12700">
                      <a:solidFill>
                        <a:schemeClr val="tx1"/>
                      </a:solidFill>
                      <a:miter lim="800000"/>
                    </a:lnL>
                    <a:lnR w="12700">
                      <a:solidFill>
                        <a:schemeClr val="tx1"/>
                      </a:solidFill>
                      <a:miter lim="800000"/>
                    </a:lnR>
                  </a:tcPr>
                </a:tc>
                <a:tc>
                  <a:txBody>
                    <a:bodyPr>
                      <a:spAutoFit/>
                    </a:bodyPr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6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6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6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6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6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eaLnBrk="1" hangingPunct="1">
                        <a:lnSpc>
                          <a:spcPct val="150000"/>
                        </a:lnSpc>
                      </a:pPr>
                      <a:r>
                        <a:rPr sz="2200" b="1">
                          <a:latin typeface="宋体" panose="02010600030101010101" pitchFamily="2" charset="-122"/>
                        </a:rPr>
                        <a:t>东坡雕像</a:t>
                      </a:r>
                      <a:endParaRPr sz="2200" b="1">
                        <a:latin typeface="宋体" panose="02010600030101010101" pitchFamily="2" charset="-122"/>
                        <a:ea typeface="Courier New" panose="02070309020205020404" pitchFamily="49" charset="0"/>
                      </a:endParaRPr>
                    </a:p>
                  </a:txBody>
                  <a:tcPr marL="68590" marR="68590" marT="0" marB="0" anchor="ctr" anchorCtr="0">
                    <a:lnL w="12700">
                      <a:solidFill>
                        <a:schemeClr val="tx1"/>
                      </a:solidFill>
                      <a:miter lim="800000"/>
                    </a:lnL>
                    <a:lnR w="12700">
                      <a:solidFill>
                        <a:schemeClr val="tx1"/>
                      </a:solidFill>
                      <a:miter lim="800000"/>
                    </a:lnR>
                    <a:lnT w="12700">
                      <a:solidFill>
                        <a:schemeClr val="tx1"/>
                      </a:solidFill>
                      <a:miter lim="800000"/>
                    </a:lnT>
                    <a:lnB w="12700">
                      <a:solidFill>
                        <a:schemeClr val="tx1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>
                      <a:spAutoFit/>
                    </a:bodyPr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6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6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6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6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6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eaLnBrk="1" hangingPunct="1">
                        <a:lnSpc>
                          <a:spcPct val="150000"/>
                        </a:lnSpc>
                      </a:pPr>
                      <a:r>
                        <a:rPr sz="2200" b="1">
                          <a:latin typeface="宋体" panose="02010600030101010101" pitchFamily="2" charset="-122"/>
                        </a:rPr>
                        <a:t>穿着长袍，拿着一本书，望着前方</a:t>
                      </a:r>
                      <a:endParaRPr sz="2200" b="1">
                        <a:latin typeface="宋体" panose="02010600030101010101" pitchFamily="2" charset="-122"/>
                        <a:ea typeface="Courier New" panose="02070309020205020404" pitchFamily="49" charset="0"/>
                      </a:endParaRPr>
                    </a:p>
                  </a:txBody>
                  <a:tcPr marL="68590" marR="68590" marT="0" marB="0" anchor="ctr" anchorCtr="0">
                    <a:lnL w="12700">
                      <a:solidFill>
                        <a:schemeClr val="tx1"/>
                      </a:solidFill>
                      <a:miter lim="800000"/>
                    </a:lnL>
                    <a:lnR w="12700">
                      <a:solidFill>
                        <a:schemeClr val="tx1"/>
                      </a:solidFill>
                      <a:miter lim="800000"/>
                    </a:lnR>
                    <a:lnT w="12700">
                      <a:solidFill>
                        <a:schemeClr val="tx1"/>
                      </a:solidFill>
                      <a:miter lim="800000"/>
                    </a:lnT>
                    <a:lnB w="12700">
                      <a:solidFill>
                        <a:schemeClr val="tx1"/>
                      </a:solidFill>
                      <a:miter lim="800000"/>
                    </a:lnB>
                    <a:noFill/>
                  </a:tcPr>
                </a:tc>
              </a:tr>
              <a:tr h="601662">
                <a:tc vMerge="1">
                  <a:tcPr>
                    <a:lnL w="12700">
                      <a:solidFill>
                        <a:schemeClr val="tx1"/>
                      </a:solidFill>
                      <a:miter lim="800000"/>
                    </a:lnL>
                    <a:lnR w="12700">
                      <a:solidFill>
                        <a:schemeClr val="tx1"/>
                      </a:solidFill>
                      <a:miter lim="800000"/>
                    </a:lnR>
                    <a:lnB w="12700">
                      <a:miter lim="800000"/>
                    </a:lnB>
                  </a:tcPr>
                </a:tc>
                <a:tc>
                  <a:txBody>
                    <a:bodyPr>
                      <a:spAutoFit/>
                    </a:bodyPr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6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6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6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6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6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eaLnBrk="1" hangingPunct="1">
                        <a:lnSpc>
                          <a:spcPct val="150000"/>
                        </a:lnSpc>
                      </a:pPr>
                      <a:r>
                        <a:rPr sz="2200" b="1">
                          <a:latin typeface="宋体" panose="02010600030101010101" pitchFamily="2" charset="-122"/>
                        </a:rPr>
                        <a:t>大花坛</a:t>
                      </a:r>
                      <a:endParaRPr sz="2200" b="1">
                        <a:latin typeface="宋体" panose="02010600030101010101" pitchFamily="2" charset="-122"/>
                        <a:ea typeface="Courier New" panose="02070309020205020404" pitchFamily="49" charset="0"/>
                      </a:endParaRPr>
                    </a:p>
                  </a:txBody>
                  <a:tcPr marL="68590" marR="68590" marT="0" marB="0" anchor="ctr" anchorCtr="0">
                    <a:lnL w="12700">
                      <a:solidFill>
                        <a:schemeClr val="tx1"/>
                      </a:solidFill>
                      <a:miter lim="800000"/>
                    </a:lnL>
                    <a:lnR w="12700">
                      <a:solidFill>
                        <a:schemeClr val="tx1"/>
                      </a:solidFill>
                      <a:miter lim="800000"/>
                    </a:lnR>
                    <a:lnT w="12700">
                      <a:solidFill>
                        <a:schemeClr val="tx1"/>
                      </a:solidFill>
                      <a:miter lim="800000"/>
                    </a:lnT>
                    <a:lnB w="12700">
                      <a:solidFill>
                        <a:schemeClr val="tx1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>
                      <a:spAutoFit/>
                    </a:bodyPr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6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6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6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6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6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eaLnBrk="1" hangingPunct="1">
                        <a:lnSpc>
                          <a:spcPct val="150000"/>
                        </a:lnSpc>
                      </a:pPr>
                      <a:r>
                        <a:rPr sz="2200" b="1">
                          <a:latin typeface="宋体" panose="02010600030101010101" pitchFamily="2" charset="-122"/>
                        </a:rPr>
                        <a:t>像一朵花　里面的花草亭亭玉立</a:t>
                      </a:r>
                      <a:endParaRPr sz="2200" b="1">
                        <a:latin typeface="宋体" panose="02010600030101010101" pitchFamily="2" charset="-122"/>
                        <a:ea typeface="Courier New" panose="02070309020205020404" pitchFamily="49" charset="0"/>
                      </a:endParaRPr>
                    </a:p>
                  </a:txBody>
                  <a:tcPr marL="68590" marR="68590" marT="0" marB="0" anchor="ctr" anchorCtr="0">
                    <a:lnL w="12700">
                      <a:solidFill>
                        <a:schemeClr val="tx1"/>
                      </a:solidFill>
                      <a:miter lim="800000"/>
                    </a:lnL>
                    <a:lnR w="12700">
                      <a:solidFill>
                        <a:schemeClr val="tx1"/>
                      </a:solidFill>
                      <a:miter lim="800000"/>
                    </a:lnR>
                    <a:lnT w="12700">
                      <a:solidFill>
                        <a:schemeClr val="tx1"/>
                      </a:solidFill>
                      <a:miter lim="800000"/>
                    </a:lnT>
                    <a:lnB w="12700">
                      <a:solidFill>
                        <a:schemeClr val="tx1"/>
                      </a:solidFill>
                      <a:miter lim="800000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14358" name="文本框 3"/>
          <p:cNvSpPr txBox="1"/>
          <p:nvPr/>
        </p:nvSpPr>
        <p:spPr>
          <a:xfrm>
            <a:off x="3867150" y="600075"/>
            <a:ext cx="2011363" cy="4905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just" eaLnBrk="1" hangingPunct="1">
              <a:lnSpc>
                <a:spcPct val="120000"/>
              </a:lnSpc>
            </a:pPr>
            <a:r>
              <a:rPr lang="zh-CN" altLang="en-US" sz="2400" b="1"/>
              <a:t>观察记录单</a:t>
            </a:r>
            <a:endParaRPr lang="zh-CN" altLang="en-US" sz="2400" b="1"/>
          </a:p>
        </p:txBody>
      </p:sp>
      <p:sp>
        <p:nvSpPr>
          <p:cNvPr id="14359" name="文本框 1"/>
          <p:cNvSpPr txBox="1"/>
          <p:nvPr/>
        </p:nvSpPr>
        <p:spPr>
          <a:xfrm>
            <a:off x="1012825" y="3736975"/>
            <a:ext cx="7307263" cy="9334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342900" lvl="0" indent="-342900" eaLnBrk="1" hangingPunct="1">
              <a:lnSpc>
                <a:spcPct val="120000"/>
              </a:lnSpc>
              <a:buFont typeface="Wingdings" panose="05000000000000000000" pitchFamily="2" charset="2"/>
              <a:buChar char="p"/>
            </a:pPr>
            <a:r>
              <a:rPr lang="zh-CN" altLang="en-US" sz="2400" b="1"/>
              <a:t>这位同学观察了什么地方？这个地方有什么？他是从哪些方面观察景物的？</a:t>
            </a:r>
            <a:endParaRPr lang="zh-CN" altLang="en-US" sz="2400" b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5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文本框 2"/>
          <p:cNvSpPr txBox="1"/>
          <p:nvPr/>
        </p:nvSpPr>
        <p:spPr>
          <a:xfrm>
            <a:off x="776288" y="901700"/>
            <a:ext cx="7540625" cy="4905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342900" lvl="0" indent="-342900" eaLnBrk="1" hangingPunct="1">
              <a:lnSpc>
                <a:spcPct val="120000"/>
              </a:lnSpc>
              <a:buFont typeface="Wingdings" panose="05000000000000000000" pitchFamily="2" charset="2"/>
              <a:buChar char="p"/>
            </a:pPr>
            <a:r>
              <a:rPr lang="zh-CN" altLang="en-US" sz="2400" b="1"/>
              <a:t>哪些地方可以观察得更细致？</a:t>
            </a:r>
            <a:endParaRPr lang="zh-CN" altLang="en-US" sz="2400" b="1"/>
          </a:p>
        </p:txBody>
      </p:sp>
      <p:sp>
        <p:nvSpPr>
          <p:cNvPr id="15363" name="文本框 3"/>
          <p:cNvSpPr txBox="1"/>
          <p:nvPr/>
        </p:nvSpPr>
        <p:spPr>
          <a:xfrm>
            <a:off x="776288" y="1458913"/>
            <a:ext cx="7615237" cy="13779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4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观察校门时，只观察了形状，没有观察到上面的字。看到校门还可以产生联想：这种形状有没有什么象征意义？校门给人总的感受是什么？</a:t>
            </a:r>
            <a:endParaRPr lang="zh-CN" altLang="en-US" sz="2400" b="1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364" name="文本框 4"/>
          <p:cNvSpPr txBox="1"/>
          <p:nvPr/>
        </p:nvSpPr>
        <p:spPr>
          <a:xfrm>
            <a:off x="776288" y="2836863"/>
            <a:ext cx="7615237" cy="13779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4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观察雕像时，观察了衣着、动作，但缺少对面部表情的观察，苏东坡拿着书，站在校门处，想要告诉我们什么？可以把观察时的想法写出来。</a:t>
            </a:r>
            <a:endParaRPr lang="zh-CN" altLang="en-US" sz="2400" b="1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/>
      <p:bldP spid="15364" grpId="0"/>
    </p:bldLst>
  </p:timing>
</p:sld>
</file>

<file path=ppt/tags/tag1.xml><?xml version="1.0" encoding="utf-8"?>
<p:tagLst xmlns:p="http://schemas.openxmlformats.org/presentationml/2006/main">
  <p:tag name="AS_NET" val="4.0.30319.42000"/>
  <p:tag name="AS_OS" val="Microsoft Windows NT 6.1.7601 Service Pack 1"/>
  <p:tag name="AS_RELEASE_DATE" val="2023.07.14"/>
  <p:tag name="AS_TITLE" val="Aspose.Slides for .NET 4.0 Client Profile"/>
  <p:tag name="AS_VERSION" val="23.7"/>
  <p:tag name="commondata" val="eyJoZGlkIjoiM2FjN2UwN2E2YzY1YjRlYmUzNjBlODY5NmUzYmRkZWYifQ=="/>
</p:tagLst>
</file>

<file path=ppt/theme/theme1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等线 Light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等线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wrap="square">
        <a:spAutoFit/>
      </a:bodyPr>
      <a:lstStyle>
        <a:defPPr algn="just">
          <a:lnSpc>
            <a:spcPct val="130000"/>
          </a:lnSpc>
          <a:defRPr sz="3200" b="1" dirty="0" smtClean="0">
            <a:latin typeface="宋体" panose="02010600030101010101" pitchFamily="2" charset="-122"/>
          </a:defRPr>
        </a:defPPr>
      </a:lstStyle>
    </a:spDef>
    <a:txDef>
      <a:spPr>
        <a:noFill/>
      </a:spPr>
      <a:bodyPr wrap="square" rtlCol="0">
        <a:spAutoFit/>
      </a:bodyPr>
      <a:lstStyle>
        <a:defPPr algn="just" eaLnBrk="1" hangingPunct="1">
          <a:lnSpc>
            <a:spcPct val="120000"/>
          </a:lnSpc>
          <a:defRPr sz="2400" b="1" dirty="0" smtClean="0">
            <a:latin typeface="宋体" panose="02010600030101010101" pitchFamily="2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等线 Light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等线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2074</Words>
  <Application>WPS 演示</Application>
  <PresentationFormat>全屏显示(16:9)</PresentationFormat>
  <Paragraphs>187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27</vt:i4>
      </vt:variant>
    </vt:vector>
  </HeadingPairs>
  <TitlesOfParts>
    <vt:vector size="44" baseType="lpstr">
      <vt:lpstr>Arial</vt:lpstr>
      <vt:lpstr>宋体</vt:lpstr>
      <vt:lpstr>Wingdings</vt:lpstr>
      <vt:lpstr>等线 Light</vt:lpstr>
      <vt:lpstr>Calibri</vt:lpstr>
      <vt:lpstr>字魂36号-正文宋楷</vt:lpstr>
      <vt:lpstr>楷体</vt:lpstr>
      <vt:lpstr>黑体</vt:lpstr>
      <vt:lpstr>Courier New</vt:lpstr>
      <vt:lpstr>微软雅黑</vt:lpstr>
      <vt:lpstr>Arial Unicode MS</vt:lpstr>
      <vt:lpstr>等线</vt:lpstr>
      <vt:lpstr>Cambria</vt:lpstr>
      <vt:lpstr>Arial</vt:lpstr>
      <vt:lpstr>等线</vt:lpstr>
      <vt:lpstr>1_自定义设计方案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易提分旗舰店 yitifen.tmall.com</Company>
  <LinksUpToDate>false</LinksUpToDate>
  <SharedDoc>false</SharedDoc>
  <HyperlinksChanged>false</HyperlinksChanged>
  <AppVersion>14.0000</AppVersion>
  <Manager>易提分旗舰店 yitifen.tmall.com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易提分旗舰店 yitifen.tmall.com</dc:creator>
  <cp:lastModifiedBy>上帝掷骰子吗</cp:lastModifiedBy>
  <cp:revision>1</cp:revision>
  <dcterms:created xsi:type="dcterms:W3CDTF">2013-01-25T01:44:00Z</dcterms:created>
  <dcterms:modified xsi:type="dcterms:W3CDTF">2023-09-25T16:55:08Z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????">
    <vt:lpwstr>状元成才路系列</vt:lpwstr>
  </property>
  <property fmtid="{D5CDD505-2E9C-101B-9397-08002B2CF9AE}" pid="3" name="ICV">
    <vt:lpwstr>D8C6CD8598BD4360AD55869F042196E3_12</vt:lpwstr>
  </property>
  <property fmtid="{D5CDD505-2E9C-101B-9397-08002B2CF9AE}" pid="4" name="KSOProductBuildVer">
    <vt:lpwstr>2052-12.1.0.15374</vt:lpwstr>
  </property>
</Properties>
</file>