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8"/>
  </p:notesMasterIdLst>
  <p:handoutMasterIdLst>
    <p:handoutMasterId r:id="rId35"/>
  </p:handoutMasterIdLst>
  <p:sldIdLst>
    <p:sldId id="382" r:id="rId4"/>
    <p:sldId id="383" r:id="rId5"/>
    <p:sldId id="384" r:id="rId6"/>
    <p:sldId id="256" r:id="rId7"/>
    <p:sldId id="386" r:id="rId9"/>
    <p:sldId id="387" r:id="rId10"/>
    <p:sldId id="388" r:id="rId11"/>
    <p:sldId id="389" r:id="rId12"/>
    <p:sldId id="390" r:id="rId13"/>
    <p:sldId id="391" r:id="rId14"/>
    <p:sldId id="392" r:id="rId15"/>
    <p:sldId id="369" r:id="rId16"/>
    <p:sldId id="370" r:id="rId17"/>
    <p:sldId id="394" r:id="rId18"/>
    <p:sldId id="393" r:id="rId19"/>
    <p:sldId id="395" r:id="rId20"/>
    <p:sldId id="396" r:id="rId21"/>
    <p:sldId id="397" r:id="rId22"/>
    <p:sldId id="278" r:id="rId23"/>
    <p:sldId id="398" r:id="rId24"/>
    <p:sldId id="400" r:id="rId25"/>
    <p:sldId id="399" r:id="rId26"/>
    <p:sldId id="401" r:id="rId27"/>
    <p:sldId id="402" r:id="rId28"/>
    <p:sldId id="403" r:id="rId29"/>
    <p:sldId id="404" r:id="rId30"/>
    <p:sldId id="406" r:id="rId31"/>
    <p:sldId id="405" r:id="rId32"/>
    <p:sldId id="330" r:id="rId33"/>
    <p:sldId id="411" r:id="rId34"/>
  </p:sldIdLst>
  <p:sldSz cx="9144000" cy="5143500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21B8BB"/>
    <a:srgbClr val="FF0066"/>
    <a:srgbClr val="000000"/>
    <a:srgbClr val="003872"/>
    <a:srgbClr val="FFFF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23"/>
    <p:restoredTop sz="96256"/>
  </p:normalViewPr>
  <p:slideViewPr>
    <p:cSldViewPr showGuides="1">
      <p:cViewPr varScale="1">
        <p:scale>
          <a:sx n="133" d="100"/>
          <a:sy n="133" d="100"/>
        </p:scale>
        <p:origin x="126" y="3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6321B-528F-499D-B483-AD1EB2425E7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D90CB7-2D2A-43E8-86D9-F6F1366C34F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3E8B7B-FB2F-46E4-9D2E-C7DE107A5A0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747A480-53D5-49A9-9EDD-C061C3C197F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24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1024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3841" t="1" r="8645" b="63688"/>
          <a:stretch>
            <a:fillRect/>
          </a:stretch>
        </p:blipFill>
        <p:spPr>
          <a:xfrm>
            <a:off x="0" y="4008438"/>
            <a:ext cx="9144000" cy="1155700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schemeClr val="tx1">
                <a:alpha val="10000"/>
              </a:scheme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CE59AB5-F151-49D9-955C-A7E74B9E7EC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638"/>
            <a:ext cx="9144000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5.xml"/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microsoft.com/office/2007/relationships/media" Target="file:///\\pc-2\&#19978;&#35838;&#35838;&#20214;&#27719;&#24635;\&#24453;&#26657;&#23545;\R&#19968;&#35821;&#19979;&#12304;&#25945;&#26696;&#29256;&#12305;\&#31532;&#20108;&#21333;&#20803;\3%20&#19968;&#20010;&#25509;&#19968;&#20010;&#12304;&#25945;&#26696;&#21305;&#37197;&#29256;&#12305;&#25512;&#33616;&#10084;\&#36807;.wmv" TargetMode="External"/><Relationship Id="rId1" Type="http://schemas.openxmlformats.org/officeDocument/2006/relationships/video" Target="file:///\\pc-2\&#19978;&#35838;&#35838;&#20214;&#27719;&#24635;\&#24453;&#26657;&#23545;\R&#19968;&#35821;&#19979;&#12304;&#25945;&#26696;&#29256;&#12305;\&#31532;&#20108;&#21333;&#20803;\3%20&#19968;&#20010;&#25509;&#19968;&#20010;&#12304;&#25945;&#26696;&#21305;&#37197;&#29256;&#12305;&#25512;&#33616;&#10084;\&#36807;.wmv" TargetMode="Externa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png"/><Relationship Id="rId2" Type="http://schemas.microsoft.com/office/2007/relationships/media" Target="file:///\\pc-2\&#19978;&#35838;&#35838;&#20214;&#27719;&#24635;\&#24453;&#26657;&#23545;\R&#19968;&#35821;&#19979;&#12304;&#25945;&#26696;&#29256;&#12305;\&#31532;&#20108;&#21333;&#20803;\3%20&#19968;&#20010;&#25509;&#19968;&#20010;&#12304;&#25945;&#26696;&#21305;&#37197;&#29256;&#12305;&#25512;&#33616;&#10084;\&#31181;.wmv" TargetMode="External"/><Relationship Id="rId1" Type="http://schemas.openxmlformats.org/officeDocument/2006/relationships/video" Target="file:///\\pc-2\&#19978;&#35838;&#35838;&#20214;&#27719;&#24635;\&#24453;&#26657;&#23545;\R&#19968;&#35821;&#19979;&#12304;&#25945;&#26696;&#29256;&#12305;\&#31532;&#20108;&#21333;&#20803;\3%20&#19968;&#20010;&#25509;&#19968;&#20010;&#12304;&#25945;&#26696;&#21305;&#37197;&#29256;&#12305;&#25512;&#33616;&#10084;\&#31181;.wmv" TargetMode="Externa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png"/><Relationship Id="rId2" Type="http://schemas.microsoft.com/office/2007/relationships/media" Target="file:///\\pc-2\&#19978;&#35838;&#35838;&#20214;&#27719;&#24635;\&#24453;&#26657;&#23545;\R&#19968;&#35821;&#19979;&#12304;&#25945;&#26696;&#29256;&#12305;\&#31532;&#20108;&#21333;&#20803;\3%20&#19968;&#20010;&#25509;&#19968;&#20010;&#12304;&#25945;&#26696;&#21305;&#37197;&#29256;&#12305;&#25512;&#33616;&#10084;\&#26679;.wmv" TargetMode="External"/><Relationship Id="rId1" Type="http://schemas.openxmlformats.org/officeDocument/2006/relationships/video" Target="file:///\\pc-2\&#19978;&#35838;&#35838;&#20214;&#27719;&#24635;\&#24453;&#26657;&#23545;\R&#19968;&#35821;&#19979;&#12304;&#25945;&#26696;&#29256;&#12305;\&#31532;&#20108;&#21333;&#20803;\3%20&#19968;&#20010;&#25509;&#19968;&#20010;&#12304;&#25945;&#26696;&#21305;&#37197;&#29256;&#12305;&#25512;&#33616;&#10084;\&#26679;.wmv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png"/><Relationship Id="rId2" Type="http://schemas.microsoft.com/office/2007/relationships/media" Target="file:///\\pc-2\&#19978;&#35838;&#35838;&#20214;&#27719;&#24635;\&#24453;&#26657;&#23545;\R&#19968;&#35821;&#19979;&#12304;&#25945;&#26696;&#29256;&#12305;\&#31532;&#20108;&#21333;&#20803;\3%20&#19968;&#20010;&#25509;&#19968;&#20010;&#12304;&#25945;&#26696;&#21305;&#37197;&#29256;&#12305;&#25512;&#33616;&#10084;\&#21508;.wmv" TargetMode="External"/><Relationship Id="rId1" Type="http://schemas.openxmlformats.org/officeDocument/2006/relationships/video" Target="file:///\\pc-2\&#19978;&#35838;&#35838;&#20214;&#27719;&#24635;\&#24453;&#26657;&#23545;\R&#19968;&#35821;&#19979;&#12304;&#25945;&#26696;&#29256;&#12305;\&#31532;&#20108;&#21333;&#20803;\3%20&#19968;&#20010;&#25509;&#19968;&#20010;&#12304;&#25945;&#26696;&#21305;&#37197;&#29256;&#12305;&#25512;&#33616;&#10084;\&#21508;.wmv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hyperlink" Target="&#36393;&#24433;&#23376;&#28216;&#25103;.mp4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/>
          <a:srcRect t="40741" r="51852" b="34568"/>
          <a:stretch>
            <a:fillRect/>
          </a:stretch>
        </p:blipFill>
        <p:spPr>
          <a:xfrm>
            <a:off x="827088" y="1419225"/>
            <a:ext cx="2808288" cy="14398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8" name="文本框 1">
            <a:hlinkClick r:id="rId2" action="ppaction://hlinksldjump"/>
          </p:cNvPr>
          <p:cNvSpPr txBox="1"/>
          <p:nvPr/>
        </p:nvSpPr>
        <p:spPr>
          <a:xfrm>
            <a:off x="1476375" y="1708150"/>
            <a:ext cx="26638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49" name="组合 2"/>
          <p:cNvGrpSpPr/>
          <p:nvPr/>
        </p:nvGrpSpPr>
        <p:grpSpPr>
          <a:xfrm>
            <a:off x="4572000" y="1682750"/>
            <a:ext cx="3455988" cy="1698625"/>
            <a:chOff x="4572000" y="1682423"/>
            <a:chExt cx="3455913" cy="1698650"/>
          </a:xfrm>
        </p:grpSpPr>
        <p:pic>
          <p:nvPicPr>
            <p:cNvPr id="5" name="图片 4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3"/>
            <a:srcRect l="49375" t="63567" r="2477" b="11742"/>
            <a:stretch>
              <a:fillRect/>
            </a:stretch>
          </p:blipFill>
          <p:spPr>
            <a:xfrm>
              <a:off x="4572000" y="1682423"/>
              <a:ext cx="3313041" cy="16986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151" name="文本框 2">
              <a:hlinkClick r:id="rId4" action="ppaction://hlinksldjump"/>
            </p:cNvPr>
            <p:cNvSpPr txBox="1"/>
            <p:nvPr/>
          </p:nvSpPr>
          <p:spPr>
            <a:xfrm>
              <a:off x="5364088" y="2213669"/>
              <a:ext cx="2663825" cy="646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7450" y="842963"/>
            <a:ext cx="1296988" cy="1466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endParaRPr lang="zh-CN" altLang="en-US" sz="8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3938" y="1419225"/>
            <a:ext cx="3887787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走寸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了，就“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450" y="2643188"/>
            <a:ext cx="1296988" cy="1466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endParaRPr lang="zh-CN" altLang="en-US" sz="8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8038" y="3076575"/>
            <a:ext cx="4752975" cy="811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斯斯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走到“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268413" y="1347788"/>
            <a:ext cx="7056438" cy="265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再读课文，梳理内容。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带着生字词再读课文。要求：字音读准，句子读通顺。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说一说：课文写了什么内容。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7411" name="文本框 8"/>
          <p:cNvSpPr txBox="1"/>
          <p:nvPr/>
        </p:nvSpPr>
        <p:spPr>
          <a:xfrm>
            <a:off x="1258888" y="123825"/>
            <a:ext cx="2449512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再读课文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过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149725" y="592138"/>
            <a:ext cx="2447925" cy="243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900113" y="24241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0113" y="1836738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0113" y="307340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70225" y="3052763"/>
            <a:ext cx="5843588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先内后外，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辶”的第二笔从横中线起笔，第一个折要写短小一点，平捺要写得舒展。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4075" y="1120775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ɡuò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8440" name="文本框 17"/>
          <p:cNvSpPr txBox="1"/>
          <p:nvPr/>
        </p:nvSpPr>
        <p:spPr>
          <a:xfrm>
            <a:off x="2128838" y="671513"/>
            <a:ext cx="1181100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25650" y="24495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半包围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57400" y="1844675"/>
            <a:ext cx="82867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辶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8443" name="文本框 17"/>
          <p:cNvSpPr txBox="1"/>
          <p:nvPr/>
        </p:nvSpPr>
        <p:spPr>
          <a:xfrm>
            <a:off x="1258888" y="123825"/>
            <a:ext cx="2449512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768350" y="198596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8350" y="2757488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8350" y="353060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17713" y="198120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79625" y="2765425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禾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43213" y="3508375"/>
            <a:ext cx="582295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左窄右宽，“禾”作部首时，最后一笔要变成点。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7863" y="955675"/>
            <a:ext cx="14017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zhǒnɡ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9465" name="文本框 17"/>
          <p:cNvSpPr txBox="1"/>
          <p:nvPr/>
        </p:nvSpPr>
        <p:spPr>
          <a:xfrm>
            <a:off x="1906588" y="609600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种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925888" y="609600"/>
            <a:ext cx="2819400" cy="2773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830263" y="208597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0263" y="285750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0263" y="363061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79625" y="20812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41538" y="2865438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木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9775" y="1055688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yànɡ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0488" name="文本框 17"/>
          <p:cNvSpPr txBox="1"/>
          <p:nvPr/>
        </p:nvSpPr>
        <p:spPr>
          <a:xfrm>
            <a:off x="1968500" y="709613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样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05125" y="3608388"/>
            <a:ext cx="5822950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左窄右宽，“木”作部首时，最后一笔要变成点。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样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975100" y="682625"/>
            <a:ext cx="2878138" cy="2878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042988" y="1439863"/>
            <a:ext cx="7272338" cy="1371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听同学朗读，边听边思考：“我”做了哪些事情？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2988" y="2782888"/>
            <a:ext cx="316865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踩影子、做梦、跳房子、上课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5287" y="2391301"/>
            <a:ext cx="3634420" cy="17621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1509" name="组合 12"/>
          <p:cNvGrpSpPr/>
          <p:nvPr/>
        </p:nvGrpSpPr>
        <p:grpSpPr>
          <a:xfrm>
            <a:off x="2916238" y="-104775"/>
            <a:ext cx="3455987" cy="1698625"/>
            <a:chOff x="4572000" y="1682423"/>
            <a:chExt cx="3455913" cy="169865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49375" t="63567" r="2477" b="11742"/>
            <a:stretch>
              <a:fillRect/>
            </a:stretch>
          </p:blipFill>
          <p:spPr>
            <a:xfrm>
              <a:off x="4572000" y="1682423"/>
              <a:ext cx="3313041" cy="16986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512" name="文本框 2"/>
            <p:cNvSpPr txBox="1"/>
            <p:nvPr/>
          </p:nvSpPr>
          <p:spPr>
            <a:xfrm>
              <a:off x="5364088" y="2213669"/>
              <a:ext cx="2663825" cy="646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510" name="文本框 15"/>
          <p:cNvSpPr txBox="1"/>
          <p:nvPr/>
        </p:nvSpPr>
        <p:spPr>
          <a:xfrm>
            <a:off x="971550" y="141288"/>
            <a:ext cx="24479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课文解读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250825" y="195263"/>
            <a:ext cx="1655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9"/>
          <p:cNvSpPr txBox="1"/>
          <p:nvPr/>
        </p:nvSpPr>
        <p:spPr>
          <a:xfrm>
            <a:off x="3365500" y="755650"/>
            <a:ext cx="13684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zhǒnɡ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6825" y="627063"/>
            <a:ext cx="1223963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种子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365500" y="1690688"/>
            <a:ext cx="13684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zhònɡ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132138" y="1016000"/>
            <a:ext cx="215900" cy="1108075"/>
          </a:xfrm>
          <a:prstGeom prst="leftBrace">
            <a:avLst>
              <a:gd name="adj1" fmla="val 56072"/>
              <a:gd name="adj2" fmla="val 5310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5" name="文本框 8"/>
          <p:cNvSpPr txBox="1"/>
          <p:nvPr/>
        </p:nvSpPr>
        <p:spPr>
          <a:xfrm>
            <a:off x="4464050" y="615950"/>
            <a:ext cx="2592388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6825" y="1533525"/>
            <a:ext cx="1223963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种地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7" name="文本框 10"/>
          <p:cNvSpPr txBox="1"/>
          <p:nvPr/>
        </p:nvSpPr>
        <p:spPr>
          <a:xfrm>
            <a:off x="4467225" y="1533525"/>
            <a:ext cx="2592388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8" name="文本框 12"/>
          <p:cNvSpPr txBox="1"/>
          <p:nvPr/>
        </p:nvSpPr>
        <p:spPr>
          <a:xfrm>
            <a:off x="2428875" y="1147763"/>
            <a:ext cx="722313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3348038" y="2663825"/>
            <a:ext cx="9159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jué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59363" y="2535238"/>
            <a:ext cx="1223962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49"/>
          <p:cNvSpPr txBox="1"/>
          <p:nvPr/>
        </p:nvSpPr>
        <p:spPr>
          <a:xfrm>
            <a:off x="3348038" y="3600450"/>
            <a:ext cx="13684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jiào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3114675" y="2925763"/>
            <a:ext cx="215900" cy="1108075"/>
          </a:xfrm>
          <a:prstGeom prst="leftBrace">
            <a:avLst>
              <a:gd name="adj1" fmla="val 56072"/>
              <a:gd name="adj2" fmla="val 5310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43" name="文本框 17"/>
          <p:cNvSpPr txBox="1"/>
          <p:nvPr/>
        </p:nvSpPr>
        <p:spPr>
          <a:xfrm>
            <a:off x="4429125" y="2600325"/>
            <a:ext cx="2592388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59363" y="3443288"/>
            <a:ext cx="1223962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睡觉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5" name="文本框 19"/>
          <p:cNvSpPr txBox="1"/>
          <p:nvPr/>
        </p:nvSpPr>
        <p:spPr>
          <a:xfrm>
            <a:off x="4451350" y="3436938"/>
            <a:ext cx="2592388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6" name="文本框 20"/>
          <p:cNvSpPr txBox="1"/>
          <p:nvPr/>
        </p:nvSpPr>
        <p:spPr>
          <a:xfrm>
            <a:off x="2411413" y="3055938"/>
            <a:ext cx="722312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5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179388" y="123825"/>
            <a:ext cx="187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我会填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576263" y="765175"/>
            <a:ext cx="7991475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月夜，正玩着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，就听大人叫着：“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正做着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，又听见大人在叫：“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正和小伙伴们玩着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，操场上却　　　　　　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98863" y="693738"/>
            <a:ext cx="1657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踩影子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6488" y="1335088"/>
            <a:ext cx="232727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快回家睡觉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92388" y="2000250"/>
            <a:ext cx="100647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0938" y="2616200"/>
            <a:ext cx="27368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该起床上学了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91038" y="3248025"/>
            <a:ext cx="147637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跳房子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5038" y="3857625"/>
            <a:ext cx="307022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响起了上课铃声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6100" y="990600"/>
            <a:ext cx="8137525" cy="1282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朗读第一小节，说说事情发生的时间，小朋友在玩什么？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546100" y="2503488"/>
            <a:ext cx="813752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在一个有月亮的夜晚，小朋友玩着踩影子的游戏。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3" name="文本框 34"/>
          <p:cNvSpPr txBox="1"/>
          <p:nvPr/>
        </p:nvSpPr>
        <p:spPr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4" name="文本框 36"/>
          <p:cNvSpPr txBox="1"/>
          <p:nvPr/>
        </p:nvSpPr>
        <p:spPr>
          <a:xfrm rot="-5350866">
            <a:off x="5861050" y="1316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5" name="文本框 37"/>
          <p:cNvSpPr txBox="1"/>
          <p:nvPr/>
        </p:nvSpPr>
        <p:spPr>
          <a:xfrm rot="-4150866">
            <a:off x="5330825" y="17240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文本框 45"/>
          <p:cNvSpPr txBox="1"/>
          <p:nvPr/>
        </p:nvSpPr>
        <p:spPr>
          <a:xfrm rot="-5350866">
            <a:off x="6421438" y="13382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7" name="文本框 46"/>
          <p:cNvSpPr txBox="1"/>
          <p:nvPr/>
        </p:nvSpPr>
        <p:spPr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文本框 47"/>
          <p:cNvSpPr txBox="1"/>
          <p:nvPr/>
        </p:nvSpPr>
        <p:spPr>
          <a:xfrm rot="-4150866">
            <a:off x="7654925" y="24987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文本框 49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0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1" name="文本框 51"/>
          <p:cNvSpPr txBox="1"/>
          <p:nvPr/>
        </p:nvSpPr>
        <p:spPr>
          <a:xfrm rot="-5350866">
            <a:off x="8366125" y="2714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2" name="文本框 14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3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4" name="文本框 36"/>
          <p:cNvSpPr txBox="1"/>
          <p:nvPr/>
        </p:nvSpPr>
        <p:spPr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5" name="文本框 37"/>
          <p:cNvSpPr txBox="1"/>
          <p:nvPr/>
        </p:nvSpPr>
        <p:spPr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6" name="文本框 45"/>
          <p:cNvSpPr txBox="1"/>
          <p:nvPr/>
        </p:nvSpPr>
        <p:spPr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7" name="文本框 46"/>
          <p:cNvSpPr txBox="1"/>
          <p:nvPr/>
        </p:nvSpPr>
        <p:spPr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8" name="文本框 47"/>
          <p:cNvSpPr txBox="1"/>
          <p:nvPr/>
        </p:nvSpPr>
        <p:spPr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9" name="文本框 49"/>
          <p:cNvSpPr txBox="1"/>
          <p:nvPr/>
        </p:nvSpPr>
        <p:spPr>
          <a:xfrm rot="-5350866">
            <a:off x="6310313" y="2109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0" name="文本框 50"/>
          <p:cNvSpPr txBox="1"/>
          <p:nvPr/>
        </p:nvSpPr>
        <p:spPr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1" name="文本框 51"/>
          <p:cNvSpPr txBox="1"/>
          <p:nvPr/>
        </p:nvSpPr>
        <p:spPr>
          <a:xfrm rot="-5350866">
            <a:off x="5845175" y="34337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2" name="文本框 24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3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4" name="文本框 36"/>
          <p:cNvSpPr txBox="1"/>
          <p:nvPr/>
        </p:nvSpPr>
        <p:spPr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5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6" name="文本框 45"/>
          <p:cNvSpPr txBox="1"/>
          <p:nvPr/>
        </p:nvSpPr>
        <p:spPr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7" name="文本框 46"/>
          <p:cNvSpPr txBox="1"/>
          <p:nvPr/>
        </p:nvSpPr>
        <p:spPr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8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9" name="文本框 31"/>
          <p:cNvSpPr txBox="1"/>
          <p:nvPr/>
        </p:nvSpPr>
        <p:spPr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0" name="文本框 32"/>
          <p:cNvSpPr txBox="1"/>
          <p:nvPr/>
        </p:nvSpPr>
        <p:spPr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1" name="文本框 33"/>
          <p:cNvSpPr txBox="1"/>
          <p:nvPr/>
        </p:nvSpPr>
        <p:spPr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2" name="文本框 32"/>
          <p:cNvSpPr txBox="1"/>
          <p:nvPr/>
        </p:nvSpPr>
        <p:spPr>
          <a:xfrm rot="-5070842">
            <a:off x="322263" y="2041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3" name="文本框 35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4" name="文本框 36"/>
          <p:cNvSpPr txBox="1"/>
          <p:nvPr/>
        </p:nvSpPr>
        <p:spPr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5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6" name="文本框 45"/>
          <p:cNvSpPr txBox="1"/>
          <p:nvPr/>
        </p:nvSpPr>
        <p:spPr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7" name="文本框 46"/>
          <p:cNvSpPr txBox="1"/>
          <p:nvPr/>
        </p:nvSpPr>
        <p:spPr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8" name="文本框 47"/>
          <p:cNvSpPr txBox="1"/>
          <p:nvPr/>
        </p:nvSpPr>
        <p:spPr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9" name="文本框 41"/>
          <p:cNvSpPr txBox="1"/>
          <p:nvPr/>
        </p:nvSpPr>
        <p:spPr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0" name="文本框 42"/>
          <p:cNvSpPr txBox="1"/>
          <p:nvPr/>
        </p:nvSpPr>
        <p:spPr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1" name="文本框 43"/>
          <p:cNvSpPr txBox="1"/>
          <p:nvPr/>
        </p:nvSpPr>
        <p:spPr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2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3" name="文本框 34"/>
          <p:cNvSpPr txBox="1"/>
          <p:nvPr/>
        </p:nvSpPr>
        <p:spPr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4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5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6" name="文本框 45"/>
          <p:cNvSpPr txBox="1"/>
          <p:nvPr/>
        </p:nvSpPr>
        <p:spPr>
          <a:xfrm rot="-4502722">
            <a:off x="6778625" y="2500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7" name="文本框 46"/>
          <p:cNvSpPr txBox="1"/>
          <p:nvPr/>
        </p:nvSpPr>
        <p:spPr>
          <a:xfrm rot="2702238">
            <a:off x="7567613" y="3062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8" name="文本框 47"/>
          <p:cNvSpPr txBox="1"/>
          <p:nvPr/>
        </p:nvSpPr>
        <p:spPr>
          <a:xfrm rot="-3456638">
            <a:off x="6743700" y="3403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9" name="文本框 49"/>
          <p:cNvSpPr txBox="1"/>
          <p:nvPr/>
        </p:nvSpPr>
        <p:spPr>
          <a:xfrm rot="-3180423">
            <a:off x="8107363" y="3265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0" name="文本框 50"/>
          <p:cNvSpPr txBox="1"/>
          <p:nvPr/>
        </p:nvSpPr>
        <p:spPr>
          <a:xfrm rot="-3640556">
            <a:off x="7239000" y="35909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1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2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3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4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5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6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7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8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9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0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1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2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3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4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5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6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7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8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9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0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1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2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3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4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5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6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7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8" name="文本框 47"/>
          <p:cNvSpPr txBox="1"/>
          <p:nvPr/>
        </p:nvSpPr>
        <p:spPr>
          <a:xfrm rot="5220000">
            <a:off x="701675" y="28971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9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0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1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2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3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4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5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6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7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8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9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0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1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2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3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4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5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6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7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8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9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0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1" name="文本框 51"/>
          <p:cNvSpPr txBox="1"/>
          <p:nvPr/>
        </p:nvSpPr>
        <p:spPr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57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3175"/>
            <a:ext cx="9140825" cy="513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2195513" y="484188"/>
            <a:ext cx="3119437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月夜踩影子</a:t>
            </a:r>
            <a:endParaRPr lang="zh-CN" altLang="en-US" sz="40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395288" y="1419225"/>
            <a:ext cx="7650163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说一说，同学们都喜欢玩什么游戏呢？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7171" name="文本框 1"/>
          <p:cNvSpPr txBox="1"/>
          <p:nvPr/>
        </p:nvSpPr>
        <p:spPr>
          <a:xfrm>
            <a:off x="900113" y="195263"/>
            <a:ext cx="244792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课题导入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2" name="组合 12"/>
          <p:cNvGrpSpPr/>
          <p:nvPr/>
        </p:nvGrpSpPr>
        <p:grpSpPr>
          <a:xfrm>
            <a:off x="2916238" y="-104775"/>
            <a:ext cx="3455987" cy="1698625"/>
            <a:chOff x="4572000" y="1682423"/>
            <a:chExt cx="3455913" cy="169865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/>
            <a:srcRect l="49375" t="63567" r="2477" b="11742"/>
            <a:stretch>
              <a:fillRect/>
            </a:stretch>
          </p:blipFill>
          <p:spPr>
            <a:xfrm>
              <a:off x="4572000" y="1682423"/>
              <a:ext cx="3313041" cy="16986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176" name="文本框 2"/>
            <p:cNvSpPr txBox="1"/>
            <p:nvPr/>
          </p:nvSpPr>
          <p:spPr>
            <a:xfrm>
              <a:off x="5364088" y="2213669"/>
              <a:ext cx="2663825" cy="646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509" y="2284562"/>
            <a:ext cx="3583337" cy="2013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文本框 11"/>
          <p:cNvSpPr txBox="1"/>
          <p:nvPr/>
        </p:nvSpPr>
        <p:spPr>
          <a:xfrm>
            <a:off x="4221163" y="2282825"/>
            <a:ext cx="4391025" cy="192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你们知道这两个小朋友在玩什么游戏吗？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你们知道怎么玩吗？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1"/>
          <p:cNvGrpSpPr/>
          <p:nvPr/>
        </p:nvGrpSpPr>
        <p:grpSpPr>
          <a:xfrm>
            <a:off x="1717675" y="858838"/>
            <a:ext cx="6048375" cy="863600"/>
            <a:chOff x="1331913" y="987301"/>
            <a:chExt cx="6048375" cy="863600"/>
          </a:xfrm>
        </p:grpSpPr>
        <p:sp>
          <p:nvSpPr>
            <p:cNvPr id="3" name="圆角矩形 2"/>
            <p:cNvSpPr/>
            <p:nvPr/>
          </p:nvSpPr>
          <p:spPr>
            <a:xfrm>
              <a:off x="1331913" y="987301"/>
              <a:ext cx="5472113" cy="863600"/>
            </a:xfrm>
            <a:prstGeom prst="roundRect">
              <a:avLst/>
            </a:prstGeom>
            <a:solidFill>
              <a:srgbClr val="FFC000"/>
            </a:solidFill>
            <a:ln>
              <a:noFill/>
              <a:prstDash val="sysDot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文本框 1"/>
            <p:cNvSpPr txBox="1">
              <a:spLocks noChangeArrowheads="1"/>
            </p:cNvSpPr>
            <p:nvPr/>
          </p:nvSpPr>
          <p:spPr bwMode="auto">
            <a:xfrm>
              <a:off x="1403351" y="1060326"/>
              <a:ext cx="5976937" cy="6413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唉，我好想再多玩一会儿啊。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804988" y="2632075"/>
            <a:ext cx="720725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再：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7963" y="2632075"/>
            <a:ext cx="2232025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再次，再来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5150" y="3508375"/>
            <a:ext cx="719138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在：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71775" y="3508375"/>
            <a:ext cx="1079500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正在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589088" y="2860675"/>
            <a:ext cx="246063" cy="1211263"/>
          </a:xfrm>
          <a:prstGeom prst="leftBrace">
            <a:avLst>
              <a:gd name="adj1" fmla="val 59255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t="1921"/>
          <a:stretch>
            <a:fillRect/>
          </a:stretch>
        </p:blipFill>
        <p:spPr bwMode="auto">
          <a:xfrm>
            <a:off x="5364088" y="1866642"/>
            <a:ext cx="2835275" cy="28441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1"/>
          <p:cNvGrpSpPr/>
          <p:nvPr/>
        </p:nvGrpSpPr>
        <p:grpSpPr>
          <a:xfrm>
            <a:off x="684213" y="903288"/>
            <a:ext cx="7875587" cy="1444625"/>
            <a:chOff x="461963" y="1058863"/>
            <a:chExt cx="7875587" cy="1444625"/>
          </a:xfrm>
        </p:grpSpPr>
        <p:sp>
          <p:nvSpPr>
            <p:cNvPr id="27655" name="文本框 1"/>
            <p:cNvSpPr txBox="1"/>
            <p:nvPr/>
          </p:nvSpPr>
          <p:spPr>
            <a:xfrm>
              <a:off x="631825" y="1131888"/>
              <a:ext cx="7705725" cy="12818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不过，回家睡着了，倒可以做各种各样的梦呢！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461963" y="1058863"/>
              <a:ext cx="7875587" cy="1444625"/>
            </a:xfrm>
            <a:prstGeom prst="roundRect">
              <a:avLst/>
            </a:prstGeom>
            <a:noFill/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2571750"/>
            <a:ext cx="2397125" cy="1982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文本框 13"/>
          <p:cNvSpPr txBox="1"/>
          <p:nvPr/>
        </p:nvSpPr>
        <p:spPr>
          <a:xfrm>
            <a:off x="1258888" y="3278188"/>
            <a:ext cx="1514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文本框 14"/>
          <p:cNvSpPr txBox="1"/>
          <p:nvPr/>
        </p:nvSpPr>
        <p:spPr>
          <a:xfrm>
            <a:off x="2555875" y="3278188"/>
            <a:ext cx="331152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表示事情发生了转折。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3"/>
          <p:cNvSpPr txBox="1"/>
          <p:nvPr/>
        </p:nvSpPr>
        <p:spPr>
          <a:xfrm>
            <a:off x="1258888" y="2533650"/>
            <a:ext cx="3241675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亻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2749"/>
          <a:stretch>
            <a:fillRect/>
          </a:stretch>
        </p:blipFill>
        <p:spPr>
          <a:xfrm>
            <a:off x="3063875" y="1654175"/>
            <a:ext cx="2727325" cy="2481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 rot="20698265">
            <a:off x="2481263" y="823913"/>
            <a:ext cx="1836738" cy="7318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甜蜜的梦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 rot="20329579">
            <a:off x="1277938" y="1854200"/>
            <a:ext cx="1849438" cy="7334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有趣的梦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 rot="1198850">
            <a:off x="4786313" y="890588"/>
            <a:ext cx="1844675" cy="7334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快乐的梦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7450" y="4138613"/>
            <a:ext cx="4424363" cy="779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各</a:t>
            </a:r>
            <a:r>
              <a:rPr kumimoji="0" lang="zh-CN" altLang="en-US" sz="40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种</a:t>
            </a:r>
            <a:r>
              <a:rPr kumimoji="0" lang="zh-CN" altLang="en-US" sz="40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各</a:t>
            </a:r>
            <a:r>
              <a:rPr kumimoji="0" lang="zh-CN" altLang="en-US" sz="40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样</a:t>
            </a:r>
            <a:r>
              <a:rPr kumimoji="0" lang="zh-CN" altLang="en-US" sz="4000" b="1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</a:t>
            </a:r>
            <a:r>
              <a:rPr kumimoji="0" lang="zh-CN" altLang="en-US" sz="4000" b="1" kern="1200" cap="none" spc="0" normalizeH="0" baseline="0" noProof="0" dirty="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梦</a:t>
            </a:r>
            <a:r>
              <a:rPr kumimoji="0" lang="en-US" altLang="zh-CN" sz="4000" b="1" kern="1200" cap="none" spc="0" normalizeH="0" baseline="0" noProof="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4000" b="1" kern="1200" cap="none" spc="0" normalizeH="0" baseline="0" noProof="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 rot="1730631">
            <a:off x="5964238" y="2055813"/>
            <a:ext cx="1854200" cy="7318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可怕的梦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74688" y="1058863"/>
            <a:ext cx="7794625" cy="3203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自由朗读第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小节，思考：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我”的心情的变化与第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小节中一样吗？心情不好是因为什么？心情好又是因为什么？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读课文最后一小节，说一说：你有没有相似的经历。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9699" name="文本框 8"/>
          <p:cNvSpPr txBox="1"/>
          <p:nvPr/>
        </p:nvSpPr>
        <p:spPr>
          <a:xfrm>
            <a:off x="900113" y="195263"/>
            <a:ext cx="244792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1212850"/>
            <a:ext cx="7127875" cy="711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你从文中小朋友身上学到了什么？</a:t>
            </a:r>
            <a:endParaRPr kumimoji="0" lang="zh-CN" altLang="en-US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213" y="2139950"/>
            <a:ext cx="7561262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在遇到不如意的事时，学会转换角度看问题，保持积极、乐观的心态。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1187450" y="484188"/>
            <a:ext cx="3959225" cy="3694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踩什么，踩影子；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做什么，做好梦；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跳什么，跳房子；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听什么，听故事；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我和伙伴真快乐！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6675" y="1347788"/>
            <a:ext cx="3481388" cy="2511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792288" y="1779588"/>
            <a:ext cx="966787" cy="1122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伙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40188" y="1779588"/>
            <a:ext cx="1065212" cy="1122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伴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09750" y="1941513"/>
            <a:ext cx="431800" cy="9683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040188" y="1941513"/>
            <a:ext cx="431800" cy="9683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58875" y="3411538"/>
            <a:ext cx="7056438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都是单人旁，表示的意思都与人有关。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1373188"/>
            <a:ext cx="2303463" cy="187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6" name="文本框 12"/>
          <p:cNvSpPr txBox="1"/>
          <p:nvPr/>
        </p:nvSpPr>
        <p:spPr>
          <a:xfrm>
            <a:off x="1158875" y="123825"/>
            <a:ext cx="2447925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生字学习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1" grpId="0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727075" y="178593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7075" y="250031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7075" y="315436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97050" y="1811338"/>
            <a:ext cx="19081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上下结构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38350" y="2508250"/>
            <a:ext cx="58578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攵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16238" y="3154363"/>
            <a:ext cx="5822950" cy="178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注意上面部分略大，上部的横撇和捺画要写舒展，盖住下部的“口”。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6588" y="882650"/>
            <a:ext cx="14017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ɡè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3801" name="文本框 17"/>
          <p:cNvSpPr txBox="1"/>
          <p:nvPr/>
        </p:nvSpPr>
        <p:spPr>
          <a:xfrm>
            <a:off x="1865313" y="536575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各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各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933950" y="588963"/>
            <a:ext cx="2508250" cy="2525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900113" y="1347788"/>
            <a:ext cx="7740650" cy="265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同学们，童年的生活是丰富多彩的，每一件事都可以带给我们快乐的体验，只要我们像文中的小朋友一样保持一颗快乐的童心，我们就会收获快乐的生活。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4819" name="文本框 9"/>
          <p:cNvSpPr txBox="1"/>
          <p:nvPr/>
        </p:nvSpPr>
        <p:spPr>
          <a:xfrm>
            <a:off x="1258888" y="123825"/>
            <a:ext cx="2449512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Text Box 15"/>
          <p:cNvSpPr txBox="1"/>
          <p:nvPr/>
        </p:nvSpPr>
        <p:spPr>
          <a:xfrm>
            <a:off x="7680325" y="1701800"/>
            <a:ext cx="1046163" cy="1979613"/>
          </a:xfrm>
          <a:prstGeom prst="rect">
            <a:avLst/>
          </a:prstGeom>
          <a:noFill/>
          <a:ln w="19050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学会转换角度看问题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449388" y="1454150"/>
            <a:ext cx="241300" cy="2492375"/>
          </a:xfrm>
          <a:prstGeom prst="leftBrace">
            <a:avLst>
              <a:gd name="adj1" fmla="val 90278"/>
              <a:gd name="adj2" fmla="val 48269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15"/>
          <p:cNvSpPr txBox="1"/>
          <p:nvPr/>
        </p:nvSpPr>
        <p:spPr>
          <a:xfrm>
            <a:off x="1985963" y="1419225"/>
            <a:ext cx="1547812" cy="4889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不情愿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619125" y="1492250"/>
            <a:ext cx="584200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</a:t>
            </a:r>
            <a:endParaRPr lang="en-US" alt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flipH="1">
            <a:off x="7437438" y="1501775"/>
            <a:ext cx="323850" cy="2444750"/>
          </a:xfrm>
          <a:prstGeom prst="leftBrace">
            <a:avLst>
              <a:gd name="adj1" fmla="val 51959"/>
              <a:gd name="adj2" fmla="val 48269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Box 15"/>
          <p:cNvSpPr txBox="1"/>
          <p:nvPr/>
        </p:nvSpPr>
        <p:spPr>
          <a:xfrm>
            <a:off x="4248150" y="1430338"/>
            <a:ext cx="935038" cy="5413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779838" y="1627188"/>
            <a:ext cx="496888" cy="147638"/>
          </a:xfrm>
          <a:prstGeom prst="rightArrow">
            <a:avLst/>
          </a:prstGeom>
          <a:solidFill>
            <a:srgbClr val="0000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 Box 15"/>
          <p:cNvSpPr txBox="1"/>
          <p:nvPr/>
        </p:nvSpPr>
        <p:spPr>
          <a:xfrm>
            <a:off x="1528763" y="2103438"/>
            <a:ext cx="2346325" cy="5413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不想回家睡觉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5"/>
          <p:cNvSpPr txBox="1"/>
          <p:nvPr/>
        </p:nvSpPr>
        <p:spPr>
          <a:xfrm>
            <a:off x="4240213" y="2073275"/>
            <a:ext cx="3455987" cy="5413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可以做各种各样的梦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3789363" y="2270125"/>
            <a:ext cx="496888" cy="147638"/>
          </a:xfrm>
          <a:prstGeom prst="rightArrow">
            <a:avLst/>
          </a:prstGeom>
          <a:solidFill>
            <a:srgbClr val="0000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Text Box 15"/>
          <p:cNvSpPr txBox="1"/>
          <p:nvPr/>
        </p:nvSpPr>
        <p:spPr>
          <a:xfrm>
            <a:off x="1533525" y="2747963"/>
            <a:ext cx="2463800" cy="5413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不想起床上学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5"/>
          <p:cNvSpPr txBox="1"/>
          <p:nvPr/>
        </p:nvSpPr>
        <p:spPr>
          <a:xfrm>
            <a:off x="4221163" y="2744788"/>
            <a:ext cx="2660650" cy="5413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能见到小伙伴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3784600" y="2957513"/>
            <a:ext cx="496888" cy="147638"/>
          </a:xfrm>
          <a:prstGeom prst="rightArrow">
            <a:avLst/>
          </a:prstGeom>
          <a:solidFill>
            <a:srgbClr val="0000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Text Box 15"/>
          <p:cNvSpPr txBox="1"/>
          <p:nvPr/>
        </p:nvSpPr>
        <p:spPr>
          <a:xfrm>
            <a:off x="1560513" y="3455988"/>
            <a:ext cx="2436812" cy="4889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不想中断游戏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5"/>
          <p:cNvSpPr txBox="1"/>
          <p:nvPr/>
        </p:nvSpPr>
        <p:spPr>
          <a:xfrm>
            <a:off x="4248150" y="3452813"/>
            <a:ext cx="2798763" cy="5413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能听老师讲故事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3811588" y="3665538"/>
            <a:ext cx="496888" cy="147638"/>
          </a:xfrm>
          <a:prstGeom prst="rightArrow">
            <a:avLst/>
          </a:prstGeom>
          <a:solidFill>
            <a:srgbClr val="0000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58" name="文本框 123"/>
          <p:cNvSpPr txBox="1"/>
          <p:nvPr/>
        </p:nvSpPr>
        <p:spPr>
          <a:xfrm>
            <a:off x="923925" y="123825"/>
            <a:ext cx="2447925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7" grpId="0"/>
      <p:bldP spid="18" grpId="0" animBg="1"/>
      <p:bldP spid="19" grpId="0"/>
      <p:bldP spid="7" grpId="0" animBg="1"/>
      <p:bldP spid="24" grpId="0"/>
      <p:bldP spid="25" grpId="0"/>
      <p:bldP spid="26" grpId="0" animBg="1"/>
      <p:bldP spid="28" grpId="0"/>
      <p:bldP spid="29" grpId="0"/>
      <p:bldP spid="30" grpId="0" animBg="1"/>
      <p:bldP spid="37" grpId="0"/>
      <p:bldP spid="38" grpId="0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313" y="290513"/>
            <a:ext cx="5472113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观赏“踩影子”游戏视频。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6" name="图片 5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695" y="1132784"/>
            <a:ext cx="3583338" cy="2013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框 6">
            <a:hlinkClick r:id="rId1" action="ppaction://hlinkfile"/>
          </p:cNvPr>
          <p:cNvSpPr txBox="1"/>
          <p:nvPr/>
        </p:nvSpPr>
        <p:spPr>
          <a:xfrm>
            <a:off x="2732148" y="3363838"/>
            <a:ext cx="3888432" cy="73250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点击画面，播放视频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2413000" y="690563"/>
            <a:ext cx="719138" cy="720725"/>
          </a:xfrm>
          <a:prstGeom prst="ellipse">
            <a:avLst/>
          </a:prstGeom>
          <a:solidFill>
            <a:srgbClr val="21B8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9" name="标题 1"/>
          <p:cNvSpPr txBox="1"/>
          <p:nvPr/>
        </p:nvSpPr>
        <p:spPr>
          <a:xfrm>
            <a:off x="1908175" y="641350"/>
            <a:ext cx="479107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一个接一个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10050" y="635000"/>
            <a:ext cx="750888" cy="76835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71913" y="1370013"/>
            <a:ext cx="3076575" cy="769937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提手旁“扌”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2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6516688" y="4502150"/>
            <a:ext cx="235902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719138" y="1419225"/>
            <a:ext cx="7705725" cy="2151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    自由朗读课文，要求：借助拼音，把课文读通顺，遇到不熟悉的字画出来，多读几遍。</a:t>
            </a:r>
            <a:endParaRPr kumimoji="0" lang="zh-CN" altLang="en-US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1267" name="文本框 8"/>
          <p:cNvSpPr txBox="1"/>
          <p:nvPr/>
        </p:nvSpPr>
        <p:spPr>
          <a:xfrm>
            <a:off x="900113" y="195263"/>
            <a:ext cx="244792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3598863" y="685800"/>
            <a:ext cx="1657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539750" y="1708150"/>
            <a:ext cx="7866063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睡觉　 再　 做梦　各种各样　　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伙伴　 却　 也　  有趣　　这么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39750" y="1563688"/>
            <a:ext cx="8064500" cy="1944688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339975" y="1779588"/>
            <a:ext cx="720725" cy="7207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63938" y="1779588"/>
            <a:ext cx="720725" cy="7207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624513" y="1779588"/>
            <a:ext cx="720725" cy="7207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164388" y="2576513"/>
            <a:ext cx="720725" cy="7207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700338" y="2535238"/>
            <a:ext cx="215900" cy="14049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348038" y="2535238"/>
            <a:ext cx="488950" cy="14049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413000" y="4017963"/>
            <a:ext cx="1423988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平舌音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19850" y="4011613"/>
            <a:ext cx="1423988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翘舌音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7308850" y="3327400"/>
            <a:ext cx="133350" cy="6905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146800" y="2500313"/>
            <a:ext cx="720725" cy="15113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611188" y="417513"/>
            <a:ext cx="16557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2339975" y="1098550"/>
            <a:ext cx="5184775" cy="3294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趣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1638" y="1098550"/>
            <a:ext cx="649287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卩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1638" y="1878013"/>
            <a:ext cx="649287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11638" y="2655888"/>
            <a:ext cx="649287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1638" y="3468688"/>
            <a:ext cx="649287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4425" y="268288"/>
            <a:ext cx="1441450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endParaRPr lang="zh-CN" altLang="en-US" sz="8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0688" y="771525"/>
            <a:ext cx="649288" cy="8651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8838" y="268288"/>
            <a:ext cx="936625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卩</a:t>
            </a:r>
            <a:endParaRPr lang="zh-CN" altLang="en-US" sz="8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1638" y="882650"/>
            <a:ext cx="1295400" cy="642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7450" y="2139950"/>
            <a:ext cx="1439863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趣</a:t>
            </a:r>
            <a:endParaRPr lang="zh-CN" altLang="en-US" sz="8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5738" y="2284413"/>
            <a:ext cx="4392613" cy="192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半包围结构，“走”的最后一笔要长，托住“取”字。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57463" y="482600"/>
            <a:ext cx="647700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亻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9625" y="482600"/>
            <a:ext cx="647700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3225" y="482600"/>
            <a:ext cx="647700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1288" y="482600"/>
            <a:ext cx="647700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84888" y="482600"/>
            <a:ext cx="649287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伙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7463" y="1635125"/>
            <a:ext cx="647700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亻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49625" y="1635125"/>
            <a:ext cx="647700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13225" y="1635125"/>
            <a:ext cx="647700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21288" y="1635125"/>
            <a:ext cx="647700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84888" y="1635125"/>
            <a:ext cx="649287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伴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50938" y="2627313"/>
            <a:ext cx="1296987" cy="1693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</a:t>
            </a:r>
            <a:endParaRPr lang="zh-CN" altLang="en-US" sz="8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8038" y="2787650"/>
            <a:ext cx="5219700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左边“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”，右边“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”下一个“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1872</Words>
  <Application>WPS 演示</Application>
  <PresentationFormat>全屏显示(16:9)</PresentationFormat>
  <Paragraphs>510</Paragraphs>
  <Slides>30</Slides>
  <Notes>1</Notes>
  <HiddenSlides>0</HiddenSlides>
  <MMClips>4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Cambria</vt:lpstr>
      <vt:lpstr>Arial</vt:lpstr>
      <vt:lpstr>等线</vt:lpstr>
      <vt:lpstr>小凤主题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2023-10-27T05:33:00Z</dcterms:created>
  <dcterms:modified xsi:type="dcterms:W3CDTF">2023-11-13T15:38:02Z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A299508DE50B412F8078EE2DF99097E8_13</vt:lpwstr>
  </property>
  <property fmtid="{D5CDD505-2E9C-101B-9397-08002B2CF9AE}" pid="4" name="KSOProductBuildVer">
    <vt:lpwstr>2052-12.1.0.15374</vt:lpwstr>
  </property>
</Properties>
</file>