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40"/>
  </p:notesMasterIdLst>
  <p:handoutMasterIdLst>
    <p:handoutMasterId r:id="rId41"/>
  </p:handoutMasterIdLst>
  <p:sldIdLst>
    <p:sldId id="313" r:id="rId4"/>
    <p:sldId id="395" r:id="rId5"/>
    <p:sldId id="417" r:id="rId6"/>
    <p:sldId id="418" r:id="rId7"/>
    <p:sldId id="444" r:id="rId8"/>
    <p:sldId id="445" r:id="rId9"/>
    <p:sldId id="446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54" r:id="rId18"/>
    <p:sldId id="455" r:id="rId19"/>
    <p:sldId id="456" r:id="rId20"/>
    <p:sldId id="457" r:id="rId21"/>
    <p:sldId id="458" r:id="rId22"/>
    <p:sldId id="459" r:id="rId23"/>
    <p:sldId id="460" r:id="rId24"/>
    <p:sldId id="475" r:id="rId25"/>
    <p:sldId id="461" r:id="rId26"/>
    <p:sldId id="465" r:id="rId27"/>
    <p:sldId id="466" r:id="rId28"/>
    <p:sldId id="467" r:id="rId29"/>
    <p:sldId id="468" r:id="rId30"/>
    <p:sldId id="469" r:id="rId31"/>
    <p:sldId id="470" r:id="rId32"/>
    <p:sldId id="473" r:id="rId33"/>
    <p:sldId id="474" r:id="rId34"/>
    <p:sldId id="471" r:id="rId35"/>
    <p:sldId id="462" r:id="rId36"/>
    <p:sldId id="464" r:id="rId37"/>
    <p:sldId id="433" r:id="rId38"/>
    <p:sldId id="489" r:id="rId39"/>
  </p:sldIdLst>
  <p:sldSz cx="9144000" cy="5143500"/>
  <p:notesSz cx="6858000" cy="9144000"/>
  <p:custDataLst>
    <p:tags r:id="rId4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1" autoAdjust="0"/>
    <p:restoredTop sz="9466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AAA58BE-F3D1-41C2-9A6A-7E81975CCD5F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BA53E55-6FD6-415F-B3AD-C1A9245124D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D5E6A53-404A-4032-B7E1-8428122B04A9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65845BB-A570-426F-ABC2-98FA7D8AAD0A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五边形 3"/>
          <p:cNvSpPr/>
          <p:nvPr/>
        </p:nvSpPr>
        <p:spPr>
          <a:xfrm>
            <a:off x="0" y="258763"/>
            <a:ext cx="2074863" cy="617537"/>
          </a:xfrm>
          <a:prstGeom prst="homePlate">
            <a:avLst>
              <a:gd name="adj" fmla="val 49994"/>
            </a:avLst>
          </a:prstGeom>
          <a:solidFill>
            <a:srgbClr val="FCD5B5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3"/>
          <p:cNvSpPr/>
          <p:nvPr/>
        </p:nvSpPr>
        <p:spPr>
          <a:xfrm>
            <a:off x="163513" y="125413"/>
            <a:ext cx="8823325" cy="488156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矩形 3"/>
          <p:cNvSpPr/>
          <p:nvPr/>
        </p:nvSpPr>
        <p:spPr>
          <a:xfrm>
            <a:off x="163513" y="125413"/>
            <a:ext cx="8823325" cy="488156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5" name="五边形 4"/>
          <p:cNvSpPr/>
          <p:nvPr/>
        </p:nvSpPr>
        <p:spPr>
          <a:xfrm>
            <a:off x="0" y="258763"/>
            <a:ext cx="2074863" cy="617537"/>
          </a:xfrm>
          <a:prstGeom prst="homePlate">
            <a:avLst>
              <a:gd name="adj" fmla="val 49994"/>
            </a:avLst>
          </a:prstGeom>
          <a:solidFill>
            <a:srgbClr val="B7DEE8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hyperlink" Target="&#40479;&#30340;&#22825;&#22530;%5b&#39640;&#28165;&#29256;%5d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" Target="slide21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audio" Target="NULL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2"/>
          <a:srcRect r="7868"/>
          <a:stretch>
            <a:fillRect/>
          </a:stretch>
        </p:blipFill>
        <p:spPr>
          <a:xfrm>
            <a:off x="1912938" y="0"/>
            <a:ext cx="360045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椭圆 5"/>
          <p:cNvSpPr/>
          <p:nvPr/>
        </p:nvSpPr>
        <p:spPr>
          <a:xfrm>
            <a:off x="4965700" y="1930400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44" name="标题 1"/>
          <p:cNvSpPr txBox="1"/>
          <p:nvPr/>
        </p:nvSpPr>
        <p:spPr>
          <a:xfrm>
            <a:off x="4433888" y="1873250"/>
            <a:ext cx="4318000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鸟的天堂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776288" y="1528763"/>
            <a:ext cx="7610475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那么多的绿叶，一簇堆在另一簇上面，不留一点儿缝隙。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3611563" y="676275"/>
            <a:ext cx="19399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树的茂盛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椭圆 3"/>
          <p:cNvSpPr/>
          <p:nvPr/>
        </p:nvSpPr>
        <p:spPr>
          <a:xfrm>
            <a:off x="5329238" y="1630363"/>
            <a:ext cx="479425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9461" name="组合 6"/>
          <p:cNvGrpSpPr/>
          <p:nvPr/>
        </p:nvGrpSpPr>
        <p:grpSpPr>
          <a:xfrm>
            <a:off x="4003675" y="2522538"/>
            <a:ext cx="4333875" cy="901700"/>
            <a:chOff x="4054891" y="2352215"/>
            <a:chExt cx="4332365" cy="901788"/>
          </a:xfrm>
        </p:grpSpPr>
        <p:sp>
          <p:nvSpPr>
            <p:cNvPr id="19463" name="云形标注 4"/>
            <p:cNvSpPr/>
            <p:nvPr/>
          </p:nvSpPr>
          <p:spPr>
            <a:xfrm>
              <a:off x="4054891" y="2352215"/>
              <a:ext cx="4249844" cy="901788"/>
            </a:xfrm>
            <a:prstGeom prst="cloudCallout">
              <a:avLst>
                <a:gd name="adj1" fmla="val -11599"/>
                <a:gd name="adj2" fmla="val -90646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64" name="文本框 2"/>
            <p:cNvSpPr txBox="1"/>
            <p:nvPr/>
          </p:nvSpPr>
          <p:spPr>
            <a:xfrm>
              <a:off x="4426040" y="2400642"/>
              <a:ext cx="3961216" cy="68326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3200" b="1">
                  <a:latin typeface="宋体" panose="02010600030101010101" pitchFamily="2" charset="-122"/>
                </a:rPr>
                <a:t>可以换成什么词语？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</p:grpSp>
      <p:sp>
        <p:nvSpPr>
          <p:cNvPr id="19462" name="文本框 3"/>
          <p:cNvSpPr txBox="1"/>
          <p:nvPr/>
        </p:nvSpPr>
        <p:spPr>
          <a:xfrm>
            <a:off x="1585913" y="3521075"/>
            <a:ext cx="40497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压、叠、盖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animBg="1"/>
      <p:bldP spid="194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725488" y="860425"/>
            <a:ext cx="7612062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那么多的绿叶，一簇</a:t>
            </a:r>
            <a:r>
              <a:rPr lang="zh-CN" altLang="en-US" sz="3200" b="1">
                <a:solidFill>
                  <a:srgbClr val="E601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在另一簇上面，不留一点儿缝隙。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725488" y="2319338"/>
            <a:ext cx="74485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你认为这是一种怎样的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堆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787400" y="3108325"/>
            <a:ext cx="7745413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    重重地堆着，厚厚地堆着，堆得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严严实实，不留一点儿缝隙。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703263" y="1217613"/>
            <a:ext cx="7680325" cy="2454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 绿叶的浓密让我们体会到了榕树的茂盛，你还能从什么地方体会到树的茂盛呢？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882650" y="2014538"/>
            <a:ext cx="7745413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那翠绿的颜色，明亮地照耀着我们的眼睛，似乎每一片绿叶上都有一个新的生命在颤动。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椭圆 2"/>
          <p:cNvSpPr/>
          <p:nvPr/>
        </p:nvSpPr>
        <p:spPr>
          <a:xfrm>
            <a:off x="4597400" y="2109788"/>
            <a:ext cx="882650" cy="477837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2" name="椭圆 3"/>
          <p:cNvSpPr/>
          <p:nvPr/>
        </p:nvSpPr>
        <p:spPr>
          <a:xfrm>
            <a:off x="5870575" y="2109788"/>
            <a:ext cx="882650" cy="477837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3" name="文本框 4"/>
          <p:cNvSpPr txBox="1"/>
          <p:nvPr/>
        </p:nvSpPr>
        <p:spPr>
          <a:xfrm>
            <a:off x="882650" y="746125"/>
            <a:ext cx="7745413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    表现出颜色很绿，绿得发亮，绿得让人觉得耀眼。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cxnSp>
        <p:nvCxnSpPr>
          <p:cNvPr id="22534" name="直接连接符 5"/>
          <p:cNvCxnSpPr/>
          <p:nvPr/>
        </p:nvCxnSpPr>
        <p:spPr>
          <a:xfrm>
            <a:off x="3014663" y="3190875"/>
            <a:ext cx="5346700" cy="0"/>
          </a:xfrm>
          <a:prstGeom prst="line">
            <a:avLst/>
          </a:prstGeom>
          <a:noFill/>
          <a:ln w="28575">
            <a:solidFill>
              <a:srgbClr val="F69240"/>
            </a:solidFill>
            <a:miter lim="800000"/>
          </a:ln>
        </p:spPr>
      </p:cxnSp>
      <p:cxnSp>
        <p:nvCxnSpPr>
          <p:cNvPr id="22535" name="直接连接符 7"/>
          <p:cNvCxnSpPr/>
          <p:nvPr/>
        </p:nvCxnSpPr>
        <p:spPr>
          <a:xfrm>
            <a:off x="952500" y="3771900"/>
            <a:ext cx="1639888" cy="0"/>
          </a:xfrm>
          <a:prstGeom prst="line">
            <a:avLst/>
          </a:prstGeom>
          <a:noFill/>
          <a:ln w="28575">
            <a:solidFill>
              <a:srgbClr val="F69240"/>
            </a:solidFill>
            <a:miter lim="800000"/>
          </a:ln>
        </p:spPr>
      </p:cxnSp>
      <p:grpSp>
        <p:nvGrpSpPr>
          <p:cNvPr id="22536" name="组合 9"/>
          <p:cNvGrpSpPr/>
          <p:nvPr/>
        </p:nvGrpSpPr>
        <p:grpSpPr>
          <a:xfrm>
            <a:off x="4029075" y="3429000"/>
            <a:ext cx="4332288" cy="901700"/>
            <a:chOff x="4054891" y="2352215"/>
            <a:chExt cx="4332365" cy="901788"/>
          </a:xfrm>
        </p:grpSpPr>
        <p:sp>
          <p:nvSpPr>
            <p:cNvPr id="22537" name="云形标注 10"/>
            <p:cNvSpPr/>
            <p:nvPr/>
          </p:nvSpPr>
          <p:spPr>
            <a:xfrm>
              <a:off x="4054891" y="2352215"/>
              <a:ext cx="4249814" cy="901788"/>
            </a:xfrm>
            <a:prstGeom prst="cloudCallout">
              <a:avLst>
                <a:gd name="adj1" fmla="val -25991"/>
                <a:gd name="adj2" fmla="val -68268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38" name="文本框 2"/>
            <p:cNvSpPr txBox="1"/>
            <p:nvPr/>
          </p:nvSpPr>
          <p:spPr>
            <a:xfrm>
              <a:off x="4426040" y="2400642"/>
              <a:ext cx="3961216" cy="6047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3200" b="1">
                  <a:latin typeface="宋体" panose="02010600030101010101" pitchFamily="2" charset="-122"/>
                </a:rPr>
                <a:t>你怎么理解这句话？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animBg="1"/>
      <p:bldP spid="22532" grpId="0" animBg="1"/>
      <p:bldP spid="225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3"/>
          <p:cNvSpPr txBox="1"/>
          <p:nvPr/>
        </p:nvSpPr>
        <p:spPr>
          <a:xfrm>
            <a:off x="782638" y="1249363"/>
            <a:ext cx="768032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 南国的树是美丽的，那么南国的鸟呢？又是怎样的呢？谁来说说你看到的鸟儿是怎样的？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844550" y="952500"/>
            <a:ext cx="7612063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到处都是鸟声，到处都是鸟影。大的，小的，花的，黑的，有的站在树枝上叫，有的飞起来，有的在扑翅膀。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椭圆 2"/>
          <p:cNvSpPr/>
          <p:nvPr/>
        </p:nvSpPr>
        <p:spPr>
          <a:xfrm>
            <a:off x="4559300" y="1055688"/>
            <a:ext cx="8826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4476750" y="373063"/>
            <a:ext cx="10477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鸟多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4581" name="文本框 4"/>
          <p:cNvSpPr txBox="1"/>
          <p:nvPr/>
        </p:nvSpPr>
        <p:spPr>
          <a:xfrm>
            <a:off x="725488" y="2854325"/>
            <a:ext cx="74485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你知道这儿有多少只鸟吗？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4582" name="文本框 5"/>
          <p:cNvSpPr txBox="1"/>
          <p:nvPr/>
        </p:nvSpPr>
        <p:spPr>
          <a:xfrm>
            <a:off x="725488" y="3619500"/>
            <a:ext cx="7745412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    有数万只鸟，有几十种鸟类呢。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/>
      <p:bldP spid="24581" grpId="0"/>
      <p:bldP spid="245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838200" y="1601788"/>
            <a:ext cx="7612063" cy="1989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我注意地看着，眼睛应接不暇，看清楚了这只，又错过了那只，看见了那只，另一只又飞起来了。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椭圆 2"/>
          <p:cNvSpPr/>
          <p:nvPr/>
        </p:nvSpPr>
        <p:spPr>
          <a:xfrm>
            <a:off x="5397500" y="1725613"/>
            <a:ext cx="1741488" cy="554037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5604" name="文本框 3"/>
          <p:cNvSpPr txBox="1"/>
          <p:nvPr/>
        </p:nvSpPr>
        <p:spPr>
          <a:xfrm>
            <a:off x="5435600" y="1047750"/>
            <a:ext cx="1703388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鸟很多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5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b="14952"/>
          <a:stretch>
            <a:fillRect/>
          </a:stretch>
        </p:blipFill>
        <p:spPr>
          <a:xfrm>
            <a:off x="0" y="0"/>
            <a:ext cx="9144000" cy="5151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文本框 2">
            <a:hlinkClick r:id="rId1" action="ppaction://hlinkfile"/>
          </p:cNvPr>
          <p:cNvSpPr txBox="1"/>
          <p:nvPr/>
        </p:nvSpPr>
        <p:spPr>
          <a:xfrm>
            <a:off x="693738" y="592138"/>
            <a:ext cx="2717800" cy="66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鸟的天堂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8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213" y="3759200"/>
            <a:ext cx="3248025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6629" name="组合 6"/>
          <p:cNvGrpSpPr/>
          <p:nvPr/>
        </p:nvGrpSpPr>
        <p:grpSpPr>
          <a:xfrm>
            <a:off x="4502150" y="1093788"/>
            <a:ext cx="4251325" cy="1571625"/>
            <a:chOff x="4054891" y="2352214"/>
            <a:chExt cx="4250383" cy="1571259"/>
          </a:xfrm>
        </p:grpSpPr>
        <p:sp>
          <p:nvSpPr>
            <p:cNvPr id="26631" name="云形标注 7"/>
            <p:cNvSpPr/>
            <p:nvPr/>
          </p:nvSpPr>
          <p:spPr>
            <a:xfrm>
              <a:off x="4054891" y="2352214"/>
              <a:ext cx="4250383" cy="1571259"/>
            </a:xfrm>
            <a:prstGeom prst="cloudCallout">
              <a:avLst>
                <a:gd name="adj1" fmla="val -57445"/>
                <a:gd name="adj2" fmla="val 57325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632" name="文本框 2"/>
            <p:cNvSpPr txBox="1"/>
            <p:nvPr/>
          </p:nvSpPr>
          <p:spPr>
            <a:xfrm>
              <a:off x="4344058" y="2498185"/>
              <a:ext cx="3961216" cy="12741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3200" b="1">
                  <a:latin typeface="宋体" panose="02010600030101010101" pitchFamily="2" charset="-122"/>
                </a:rPr>
                <a:t>    你觉得鸟儿在这里生活得怎么样？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</p:grpSp>
      <p:sp>
        <p:nvSpPr>
          <p:cNvPr id="26630" name="文本框 9"/>
          <p:cNvSpPr txBox="1"/>
          <p:nvPr/>
        </p:nvSpPr>
        <p:spPr>
          <a:xfrm>
            <a:off x="5707063" y="3154363"/>
            <a:ext cx="1943100" cy="6048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E601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幸福快乐</a:t>
            </a:r>
            <a:endParaRPr lang="zh-CN" altLang="en-US" sz="3200" b="1">
              <a:solidFill>
                <a:srgbClr val="E6018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815975" y="1436688"/>
            <a:ext cx="7680325" cy="2225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 如果鸟有情，它会对树说些什么呢？如果树有灵性，又会对鸟说些什么呢？请同学们写一写。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831850" y="1063625"/>
            <a:ext cx="794067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当看完树和鸟，你心里又想说些什么呢？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831850" y="1857375"/>
            <a:ext cx="808513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鸟儿真美丽，树真茂盛。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3"/>
          <p:cNvSpPr txBox="1"/>
          <p:nvPr/>
        </p:nvSpPr>
        <p:spPr>
          <a:xfrm>
            <a:off x="831850" y="2735263"/>
            <a:ext cx="7681913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除此之外，你还会称赞什么呢？读一读第</a:t>
            </a:r>
            <a:r>
              <a:rPr lang="en-US" altLang="zh-CN" sz="3200" b="1">
                <a:latin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</a:rPr>
              <a:t>自然段，看看你会有什么启发？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2"/>
          <p:cNvGrpSpPr/>
          <p:nvPr/>
        </p:nvGrpSpPr>
        <p:grpSpPr>
          <a:xfrm>
            <a:off x="1084263" y="1809750"/>
            <a:ext cx="3008312" cy="1544638"/>
            <a:chOff x="1002632" y="2093661"/>
            <a:chExt cx="3008061" cy="1545021"/>
          </a:xfrm>
        </p:grpSpPr>
        <p:sp>
          <p:nvSpPr>
            <p:cNvPr id="11270" name="云形 1">
              <a:hlinkClick r:id="rId1" action="ppaction://hlinksldjump"/>
            </p:cNvPr>
            <p:cNvSpPr/>
            <p:nvPr/>
          </p:nvSpPr>
          <p:spPr>
            <a:xfrm>
              <a:off x="1002632" y="2093661"/>
              <a:ext cx="3008061" cy="1545021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71" name="文本框 1">
              <a:hlinkClick r:id="rId1" action="ppaction://hlinksldjump"/>
            </p:cNvPr>
            <p:cNvSpPr txBox="1"/>
            <p:nvPr/>
          </p:nvSpPr>
          <p:spPr>
            <a:xfrm>
              <a:off x="1211263" y="2459038"/>
              <a:ext cx="2590800" cy="7080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267" name="组合 3"/>
          <p:cNvGrpSpPr/>
          <p:nvPr/>
        </p:nvGrpSpPr>
        <p:grpSpPr>
          <a:xfrm>
            <a:off x="4786313" y="1809750"/>
            <a:ext cx="3008312" cy="1544638"/>
            <a:chOff x="4704376" y="2093661"/>
            <a:chExt cx="3008061" cy="1545021"/>
          </a:xfrm>
        </p:grpSpPr>
        <p:sp>
          <p:nvSpPr>
            <p:cNvPr id="11268" name="云形 4">
              <a:hlinkClick r:id="rId2" action="ppaction://hlinksldjump"/>
            </p:cNvPr>
            <p:cNvSpPr/>
            <p:nvPr/>
          </p:nvSpPr>
          <p:spPr>
            <a:xfrm>
              <a:off x="4704376" y="2093661"/>
              <a:ext cx="3008061" cy="1545021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69" name="文本框 2">
              <a:hlinkClick r:id="rId2" action="ppaction://hlinksldjump"/>
            </p:cNvPr>
            <p:cNvSpPr txBox="1"/>
            <p:nvPr/>
          </p:nvSpPr>
          <p:spPr>
            <a:xfrm>
              <a:off x="4968875" y="2459038"/>
              <a:ext cx="2592388" cy="7080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-68262" y="252413"/>
            <a:ext cx="193516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天堂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文本框 2"/>
          <p:cNvSpPr txBox="1"/>
          <p:nvPr/>
        </p:nvSpPr>
        <p:spPr>
          <a:xfrm>
            <a:off x="781050" y="1284288"/>
            <a:ext cx="774541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你们是这样称赞天堂的，那作者又是怎样赞天堂的呢？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9700" name="文本框 3"/>
          <p:cNvSpPr txBox="1"/>
          <p:nvPr/>
        </p:nvSpPr>
        <p:spPr>
          <a:xfrm>
            <a:off x="850900" y="2662238"/>
            <a:ext cx="76120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鸟的天堂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的确是鸟的天堂啊！</a:t>
            </a:r>
            <a:endParaRPr lang="zh-CN" altLang="en-US" sz="32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文本框 4"/>
          <p:cNvSpPr txBox="1"/>
          <p:nvPr/>
        </p:nvSpPr>
        <p:spPr>
          <a:xfrm>
            <a:off x="781050" y="3597275"/>
            <a:ext cx="77454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质疑：谁来说说这里为什么要加上引号？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9702" name="椭圆 5"/>
          <p:cNvSpPr/>
          <p:nvPr/>
        </p:nvSpPr>
        <p:spPr>
          <a:xfrm>
            <a:off x="1714500" y="2641600"/>
            <a:ext cx="2522538" cy="687388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2"/>
          <p:cNvSpPr txBox="1"/>
          <p:nvPr/>
        </p:nvSpPr>
        <p:spPr>
          <a:xfrm>
            <a:off x="625475" y="1149350"/>
            <a:ext cx="8083550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上节课我们读了课文，你读懂了什么？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0723" name="文本框 3"/>
          <p:cNvSpPr txBox="1"/>
          <p:nvPr/>
        </p:nvSpPr>
        <p:spPr>
          <a:xfrm>
            <a:off x="0" y="234950"/>
            <a:ext cx="19351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625475" y="1778000"/>
            <a:ext cx="80835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巴金爷爷两次经过鸟的天堂看到的景象都不同。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文本框 5"/>
          <p:cNvSpPr txBox="1"/>
          <p:nvPr/>
        </p:nvSpPr>
        <p:spPr>
          <a:xfrm>
            <a:off x="674688" y="3022600"/>
            <a:ext cx="80851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他第一次看到了什么？第二次看到了什么？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0726" name="文本框 6"/>
          <p:cNvSpPr txBox="1"/>
          <p:nvPr/>
        </p:nvSpPr>
        <p:spPr>
          <a:xfrm>
            <a:off x="2224088" y="3906838"/>
            <a:ext cx="166528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大榕树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文本框 7"/>
          <p:cNvSpPr txBox="1"/>
          <p:nvPr/>
        </p:nvSpPr>
        <p:spPr>
          <a:xfrm>
            <a:off x="5016500" y="3906838"/>
            <a:ext cx="22701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很多的鸟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938" y="117475"/>
            <a:ext cx="2524125" cy="722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9" name="文本框 1"/>
          <p:cNvSpPr txBox="1"/>
          <p:nvPr/>
        </p:nvSpPr>
        <p:spPr>
          <a:xfrm>
            <a:off x="3603625" y="160338"/>
            <a:ext cx="19367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  <p:bldP spid="30725" grpId="0"/>
      <p:bldP spid="30726" grpId="0"/>
      <p:bldP spid="307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4"/>
          <p:cNvSpPr txBox="1"/>
          <p:nvPr/>
        </p:nvSpPr>
        <p:spPr>
          <a:xfrm>
            <a:off x="644525" y="1095375"/>
            <a:ext cx="8083550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现在，请同学们用自己喜欢的读书方式来快速阅读第</a:t>
            </a:r>
            <a:r>
              <a:rPr lang="en-US" altLang="zh-CN" sz="3200" b="1">
                <a:latin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13</a:t>
            </a:r>
            <a:r>
              <a:rPr lang="zh-CN" altLang="en-US" sz="3200" b="1">
                <a:latin typeface="宋体" panose="02010600030101010101" pitchFamily="2" charset="-122"/>
              </a:rPr>
              <a:t>自然段，并把描写大榕树的奇特和美丽，以及群鸟纷飞的壮观景象的句子画下来，并想想大榕树为什么被称为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鸟的天堂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0" y="220663"/>
            <a:ext cx="19351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重点感悟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704850" y="1498600"/>
            <a:ext cx="7745413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读课文第</a:t>
            </a:r>
            <a:r>
              <a:rPr lang="en-US" altLang="zh-CN" sz="3200" b="1">
                <a:latin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</a:rPr>
              <a:t>自然段。想想大榕树给我们什么样的感受？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2772" name="文本框 3"/>
          <p:cNvSpPr txBox="1">
            <a:spLocks noChangeArrowheads="1"/>
          </p:cNvSpPr>
          <p:nvPr/>
        </p:nvSpPr>
        <p:spPr bwMode="auto">
          <a:xfrm>
            <a:off x="2774950" y="3216275"/>
            <a:ext cx="3228975" cy="6048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</a:rPr>
              <a:t>大、茂盛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655638" y="287338"/>
            <a:ext cx="77454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你能找出哪些句子是写榕树的大的吗？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722313" y="1027113"/>
            <a:ext cx="7612062" cy="3713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我有机会看清它的真面目，真是一株大树，枝干的数目不可计数。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枝上又生根，有许多根直垂到地上，伸进泥土里。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一部分树枝垂到水面，从远处看，就像一株大树卧在水面上。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2"/>
          <p:cNvPicPr>
            <a:picLocks noChangeAspect="1"/>
          </p:cNvPicPr>
          <p:nvPr/>
        </p:nvPicPr>
        <p:blipFill>
          <a:blip r:embed="rId1"/>
          <a:srcRect r="3583" b="15291"/>
          <a:stretch>
            <a:fillRect/>
          </a:stretch>
        </p:blipFill>
        <p:spPr>
          <a:xfrm>
            <a:off x="0" y="0"/>
            <a:ext cx="9163050" cy="5151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2"/>
          <p:cNvSpPr txBox="1"/>
          <p:nvPr/>
        </p:nvSpPr>
        <p:spPr>
          <a:xfrm>
            <a:off x="901700" y="604838"/>
            <a:ext cx="7612063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榕树正值茂盛的时期，好像在把它的全部生命力展示给我们看。那么多的绿叶，一簇堆在另一簇上面，不留一点儿缝隙。那翠绿的颜色，明亮地照耀着我们的眼睛，似乎每一片绿叶上都有一个新的生命在颤动。这美丽的南国的树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3" name="组合 3"/>
          <p:cNvGrpSpPr/>
          <p:nvPr/>
        </p:nvGrpSpPr>
        <p:grpSpPr>
          <a:xfrm>
            <a:off x="2405063" y="1025525"/>
            <a:ext cx="4498975" cy="1149350"/>
            <a:chOff x="4054891" y="2352215"/>
            <a:chExt cx="4499476" cy="1149584"/>
          </a:xfrm>
        </p:grpSpPr>
        <p:sp>
          <p:nvSpPr>
            <p:cNvPr id="35845" name="云形标注 4"/>
            <p:cNvSpPr/>
            <p:nvPr/>
          </p:nvSpPr>
          <p:spPr>
            <a:xfrm>
              <a:off x="4054891" y="2352215"/>
              <a:ext cx="4250210" cy="1149584"/>
            </a:xfrm>
            <a:prstGeom prst="cloudCallout">
              <a:avLst>
                <a:gd name="adj1" fmla="val 4276"/>
                <a:gd name="adj2" fmla="val 137892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846" name="文本框 2"/>
            <p:cNvSpPr txBox="1"/>
            <p:nvPr/>
          </p:nvSpPr>
          <p:spPr>
            <a:xfrm>
              <a:off x="4593151" y="2539378"/>
              <a:ext cx="3961216" cy="6047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3200" b="1">
                  <a:latin typeface="宋体" panose="02010600030101010101" pitchFamily="2" charset="-122"/>
                </a:rPr>
                <a:t>你感受到了什么？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</p:grpSp>
      <p:sp>
        <p:nvSpPr>
          <p:cNvPr id="35844" name="文本框 6"/>
          <p:cNvSpPr txBox="1"/>
          <p:nvPr/>
        </p:nvSpPr>
        <p:spPr>
          <a:xfrm>
            <a:off x="2184400" y="4164013"/>
            <a:ext cx="4635500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榕树茂盛，生命力旺盛。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793750" y="1095375"/>
            <a:ext cx="7745413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巴金爷爷第一次来到大榕树下，他没看到一只鸟，不禁产生了怀疑：鸟的天堂没有一只鸟啊？第二天，他又和朋友来到了大榕树下，那会是一番怎样的景象呢？读第</a:t>
            </a:r>
            <a:r>
              <a:rPr lang="en-US" altLang="zh-CN" sz="3200" b="1">
                <a:latin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13</a:t>
            </a:r>
            <a:r>
              <a:rPr lang="zh-CN" altLang="en-US" sz="3200" b="1">
                <a:latin typeface="宋体" panose="02010600030101010101" pitchFamily="2" charset="-122"/>
              </a:rPr>
              <a:t>自然段。说说你的感受。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2043113" y="981075"/>
            <a:ext cx="26431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寂静山林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37891" name="寂静山林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986338" y="914400"/>
            <a:ext cx="893762" cy="893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7892" name="文本框 3"/>
          <p:cNvSpPr txBox="1"/>
          <p:nvPr/>
        </p:nvSpPr>
        <p:spPr>
          <a:xfrm>
            <a:off x="931863" y="2090738"/>
            <a:ext cx="7153275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朗读课文第</a:t>
            </a:r>
            <a:r>
              <a:rPr lang="en-US" altLang="zh-CN" sz="3200" b="1">
                <a:latin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13</a:t>
            </a:r>
            <a:r>
              <a:rPr lang="zh-CN" altLang="en-US" sz="3200" b="1">
                <a:latin typeface="宋体" panose="02010600030101010101" pitchFamily="2" charset="-122"/>
              </a:rPr>
              <a:t>自然段。说说你的感受。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7893" name="文本框 4"/>
          <p:cNvSpPr txBox="1"/>
          <p:nvPr/>
        </p:nvSpPr>
        <p:spPr>
          <a:xfrm>
            <a:off x="3363913" y="3313113"/>
            <a:ext cx="28384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鸟多、欢快。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78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1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1"/>
                </p:tgtEl>
              </p:cMediaNode>
            </p:audio>
          </p:childTnLst>
        </p:cTn>
      </p:par>
    </p:tnLst>
    <p:bldLst>
      <p:bldP spid="37892" grpId="0"/>
      <p:bldP spid="3789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604838" y="1128713"/>
            <a:ext cx="8242300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lphaU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我们继续拍掌，树上就变得热闹了，到处都是鸟声，到处都是鸟影。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lphaU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我注意地看着，眼睛应接不暇，看清楚了这只，又错过了那只，看见了那只，另一只又飞起来了。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椭圆 2"/>
          <p:cNvSpPr/>
          <p:nvPr/>
        </p:nvSpPr>
        <p:spPr>
          <a:xfrm>
            <a:off x="7699375" y="1225550"/>
            <a:ext cx="8826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椭圆 3"/>
          <p:cNvSpPr/>
          <p:nvPr/>
        </p:nvSpPr>
        <p:spPr>
          <a:xfrm>
            <a:off x="4868863" y="2481263"/>
            <a:ext cx="16827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  <p:bldP spid="389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938" y="117475"/>
            <a:ext cx="2524125" cy="722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文本框 1"/>
          <p:cNvSpPr txBox="1"/>
          <p:nvPr/>
        </p:nvSpPr>
        <p:spPr>
          <a:xfrm>
            <a:off x="3603625" y="160338"/>
            <a:ext cx="19367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文本框 3"/>
          <p:cNvSpPr txBox="1"/>
          <p:nvPr/>
        </p:nvSpPr>
        <p:spPr>
          <a:xfrm>
            <a:off x="414338" y="1200150"/>
            <a:ext cx="8035925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人们喜欢把最美好的地方称为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天堂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天堂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是一个快乐的、幸福的、美好的地方，那么，你怎么理解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鸟的天堂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2293" name="文本框 1"/>
          <p:cNvSpPr txBox="1"/>
          <p:nvPr/>
        </p:nvSpPr>
        <p:spPr>
          <a:xfrm>
            <a:off x="-80962" y="258763"/>
            <a:ext cx="22955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天堂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4" name="文本框 3"/>
          <p:cNvSpPr txBox="1"/>
          <p:nvPr/>
        </p:nvSpPr>
        <p:spPr>
          <a:xfrm>
            <a:off x="414338" y="3213100"/>
            <a:ext cx="80359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让鸟儿自由自在、无忧无虑、快乐幸福生活的地方。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528638" y="1052513"/>
            <a:ext cx="8005762" cy="2532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lphaUcPeriod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大的，小的，花的，黑的，有的站在树枝上叫，有的飞起来，有的在扑翅膀。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lphaUcPeriod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一只画眉飞了出来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站在一根小枝上兴奋地叫着，那歌声真好听。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椭圆 2"/>
          <p:cNvSpPr/>
          <p:nvPr/>
        </p:nvSpPr>
        <p:spPr>
          <a:xfrm>
            <a:off x="5964238" y="1136650"/>
            <a:ext cx="9334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40" name="椭圆 3"/>
          <p:cNvSpPr/>
          <p:nvPr/>
        </p:nvSpPr>
        <p:spPr>
          <a:xfrm>
            <a:off x="2719388" y="1735138"/>
            <a:ext cx="9334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41" name="椭圆 4"/>
          <p:cNvSpPr/>
          <p:nvPr/>
        </p:nvSpPr>
        <p:spPr>
          <a:xfrm>
            <a:off x="5154613" y="1725613"/>
            <a:ext cx="9334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42" name="椭圆 5"/>
          <p:cNvSpPr/>
          <p:nvPr/>
        </p:nvSpPr>
        <p:spPr>
          <a:xfrm>
            <a:off x="1052513" y="2981325"/>
            <a:ext cx="933450" cy="479425"/>
          </a:xfrm>
          <a:prstGeom prst="ellipse">
            <a:avLst/>
          </a:prstGeom>
          <a:noFill/>
          <a:ln>
            <a:solidFill>
              <a:srgbClr val="E601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43" name="文本框 6"/>
          <p:cNvSpPr txBox="1"/>
          <p:nvPr/>
        </p:nvSpPr>
        <p:spPr>
          <a:xfrm>
            <a:off x="3322638" y="3889375"/>
            <a:ext cx="28384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鸟多、鸟欢快。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nimBg="1"/>
      <p:bldP spid="39941" grpId="0" animBg="1"/>
      <p:bldP spid="39942" grpId="0" animBg="1"/>
      <p:bldP spid="399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3"/>
          <p:cNvPicPr>
            <a:picLocks noChangeAspect="1"/>
          </p:cNvPicPr>
          <p:nvPr/>
        </p:nvPicPr>
        <p:blipFill>
          <a:blip r:embed="rId1"/>
          <a:srcRect b="15369"/>
          <a:stretch>
            <a:fillRect/>
          </a:stretch>
        </p:blipFill>
        <p:spPr>
          <a:xfrm>
            <a:off x="0" y="0"/>
            <a:ext cx="9144000" cy="5157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3" name="文本框 2"/>
          <p:cNvSpPr txBox="1"/>
          <p:nvPr/>
        </p:nvSpPr>
        <p:spPr>
          <a:xfrm>
            <a:off x="793750" y="577850"/>
            <a:ext cx="71516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想象一下树上还有什么姿态的鸟呢？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825500" y="992188"/>
            <a:ext cx="7745413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作者两次经过鸟的天堂，第一次只看到了大榕树，并描写了大榕树的奇特和美丽，我们称为静态描写，第二次看到了众鸟欢快飞舞的壮观景象，抓住了鸟的活动来写，称为动态描写。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53975" y="209550"/>
            <a:ext cx="19351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回顾课文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750888" y="1296988"/>
            <a:ext cx="7610475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昨天是我的眼睛骗了我，那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鸟的天堂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的确是鸟的天堂啊！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012" name="直接连接符 4"/>
          <p:cNvCxnSpPr/>
          <p:nvPr/>
        </p:nvCxnSpPr>
        <p:spPr>
          <a:xfrm>
            <a:off x="6710363" y="1901825"/>
            <a:ext cx="1601787" cy="0"/>
          </a:xfrm>
          <a:prstGeom prst="line">
            <a:avLst/>
          </a:prstGeom>
          <a:noFill/>
          <a:ln w="28575">
            <a:solidFill>
              <a:srgbClr val="F69240"/>
            </a:solidFill>
            <a:miter lim="800000"/>
          </a:ln>
        </p:spPr>
      </p:cxnSp>
      <p:cxnSp>
        <p:nvCxnSpPr>
          <p:cNvPr id="43013" name="直接连接符 6"/>
          <p:cNvCxnSpPr/>
          <p:nvPr/>
        </p:nvCxnSpPr>
        <p:spPr>
          <a:xfrm>
            <a:off x="750888" y="2514600"/>
            <a:ext cx="850900" cy="0"/>
          </a:xfrm>
          <a:prstGeom prst="line">
            <a:avLst/>
          </a:prstGeom>
          <a:noFill/>
          <a:ln w="28575">
            <a:solidFill>
              <a:srgbClr val="F69240"/>
            </a:solidFill>
            <a:miter lim="800000"/>
          </a:ln>
        </p:spPr>
      </p:cxnSp>
      <p:cxnSp>
        <p:nvCxnSpPr>
          <p:cNvPr id="43014" name="直接连接符 8"/>
          <p:cNvCxnSpPr/>
          <p:nvPr/>
        </p:nvCxnSpPr>
        <p:spPr>
          <a:xfrm>
            <a:off x="2900363" y="2514600"/>
            <a:ext cx="1639887" cy="0"/>
          </a:xfrm>
          <a:prstGeom prst="line">
            <a:avLst/>
          </a:prstGeom>
          <a:noFill/>
          <a:ln w="28575">
            <a:solidFill>
              <a:srgbClr val="F69240"/>
            </a:solidFill>
            <a:miter lim="800000"/>
          </a:ln>
        </p:spPr>
      </p:cxnSp>
      <p:sp>
        <p:nvSpPr>
          <p:cNvPr id="43015" name="文本框 10"/>
          <p:cNvSpPr txBox="1"/>
          <p:nvPr/>
        </p:nvSpPr>
        <p:spPr>
          <a:xfrm>
            <a:off x="6759575" y="692150"/>
            <a:ext cx="17033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大榕树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3016" name="文本框 11"/>
          <p:cNvSpPr txBox="1"/>
          <p:nvPr/>
        </p:nvSpPr>
        <p:spPr>
          <a:xfrm>
            <a:off x="2238375" y="2571750"/>
            <a:ext cx="3116263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真正的鸟的天堂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3017" name="文本框 12"/>
          <p:cNvSpPr txBox="1"/>
          <p:nvPr/>
        </p:nvSpPr>
        <p:spPr>
          <a:xfrm>
            <a:off x="750888" y="3503613"/>
            <a:ext cx="77454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讨论：榕树为什么能成为鸟的天堂？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  <p:bldP spid="43016" grpId="0"/>
      <p:bldP spid="430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0" y="233363"/>
            <a:ext cx="19351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5" name="文本框 2"/>
          <p:cNvSpPr txBox="1"/>
          <p:nvPr/>
        </p:nvSpPr>
        <p:spPr>
          <a:xfrm>
            <a:off x="806450" y="1485900"/>
            <a:ext cx="7745413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大自然赋予了榕树旺盛的生命力，使它成为鸟的天堂。作为人类，我们也要爱护鸟类，爱护和我们一同生存的动植物，只有这样，我们的家园才会越来越美。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112713" y="238125"/>
            <a:ext cx="19367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TextBox 2"/>
          <p:cNvSpPr txBox="1"/>
          <p:nvPr/>
        </p:nvSpPr>
        <p:spPr>
          <a:xfrm>
            <a:off x="203200" y="1420813"/>
            <a:ext cx="696913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鸟的天堂</a:t>
            </a:r>
            <a:endParaRPr lang="zh-CN" altLang="en-US" sz="32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0" name="左大括号 21"/>
          <p:cNvSpPr/>
          <p:nvPr/>
        </p:nvSpPr>
        <p:spPr>
          <a:xfrm>
            <a:off x="771525" y="1420813"/>
            <a:ext cx="309563" cy="2517775"/>
          </a:xfrm>
          <a:prstGeom prst="leftBrace">
            <a:avLst>
              <a:gd name="adj1" fmla="val 58025"/>
              <a:gd name="adj2" fmla="val 50000"/>
            </a:avLst>
          </a:prstGeom>
          <a:noFill/>
          <a:ln w="28575">
            <a:solidFill>
              <a:srgbClr val="31859C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061" name="TextBox 13"/>
          <p:cNvSpPr txBox="1"/>
          <p:nvPr/>
        </p:nvSpPr>
        <p:spPr>
          <a:xfrm>
            <a:off x="831850" y="1203325"/>
            <a:ext cx="1727200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第一次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（傍晚）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2" name="TextBox 14"/>
          <p:cNvSpPr txBox="1"/>
          <p:nvPr/>
        </p:nvSpPr>
        <p:spPr>
          <a:xfrm>
            <a:off x="2124075" y="1203325"/>
            <a:ext cx="17272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榕树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（一株）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3" name="左大括号 24"/>
          <p:cNvSpPr/>
          <p:nvPr/>
        </p:nvSpPr>
        <p:spPr>
          <a:xfrm>
            <a:off x="3589338" y="676275"/>
            <a:ext cx="309562" cy="2111375"/>
          </a:xfrm>
          <a:prstGeom prst="leftBrace">
            <a:avLst>
              <a:gd name="adj1" fmla="val 58038"/>
              <a:gd name="adj2" fmla="val 50000"/>
            </a:avLst>
          </a:prstGeom>
          <a:noFill/>
          <a:ln w="28575">
            <a:solidFill>
              <a:srgbClr val="31859C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064" name="TextBox 16"/>
          <p:cNvSpPr txBox="1"/>
          <p:nvPr/>
        </p:nvSpPr>
        <p:spPr>
          <a:xfrm>
            <a:off x="3883025" y="646113"/>
            <a:ext cx="24749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干：不可计数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5" name="TextBox 17"/>
          <p:cNvSpPr txBox="1"/>
          <p:nvPr/>
        </p:nvSpPr>
        <p:spPr>
          <a:xfrm>
            <a:off x="3883025" y="1171575"/>
            <a:ext cx="247491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枝：枝上生根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6" name="TextBox 18"/>
          <p:cNvSpPr txBox="1"/>
          <p:nvPr/>
        </p:nvSpPr>
        <p:spPr>
          <a:xfrm>
            <a:off x="3883025" y="1714500"/>
            <a:ext cx="247491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根：直垂地面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7" name="TextBox 19"/>
          <p:cNvSpPr txBox="1"/>
          <p:nvPr/>
        </p:nvSpPr>
        <p:spPr>
          <a:xfrm>
            <a:off x="3883025" y="2255838"/>
            <a:ext cx="247491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叶：充满生机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8" name="左大括号 29"/>
          <p:cNvSpPr/>
          <p:nvPr/>
        </p:nvSpPr>
        <p:spPr>
          <a:xfrm flipH="1">
            <a:off x="6202363" y="676275"/>
            <a:ext cx="309562" cy="2111375"/>
          </a:xfrm>
          <a:prstGeom prst="leftBrace">
            <a:avLst>
              <a:gd name="adj1" fmla="val 58038"/>
              <a:gd name="adj2" fmla="val 50000"/>
            </a:avLst>
          </a:prstGeom>
          <a:noFill/>
          <a:ln w="28575">
            <a:solidFill>
              <a:srgbClr val="31859C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069" name="TextBox 21"/>
          <p:cNvSpPr txBox="1"/>
          <p:nvPr/>
        </p:nvSpPr>
        <p:spPr>
          <a:xfrm>
            <a:off x="6372225" y="1441450"/>
            <a:ext cx="1512888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静态美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0" name="TextBox 22"/>
          <p:cNvSpPr txBox="1"/>
          <p:nvPr/>
        </p:nvSpPr>
        <p:spPr>
          <a:xfrm>
            <a:off x="831850" y="3121025"/>
            <a:ext cx="1727200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第二次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（早晨）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1" name="TextBox 23"/>
          <p:cNvSpPr txBox="1"/>
          <p:nvPr/>
        </p:nvSpPr>
        <p:spPr>
          <a:xfrm>
            <a:off x="2339975" y="3379788"/>
            <a:ext cx="1201738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鸟多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2" name="左大括号 33"/>
          <p:cNvSpPr/>
          <p:nvPr/>
        </p:nvSpPr>
        <p:spPr>
          <a:xfrm>
            <a:off x="3387725" y="3022600"/>
            <a:ext cx="273050" cy="1322388"/>
          </a:xfrm>
          <a:prstGeom prst="leftBrace">
            <a:avLst>
              <a:gd name="adj1" fmla="val 58027"/>
              <a:gd name="adj2" fmla="val 50000"/>
            </a:avLst>
          </a:prstGeom>
          <a:noFill/>
          <a:ln w="28575">
            <a:solidFill>
              <a:srgbClr val="31859C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073" name="TextBox 25"/>
          <p:cNvSpPr txBox="1"/>
          <p:nvPr/>
        </p:nvSpPr>
        <p:spPr>
          <a:xfrm>
            <a:off x="3697288" y="3043238"/>
            <a:ext cx="19081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处处鸟声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4" name="TextBox 26"/>
          <p:cNvSpPr txBox="1"/>
          <p:nvPr/>
        </p:nvSpPr>
        <p:spPr>
          <a:xfrm>
            <a:off x="3697288" y="3717925"/>
            <a:ext cx="19081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处处鸟影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5" name="左大括号 36"/>
          <p:cNvSpPr/>
          <p:nvPr/>
        </p:nvSpPr>
        <p:spPr>
          <a:xfrm flipH="1">
            <a:off x="5295900" y="3022600"/>
            <a:ext cx="236538" cy="1322388"/>
          </a:xfrm>
          <a:prstGeom prst="leftBrace">
            <a:avLst>
              <a:gd name="adj1" fmla="val 58028"/>
              <a:gd name="adj2" fmla="val 50000"/>
            </a:avLst>
          </a:prstGeom>
          <a:noFill/>
          <a:ln w="28575">
            <a:solidFill>
              <a:srgbClr val="31859C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076" name="TextBox 28"/>
          <p:cNvSpPr txBox="1"/>
          <p:nvPr/>
        </p:nvSpPr>
        <p:spPr>
          <a:xfrm>
            <a:off x="5364163" y="3386138"/>
            <a:ext cx="15128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动态美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77" name="左大括号 38"/>
          <p:cNvSpPr/>
          <p:nvPr/>
        </p:nvSpPr>
        <p:spPr>
          <a:xfrm flipH="1">
            <a:off x="7596188" y="1420813"/>
            <a:ext cx="309562" cy="2517775"/>
          </a:xfrm>
          <a:prstGeom prst="leftBrace">
            <a:avLst>
              <a:gd name="adj1" fmla="val 58025"/>
              <a:gd name="adj2" fmla="val 50000"/>
            </a:avLst>
          </a:prstGeom>
          <a:noFill/>
          <a:ln w="28575">
            <a:solidFill>
              <a:srgbClr val="31859C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5078" name="TextBox 30"/>
          <p:cNvSpPr txBox="1"/>
          <p:nvPr/>
        </p:nvSpPr>
        <p:spPr>
          <a:xfrm>
            <a:off x="7750175" y="1514475"/>
            <a:ext cx="1268413" cy="2376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10000"/>
              </a:lnSpc>
            </a:pP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风景如画</a:t>
            </a:r>
            <a:endParaRPr lang="en-US" altLang="zh-CN" sz="32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10000"/>
              </a:lnSpc>
            </a:pP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和谐美好</a:t>
            </a:r>
            <a:endParaRPr lang="zh-CN" altLang="en-US" sz="32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 animBg="1"/>
      <p:bldP spid="45061" grpId="0"/>
      <p:bldP spid="45062" grpId="0"/>
      <p:bldP spid="45063" grpId="0" animBg="1"/>
      <p:bldP spid="45064" grpId="0"/>
      <p:bldP spid="45065" grpId="0"/>
      <p:bldP spid="45066" grpId="0"/>
      <p:bldP spid="45067" grpId="0"/>
      <p:bldP spid="45068" grpId="0" animBg="1"/>
      <p:bldP spid="45069" grpId="0"/>
      <p:bldP spid="45070" grpId="0"/>
      <p:bldP spid="45071" grpId="0"/>
      <p:bldP spid="45072" grpId="0" animBg="1"/>
      <p:bldP spid="45073" grpId="0"/>
      <p:bldP spid="45074" grpId="0"/>
      <p:bldP spid="45075" grpId="0" animBg="1"/>
      <p:bldP spid="45076" grpId="0"/>
      <p:bldP spid="45077" grpId="0" animBg="1"/>
      <p:bldP spid="4507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-55562" y="250825"/>
            <a:ext cx="193516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天堂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782638" y="1185863"/>
            <a:ext cx="7637462" cy="2751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读通、读顺课文，难读的生字词语可以多读几次。思考：你跟着作者去了几次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鸟的天堂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，分别是什么时候，看到了什么？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6"/>
          <p:cNvSpPr txBox="1"/>
          <p:nvPr/>
        </p:nvSpPr>
        <p:spPr>
          <a:xfrm>
            <a:off x="330200" y="1800225"/>
            <a:ext cx="2895600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宋体" panose="02010600030101010101" pitchFamily="2" charset="-122"/>
              </a:rPr>
              <a:t>两次去</a:t>
            </a:r>
            <a:endParaRPr lang="en-US" altLang="zh-CN" sz="3200" b="1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marL="0" lvl="0" indent="0" algn="ctr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宋体" panose="02010600030101010101" pitchFamily="2" charset="-122"/>
              </a:rPr>
              <a:t>鸟的天堂</a:t>
            </a:r>
            <a:r>
              <a:rPr lang="zh-CN" altLang="en-US" sz="3200" b="1">
                <a:solidFill>
                  <a:srgbClr val="3333FF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AutoShape 7"/>
          <p:cNvSpPr/>
          <p:nvPr/>
        </p:nvSpPr>
        <p:spPr>
          <a:xfrm>
            <a:off x="2827338" y="1774825"/>
            <a:ext cx="279400" cy="1393825"/>
          </a:xfrm>
          <a:prstGeom prst="leftBrace">
            <a:avLst>
              <a:gd name="adj1" fmla="val 28246"/>
              <a:gd name="adj2" fmla="val 50000"/>
            </a:avLst>
          </a:prstGeom>
          <a:noFill/>
          <a:ln w="38100">
            <a:solidFill>
              <a:srgbClr val="F79646"/>
            </a:solidFill>
            <a:round/>
          </a:ln>
          <a:effectLst/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hangingPunct="0"/>
          </a:p>
        </p:txBody>
      </p:sp>
      <p:sp>
        <p:nvSpPr>
          <p:cNvPr id="14340" name="Text Box 8"/>
          <p:cNvSpPr txBox="1"/>
          <p:nvPr/>
        </p:nvSpPr>
        <p:spPr>
          <a:xfrm>
            <a:off x="3046413" y="1603375"/>
            <a:ext cx="1654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/>
              <a:t>第一次</a:t>
            </a:r>
            <a:endParaRPr lang="zh-CN" altLang="en-US" sz="3200" b="1"/>
          </a:p>
        </p:txBody>
      </p:sp>
      <p:sp>
        <p:nvSpPr>
          <p:cNvPr id="14341" name="Text Box 9"/>
          <p:cNvSpPr txBox="1"/>
          <p:nvPr/>
        </p:nvSpPr>
        <p:spPr>
          <a:xfrm>
            <a:off x="3089275" y="2754313"/>
            <a:ext cx="16113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/>
              <a:t>第二次</a:t>
            </a:r>
            <a:endParaRPr lang="zh-CN" altLang="en-US" sz="3200" b="1"/>
          </a:p>
        </p:txBody>
      </p:sp>
      <p:sp>
        <p:nvSpPr>
          <p:cNvPr id="14342" name="Rectangle 10"/>
          <p:cNvSpPr/>
          <p:nvPr/>
        </p:nvSpPr>
        <p:spPr>
          <a:xfrm>
            <a:off x="4175125" y="1601788"/>
            <a:ext cx="22113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/>
              <a:t>（黄昏）</a:t>
            </a:r>
            <a:endParaRPr lang="zh-CN" altLang="en-US" sz="3200" b="1"/>
          </a:p>
        </p:txBody>
      </p:sp>
      <p:sp>
        <p:nvSpPr>
          <p:cNvPr id="14343" name="Rectangle 12"/>
          <p:cNvSpPr/>
          <p:nvPr/>
        </p:nvSpPr>
        <p:spPr>
          <a:xfrm>
            <a:off x="5969000" y="1601788"/>
            <a:ext cx="2308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/>
              <a:t>看到大榕树</a:t>
            </a:r>
            <a:endParaRPr lang="zh-CN" altLang="en-US" sz="3200" b="1"/>
          </a:p>
        </p:txBody>
      </p:sp>
      <p:sp>
        <p:nvSpPr>
          <p:cNvPr id="14344" name="Rectangle 14"/>
          <p:cNvSpPr/>
          <p:nvPr/>
        </p:nvSpPr>
        <p:spPr>
          <a:xfrm>
            <a:off x="4237038" y="27447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/>
              <a:t>（早晨）</a:t>
            </a:r>
            <a:endParaRPr lang="zh-CN" altLang="en-US" sz="3200" b="1"/>
          </a:p>
        </p:txBody>
      </p:sp>
      <p:sp>
        <p:nvSpPr>
          <p:cNvPr id="14345" name="Rectangle 16"/>
          <p:cNvSpPr/>
          <p:nvPr/>
        </p:nvSpPr>
        <p:spPr>
          <a:xfrm>
            <a:off x="5969000" y="2744788"/>
            <a:ext cx="2308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/>
              <a:t>看到很多鸟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animBg="1"/>
      <p:bldP spid="14340" grpId="0"/>
      <p:bldP spid="14341" grpId="0"/>
      <p:bldP spid="14342" grpId="0"/>
      <p:bldP spid="14343" grpId="0"/>
      <p:bldP spid="14344" grpId="0"/>
      <p:bldP spid="143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838200" y="641350"/>
            <a:ext cx="7745413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两次去看鸟的天堂，看到的却是不一样的景象，请问你对哪一次看到的印象更深刻一些？课文的哪些自然段写到了树？哪些自然段写到了鸟？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2686050" y="3173413"/>
            <a:ext cx="4049713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写树：第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3"/>
          <p:cNvSpPr txBox="1"/>
          <p:nvPr/>
        </p:nvSpPr>
        <p:spPr>
          <a:xfrm>
            <a:off x="2686050" y="3967163"/>
            <a:ext cx="4383088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写鸟：第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2"/>
          <p:cNvSpPr txBox="1"/>
          <p:nvPr/>
        </p:nvSpPr>
        <p:spPr>
          <a:xfrm>
            <a:off x="798513" y="1617663"/>
            <a:ext cx="7745412" cy="1625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 再读课文，你看到的是一棵怎样的树和一群怎样的鸟？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844550" y="1368425"/>
            <a:ext cx="7612063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真是一株大树，枝干的数目不可计数。枝上又生根，有许多根直垂到地上，伸进泥土里。一部分树枝垂到水面，从远处看，就像一株大树卧在水面上。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1" name="直接连接符 3"/>
          <p:cNvCxnSpPr/>
          <p:nvPr/>
        </p:nvCxnSpPr>
        <p:spPr>
          <a:xfrm>
            <a:off x="4584700" y="1960563"/>
            <a:ext cx="3783013" cy="0"/>
          </a:xfrm>
          <a:prstGeom prst="line">
            <a:avLst/>
          </a:prstGeom>
          <a:noFill/>
          <a:ln w="28575">
            <a:solidFill>
              <a:srgbClr val="F69240"/>
            </a:solidFill>
            <a:miter lim="800000"/>
          </a:ln>
        </p:spPr>
      </p:cxnSp>
      <p:sp>
        <p:nvSpPr>
          <p:cNvPr id="17412" name="文本框 2"/>
          <p:cNvSpPr txBox="1"/>
          <p:nvPr/>
        </p:nvSpPr>
        <p:spPr>
          <a:xfrm>
            <a:off x="5878513" y="757238"/>
            <a:ext cx="11953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树大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863600" y="1127125"/>
            <a:ext cx="74485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这是一棵巨大的榕树。猜一猜，这棵树有多大？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863600" y="2614613"/>
            <a:ext cx="7745413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    高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米，整棵树占地面积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亩，约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12000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平方米，相当于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所学校那么大。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7F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spcBef>
            <a:spcPts val="600"/>
          </a:spcBef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2152</Words>
  <Application>WPS 演示</Application>
  <PresentationFormat>全屏显示(16:9)</PresentationFormat>
  <Paragraphs>213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楷体</vt:lpstr>
      <vt:lpstr>Calibri</vt:lpstr>
      <vt:lpstr>等线</vt:lpstr>
      <vt:lpstr>黑体</vt:lpstr>
      <vt:lpstr>微软雅黑</vt:lpstr>
      <vt:lpstr>Arial Unicode MS</vt:lpstr>
      <vt:lpstr>Cambria</vt:lpstr>
      <vt:lpstr>Arial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610</cp:revision>
  <dcterms:created xsi:type="dcterms:W3CDTF">2016-01-14T05:53:00Z</dcterms:created>
  <dcterms:modified xsi:type="dcterms:W3CDTF">2023-09-25T17:15:41Z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33CF398390CB44CDBAF01F99E865FD71_12</vt:lpwstr>
  </property>
</Properties>
</file>