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7"/>
  </p:notesMasterIdLst>
  <p:handoutMasterIdLst>
    <p:handoutMasterId r:id="rId37"/>
  </p:handoutMasterIdLst>
  <p:sldIdLst>
    <p:sldId id="375" r:id="rId4"/>
    <p:sldId id="368" r:id="rId5"/>
    <p:sldId id="256" r:id="rId6"/>
    <p:sldId id="357" r:id="rId8"/>
    <p:sldId id="369" r:id="rId9"/>
    <p:sldId id="371" r:id="rId10"/>
    <p:sldId id="373" r:id="rId11"/>
    <p:sldId id="372" r:id="rId12"/>
    <p:sldId id="376" r:id="rId13"/>
    <p:sldId id="377" r:id="rId14"/>
    <p:sldId id="378" r:id="rId15"/>
    <p:sldId id="379" r:id="rId16"/>
    <p:sldId id="380" r:id="rId17"/>
    <p:sldId id="381" r:id="rId18"/>
    <p:sldId id="382" r:id="rId19"/>
    <p:sldId id="383" r:id="rId20"/>
    <p:sldId id="385" r:id="rId21"/>
    <p:sldId id="354" r:id="rId22"/>
    <p:sldId id="356" r:id="rId23"/>
    <p:sldId id="386" r:id="rId24"/>
    <p:sldId id="387" r:id="rId25"/>
    <p:sldId id="355" r:id="rId26"/>
    <p:sldId id="384" r:id="rId27"/>
    <p:sldId id="388" r:id="rId28"/>
    <p:sldId id="389" r:id="rId29"/>
    <p:sldId id="390" r:id="rId30"/>
    <p:sldId id="391" r:id="rId31"/>
    <p:sldId id="392" r:id="rId32"/>
    <p:sldId id="393" r:id="rId33"/>
    <p:sldId id="394" r:id="rId34"/>
    <p:sldId id="296" r:id="rId35"/>
    <p:sldId id="406" r:id="rId36"/>
  </p:sldIdLst>
  <p:sldSz cx="9144000" cy="5143500"/>
  <p:notesSz cx="6858000" cy="9144000"/>
  <p:custDataLst>
    <p:tags r:id="rId41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44A017"/>
    <a:srgbClr val="21B8BB"/>
    <a:srgbClr val="0000FF"/>
    <a:srgbClr val="FFFF00"/>
    <a:srgbClr val="FF5050"/>
    <a:srgbClr val="FFFFCC"/>
    <a:srgbClr val="FF00FF"/>
    <a:srgbClr val="AEFF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35" d="100"/>
          <a:sy n="135" d="100"/>
        </p:scale>
        <p:origin x="126" y="16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A6ABBBE-7062-4CF7-B4A3-05FDA901D97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28B79A1-9CD5-42D2-8211-C2F45209B2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F91A95-8785-41F6-AAD6-45D60B6B620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800B438-A785-49A8-915F-BA34BE18DFF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2292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2293" name="页眉占位符 5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4340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  <p:sp>
        <p:nvSpPr>
          <p:cNvPr id="14341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/>
          <p:cNvPicPr>
            <a:picLocks noChangeAspect="1"/>
          </p:cNvPicPr>
          <p:nvPr userDrawn="1"/>
        </p:nvPicPr>
        <p:blipFill>
          <a:blip r:embed="rId2"/>
          <a:srcRect b="49358"/>
          <a:stretch>
            <a:fillRect/>
          </a:stretch>
        </p:blipFill>
        <p:spPr>
          <a:xfrm>
            <a:off x="5945188" y="3543300"/>
            <a:ext cx="3198812" cy="16208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950" y="195263"/>
            <a:ext cx="842963" cy="844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/>
          <p:cNvPicPr>
            <a:picLocks noChangeAspect="1"/>
          </p:cNvPicPr>
          <p:nvPr userDrawn="1"/>
        </p:nvPicPr>
        <p:blipFill>
          <a:blip r:embed="rId3"/>
          <a:srcRect b="49358"/>
          <a:stretch>
            <a:fillRect/>
          </a:stretch>
        </p:blipFill>
        <p:spPr>
          <a:xfrm>
            <a:off x="5945188" y="3543300"/>
            <a:ext cx="3198812" cy="16208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2A92335-D97A-4237-B135-FF7F6C478001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950" y="195263"/>
            <a:ext cx="842963" cy="844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875" y="4306888"/>
            <a:ext cx="1060450" cy="106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9" name="图片 5"/>
          <p:cNvPicPr>
            <a:picLocks noChangeAspect="1"/>
          </p:cNvPicPr>
          <p:nvPr userDrawn="1"/>
        </p:nvPicPr>
        <p:blipFill>
          <a:blip r:embed="rId4"/>
          <a:srcRect r="45161" b="9882"/>
          <a:stretch>
            <a:fillRect/>
          </a:stretch>
        </p:blipFill>
        <p:spPr>
          <a:xfrm>
            <a:off x="7956550" y="3152775"/>
            <a:ext cx="1223963" cy="20113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6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4.jpeg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6" descr="MUBAN4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20638"/>
            <a:ext cx="9144000" cy="510222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slide" Target="slide16.xml"/><Relationship Id="rId3" Type="http://schemas.openxmlformats.org/officeDocument/2006/relationships/slide" Target="slide2.xml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30.GIF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31.png"/><Relationship Id="rId2" Type="http://schemas.microsoft.com/office/2007/relationships/media" Target="file:///\\pc-2\&#20809;&#30424;&#23450;&#31295;&#65288;&#20002;&#36825;&#20799;&#65289;\9-&#37096;&#32534;&#29256;&#183;&#19968;&#24180;&#32423;&#35821;&#25991;&#19979;&#65288;&#29366;&#20803;&#22823;&#35838;&#22530;&#65289;&#12304;&#31119;&#24314;&#19987;&#29256;&#12305;\9-&#37096;&#32534;&#29256;&#183;&#19968;&#24180;&#32423;&#35821;&#25991;&#19979;&#65288;&#29366;&#20803;&#22823;&#35838;&#22530;&#65289;\&#37096;&#32534;&#29256;&#19968;&#35821;&#19979;%20&#25945;&#23398;&#36164;&#28304;\&#31532;&#20108;&#21333;&#20803;\&#19978;&#35838;&#35838;&#20214;\4%20&#22235;&#20010;&#22826;&#38451;\&#38451;.wmv" TargetMode="External"/><Relationship Id="rId1" Type="http://schemas.openxmlformats.org/officeDocument/2006/relationships/video" Target="file:///\\pc-2\&#20809;&#30424;&#23450;&#31295;&#65288;&#20002;&#36825;&#20799;&#65289;\9-&#37096;&#32534;&#29256;&#183;&#19968;&#24180;&#32423;&#35821;&#25991;&#19979;&#65288;&#29366;&#20803;&#22823;&#35838;&#22530;&#65289;&#12304;&#31119;&#24314;&#19987;&#29256;&#12305;\9-&#37096;&#32534;&#29256;&#183;&#19968;&#24180;&#32423;&#35821;&#25991;&#19979;&#65288;&#29366;&#20803;&#22823;&#35838;&#22530;&#65289;\&#37096;&#32534;&#29256;&#19968;&#35821;&#19979;%20&#25945;&#23398;&#36164;&#28304;\&#31532;&#20108;&#21333;&#20803;\&#19978;&#35838;&#35838;&#20214;\4%20&#22235;&#20010;&#22826;&#38451;\&#38451;.wmv" TargetMode="Externa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32.png"/><Relationship Id="rId2" Type="http://schemas.microsoft.com/office/2007/relationships/media" Target="file:///\\pc-2\&#19978;&#35838;&#35838;&#20214;&#27719;&#24635;\&#24453;&#26657;&#23545;\R&#19968;&#35821;&#19979;&#12304;&#25945;&#26696;&#29256;&#12305;\&#31532;&#20108;&#21333;&#20803;\4%20&#22235;&#20010;&#22826;&#38451;&#12304;&#25945;&#26696;&#21305;&#37197;&#29256;&#12305;&#25512;&#33616;&#10084;\&#20026;.wmv" TargetMode="External"/><Relationship Id="rId1" Type="http://schemas.openxmlformats.org/officeDocument/2006/relationships/video" Target="file:///\\pc-2\&#19978;&#35838;&#35838;&#20214;&#27719;&#24635;\&#24453;&#26657;&#23545;\R&#19968;&#35821;&#19979;&#12304;&#25945;&#26696;&#29256;&#12305;\&#31532;&#20108;&#21333;&#20803;\4%20&#22235;&#20010;&#22826;&#38451;&#12304;&#25945;&#26696;&#21305;&#37197;&#29256;&#12305;&#25512;&#33616;&#10084;\&#20026;.wmv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33.png"/><Relationship Id="rId2" Type="http://schemas.microsoft.com/office/2007/relationships/media" Target="file:///F:\&#21608;&#21457;&#24535;\2020&#26149;&#19979;\&#19978;&#35838;&#35838;&#20214;\&#21046;&#20316;\R&#19968;&#35821;&#19979;\&#25945;&#26696;&#29256;\&#31532;&#20108;&#21333;&#20803;\4%20&#22235;&#20010;&#22826;&#38451;\&#26657;.wmv" TargetMode="External"/><Relationship Id="rId1" Type="http://schemas.openxmlformats.org/officeDocument/2006/relationships/video" Target="file:///F:\&#21608;&#21457;&#24535;\2020&#26149;&#19979;\&#19978;&#35838;&#35838;&#20214;\&#21046;&#20316;\R&#19968;&#35821;&#19979;\&#25945;&#26696;&#29256;\&#31532;&#20108;&#21333;&#20803;\4%20&#22235;&#20010;&#22826;&#38451;\&#26657;.wmv" TargetMode="Externa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34.png"/><Relationship Id="rId2" Type="http://schemas.microsoft.com/office/2007/relationships/media" Target="file:///F:\&#21608;&#21457;&#24535;\2020&#26149;&#19979;\&#19978;&#35838;&#35838;&#20214;\&#21046;&#20316;\R&#19968;&#35821;&#19979;\&#25945;&#26696;&#29256;\&#31532;&#20108;&#21333;&#20803;\4%20&#22235;&#20010;&#22826;&#38451;\&#31179;.wmv" TargetMode="External"/><Relationship Id="rId1" Type="http://schemas.openxmlformats.org/officeDocument/2006/relationships/video" Target="file:///F:\&#21608;&#21457;&#24535;\2020&#26149;&#19979;\&#19978;&#35838;&#35838;&#20214;\&#21046;&#20316;\R&#19968;&#35821;&#19979;\&#25945;&#26696;&#29256;\&#31532;&#20108;&#21333;&#20803;\4%20&#22235;&#20010;&#22826;&#38451;\&#31179;.wmv" TargetMode="Externa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35.png"/><Relationship Id="rId2" Type="http://schemas.microsoft.com/office/2007/relationships/media" Target="file:///\\pc-2\&#20809;&#30424;&#23450;&#31295;&#65288;&#20002;&#36825;&#20799;&#65289;\9-&#37096;&#32534;&#29256;&#183;&#19968;&#24180;&#32423;&#35821;&#25991;&#19979;&#65288;&#29366;&#20803;&#22823;&#35838;&#22530;&#65289;&#12304;&#31119;&#24314;&#19987;&#29256;&#12305;\9-&#37096;&#32534;&#29256;&#183;&#19968;&#24180;&#32423;&#35821;&#25991;&#19979;&#65288;&#29366;&#20803;&#22823;&#35838;&#22530;&#65289;\&#37096;&#32534;&#29256;&#19968;&#35821;&#19979;%20&#25945;&#23398;&#36164;&#28304;\&#31532;&#20108;&#21333;&#20803;\&#19978;&#35838;&#35838;&#20214;\4%20&#22235;&#20010;&#22826;&#38451;\&#37329;.wmv" TargetMode="External"/><Relationship Id="rId1" Type="http://schemas.openxmlformats.org/officeDocument/2006/relationships/video" Target="file:///\\pc-2\&#20809;&#30424;&#23450;&#31295;&#65288;&#20002;&#36825;&#20799;&#65289;\9-&#37096;&#32534;&#29256;&#183;&#19968;&#24180;&#32423;&#35821;&#25991;&#19979;&#65288;&#29366;&#20803;&#22823;&#35838;&#22530;&#65289;&#12304;&#31119;&#24314;&#19987;&#29256;&#12305;\9-&#37096;&#32534;&#29256;&#183;&#19968;&#24180;&#32423;&#35821;&#25991;&#19979;&#65288;&#29366;&#20803;&#22823;&#35838;&#22530;&#65289;\&#37096;&#32534;&#29256;&#19968;&#35821;&#19979;%20&#25945;&#23398;&#36164;&#28304;\&#31532;&#20108;&#21333;&#20803;\&#19978;&#35838;&#35838;&#20214;\4%20&#22235;&#20010;&#22826;&#38451;\&#37329;.wmv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jpeg"/><Relationship Id="rId1" Type="http://schemas.openxmlformats.org/officeDocument/2006/relationships/image" Target="../media/image3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jpeg"/><Relationship Id="rId1" Type="http://schemas.openxmlformats.org/officeDocument/2006/relationships/image" Target="../media/image40.jpe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5.jpeg"/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image" Target="../media/image42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49.png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3.png"/><Relationship Id="rId2" Type="http://schemas.microsoft.com/office/2007/relationships/media" Target="file:///F:\&#21608;&#21457;&#24535;\2020&#26149;&#19979;\&#19978;&#35838;&#35838;&#20214;\&#21046;&#20316;\R&#19968;&#35821;&#19979;\&#25945;&#26696;&#29256;\&#31532;&#20108;&#21333;&#20803;\4%20&#22235;&#20010;&#22826;&#38451;\&#22240;.wmv" TargetMode="External"/><Relationship Id="rId1" Type="http://schemas.openxmlformats.org/officeDocument/2006/relationships/video" Target="file:///F:\&#21608;&#21457;&#24535;\2020&#26149;&#19979;\&#19978;&#35838;&#35838;&#20214;\&#21046;&#20316;\R&#19968;&#35821;&#19979;\&#25945;&#26696;&#29256;\&#31532;&#20108;&#21333;&#20803;\4%20&#22235;&#20010;&#22826;&#38451;\&#22240;.wmv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219" name="组合 2"/>
          <p:cNvGrpSpPr/>
          <p:nvPr/>
        </p:nvGrpSpPr>
        <p:grpSpPr>
          <a:xfrm>
            <a:off x="1116013" y="814388"/>
            <a:ext cx="2938462" cy="2940050"/>
            <a:chOff x="1561306" y="896714"/>
            <a:chExt cx="2938686" cy="2938686"/>
          </a:xfrm>
        </p:grpSpPr>
        <p:pic>
          <p:nvPicPr>
            <p:cNvPr id="9223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61306" y="896714"/>
              <a:ext cx="2938686" cy="293868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4" name="文本框 1">
              <a:hlinkClick r:id="rId3" action="ppaction://hlinksldjump"/>
            </p:cNvPr>
            <p:cNvSpPr txBox="1"/>
            <p:nvPr/>
          </p:nvSpPr>
          <p:spPr>
            <a:xfrm>
              <a:off x="2411760" y="2139702"/>
              <a:ext cx="1655763" cy="6413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第</a:t>
              </a:r>
              <a:r>
                <a:rPr lang="en-US" altLang="zh-CN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课时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220" name="组合 3"/>
          <p:cNvGrpSpPr/>
          <p:nvPr/>
        </p:nvGrpSpPr>
        <p:grpSpPr>
          <a:xfrm>
            <a:off x="5076825" y="1419225"/>
            <a:ext cx="2938463" cy="2938463"/>
            <a:chOff x="4716016" y="1135745"/>
            <a:chExt cx="2938686" cy="2938686"/>
          </a:xfrm>
        </p:grpSpPr>
        <p:pic>
          <p:nvPicPr>
            <p:cNvPr id="9221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16016" y="1135745"/>
              <a:ext cx="2938686" cy="293868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2" name="文本框 2">
              <a:hlinkClick r:id="rId4" action="ppaction://hlinksldjump"/>
            </p:cNvPr>
            <p:cNvSpPr txBox="1"/>
            <p:nvPr/>
          </p:nvSpPr>
          <p:spPr>
            <a:xfrm>
              <a:off x="5508625" y="2284413"/>
              <a:ext cx="1655763" cy="6413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第</a:t>
              </a:r>
              <a:r>
                <a:rPr lang="en-US" altLang="zh-CN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课时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1"/>
          <p:cNvSpPr txBox="1"/>
          <p:nvPr/>
        </p:nvSpPr>
        <p:spPr>
          <a:xfrm>
            <a:off x="776288" y="1374775"/>
            <a:ext cx="7848600" cy="1430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高山、田野、街道、校园，到处一片清凉。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700088" y="1073150"/>
            <a:ext cx="7777163" cy="2033588"/>
          </a:xfrm>
          <a:prstGeom prst="roundRect">
            <a:avLst/>
          </a:prstGeom>
          <a:noFill/>
          <a:ln>
            <a:solidFill>
              <a:srgbClr val="FFC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8231188" y="1511300"/>
            <a:ext cx="104775" cy="520700"/>
          </a:xfrm>
          <a:prstGeom prst="line">
            <a:avLst/>
          </a:prstGeom>
          <a:ln w="28575">
            <a:solidFill>
              <a:srgbClr val="FF5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731963" y="3306763"/>
            <a:ext cx="3959225" cy="7096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latin typeface="+mn-ea"/>
                <a:ea typeface="+mn-ea"/>
                <a:cs typeface="+mn-cs"/>
              </a:rPr>
              <a:t>怎样理解“到处”？</a:t>
            </a:r>
            <a:endParaRPr kumimoji="0" lang="zh-CN" altLang="en-US" sz="36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1"/>
          <p:cNvSpPr txBox="1"/>
          <p:nvPr/>
        </p:nvSpPr>
        <p:spPr>
          <a:xfrm>
            <a:off x="3492500" y="388938"/>
            <a:ext cx="1584325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5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我会填</a:t>
            </a:r>
            <a:endParaRPr lang="zh-CN" altLang="en-US" sz="3200" b="1" dirty="0">
              <a:solidFill>
                <a:srgbClr val="FF5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7" name="文本框 2"/>
          <p:cNvSpPr txBox="1"/>
          <p:nvPr/>
        </p:nvSpPr>
        <p:spPr>
          <a:xfrm>
            <a:off x="395288" y="1144588"/>
            <a:ext cx="86010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绿绿的太阳照着高山，高山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  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8" name="文本框 3"/>
          <p:cNvSpPr txBox="1"/>
          <p:nvPr/>
        </p:nvSpPr>
        <p:spPr>
          <a:xfrm>
            <a:off x="395288" y="1939925"/>
            <a:ext cx="8601075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绿绿的太阳照着田野，田野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  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9" name="文本框 4"/>
          <p:cNvSpPr txBox="1"/>
          <p:nvPr/>
        </p:nvSpPr>
        <p:spPr>
          <a:xfrm>
            <a:off x="395288" y="2673350"/>
            <a:ext cx="8601075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绿绿的太阳照着街道，街道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  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0" name="文本框 5"/>
          <p:cNvSpPr txBox="1"/>
          <p:nvPr/>
        </p:nvSpPr>
        <p:spPr>
          <a:xfrm>
            <a:off x="395288" y="3468688"/>
            <a:ext cx="8601075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绿绿的太阳照着校园，校园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  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88125" y="1147763"/>
            <a:ext cx="1944688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一片清凉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88125" y="1927225"/>
            <a:ext cx="1944688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一片清凉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00825" y="2665413"/>
            <a:ext cx="1944688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一片清凉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88125" y="3455988"/>
            <a:ext cx="1944688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一片清凉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1"/>
          <p:cNvSpPr txBox="1">
            <a:spLocks noChangeArrowheads="1"/>
          </p:cNvSpPr>
          <p:nvPr/>
        </p:nvSpPr>
        <p:spPr bwMode="auto">
          <a:xfrm>
            <a:off x="684213" y="987425"/>
            <a:ext cx="7848600" cy="12827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金黄的落叶忙着邀请小伙伴，请他们尝尝水果的香甜。</a:t>
            </a:r>
            <a:endParaRPr kumimoji="0" lang="zh-CN" altLang="en-US" sz="3200" b="1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684213" y="987425"/>
            <a:ext cx="7704138" cy="1282700"/>
          </a:xfrm>
          <a:prstGeom prst="roundRect">
            <a:avLst/>
          </a:prstGeom>
          <a:noFill/>
          <a:ln>
            <a:solidFill>
              <a:srgbClr val="FFC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3821113" y="1139825"/>
            <a:ext cx="215900" cy="468313"/>
          </a:xfrm>
          <a:prstGeom prst="line">
            <a:avLst/>
          </a:prstGeom>
          <a:ln w="28575">
            <a:solidFill>
              <a:srgbClr val="FF5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84213" y="2571750"/>
            <a:ext cx="7704138" cy="1281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想象一下，你的眼前出现了哪些香甜的水果？</a:t>
            </a:r>
            <a:endParaRPr kumimoji="0" lang="zh-CN" altLang="en-US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2003425" y="1760538"/>
            <a:ext cx="215900" cy="468313"/>
          </a:xfrm>
          <a:prstGeom prst="line">
            <a:avLst/>
          </a:prstGeom>
          <a:ln w="28575">
            <a:solidFill>
              <a:srgbClr val="FF5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文本框 2"/>
          <p:cNvSpPr txBox="1"/>
          <p:nvPr/>
        </p:nvSpPr>
        <p:spPr>
          <a:xfrm>
            <a:off x="468313" y="268288"/>
            <a:ext cx="3095625" cy="777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香甜的水果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图片 2"/>
          <p:cNvPicPr>
            <a:picLocks noChangeAspect="1"/>
          </p:cNvPicPr>
          <p:nvPr/>
        </p:nvPicPr>
        <p:blipFill>
          <a:blip r:embed="rId1"/>
          <a:srcRect r="-1445"/>
          <a:stretch>
            <a:fillRect/>
          </a:stretch>
        </p:blipFill>
        <p:spPr>
          <a:xfrm>
            <a:off x="1403350" y="1109663"/>
            <a:ext cx="1368425" cy="2924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059113" y="1635125"/>
            <a:ext cx="5473700" cy="15795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 dirty="0">
                <a:latin typeface="+mj-ea"/>
                <a:ea typeface="+mj-ea"/>
                <a:cs typeface="+mn-cs"/>
              </a:rPr>
              <a:t>    你能用动作告诉我你现在的感觉吗？</a:t>
            </a:r>
            <a:endParaRPr kumimoji="0" lang="zh-CN" altLang="en-US" sz="40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图片 1"/>
          <p:cNvPicPr>
            <a:picLocks noChangeAspect="1"/>
          </p:cNvPicPr>
          <p:nvPr/>
        </p:nvPicPr>
        <p:blipFill>
          <a:blip r:embed="rId1"/>
          <a:srcRect t="20630" b="379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35038" y="484188"/>
            <a:ext cx="7273925" cy="1430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latin typeface="+mj-ea"/>
                <a:ea typeface="+mj-ea"/>
                <a:cs typeface="+mn-cs"/>
              </a:rPr>
              <a:t>    说一说，你们看到的春天的色彩都有哪些？</a:t>
            </a:r>
            <a:endParaRPr kumimoji="0" lang="zh-CN" altLang="en-US" sz="36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6626" name="组合 27"/>
          <p:cNvGrpSpPr/>
          <p:nvPr/>
        </p:nvGrpSpPr>
        <p:grpSpPr>
          <a:xfrm>
            <a:off x="1116013" y="284163"/>
            <a:ext cx="2492375" cy="585787"/>
            <a:chOff x="2785635" y="632761"/>
            <a:chExt cx="2382528" cy="515757"/>
          </a:xfrm>
        </p:grpSpPr>
        <p:sp>
          <p:nvSpPr>
            <p:cNvPr id="4" name="矩形: 圆角 23"/>
            <p:cNvSpPr/>
            <p:nvPr/>
          </p:nvSpPr>
          <p:spPr bwMode="auto">
            <a:xfrm rot="20527566">
              <a:off x="2785635" y="669102"/>
              <a:ext cx="564523" cy="471030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复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" name="矩形: 圆角 24"/>
            <p:cNvSpPr/>
            <p:nvPr/>
          </p:nvSpPr>
          <p:spPr bwMode="auto">
            <a:xfrm rot="294411">
              <a:off x="3382025" y="632761"/>
              <a:ext cx="564523" cy="471030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" name="矩形: 圆角 25"/>
            <p:cNvSpPr/>
            <p:nvPr/>
          </p:nvSpPr>
          <p:spPr bwMode="auto">
            <a:xfrm rot="824525">
              <a:off x="3975381" y="677488"/>
              <a:ext cx="566040" cy="471030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回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7" name="矩形: 圆角 26"/>
            <p:cNvSpPr/>
            <p:nvPr/>
          </p:nvSpPr>
          <p:spPr bwMode="auto">
            <a:xfrm rot="20889647">
              <a:off x="4603640" y="659317"/>
              <a:ext cx="564523" cy="472428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顾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3556" name="文本框 7"/>
          <p:cNvSpPr txBox="1"/>
          <p:nvPr/>
        </p:nvSpPr>
        <p:spPr>
          <a:xfrm>
            <a:off x="981075" y="1647825"/>
            <a:ext cx="7181850" cy="2836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高山　果园　田野　碧绿　金黄　火红　清凉　香甜　温暖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628" name="组合 9"/>
          <p:cNvGrpSpPr/>
          <p:nvPr/>
        </p:nvGrpSpPr>
        <p:grpSpPr>
          <a:xfrm>
            <a:off x="5076825" y="-385762"/>
            <a:ext cx="2938463" cy="2938462"/>
            <a:chOff x="4716016" y="1135745"/>
            <a:chExt cx="2938686" cy="2938686"/>
          </a:xfrm>
        </p:grpSpPr>
        <p:pic>
          <p:nvPicPr>
            <p:cNvPr id="26629" name="图片 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716016" y="1135745"/>
              <a:ext cx="2938686" cy="293868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30" name="文本框 2"/>
            <p:cNvSpPr txBox="1"/>
            <p:nvPr/>
          </p:nvSpPr>
          <p:spPr>
            <a:xfrm>
              <a:off x="5508625" y="2284413"/>
              <a:ext cx="1655763" cy="6413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第</a:t>
              </a:r>
              <a:r>
                <a:rPr lang="en-US" altLang="zh-CN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课时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Picture 2" descr="http://pic.58pic.com/58pic/11/27/07/39258PIC7iz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30850" y="3003550"/>
            <a:ext cx="1833563" cy="1925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1" name="Picture 2" descr="shu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1413" y="73025"/>
            <a:ext cx="6524625" cy="50180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1763713" y="592138"/>
            <a:ext cx="1198562" cy="911225"/>
            <a:chOff x="1966264" y="873576"/>
            <a:chExt cx="1198279" cy="911030"/>
          </a:xfrm>
        </p:grpSpPr>
        <p:pic>
          <p:nvPicPr>
            <p:cNvPr id="27678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66264" y="873576"/>
              <a:ext cx="970094" cy="91103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79" name="文本框 10"/>
            <p:cNvSpPr txBox="1"/>
            <p:nvPr/>
          </p:nvSpPr>
          <p:spPr>
            <a:xfrm>
              <a:off x="1967298" y="1158814"/>
              <a:ext cx="1197245" cy="5849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2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高山</a:t>
              </a:r>
              <a:endParaRPr lang="zh-CN" altLang="en-US" sz="32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219825" y="808038"/>
            <a:ext cx="1004888" cy="911225"/>
            <a:chOff x="1966264" y="873971"/>
            <a:chExt cx="1006187" cy="910240"/>
          </a:xfrm>
        </p:grpSpPr>
        <p:pic>
          <p:nvPicPr>
            <p:cNvPr id="27676" name="图片 1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66264" y="873971"/>
              <a:ext cx="970094" cy="9102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77" name="文本框 17"/>
            <p:cNvSpPr txBox="1"/>
            <p:nvPr/>
          </p:nvSpPr>
          <p:spPr>
            <a:xfrm>
              <a:off x="1969415" y="1155551"/>
              <a:ext cx="1003036" cy="5849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2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金黄</a:t>
              </a:r>
              <a:endParaRPr lang="zh-CN" altLang="en-US" sz="32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230813" y="781050"/>
            <a:ext cx="1106487" cy="911225"/>
            <a:chOff x="1966264" y="873616"/>
            <a:chExt cx="1106933" cy="910951"/>
          </a:xfrm>
        </p:grpSpPr>
        <p:pic>
          <p:nvPicPr>
            <p:cNvPr id="27674" name="图片 2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66264" y="873616"/>
              <a:ext cx="970094" cy="91095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75" name="文本框 23"/>
            <p:cNvSpPr txBox="1"/>
            <p:nvPr/>
          </p:nvSpPr>
          <p:spPr>
            <a:xfrm>
              <a:off x="1978038" y="1144917"/>
              <a:ext cx="1095159" cy="5849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2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碧绿</a:t>
              </a:r>
              <a:endParaRPr lang="zh-CN" altLang="en-US" sz="32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073400" y="288925"/>
            <a:ext cx="1052513" cy="911225"/>
            <a:chOff x="1945858" y="873813"/>
            <a:chExt cx="1052762" cy="910556"/>
          </a:xfrm>
        </p:grpSpPr>
        <p:pic>
          <p:nvPicPr>
            <p:cNvPr id="27672" name="图片 2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66264" y="873813"/>
              <a:ext cx="970094" cy="91055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73" name="文本框 26"/>
            <p:cNvSpPr txBox="1"/>
            <p:nvPr/>
          </p:nvSpPr>
          <p:spPr>
            <a:xfrm>
              <a:off x="1945858" y="1196286"/>
              <a:ext cx="1052762" cy="5849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2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果园</a:t>
              </a:r>
              <a:endParaRPr lang="zh-CN" altLang="en-US" sz="32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019300" y="1779588"/>
            <a:ext cx="1084263" cy="909637"/>
            <a:chOff x="1934159" y="884546"/>
            <a:chExt cx="1084515" cy="910560"/>
          </a:xfrm>
        </p:grpSpPr>
        <p:pic>
          <p:nvPicPr>
            <p:cNvPr id="27670" name="图片 2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66264" y="884546"/>
              <a:ext cx="970094" cy="91056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71" name="文本框 29"/>
            <p:cNvSpPr txBox="1"/>
            <p:nvPr/>
          </p:nvSpPr>
          <p:spPr>
            <a:xfrm>
              <a:off x="1934159" y="1137545"/>
              <a:ext cx="1084515" cy="5849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2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清凉</a:t>
              </a:r>
              <a:endParaRPr lang="zh-CN" altLang="en-US" sz="32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356100" y="376238"/>
            <a:ext cx="1076325" cy="911225"/>
            <a:chOff x="1966264" y="873569"/>
            <a:chExt cx="1076002" cy="911044"/>
          </a:xfrm>
        </p:grpSpPr>
        <p:pic>
          <p:nvPicPr>
            <p:cNvPr id="27668" name="图片 3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66264" y="873569"/>
              <a:ext cx="970094" cy="9110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69" name="文本框 32"/>
            <p:cNvSpPr txBox="1"/>
            <p:nvPr/>
          </p:nvSpPr>
          <p:spPr>
            <a:xfrm>
              <a:off x="1970451" y="1176075"/>
              <a:ext cx="1071815" cy="5849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2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田野</a:t>
              </a:r>
              <a:endParaRPr lang="zh-CN" altLang="en-US" sz="32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605213" y="1260475"/>
            <a:ext cx="1112837" cy="908050"/>
            <a:chOff x="1943385" y="874328"/>
            <a:chExt cx="1114361" cy="909526"/>
          </a:xfrm>
        </p:grpSpPr>
        <p:pic>
          <p:nvPicPr>
            <p:cNvPr id="27666" name="图片 3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66264" y="874328"/>
              <a:ext cx="970094" cy="90952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67" name="文本框 39"/>
            <p:cNvSpPr txBox="1"/>
            <p:nvPr/>
          </p:nvSpPr>
          <p:spPr>
            <a:xfrm>
              <a:off x="1943385" y="1176075"/>
              <a:ext cx="1114361" cy="5849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2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火红</a:t>
              </a:r>
              <a:endParaRPr lang="zh-CN" altLang="en-US" sz="32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7659" name="Picture 4" descr="http://www.qq1234.org/uploads/allimg/141219/2123023934-9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9288" y="3556000"/>
            <a:ext cx="1333500" cy="133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7" name="组合 26"/>
          <p:cNvGrpSpPr/>
          <p:nvPr/>
        </p:nvGrpSpPr>
        <p:grpSpPr>
          <a:xfrm>
            <a:off x="6346825" y="1595438"/>
            <a:ext cx="1084263" cy="911225"/>
            <a:chOff x="1966264" y="873811"/>
            <a:chExt cx="1084515" cy="910560"/>
          </a:xfrm>
        </p:grpSpPr>
        <p:pic>
          <p:nvPicPr>
            <p:cNvPr id="27664" name="图片 2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66264" y="873811"/>
              <a:ext cx="970094" cy="91056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65" name="文本框 29"/>
            <p:cNvSpPr txBox="1"/>
            <p:nvPr/>
          </p:nvSpPr>
          <p:spPr>
            <a:xfrm>
              <a:off x="1966264" y="1092765"/>
              <a:ext cx="1084515" cy="58493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2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温暖</a:t>
              </a:r>
              <a:endParaRPr lang="zh-CN" altLang="en-US" sz="32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143250" y="1985963"/>
            <a:ext cx="1084263" cy="911225"/>
            <a:chOff x="1937123" y="873811"/>
            <a:chExt cx="1084515" cy="910560"/>
          </a:xfrm>
        </p:grpSpPr>
        <p:pic>
          <p:nvPicPr>
            <p:cNvPr id="27662" name="图片 2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66264" y="873811"/>
              <a:ext cx="970094" cy="91056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63" name="文本框 29"/>
            <p:cNvSpPr txBox="1"/>
            <p:nvPr/>
          </p:nvSpPr>
          <p:spPr>
            <a:xfrm>
              <a:off x="1937123" y="1161782"/>
              <a:ext cx="1084515" cy="58493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200" b="1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香甜</a:t>
              </a:r>
              <a:endParaRPr lang="zh-CN" altLang="en-US" sz="32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6 L 0.46285 0.5805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00" y="29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08642E-6 L 0.32135 0.63951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00" y="32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7.40741E-7 L 0.42379 0.357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00" y="17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33333E-6 L 0.25504 0.4561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00" y="22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60494E-6 L 0.1724 0.6277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00" y="31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09877E-6 L 0.10434 0.54908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00" y="27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09877E-6 L -0.04375 0.55154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0" y="27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4.5679E-6 L -0.02934 0.39537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0" y="19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1.35802E-6 L 0.30052 0.3194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00" y="16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阳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349875" y="588963"/>
            <a:ext cx="2282825" cy="2281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369888" y="1698625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结构：</a:t>
            </a:r>
            <a:endParaRPr kumimoji="0" lang="en-US" altLang="zh-CN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081338" y="1681163"/>
            <a:ext cx="1598613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部首：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69888" y="2289175"/>
            <a:ext cx="2254250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书写指导：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619250" y="1693863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左右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392613" y="1689100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阝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95288" y="2881313"/>
            <a:ext cx="8424863" cy="1785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左耳旁高且小，“日”字写中央。横撇弯钩</a:t>
            </a:r>
            <a:r>
              <a:rPr kumimoji="0" lang="en-US" altLang="zh-CN" sz="3200" b="1" kern="1200" cap="none" spc="0" normalizeH="0" baseline="0" noProof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——</a:t>
            </a: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下笔写短横，转折处略顿笔后写短撇，接着笔尖不离纸写小弯钩，钩的方向往左上。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82575" y="895350"/>
            <a:ext cx="117157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 err="1">
                <a:solidFill>
                  <a:srgbClr val="0000FF"/>
                </a:solidFill>
                <a:latin typeface="+mn-ea"/>
                <a:ea typeface="+mn-ea"/>
                <a:cs typeface="+mn-cs"/>
              </a:rPr>
              <a:t>yánɡ</a:t>
            </a:r>
            <a:endParaRPr kumimoji="0" lang="en-US" altLang="zh-CN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28682" name="文本框 18"/>
          <p:cNvSpPr txBox="1"/>
          <p:nvPr/>
        </p:nvSpPr>
        <p:spPr>
          <a:xfrm>
            <a:off x="1511300" y="581025"/>
            <a:ext cx="1181100" cy="1322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阳</a:t>
            </a:r>
            <a:endParaRPr lang="en-US" altLang="zh-CN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683" name="组合 27"/>
          <p:cNvGrpSpPr/>
          <p:nvPr/>
        </p:nvGrpSpPr>
        <p:grpSpPr>
          <a:xfrm>
            <a:off x="1049338" y="252413"/>
            <a:ext cx="2492375" cy="587375"/>
            <a:chOff x="2785635" y="632761"/>
            <a:chExt cx="2382528" cy="515757"/>
          </a:xfrm>
        </p:grpSpPr>
        <p:sp>
          <p:nvSpPr>
            <p:cNvPr id="25" name="矩形: 圆角 23"/>
            <p:cNvSpPr/>
            <p:nvPr/>
          </p:nvSpPr>
          <p:spPr bwMode="auto">
            <a:xfrm rot="20527566">
              <a:off x="2785635" y="669003"/>
              <a:ext cx="564523" cy="471151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书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6" name="矩形: 圆角 24"/>
            <p:cNvSpPr/>
            <p:nvPr/>
          </p:nvSpPr>
          <p:spPr bwMode="auto">
            <a:xfrm rot="294411">
              <a:off x="3382025" y="632761"/>
              <a:ext cx="564523" cy="471151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写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7" name="矩形: 圆角 25"/>
            <p:cNvSpPr/>
            <p:nvPr/>
          </p:nvSpPr>
          <p:spPr bwMode="auto">
            <a:xfrm rot="824525">
              <a:off x="3975381" y="677367"/>
              <a:ext cx="566040" cy="471151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指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8" name="矩形: 圆角 26"/>
            <p:cNvSpPr/>
            <p:nvPr/>
          </p:nvSpPr>
          <p:spPr bwMode="auto">
            <a:xfrm rot="20889647">
              <a:off x="4603640" y="659245"/>
              <a:ext cx="564523" cy="472545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导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为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835525" y="925513"/>
            <a:ext cx="2606675" cy="2503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661988" y="1697038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结构：</a:t>
            </a:r>
            <a:endParaRPr kumimoji="0" lang="en-US" altLang="zh-CN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1988" y="2303463"/>
            <a:ext cx="158432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部首：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1988" y="2879725"/>
            <a:ext cx="22542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书写指导：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11350" y="1692275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独体字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973263" y="2311400"/>
            <a:ext cx="158432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丶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68338" y="3435350"/>
            <a:ext cx="7575550" cy="1238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笔顺是“点、撇、横折钩、点”，注意起笔是点。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1500" y="811213"/>
            <a:ext cx="11715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 err="1">
                <a:solidFill>
                  <a:srgbClr val="0000FF"/>
                </a:solidFill>
                <a:latin typeface="+mn-ea"/>
                <a:ea typeface="+mn-ea"/>
                <a:cs typeface="+mn-cs"/>
              </a:rPr>
              <a:t>wèi</a:t>
            </a:r>
            <a:endParaRPr kumimoji="0" lang="en-US" altLang="zh-CN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29706" name="文本框 15"/>
          <p:cNvSpPr txBox="1"/>
          <p:nvPr/>
        </p:nvSpPr>
        <p:spPr>
          <a:xfrm>
            <a:off x="1800225" y="465138"/>
            <a:ext cx="118110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endParaRPr lang="en-US" altLang="zh-CN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框 1"/>
          <p:cNvSpPr txBox="1"/>
          <p:nvPr/>
        </p:nvSpPr>
        <p:spPr>
          <a:xfrm>
            <a:off x="669925" y="1871663"/>
            <a:ext cx="738188" cy="165576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</a:rPr>
              <a:t>猜谜语</a:t>
            </a:r>
            <a:endParaRPr lang="zh-CN" altLang="en-US" sz="36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58950" y="1344613"/>
            <a:ext cx="3887788" cy="265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有位老公公，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一副圆面孔。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有朝一日不见它，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不是下雨就是刮风。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87900" y="3924300"/>
            <a:ext cx="2952750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谜底：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00788" y="3779838"/>
            <a:ext cx="1042987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太阳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</a:blip>
          <a:srcRect b="6381"/>
          <a:stretch>
            <a:fillRect/>
          </a:stretch>
        </p:blipFill>
        <p:spPr>
          <a:xfrm>
            <a:off x="6278563" y="1203325"/>
            <a:ext cx="2181225" cy="20415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47" name="组合 7"/>
          <p:cNvGrpSpPr/>
          <p:nvPr/>
        </p:nvGrpSpPr>
        <p:grpSpPr>
          <a:xfrm>
            <a:off x="2852738" y="-793750"/>
            <a:ext cx="2938462" cy="2938463"/>
            <a:chOff x="1561306" y="896714"/>
            <a:chExt cx="2938686" cy="2938686"/>
          </a:xfrm>
        </p:grpSpPr>
        <p:pic>
          <p:nvPicPr>
            <p:cNvPr id="10248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61306" y="896714"/>
              <a:ext cx="2938686" cy="293868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9" name="文本框 1"/>
            <p:cNvSpPr txBox="1"/>
            <p:nvPr/>
          </p:nvSpPr>
          <p:spPr>
            <a:xfrm>
              <a:off x="2411760" y="2139702"/>
              <a:ext cx="1655763" cy="6413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30000"/>
                </a:lnSpc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第</a:t>
              </a:r>
              <a:r>
                <a:rPr lang="en-US" altLang="zh-CN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课时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414338" y="1824038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结构：</a:t>
            </a:r>
            <a:endParaRPr kumimoji="0" lang="en-US" altLang="zh-CN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60663" y="1806575"/>
            <a:ext cx="158432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部首：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14338" y="2760663"/>
            <a:ext cx="22542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书写指导：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19250" y="1819275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左右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995738" y="1814513"/>
            <a:ext cx="787400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木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28625" y="3292475"/>
            <a:ext cx="7986713" cy="11953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“交”的长撇起笔对准上方点的中间，捺的起笔对准短撇的尾部，撇、捺要舒展。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3850" y="793750"/>
            <a:ext cx="11715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 err="1">
                <a:solidFill>
                  <a:srgbClr val="0000FF"/>
                </a:solidFill>
                <a:latin typeface="+mn-ea"/>
                <a:ea typeface="+mn-ea"/>
                <a:cs typeface="+mn-cs"/>
              </a:rPr>
              <a:t>xiào</a:t>
            </a:r>
            <a:endParaRPr kumimoji="0" lang="en-US" altLang="zh-CN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30729" name="文本框 15"/>
          <p:cNvSpPr txBox="1"/>
          <p:nvPr/>
        </p:nvSpPr>
        <p:spPr>
          <a:xfrm>
            <a:off x="1552575" y="447675"/>
            <a:ext cx="118110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校</a:t>
            </a:r>
            <a:endParaRPr lang="en-US" altLang="zh-CN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校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716463" y="484188"/>
            <a:ext cx="2927350" cy="2809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846138" y="2017713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结构：</a:t>
            </a:r>
            <a:endParaRPr kumimoji="0" lang="en-US" altLang="zh-CN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46138" y="2601913"/>
            <a:ext cx="158432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部首：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46138" y="3389313"/>
            <a:ext cx="22542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书写指导：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95500" y="2012950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左右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57413" y="2609850"/>
            <a:ext cx="158432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禾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00388" y="3332163"/>
            <a:ext cx="4751388" cy="1238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禾字旁，注意右边“火”的笔顺。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5650" y="987425"/>
            <a:ext cx="11715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 err="1">
                <a:solidFill>
                  <a:srgbClr val="0000FF"/>
                </a:solidFill>
                <a:latin typeface="+mn-ea"/>
                <a:ea typeface="+mn-ea"/>
                <a:cs typeface="+mn-cs"/>
              </a:rPr>
              <a:t>qiū</a:t>
            </a:r>
            <a:endParaRPr kumimoji="0" lang="en-US" altLang="zh-CN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31753" name="文本框 15"/>
          <p:cNvSpPr txBox="1"/>
          <p:nvPr/>
        </p:nvSpPr>
        <p:spPr>
          <a:xfrm>
            <a:off x="1984375" y="641350"/>
            <a:ext cx="118110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秋</a:t>
            </a:r>
            <a:endParaRPr lang="en-US" altLang="zh-CN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秋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211638" y="557213"/>
            <a:ext cx="2646362" cy="263842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4" name="直接连接符 3"/>
          <p:cNvCxnSpPr/>
          <p:nvPr/>
        </p:nvCxnSpPr>
        <p:spPr>
          <a:xfrm>
            <a:off x="4211638" y="557213"/>
            <a:ext cx="2646363" cy="0"/>
          </a:xfrm>
          <a:prstGeom prst="line">
            <a:avLst/>
          </a:prstGeom>
          <a:ln>
            <a:solidFill>
              <a:srgbClr val="44A0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金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191125" y="360363"/>
            <a:ext cx="2495550" cy="2479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660400" y="1639888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结构：</a:t>
            </a:r>
            <a:endParaRPr kumimoji="0" lang="en-US" altLang="zh-CN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189288" y="1639888"/>
            <a:ext cx="158432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部首：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60400" y="2327275"/>
            <a:ext cx="22542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书写指导：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909763" y="1635125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上下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00563" y="1647825"/>
            <a:ext cx="158432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金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60400" y="2911475"/>
            <a:ext cx="7583488" cy="1785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撇、捺要舒展，起笔在竖中线上相连，中间的竖写在竖中线上，撇、点分别在竖中线两侧，最后的“横”要稍长。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69913" y="677863"/>
            <a:ext cx="11715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 err="1">
                <a:solidFill>
                  <a:srgbClr val="0000FF"/>
                </a:solidFill>
                <a:latin typeface="+mn-ea"/>
                <a:ea typeface="+mn-ea"/>
                <a:cs typeface="+mn-cs"/>
              </a:rPr>
              <a:t>jīn</a:t>
            </a:r>
            <a:endParaRPr kumimoji="0" lang="en-US" altLang="zh-CN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32778" name="文本框 17"/>
          <p:cNvSpPr txBox="1"/>
          <p:nvPr/>
        </p:nvSpPr>
        <p:spPr>
          <a:xfrm>
            <a:off x="1798638" y="331788"/>
            <a:ext cx="118110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金</a:t>
            </a:r>
            <a:endParaRPr lang="en-US" altLang="zh-CN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794" name="组合 27"/>
          <p:cNvGrpSpPr/>
          <p:nvPr/>
        </p:nvGrpSpPr>
        <p:grpSpPr>
          <a:xfrm>
            <a:off x="1042988" y="339725"/>
            <a:ext cx="2492375" cy="585788"/>
            <a:chOff x="2785635" y="632761"/>
            <a:chExt cx="2382528" cy="515757"/>
          </a:xfrm>
        </p:grpSpPr>
        <p:sp>
          <p:nvSpPr>
            <p:cNvPr id="8" name="矩形: 圆角 23"/>
            <p:cNvSpPr/>
            <p:nvPr/>
          </p:nvSpPr>
          <p:spPr bwMode="auto">
            <a:xfrm rot="20527566">
              <a:off x="2785635" y="669102"/>
              <a:ext cx="564523" cy="471030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课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9" name="矩形: 圆角 24"/>
            <p:cNvSpPr/>
            <p:nvPr/>
          </p:nvSpPr>
          <p:spPr bwMode="auto">
            <a:xfrm rot="294411">
              <a:off x="3382025" y="632761"/>
              <a:ext cx="564523" cy="471030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文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0" name="矩形: 圆角 25"/>
            <p:cNvSpPr/>
            <p:nvPr/>
          </p:nvSpPr>
          <p:spPr bwMode="auto">
            <a:xfrm rot="824525">
              <a:off x="3975381" y="677488"/>
              <a:ext cx="566040" cy="471030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解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1" name="矩形: 圆角 26"/>
            <p:cNvSpPr/>
            <p:nvPr/>
          </p:nvSpPr>
          <p:spPr bwMode="auto">
            <a:xfrm rot="20889647">
              <a:off x="4603640" y="659318"/>
              <a:ext cx="564523" cy="472427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读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701675" y="1419225"/>
            <a:ext cx="7740650" cy="21510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71500" marR="0" indent="-571500" defTabSz="914400" eaLnBrk="1" hangingPunct="1">
              <a:lnSpc>
                <a:spcPct val="130000"/>
              </a:lnSpc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600" b="1" kern="1200" cap="none" spc="0" normalizeH="0" baseline="0" noProof="0" dirty="0">
                <a:latin typeface="+mj-ea"/>
                <a:ea typeface="+mj-ea"/>
                <a:cs typeface="+mn-cs"/>
              </a:rPr>
              <a:t>自由朗读课文，一边读一边画出不懂的词语。</a:t>
            </a:r>
            <a:endParaRPr kumimoji="0" lang="en-US" altLang="zh-CN" sz="3600" b="1" kern="1200" cap="none" spc="0" normalizeH="0" baseline="0" noProof="0" dirty="0">
              <a:latin typeface="+mj-ea"/>
              <a:ea typeface="+mj-ea"/>
              <a:cs typeface="+mn-cs"/>
            </a:endParaRPr>
          </a:p>
          <a:p>
            <a:pPr marL="571500" marR="0" indent="-571500" defTabSz="914400" eaLnBrk="1" hangingPunct="1">
              <a:lnSpc>
                <a:spcPct val="130000"/>
              </a:lnSpc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600" b="1" kern="1200" cap="none" spc="0" normalizeH="0" baseline="0" noProof="0" dirty="0">
                <a:latin typeface="+mj-ea"/>
                <a:ea typeface="+mj-ea"/>
                <a:cs typeface="+mn-cs"/>
              </a:rPr>
              <a:t>小组讨论：怎样理解这些词语。</a:t>
            </a:r>
            <a:endParaRPr kumimoji="0" lang="zh-CN" altLang="en-US" sz="36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84213" y="987425"/>
            <a:ext cx="7775575" cy="1430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latin typeface="+mj-ea"/>
                <a:ea typeface="+mj-ea"/>
                <a:cs typeface="+mn-cs"/>
              </a:rPr>
              <a:t>    小组讨论：文中小朋友为什么要画这种颜色的太阳？</a:t>
            </a:r>
            <a:endParaRPr kumimoji="0" lang="zh-CN" altLang="en-US" sz="36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31748" name="文本框 3"/>
          <p:cNvSpPr txBox="1"/>
          <p:nvPr/>
        </p:nvSpPr>
        <p:spPr>
          <a:xfrm>
            <a:off x="1644650" y="2803525"/>
            <a:ext cx="4248150" cy="711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174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2" descr="夏天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 rot="388364">
            <a:off x="4841631" y="800512"/>
            <a:ext cx="3205162" cy="24098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9" descr="18B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167222">
            <a:off x="722146" y="1401571"/>
            <a:ext cx="2654300" cy="19288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文本框 3"/>
          <p:cNvSpPr txBox="1"/>
          <p:nvPr/>
        </p:nvSpPr>
        <p:spPr>
          <a:xfrm>
            <a:off x="1763713" y="465138"/>
            <a:ext cx="1871663" cy="777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夏天</a:t>
            </a:r>
            <a:endParaRPr kumimoji="0" lang="zh-CN" altLang="en-US" sz="4000" b="1" kern="1200" cap="none" spc="0" normalizeH="0" baseline="0" noProof="0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文本框 3"/>
          <p:cNvSpPr txBox="1"/>
          <p:nvPr/>
        </p:nvSpPr>
        <p:spPr>
          <a:xfrm>
            <a:off x="912813" y="3384550"/>
            <a:ext cx="7318375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因为绿太阳能带来清凉，所以夏天要画个绿太阳。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3" descr="18B0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 rot="824894">
            <a:off x="5374894" y="1805971"/>
            <a:ext cx="2858262" cy="23281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文本框 3"/>
          <p:cNvSpPr txBox="1"/>
          <p:nvPr/>
        </p:nvSpPr>
        <p:spPr>
          <a:xfrm>
            <a:off x="6804025" y="919163"/>
            <a:ext cx="1368425" cy="7794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秋天</a:t>
            </a:r>
            <a:endParaRPr kumimoji="0" lang="zh-CN" altLang="en-US" sz="4000" b="1" kern="1200" cap="none" spc="0" normalizeH="0" baseline="0" noProof="0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373750"/>
            <a:ext cx="4231934" cy="264495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4" descr="18B0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 rot="20938375">
            <a:off x="712312" y="725907"/>
            <a:ext cx="2765869" cy="27612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12" descr="279759~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652819">
            <a:off x="4386773" y="784446"/>
            <a:ext cx="3542355" cy="37155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文本框 3"/>
          <p:cNvSpPr txBox="1"/>
          <p:nvPr/>
        </p:nvSpPr>
        <p:spPr>
          <a:xfrm>
            <a:off x="1998663" y="3541713"/>
            <a:ext cx="1366838" cy="7794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冬天</a:t>
            </a:r>
            <a:endParaRPr kumimoji="0" lang="zh-CN" altLang="en-US" sz="4000" b="1" kern="1200" cap="none" spc="0" normalizeH="0" baseline="0" noProof="0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195736" y="483518"/>
            <a:ext cx="2549768" cy="18027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64088" y="847717"/>
            <a:ext cx="2884425" cy="18027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89553" y="2787774"/>
            <a:ext cx="2581067" cy="17281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/>
          <a:srcRect b="5800"/>
          <a:stretch>
            <a:fillRect/>
          </a:stretch>
        </p:blipFill>
        <p:spPr>
          <a:xfrm>
            <a:off x="4211960" y="2787774"/>
            <a:ext cx="2812479" cy="18722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文本框 8"/>
          <p:cNvSpPr txBox="1"/>
          <p:nvPr/>
        </p:nvSpPr>
        <p:spPr>
          <a:xfrm>
            <a:off x="611188" y="1131888"/>
            <a:ext cx="1368425" cy="7794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春天</a:t>
            </a:r>
            <a:endParaRPr kumimoji="0" lang="zh-CN" altLang="en-US" sz="4000" b="1" kern="1200" cap="none" spc="0" normalizeH="0" baseline="0" noProof="0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9938" name="组合 27"/>
          <p:cNvGrpSpPr/>
          <p:nvPr/>
        </p:nvGrpSpPr>
        <p:grpSpPr>
          <a:xfrm>
            <a:off x="1116013" y="284163"/>
            <a:ext cx="2492375" cy="587375"/>
            <a:chOff x="2785635" y="632761"/>
            <a:chExt cx="2382528" cy="515757"/>
          </a:xfrm>
        </p:grpSpPr>
        <p:sp>
          <p:nvSpPr>
            <p:cNvPr id="3" name="矩形: 圆角 23"/>
            <p:cNvSpPr/>
            <p:nvPr/>
          </p:nvSpPr>
          <p:spPr bwMode="auto">
            <a:xfrm rot="20527566">
              <a:off x="2785635" y="669003"/>
              <a:ext cx="564523" cy="471151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矩形: 圆角 24"/>
            <p:cNvSpPr/>
            <p:nvPr/>
          </p:nvSpPr>
          <p:spPr bwMode="auto">
            <a:xfrm rot="294411">
              <a:off x="3382025" y="632761"/>
              <a:ext cx="564523" cy="471151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展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" name="矩形: 圆角 25"/>
            <p:cNvSpPr/>
            <p:nvPr/>
          </p:nvSpPr>
          <p:spPr bwMode="auto">
            <a:xfrm rot="824525">
              <a:off x="3975381" y="677367"/>
              <a:ext cx="566040" cy="471151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延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" name="矩形: 圆角 26"/>
            <p:cNvSpPr/>
            <p:nvPr/>
          </p:nvSpPr>
          <p:spPr bwMode="auto">
            <a:xfrm rot="20889647">
              <a:off x="4603640" y="659245"/>
              <a:ext cx="564523" cy="472545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93738" y="1027113"/>
            <a:ext cx="1584325" cy="711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画一画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7388" y="1830388"/>
            <a:ext cx="7694613" cy="21510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latin typeface="+mj-ea"/>
                <a:ea typeface="+mj-ea"/>
                <a:cs typeface="+mn-cs"/>
              </a:rPr>
              <a:t>    画出“我心中的太阳”，你想画什么样的太阳？为什么要这样画？想表达什么心愿？</a:t>
            </a:r>
            <a:endParaRPr kumimoji="0" lang="zh-CN" altLang="en-US" sz="36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椭圆 4"/>
          <p:cNvSpPr/>
          <p:nvPr/>
        </p:nvSpPr>
        <p:spPr>
          <a:xfrm>
            <a:off x="2411413" y="2716213"/>
            <a:ext cx="5340350" cy="1368425"/>
          </a:xfrm>
          <a:prstGeom prst="ellipse">
            <a:avLst/>
          </a:prstGeom>
          <a:solidFill>
            <a:srgbClr val="FFFFFF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363913" y="3060700"/>
            <a:ext cx="719138" cy="720725"/>
          </a:xfrm>
          <a:prstGeom prst="ellipse">
            <a:avLst/>
          </a:prstGeom>
          <a:solidFill>
            <a:srgbClr val="21B8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268" name="标题 1"/>
          <p:cNvSpPr txBox="1"/>
          <p:nvPr/>
        </p:nvSpPr>
        <p:spPr>
          <a:xfrm>
            <a:off x="3132138" y="3003550"/>
            <a:ext cx="3675062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 eaLnBrk="1" hangingPunct="1"/>
            <a:r>
              <a:rPr lang="en-US" altLang="zh-CN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 </a:t>
            </a: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四个太阳</a:t>
            </a:r>
            <a:endParaRPr lang="zh-CN" altLang="en-US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69" name="图片 1"/>
          <p:cNvPicPr>
            <a:picLocks noChangeAspect="1"/>
          </p:cNvPicPr>
          <p:nvPr/>
        </p:nvPicPr>
        <p:blipFill>
          <a:blip r:embed="rId2"/>
          <a:srcRect l="34157"/>
          <a:stretch>
            <a:fillRect/>
          </a:stretch>
        </p:blipFill>
        <p:spPr>
          <a:xfrm>
            <a:off x="179388" y="50800"/>
            <a:ext cx="2360612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0962" name="组合 27"/>
          <p:cNvGrpSpPr/>
          <p:nvPr/>
        </p:nvGrpSpPr>
        <p:grpSpPr>
          <a:xfrm>
            <a:off x="1116013" y="339725"/>
            <a:ext cx="2492375" cy="585788"/>
            <a:chOff x="2785635" y="632761"/>
            <a:chExt cx="2382528" cy="515757"/>
          </a:xfrm>
        </p:grpSpPr>
        <p:sp>
          <p:nvSpPr>
            <p:cNvPr id="3" name="矩形: 圆角 23"/>
            <p:cNvSpPr/>
            <p:nvPr/>
          </p:nvSpPr>
          <p:spPr bwMode="auto">
            <a:xfrm rot="20527566">
              <a:off x="2785635" y="669102"/>
              <a:ext cx="564523" cy="471030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课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矩形: 圆角 24"/>
            <p:cNvSpPr/>
            <p:nvPr/>
          </p:nvSpPr>
          <p:spPr bwMode="auto">
            <a:xfrm rot="294411">
              <a:off x="3382025" y="632761"/>
              <a:ext cx="564523" cy="471030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堂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" name="矩形: 圆角 25"/>
            <p:cNvSpPr/>
            <p:nvPr/>
          </p:nvSpPr>
          <p:spPr bwMode="auto">
            <a:xfrm rot="824525">
              <a:off x="3975381" y="677488"/>
              <a:ext cx="566040" cy="471030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小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" name="矩形: 圆角 26"/>
            <p:cNvSpPr/>
            <p:nvPr/>
          </p:nvSpPr>
          <p:spPr bwMode="auto">
            <a:xfrm rot="20889647">
              <a:off x="4603640" y="659318"/>
              <a:ext cx="564523" cy="472427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755650" y="1131888"/>
            <a:ext cx="7632700" cy="32924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j-ea"/>
                <a:ea typeface="+mj-ea"/>
                <a:cs typeface="+mn-cs"/>
              </a:rPr>
              <a:t>    课文中的小朋友把美好的心愿送给每一个季节。同学们把美好的心愿带到世界的每一个角落。老师也有一个心愿，就是送同学们一个快乐的太阳，希望同学们每天都快快乐乐的。</a:t>
            </a:r>
            <a:endParaRPr kumimoji="0" lang="zh-CN" altLang="en-US" sz="32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Text Box 15"/>
          <p:cNvSpPr txBox="1"/>
          <p:nvPr/>
        </p:nvSpPr>
        <p:spPr>
          <a:xfrm>
            <a:off x="1617663" y="2801938"/>
            <a:ext cx="1536700" cy="541337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eaLnBrk="1" hangingPunct="1">
              <a:lnSpc>
                <a:spcPts val="35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清凉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15"/>
          <p:cNvSpPr txBox="1"/>
          <p:nvPr/>
        </p:nvSpPr>
        <p:spPr>
          <a:xfrm>
            <a:off x="5773738" y="2813050"/>
            <a:ext cx="1146175" cy="541338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eaLnBrk="1" hangingPunct="1">
              <a:lnSpc>
                <a:spcPts val="35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温暖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"/>
          <p:cNvSpPr txBox="1"/>
          <p:nvPr/>
        </p:nvSpPr>
        <p:spPr>
          <a:xfrm>
            <a:off x="3694113" y="1411288"/>
            <a:ext cx="202565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en-US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四个太阳</a:t>
            </a:r>
            <a:endParaRPr lang="en-US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15"/>
          <p:cNvSpPr txBox="1"/>
          <p:nvPr/>
        </p:nvSpPr>
        <p:spPr>
          <a:xfrm>
            <a:off x="3652838" y="2776538"/>
            <a:ext cx="1231900" cy="541337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eaLnBrk="1" hangingPunct="1">
              <a:lnSpc>
                <a:spcPts val="35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香甜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15"/>
          <p:cNvSpPr txBox="1"/>
          <p:nvPr/>
        </p:nvSpPr>
        <p:spPr>
          <a:xfrm>
            <a:off x="7526338" y="2794000"/>
            <a:ext cx="1270000" cy="541338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eaLnBrk="1" hangingPunct="1">
              <a:lnSpc>
                <a:spcPts val="35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多彩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1993" name="Picture 2" descr="E:\陈文丽\人一语大课堂正文\梳理4.TIF"/>
          <p:cNvPicPr>
            <a:picLocks noChangeAspect="1"/>
          </p:cNvPicPr>
          <p:nvPr/>
        </p:nvPicPr>
        <p:blipFill>
          <a:blip r:embed="rId1"/>
          <a:srcRect t="46854" r="88557"/>
          <a:stretch>
            <a:fillRect/>
          </a:stretch>
        </p:blipFill>
        <p:spPr>
          <a:xfrm>
            <a:off x="747713" y="2670175"/>
            <a:ext cx="901700" cy="946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6" name="Picture 5" descr="E:\陈文丽\人一语大课堂正文\梳理4.TIF"/>
          <p:cNvPicPr>
            <a:picLocks noChangeAspect="1"/>
          </p:cNvPicPr>
          <p:nvPr/>
        </p:nvPicPr>
        <p:blipFill>
          <a:blip r:embed="rId2"/>
          <a:srcRect l="84305" t="38913" r="8904" b="17790"/>
          <a:stretch>
            <a:fillRect/>
          </a:stretch>
        </p:blipFill>
        <p:spPr>
          <a:xfrm>
            <a:off x="6875463" y="2427288"/>
            <a:ext cx="650875" cy="9334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27"/>
          <p:cNvGrpSpPr/>
          <p:nvPr/>
        </p:nvGrpSpPr>
        <p:grpSpPr>
          <a:xfrm>
            <a:off x="1122363" y="315913"/>
            <a:ext cx="2492375" cy="585787"/>
            <a:chOff x="2785635" y="632761"/>
            <a:chExt cx="2382528" cy="515757"/>
          </a:xfrm>
        </p:grpSpPr>
        <p:sp>
          <p:nvSpPr>
            <p:cNvPr id="21" name="矩形: 圆角 23"/>
            <p:cNvSpPr/>
            <p:nvPr/>
          </p:nvSpPr>
          <p:spPr bwMode="auto">
            <a:xfrm rot="20527566">
              <a:off x="2785635" y="669102"/>
              <a:ext cx="564523" cy="471030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板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3" name="矩形: 圆角 24"/>
            <p:cNvSpPr/>
            <p:nvPr/>
          </p:nvSpPr>
          <p:spPr bwMode="auto">
            <a:xfrm rot="294411">
              <a:off x="3382025" y="632761"/>
              <a:ext cx="564523" cy="471030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书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4" name="矩形: 圆角 25"/>
            <p:cNvSpPr/>
            <p:nvPr/>
          </p:nvSpPr>
          <p:spPr bwMode="auto">
            <a:xfrm rot="824525">
              <a:off x="3975381" y="677488"/>
              <a:ext cx="566040" cy="471030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设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5" name="矩形: 圆角 26"/>
            <p:cNvSpPr/>
            <p:nvPr/>
          </p:nvSpPr>
          <p:spPr bwMode="auto">
            <a:xfrm rot="20889647">
              <a:off x="4603640" y="659317"/>
              <a:ext cx="564523" cy="472428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计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pic>
        <p:nvPicPr>
          <p:cNvPr id="3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81263" y="2513013"/>
            <a:ext cx="1311275" cy="106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4462" t="5341" r="25299" b="9389"/>
          <a:stretch>
            <a:fillRect/>
          </a:stretch>
        </p:blipFill>
        <p:spPr>
          <a:xfrm>
            <a:off x="4783138" y="2633663"/>
            <a:ext cx="936625" cy="8778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41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9" grpId="0"/>
      <p:bldP spid="2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5" name="矩形 36"/>
          <p:cNvSpPr/>
          <p:nvPr/>
        </p:nvSpPr>
        <p:spPr>
          <a:xfrm>
            <a:off x="4024313" y="2468563"/>
            <a:ext cx="596900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96" name="矩形 20"/>
          <p:cNvSpPr/>
          <p:nvPr/>
        </p:nvSpPr>
        <p:spPr>
          <a:xfrm>
            <a:off x="6550025" y="2462213"/>
            <a:ext cx="557213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97" name="矩形 5"/>
          <p:cNvSpPr/>
          <p:nvPr/>
        </p:nvSpPr>
        <p:spPr>
          <a:xfrm>
            <a:off x="2825750" y="2468563"/>
            <a:ext cx="596900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道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98" name="矩形 3"/>
          <p:cNvSpPr/>
          <p:nvPr/>
        </p:nvSpPr>
        <p:spPr>
          <a:xfrm>
            <a:off x="779463" y="2476500"/>
            <a:ext cx="604837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太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725488" y="2020888"/>
            <a:ext cx="80803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err="1">
                <a:solidFill>
                  <a:srgbClr val="0000FF"/>
                </a:solidFill>
                <a:latin typeface="+mn-ea"/>
                <a:ea typeface="宋体" panose="02010600030101010101" pitchFamily="2" charset="-122"/>
                <a:cs typeface="+mn-cs"/>
              </a:rPr>
              <a:t>tài</a:t>
            </a:r>
            <a:r>
              <a:rPr kumimoji="0" lang="en-US" altLang="zh-CN" sz="2800" b="1" kern="1200" cap="none" spc="0" normalizeH="0" baseline="0" noProof="0" dirty="0">
                <a:solidFill>
                  <a:srgbClr val="0000FF"/>
                </a:solidFill>
                <a:latin typeface="+mn-ea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28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7" name="TextBox 12"/>
          <p:cNvSpPr txBox="1"/>
          <p:nvPr/>
        </p:nvSpPr>
        <p:spPr>
          <a:xfrm>
            <a:off x="2614613" y="2051050"/>
            <a:ext cx="100806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err="1">
                <a:solidFill>
                  <a:srgbClr val="0000FF"/>
                </a:solidFill>
                <a:latin typeface="+mn-ea"/>
                <a:ea typeface="宋体" panose="02010600030101010101" pitchFamily="2" charset="-122"/>
                <a:cs typeface="+mn-cs"/>
              </a:rPr>
              <a:t>dào</a:t>
            </a:r>
            <a:endParaRPr kumimoji="0" lang="zh-CN" altLang="en-US" sz="28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8" name="TextBox 49"/>
          <p:cNvSpPr txBox="1"/>
          <p:nvPr/>
        </p:nvSpPr>
        <p:spPr>
          <a:xfrm>
            <a:off x="6032500" y="2028825"/>
            <a:ext cx="150336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err="1">
                <a:solidFill>
                  <a:srgbClr val="0000FF"/>
                </a:solidFill>
                <a:latin typeface="+mn-ea"/>
                <a:ea typeface="宋体" panose="02010600030101010101" pitchFamily="2" charset="-122"/>
                <a:cs typeface="+mn-cs"/>
              </a:rPr>
              <a:t>chánɡ</a:t>
            </a:r>
            <a:endParaRPr kumimoji="0" lang="zh-CN" altLang="en-US" sz="2800" b="1" kern="1200" cap="none" spc="0" normalizeH="0" baseline="0" noProof="0" dirty="0">
              <a:solidFill>
                <a:srgbClr val="0000FF"/>
              </a:solidFill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TextBox 49"/>
          <p:cNvSpPr txBox="1"/>
          <p:nvPr/>
        </p:nvSpPr>
        <p:spPr>
          <a:xfrm>
            <a:off x="3756025" y="2025650"/>
            <a:ext cx="113506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err="1">
                <a:solidFill>
                  <a:srgbClr val="0000FF"/>
                </a:solidFill>
                <a:latin typeface="+mn-ea"/>
                <a:ea typeface="+mn-ea"/>
                <a:cs typeface="+mn-cs"/>
              </a:rPr>
              <a:t>sòn</a:t>
            </a:r>
            <a:r>
              <a:rPr kumimoji="0" lang="en-US" altLang="zh-CN" sz="2800" b="1" kern="1200" cap="none" spc="0" normalizeH="0" baseline="0" noProof="0" dirty="0" err="1">
                <a:solidFill>
                  <a:srgbClr val="0000FF"/>
                </a:solidFill>
                <a:latin typeface="+mn-ea"/>
                <a:ea typeface="宋体" panose="02010600030101010101" pitchFamily="2" charset="-122"/>
                <a:cs typeface="+mn-cs"/>
              </a:rPr>
              <a:t>ɡ</a:t>
            </a:r>
            <a:endParaRPr kumimoji="0" lang="zh-CN" altLang="en-US" sz="28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8307" name="矩形 36"/>
          <p:cNvSpPr/>
          <p:nvPr/>
        </p:nvSpPr>
        <p:spPr>
          <a:xfrm>
            <a:off x="7816850" y="2447925"/>
            <a:ext cx="62071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香 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49"/>
          <p:cNvSpPr txBox="1"/>
          <p:nvPr/>
        </p:nvSpPr>
        <p:spPr>
          <a:xfrm>
            <a:off x="7469188" y="2000250"/>
            <a:ext cx="117316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err="1">
                <a:solidFill>
                  <a:srgbClr val="0000FF"/>
                </a:solidFill>
                <a:latin typeface="+mn-ea"/>
                <a:ea typeface="+mn-ea"/>
                <a:cs typeface="+mn-cs"/>
              </a:rPr>
              <a:t>xiān</a:t>
            </a:r>
            <a:r>
              <a:rPr kumimoji="0" lang="en-US" altLang="zh-CN" sz="2800" b="1" kern="1200" cap="none" spc="0" normalizeH="0" baseline="0" noProof="0" dirty="0" err="1">
                <a:solidFill>
                  <a:srgbClr val="0000FF"/>
                </a:solidFill>
                <a:latin typeface="+mn-ea"/>
                <a:ea typeface="宋体" panose="02010600030101010101" pitchFamily="2" charset="-122"/>
                <a:cs typeface="+mn-cs"/>
              </a:rPr>
              <a:t>ɡ</a:t>
            </a:r>
            <a:r>
              <a:rPr kumimoji="0" lang="en-US" altLang="zh-CN" sz="2800" b="1" kern="1200" cap="none" spc="0" normalizeH="0" baseline="0" noProof="0" dirty="0">
                <a:solidFill>
                  <a:srgbClr val="0000FF"/>
                </a:solidFill>
                <a:latin typeface="+mn-ea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28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8311" name="矩形 36"/>
          <p:cNvSpPr/>
          <p:nvPr/>
        </p:nvSpPr>
        <p:spPr>
          <a:xfrm>
            <a:off x="5262563" y="2470150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忙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49"/>
          <p:cNvSpPr txBox="1"/>
          <p:nvPr/>
        </p:nvSpPr>
        <p:spPr>
          <a:xfrm>
            <a:off x="4897438" y="2030413"/>
            <a:ext cx="126682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err="1">
                <a:solidFill>
                  <a:srgbClr val="0000FF"/>
                </a:solidFill>
                <a:latin typeface="+mn-ea"/>
                <a:ea typeface="宋体" panose="02010600030101010101" pitchFamily="2" charset="-122"/>
                <a:cs typeface="+mn-cs"/>
              </a:rPr>
              <a:t>mánɡ</a:t>
            </a:r>
            <a:endParaRPr kumimoji="0" lang="zh-CN" altLang="en-US" sz="2800" b="1" kern="1200" cap="none" spc="0" normalizeH="0" baseline="0" noProof="0" dirty="0">
              <a:solidFill>
                <a:srgbClr val="0000FF"/>
              </a:solidFill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313" name="矩形 20"/>
          <p:cNvSpPr/>
          <p:nvPr/>
        </p:nvSpPr>
        <p:spPr>
          <a:xfrm>
            <a:off x="5653088" y="3576638"/>
            <a:ext cx="561975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颜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14" name="矩形 9"/>
          <p:cNvSpPr/>
          <p:nvPr/>
        </p:nvSpPr>
        <p:spPr>
          <a:xfrm>
            <a:off x="1855788" y="3576638"/>
            <a:ext cx="59531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温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49"/>
          <p:cNvSpPr txBox="1"/>
          <p:nvPr/>
        </p:nvSpPr>
        <p:spPr>
          <a:xfrm>
            <a:off x="5322888" y="3087688"/>
            <a:ext cx="106997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err="1">
                <a:solidFill>
                  <a:srgbClr val="0000FF"/>
                </a:solidFill>
                <a:latin typeface="+mn-ea"/>
                <a:ea typeface="宋体" panose="02010600030101010101" pitchFamily="2" charset="-122"/>
                <a:cs typeface="+mn-cs"/>
              </a:rPr>
              <a:t>yán</a:t>
            </a:r>
            <a:endParaRPr kumimoji="0" lang="zh-CN" altLang="en-US" sz="2800" b="1" kern="1200" cap="none" spc="0" normalizeH="0" baseline="0" noProof="0" dirty="0">
              <a:solidFill>
                <a:srgbClr val="0000FF"/>
              </a:solidFill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TextBox 51"/>
          <p:cNvSpPr txBox="1"/>
          <p:nvPr/>
        </p:nvSpPr>
        <p:spPr>
          <a:xfrm>
            <a:off x="1773238" y="3109913"/>
            <a:ext cx="736600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err="1">
                <a:solidFill>
                  <a:srgbClr val="0000FF"/>
                </a:solidFill>
                <a:latin typeface="+mn-ea"/>
                <a:ea typeface="+mn-ea"/>
                <a:cs typeface="+mn-cs"/>
              </a:rPr>
              <a:t>wēn</a:t>
            </a:r>
            <a:r>
              <a:rPr kumimoji="0" lang="en-US" altLang="zh-CN" sz="28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 </a:t>
            </a:r>
            <a:endParaRPr kumimoji="0" lang="zh-CN" altLang="en-US" sz="28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8317" name="矩形 36"/>
          <p:cNvSpPr/>
          <p:nvPr/>
        </p:nvSpPr>
        <p:spPr>
          <a:xfrm>
            <a:off x="7092950" y="3551238"/>
            <a:ext cx="596900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因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9"/>
          <p:cNvSpPr txBox="1"/>
          <p:nvPr/>
        </p:nvSpPr>
        <p:spPr>
          <a:xfrm>
            <a:off x="6924675" y="3073400"/>
            <a:ext cx="7651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err="1">
                <a:solidFill>
                  <a:srgbClr val="0000FF"/>
                </a:solidFill>
                <a:latin typeface="+mn-ea"/>
                <a:ea typeface="+mn-ea"/>
                <a:cs typeface="+mn-cs"/>
              </a:rPr>
              <a:t>yīn</a:t>
            </a:r>
            <a:r>
              <a:rPr kumimoji="0" lang="en-US" altLang="zh-CN" sz="28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 </a:t>
            </a:r>
            <a:endParaRPr kumimoji="0" lang="zh-CN" altLang="en-US" sz="28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8319" name="矩形 36"/>
          <p:cNvSpPr/>
          <p:nvPr/>
        </p:nvSpPr>
        <p:spPr>
          <a:xfrm>
            <a:off x="4389438" y="3579813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该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49"/>
          <p:cNvSpPr txBox="1"/>
          <p:nvPr/>
        </p:nvSpPr>
        <p:spPr>
          <a:xfrm>
            <a:off x="4168775" y="3109913"/>
            <a:ext cx="1071563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eaLnBrk="1" hangingPunct="1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err="1">
                <a:solidFill>
                  <a:srgbClr val="0000FF"/>
                </a:solidFill>
                <a:latin typeface="+mn-ea"/>
                <a:ea typeface="宋体" panose="02010600030101010101" pitchFamily="2" charset="-122"/>
                <a:cs typeface="+mn-cs"/>
              </a:rPr>
              <a:t>ɡāi</a:t>
            </a:r>
            <a:endParaRPr kumimoji="0" lang="zh-CN" altLang="en-US" sz="2800" b="1" kern="1200" cap="none" spc="0" normalizeH="0" baseline="0" noProof="0" dirty="0">
              <a:solidFill>
                <a:srgbClr val="0000FF"/>
              </a:solidFill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41488" y="2476500"/>
            <a:ext cx="596900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阳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0413" y="357663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甜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00200" y="2022475"/>
            <a:ext cx="908050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yánɡ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41625" y="3117850"/>
            <a:ext cx="9080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nuǎn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76563" y="357663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暖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9600" y="3111500"/>
            <a:ext cx="90963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tián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13340" name="组合 27"/>
          <p:cNvGrpSpPr/>
          <p:nvPr/>
        </p:nvGrpSpPr>
        <p:grpSpPr>
          <a:xfrm>
            <a:off x="1042988" y="404813"/>
            <a:ext cx="2492375" cy="585787"/>
            <a:chOff x="2785635" y="632761"/>
            <a:chExt cx="2382528" cy="515757"/>
          </a:xfrm>
        </p:grpSpPr>
        <p:sp>
          <p:nvSpPr>
            <p:cNvPr id="35" name="矩形: 圆角 23"/>
            <p:cNvSpPr/>
            <p:nvPr/>
          </p:nvSpPr>
          <p:spPr bwMode="auto">
            <a:xfrm rot="20527566">
              <a:off x="2785635" y="669102"/>
              <a:ext cx="564523" cy="471030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初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6" name="矩形: 圆角 24"/>
            <p:cNvSpPr/>
            <p:nvPr/>
          </p:nvSpPr>
          <p:spPr bwMode="auto">
            <a:xfrm rot="294411">
              <a:off x="3382025" y="632761"/>
              <a:ext cx="564523" cy="471030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读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7" name="矩形: 圆角 25"/>
            <p:cNvSpPr/>
            <p:nvPr/>
          </p:nvSpPr>
          <p:spPr bwMode="auto">
            <a:xfrm rot="824525">
              <a:off x="3975381" y="677488"/>
              <a:ext cx="566040" cy="471030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课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38" name="矩形: 圆角 26"/>
            <p:cNvSpPr/>
            <p:nvPr/>
          </p:nvSpPr>
          <p:spPr bwMode="auto">
            <a:xfrm rot="20889647">
              <a:off x="4603640" y="659317"/>
              <a:ext cx="564523" cy="472428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文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41" name="文本框 4"/>
          <p:cNvSpPr txBox="1">
            <a:spLocks noChangeArrowheads="1"/>
          </p:cNvSpPr>
          <p:nvPr/>
        </p:nvSpPr>
        <p:spPr bwMode="auto">
          <a:xfrm>
            <a:off x="1001713" y="1209675"/>
            <a:ext cx="7258050" cy="641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自由读课文，圈出文中的生字。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8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8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5" grpId="0"/>
      <p:bldP spid="8296" grpId="0"/>
      <p:bldP spid="8297" grpId="0"/>
      <p:bldP spid="8298" grpId="0"/>
      <p:bldP spid="16" grpId="0"/>
      <p:bldP spid="16" grpId="1"/>
      <p:bldP spid="17" grpId="0"/>
      <p:bldP spid="17" grpId="1"/>
      <p:bldP spid="18" grpId="0"/>
      <p:bldP spid="18" grpId="1"/>
      <p:bldP spid="21" grpId="0"/>
      <p:bldP spid="21" grpId="1"/>
      <p:bldP spid="8307" grpId="0"/>
      <p:bldP spid="23" grpId="0"/>
      <p:bldP spid="23" grpId="1"/>
      <p:bldP spid="8311" grpId="0"/>
      <p:bldP spid="27" grpId="0"/>
      <p:bldP spid="27" grpId="1"/>
      <p:bldP spid="8313" grpId="0"/>
      <p:bldP spid="8314" grpId="0"/>
      <p:bldP spid="39" grpId="0"/>
      <p:bldP spid="39" grpId="1"/>
      <p:bldP spid="40" grpId="0"/>
      <p:bldP spid="40" grpId="1"/>
      <p:bldP spid="8317" grpId="0"/>
      <p:bldP spid="42" grpId="0"/>
      <p:bldP spid="42" grpId="1"/>
      <p:bldP spid="8319" grpId="0"/>
      <p:bldP spid="44" grpId="0"/>
      <p:bldP spid="44" grpId="1"/>
      <p:bldP spid="2" grpId="0"/>
      <p:bldP spid="3" grpId="0"/>
      <p:bldP spid="4" grpId="0"/>
      <p:bldP spid="4" grpId="1"/>
      <p:bldP spid="5" grpId="0"/>
      <p:bldP spid="5" grpId="1"/>
      <p:bldP spid="6" grpId="0"/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1"/>
          <p:cNvSpPr txBox="1"/>
          <p:nvPr/>
        </p:nvSpPr>
        <p:spPr>
          <a:xfrm>
            <a:off x="539750" y="315913"/>
            <a:ext cx="1944688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巧记生字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49375" y="1062038"/>
            <a:ext cx="1584325" cy="731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比一比：</a:t>
            </a:r>
            <a:endParaRPr kumimoji="0" lang="zh-CN" altLang="en-US" sz="3200" b="1" kern="1200" cap="none" spc="0" normalizeH="0" baseline="0" noProof="0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76600" y="1058863"/>
            <a:ext cx="700088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41788" y="1079500"/>
            <a:ext cx="10080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65750" y="1058863"/>
            <a:ext cx="71913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49375" y="2500313"/>
            <a:ext cx="1584325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加一加：</a:t>
            </a:r>
            <a:endParaRPr kumimoji="0" lang="zh-CN" altLang="en-US" sz="3200" b="1" kern="1200" cap="none" spc="0" normalizeH="0" baseline="0" noProof="0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144963" y="2509838"/>
            <a:ext cx="576262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13313" y="2500313"/>
            <a:ext cx="601662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726113" y="2509838"/>
            <a:ext cx="5762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211888" y="2500313"/>
            <a:ext cx="6016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阳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144963" y="3162300"/>
            <a:ext cx="576262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13313" y="3209925"/>
            <a:ext cx="601662" cy="642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726113" y="3162300"/>
            <a:ext cx="5762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219825" y="3197225"/>
            <a:ext cx="6016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送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346450" y="3162300"/>
            <a:ext cx="6985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辶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144963" y="3871913"/>
            <a:ext cx="576262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941888" y="3871913"/>
            <a:ext cx="601662" cy="642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246813" y="3871913"/>
            <a:ext cx="601662" cy="642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香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346450" y="3871913"/>
            <a:ext cx="698500" cy="642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禾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726113" y="3871913"/>
            <a:ext cx="493712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8375" y="2633663"/>
            <a:ext cx="250825" cy="557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文本框 26"/>
          <p:cNvSpPr txBox="1"/>
          <p:nvPr/>
        </p:nvSpPr>
        <p:spPr>
          <a:xfrm>
            <a:off x="3276600" y="1733550"/>
            <a:ext cx="7000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141788" y="1754188"/>
            <a:ext cx="10080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365750" y="1733550"/>
            <a:ext cx="71913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回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7" grpId="0"/>
      <p:bldP spid="28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386" name="组合 27"/>
          <p:cNvGrpSpPr/>
          <p:nvPr/>
        </p:nvGrpSpPr>
        <p:grpSpPr>
          <a:xfrm>
            <a:off x="1116013" y="260350"/>
            <a:ext cx="2492375" cy="585788"/>
            <a:chOff x="2785635" y="632761"/>
            <a:chExt cx="2382528" cy="515757"/>
          </a:xfrm>
        </p:grpSpPr>
        <p:sp>
          <p:nvSpPr>
            <p:cNvPr id="3" name="矩形: 圆角 23"/>
            <p:cNvSpPr/>
            <p:nvPr/>
          </p:nvSpPr>
          <p:spPr bwMode="auto">
            <a:xfrm rot="20527566">
              <a:off x="2785635" y="669102"/>
              <a:ext cx="564523" cy="471030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书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4" name="矩形: 圆角 24"/>
            <p:cNvSpPr/>
            <p:nvPr/>
          </p:nvSpPr>
          <p:spPr bwMode="auto">
            <a:xfrm rot="294411">
              <a:off x="3382025" y="632761"/>
              <a:ext cx="564523" cy="471030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写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" name="矩形: 圆角 25"/>
            <p:cNvSpPr/>
            <p:nvPr/>
          </p:nvSpPr>
          <p:spPr bwMode="auto">
            <a:xfrm rot="824525">
              <a:off x="3975381" y="677488"/>
              <a:ext cx="566040" cy="471030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指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" name="矩形: 圆角 26"/>
            <p:cNvSpPr/>
            <p:nvPr/>
          </p:nvSpPr>
          <p:spPr bwMode="auto">
            <a:xfrm rot="20889647">
              <a:off x="4603640" y="659318"/>
              <a:ext cx="564523" cy="472427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导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6387" name="文本框 6"/>
          <p:cNvSpPr txBox="1"/>
          <p:nvPr/>
        </p:nvSpPr>
        <p:spPr>
          <a:xfrm>
            <a:off x="903288" y="1790700"/>
            <a:ext cx="738187" cy="165576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</a:rPr>
              <a:t>猜谜语</a:t>
            </a:r>
            <a:endParaRPr lang="zh-CN" altLang="en-US" sz="36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36775" y="1708150"/>
            <a:ext cx="3708400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大口框里有个“大”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02125" y="3446463"/>
            <a:ext cx="2952750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谜底：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30913" y="3302000"/>
            <a:ext cx="647700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39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72225" y="1355725"/>
            <a:ext cx="1439863" cy="19224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390525" y="1601788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结构：</a:t>
            </a:r>
            <a:endParaRPr kumimoji="0" lang="en-US" altLang="zh-CN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167063" y="1592263"/>
            <a:ext cx="158432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部首：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90525" y="2335213"/>
            <a:ext cx="22542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书写指导：</a:t>
            </a:r>
            <a:endParaRPr kumimoji="0" lang="zh-CN" altLang="en-US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639888" y="1597025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全包围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54513" y="1589088"/>
            <a:ext cx="792163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口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90525" y="2882900"/>
            <a:ext cx="8018463" cy="1239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n-ea"/>
                <a:ea typeface="+mn-ea"/>
                <a:cs typeface="+mn-cs"/>
              </a:rPr>
              <a:t>    被包围部分的大小要适中，笔顺规则为先外后内再封口。</a:t>
            </a:r>
            <a:endParaRPr kumimoji="0" lang="en-US" altLang="zh-CN" sz="3200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00038" y="625475"/>
            <a:ext cx="11715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 err="1">
                <a:solidFill>
                  <a:srgbClr val="0000FF"/>
                </a:solidFill>
                <a:latin typeface="+mn-ea"/>
                <a:ea typeface="+mn-ea"/>
                <a:cs typeface="+mn-cs"/>
              </a:rPr>
              <a:t>yīn</a:t>
            </a:r>
            <a:endParaRPr kumimoji="0" lang="en-US" altLang="zh-CN" sz="3200" b="1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7417" name="文本框 17"/>
          <p:cNvSpPr txBox="1"/>
          <p:nvPr/>
        </p:nvSpPr>
        <p:spPr>
          <a:xfrm>
            <a:off x="1508125" y="279400"/>
            <a:ext cx="1181100" cy="1322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因</a:t>
            </a:r>
            <a:endParaRPr lang="en-US" altLang="zh-CN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因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957763" y="230188"/>
            <a:ext cx="2697162" cy="2679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文本框 17"/>
          <p:cNvSpPr txBox="1"/>
          <p:nvPr/>
        </p:nvSpPr>
        <p:spPr>
          <a:xfrm>
            <a:off x="746125" y="4144963"/>
            <a:ext cx="7488238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FF0000"/>
                </a:solidFill>
                <a:latin typeface="+mj-ea"/>
                <a:ea typeface="+mj-ea"/>
                <a:cs typeface="+mn-cs"/>
              </a:rPr>
              <a:t>观察比较：</a:t>
            </a:r>
            <a:r>
              <a:rPr kumimoji="0" lang="en-US" altLang="zh-CN" sz="3200" b="1" kern="1200" cap="none" spc="0" normalizeH="0" baseline="0" noProof="0" dirty="0">
                <a:latin typeface="+mj-ea"/>
                <a:ea typeface="+mj-ea"/>
                <a:cs typeface="+mn-cs"/>
              </a:rPr>
              <a:t>“</a:t>
            </a:r>
            <a:r>
              <a:rPr kumimoji="0" lang="zh-CN" altLang="en-US" sz="3200" b="1" kern="1200" cap="none" spc="0" normalizeH="0" baseline="0" noProof="0" dirty="0">
                <a:latin typeface="+mj-ea"/>
                <a:ea typeface="+mj-ea"/>
                <a:cs typeface="+mn-cs"/>
              </a:rPr>
              <a:t>园”与“因”哪里长得像？</a:t>
            </a:r>
            <a:endParaRPr kumimoji="0" lang="zh-CN" altLang="en-US" sz="32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 fullScrn="1"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34" name="组合 27"/>
          <p:cNvGrpSpPr/>
          <p:nvPr/>
        </p:nvGrpSpPr>
        <p:grpSpPr>
          <a:xfrm>
            <a:off x="1071563" y="292100"/>
            <a:ext cx="2492375" cy="585788"/>
            <a:chOff x="2785635" y="632761"/>
            <a:chExt cx="2382528" cy="515757"/>
          </a:xfrm>
        </p:grpSpPr>
        <p:sp>
          <p:nvSpPr>
            <p:cNvPr id="4" name="矩形: 圆角 23"/>
            <p:cNvSpPr/>
            <p:nvPr/>
          </p:nvSpPr>
          <p:spPr bwMode="auto">
            <a:xfrm rot="20527566">
              <a:off x="2785635" y="669102"/>
              <a:ext cx="564523" cy="471030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课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" name="矩形: 圆角 24"/>
            <p:cNvSpPr/>
            <p:nvPr/>
          </p:nvSpPr>
          <p:spPr bwMode="auto">
            <a:xfrm rot="294411">
              <a:off x="3382025" y="632761"/>
              <a:ext cx="564523" cy="471030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文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" name="矩形: 圆角 25"/>
            <p:cNvSpPr/>
            <p:nvPr/>
          </p:nvSpPr>
          <p:spPr bwMode="auto">
            <a:xfrm rot="824525">
              <a:off x="3975381" y="677488"/>
              <a:ext cx="566040" cy="471030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解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7" name="矩形: 圆角 26"/>
            <p:cNvSpPr/>
            <p:nvPr/>
          </p:nvSpPr>
          <p:spPr bwMode="auto">
            <a:xfrm rot="20889647">
              <a:off x="4603640" y="659318"/>
              <a:ext cx="564523" cy="472427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读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755650" y="1058863"/>
            <a:ext cx="7488238" cy="13716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j-ea"/>
                <a:ea typeface="+mj-ea"/>
                <a:cs typeface="+mn-cs"/>
              </a:rPr>
              <a:t>    朗读课文，思考：文中的小男孩分别为四季画了哪四个不同颜色的太阳？</a:t>
            </a:r>
            <a:endParaRPr kumimoji="0" lang="zh-CN" altLang="en-US" sz="32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09738" y="2641600"/>
            <a:ext cx="2249488" cy="73342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绿绿的太阳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70450" y="2641600"/>
            <a:ext cx="2401888" cy="73342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金黄的太阳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09738" y="3621088"/>
            <a:ext cx="2249488" cy="73342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红红的太阳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870450" y="3621088"/>
            <a:ext cx="2401888" cy="73342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彩色的太阳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827088" y="1276350"/>
            <a:ext cx="7669213" cy="21494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latin typeface="+mj-ea"/>
                <a:ea typeface="+mj-ea"/>
                <a:cs typeface="+mn-cs"/>
              </a:rPr>
              <a:t>    说一说，你最喜欢哪个季节的太阳？试着描述一下那个季节的太阳是什么样的。</a:t>
            </a:r>
            <a:endParaRPr kumimoji="0" lang="zh-CN" altLang="en-US" sz="36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小凤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1271</Words>
  <Application>WPS 演示</Application>
  <PresentationFormat>全屏显示(16:9)</PresentationFormat>
  <Paragraphs>400</Paragraphs>
  <Slides>32</Slides>
  <Notes>2</Notes>
  <HiddenSlides>0</HiddenSlides>
  <MMClips>6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5" baseType="lpstr">
      <vt:lpstr>Arial</vt:lpstr>
      <vt:lpstr>宋体</vt:lpstr>
      <vt:lpstr>Wingdings</vt:lpstr>
      <vt:lpstr>Calibri</vt:lpstr>
      <vt:lpstr>黑体</vt:lpstr>
      <vt:lpstr>楷体</vt:lpstr>
      <vt:lpstr>微软雅黑</vt:lpstr>
      <vt:lpstr>Arial Unicode MS</vt:lpstr>
      <vt:lpstr>Cambria</vt:lpstr>
      <vt:lpstr>Arial</vt:lpstr>
      <vt:lpstr>等线</vt:lpstr>
      <vt:lpstr>小凤主题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易提分旗舰店; yitifen.tmall.com;</Company>
  <LinksUpToDate>false</LinksUpToDate>
  <SharedDoc>false</SharedDoc>
  <HyperlinksChanged>false</HyperlinksChanged>
  <AppVersion>14.0000</AppVersion>
  <Manager>易提分旗舰店; yitifen.tmall.com;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yitifen.tmall.com</dc:creator>
  <cp:lastModifiedBy>上帝掷骰子吗</cp:lastModifiedBy>
  <cp:revision>2</cp:revision>
  <dcterms:created xsi:type="dcterms:W3CDTF">2023-10-27T05:31:00Z</dcterms:created>
  <dcterms:modified xsi:type="dcterms:W3CDTF">2023-11-13T15:39:39Z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719534BE4C0244B2AEE519AE8F6C2E4B_13</vt:lpwstr>
  </property>
  <property fmtid="{D5CDD505-2E9C-101B-9397-08002B2CF9AE}" pid="4" name="KSOProductBuildVer">
    <vt:lpwstr>2052-12.1.0.15374</vt:lpwstr>
  </property>
</Properties>
</file>