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41"/>
  </p:notesMasterIdLst>
  <p:handoutMasterIdLst>
    <p:handoutMasterId r:id="rId42"/>
  </p:handoutMasterIdLst>
  <p:sldIdLst>
    <p:sldId id="414" r:id="rId4"/>
    <p:sldId id="417" r:id="rId5"/>
    <p:sldId id="416" r:id="rId6"/>
    <p:sldId id="453" r:id="rId7"/>
    <p:sldId id="363" r:id="rId8"/>
    <p:sldId id="419" r:id="rId9"/>
    <p:sldId id="455" r:id="rId10"/>
    <p:sldId id="456" r:id="rId11"/>
    <p:sldId id="425" r:id="rId12"/>
    <p:sldId id="426" r:id="rId13"/>
    <p:sldId id="427" r:id="rId14"/>
    <p:sldId id="420" r:id="rId15"/>
    <p:sldId id="428" r:id="rId16"/>
    <p:sldId id="458" r:id="rId17"/>
    <p:sldId id="429" r:id="rId18"/>
    <p:sldId id="454" r:id="rId19"/>
    <p:sldId id="421" r:id="rId20"/>
    <p:sldId id="430" r:id="rId21"/>
    <p:sldId id="423" r:id="rId22"/>
    <p:sldId id="432" r:id="rId23"/>
    <p:sldId id="433" r:id="rId24"/>
    <p:sldId id="435" r:id="rId25"/>
    <p:sldId id="434" r:id="rId26"/>
    <p:sldId id="436" r:id="rId27"/>
    <p:sldId id="437" r:id="rId28"/>
    <p:sldId id="438" r:id="rId29"/>
    <p:sldId id="459" r:id="rId30"/>
    <p:sldId id="460" r:id="rId31"/>
    <p:sldId id="461" r:id="rId32"/>
    <p:sldId id="424" r:id="rId33"/>
    <p:sldId id="449" r:id="rId34"/>
    <p:sldId id="450" r:id="rId35"/>
    <p:sldId id="463" r:id="rId36"/>
    <p:sldId id="462" r:id="rId37"/>
    <p:sldId id="452" r:id="rId38"/>
    <p:sldId id="464" r:id="rId39"/>
    <p:sldId id="486" r:id="rId40"/>
  </p:sldIdLst>
  <p:sldSz cx="9144000" cy="5143500"/>
  <p:notesSz cx="6858000" cy="9144000"/>
  <p:custDataLst>
    <p:tags r:id="rId4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CD1521"/>
    <a:srgbClr val="FCA6A6"/>
    <a:srgbClr val="CEBCEA"/>
    <a:srgbClr val="FF00FF"/>
    <a:srgbClr val="7A3282"/>
    <a:srgbClr val="8053C9"/>
    <a:srgbClr val="8573A3"/>
    <a:srgbClr val="8AED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765"/>
    <p:restoredTop sz="94660"/>
  </p:normalViewPr>
  <p:slideViewPr>
    <p:cSldViewPr showGuides="1">
      <p:cViewPr varScale="1">
        <p:scale>
          <a:sx n="137" d="100"/>
          <a:sy n="137" d="100"/>
        </p:scale>
        <p:origin x="630"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54B778E9-9C93-4E3B-A2DF-CAC2C7232410}"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77C6221-FD60-4BB3-9F41-6CB23B2E6B83}"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5944FFF-83E1-4D59-A843-B8ED5F7F6DED}"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6AA0D360-6B90-4395-8042-01EEF83C430B}"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4" name="矩形 3"/>
          <p:cNvSpPr/>
          <p:nvPr/>
        </p:nvSpPr>
        <p:spPr>
          <a:xfrm>
            <a:off x="161925" y="203200"/>
            <a:ext cx="8820150" cy="4737100"/>
          </a:xfrm>
          <a:prstGeom prst="rect">
            <a:avLst/>
          </a:prstGeom>
          <a:solidFill>
            <a:srgbClr val="F8F9FA">
              <a:alpha val="9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3" name="图片 5"/>
          <p:cNvPicPr>
            <a:picLocks noChangeAspect="1"/>
          </p:cNvPicPr>
          <p:nvPr userDrawn="1"/>
        </p:nvPicPr>
        <p:blipFill>
          <a:blip r:embed="rId3"/>
          <a:stretch>
            <a:fillRect/>
          </a:stretch>
        </p:blipFill>
        <p:spPr>
          <a:xfrm>
            <a:off x="-133350" y="-38100"/>
            <a:ext cx="960438" cy="962025"/>
          </a:xfrm>
          <a:prstGeom prst="rect">
            <a:avLst/>
          </a:prstGeom>
          <a:noFill/>
          <a:ln w="9525">
            <a:noFill/>
          </a:ln>
        </p:spPr>
      </p:pic>
      <p:pic>
        <p:nvPicPr>
          <p:cNvPr id="2054" name="图片 6"/>
          <p:cNvPicPr>
            <a:picLocks noChangeAspect="1"/>
          </p:cNvPicPr>
          <p:nvPr userDrawn="1"/>
        </p:nvPicPr>
        <p:blipFill>
          <a:blip r:embed="rId4"/>
          <a:srcRect r="25301"/>
          <a:stretch>
            <a:fillRect/>
          </a:stretch>
        </p:blipFill>
        <p:spPr>
          <a:xfrm>
            <a:off x="8207375" y="3927475"/>
            <a:ext cx="936625" cy="125412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4"/>
          <p:cNvPicPr>
            <a:picLocks noChangeAspect="1"/>
          </p:cNvPicPr>
          <p:nvPr userDrawn="1"/>
        </p:nvPicPr>
        <p:blipFill>
          <a:blip r:embed="rId3"/>
          <a:srcRect r="25301"/>
          <a:stretch>
            <a:fillRect/>
          </a:stretch>
        </p:blipFill>
        <p:spPr>
          <a:xfrm>
            <a:off x="8207375" y="3927475"/>
            <a:ext cx="936625" cy="1254125"/>
          </a:xfrm>
          <a:prstGeom prst="rect">
            <a:avLst/>
          </a:prstGeom>
          <a:noFill/>
          <a:ln w="9525">
            <a:noFill/>
          </a:ln>
        </p:spPr>
      </p:pic>
      <p:pic>
        <p:nvPicPr>
          <p:cNvPr id="5" name="图片 4"/>
          <p:cNvPicPr>
            <a:picLocks noChangeAspect="1"/>
          </p:cNvPicPr>
          <p:nvPr/>
        </p:nvPicPr>
        <p:blipFill>
          <a:blip r:embed="rId4" cstate="print"/>
          <a:srcRect l="26076"/>
          <a:stretch>
            <a:fillRect/>
          </a:stretch>
        </p:blipFill>
        <p:spPr>
          <a:xfrm rot="996725">
            <a:off x="-126131" y="4444084"/>
            <a:ext cx="973057" cy="740325"/>
          </a:xfrm>
          <a:custGeom>
            <a:avLst/>
            <a:gdLst>
              <a:gd name="connsiteX0" fmla="*/ 0 w 973057"/>
              <a:gd name="connsiteY0" fmla="*/ 0 h 740325"/>
              <a:gd name="connsiteX1" fmla="*/ 938774 w 973057"/>
              <a:gd name="connsiteY1" fmla="*/ 0 h 740325"/>
              <a:gd name="connsiteX2" fmla="*/ 973057 w 973057"/>
              <a:gd name="connsiteY2" fmla="*/ 114912 h 740325"/>
              <a:gd name="connsiteX3" fmla="*/ 973057 w 973057"/>
              <a:gd name="connsiteY3" fmla="*/ 568605 h 740325"/>
              <a:gd name="connsiteX4" fmla="*/ 397476 w 973057"/>
              <a:gd name="connsiteY4" fmla="*/ 740325 h 740325"/>
              <a:gd name="connsiteX5" fmla="*/ 220870 w 973057"/>
              <a:gd name="connsiteY5" fmla="*/ 740325 h 74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3057" h="740325">
                <a:moveTo>
                  <a:pt x="0" y="0"/>
                </a:moveTo>
                <a:lnTo>
                  <a:pt x="938774" y="0"/>
                </a:lnTo>
                <a:lnTo>
                  <a:pt x="973057" y="114912"/>
                </a:lnTo>
                <a:lnTo>
                  <a:pt x="973057" y="568605"/>
                </a:lnTo>
                <a:lnTo>
                  <a:pt x="397476" y="740325"/>
                </a:lnTo>
                <a:lnTo>
                  <a:pt x="220870" y="740325"/>
                </a:lnTo>
                <a:close/>
              </a:path>
            </a:pathLst>
          </a:custGeom>
        </p:spPr>
      </p:pic>
      <p:pic>
        <p:nvPicPr>
          <p:cNvPr id="3078" name="图片 6"/>
          <p:cNvPicPr>
            <a:picLocks noChangeAspect="1"/>
          </p:cNvPicPr>
          <p:nvPr userDrawn="1"/>
        </p:nvPicPr>
        <p:blipFill>
          <a:blip r:embed="rId5"/>
          <a:srcRect t="37399" b="37401"/>
          <a:stretch>
            <a:fillRect/>
          </a:stretch>
        </p:blipFill>
        <p:spPr>
          <a:xfrm>
            <a:off x="3054350" y="-38100"/>
            <a:ext cx="3095625" cy="7810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4" name="矩形 3"/>
          <p:cNvSpPr/>
          <p:nvPr/>
        </p:nvSpPr>
        <p:spPr>
          <a:xfrm>
            <a:off x="0" y="1563688"/>
            <a:ext cx="9144000" cy="1905000"/>
          </a:xfrm>
          <a:prstGeom prst="rect">
            <a:avLst/>
          </a:prstGeom>
          <a:solidFill>
            <a:schemeClr val="bg1">
              <a:alpha val="9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1" name="图片 7"/>
          <p:cNvPicPr>
            <a:picLocks noChangeAspect="1"/>
          </p:cNvPicPr>
          <p:nvPr userDrawn="1"/>
        </p:nvPicPr>
        <p:blipFill>
          <a:blip r:embed="rId3"/>
          <a:srcRect t="48315"/>
          <a:stretch>
            <a:fillRect/>
          </a:stretch>
        </p:blipFill>
        <p:spPr>
          <a:xfrm>
            <a:off x="3348038" y="0"/>
            <a:ext cx="1335087" cy="3873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123" name="组合 3"/>
          <p:cNvGrpSpPr/>
          <p:nvPr userDrawn="1"/>
        </p:nvGrpSpPr>
        <p:grpSpPr>
          <a:xfrm>
            <a:off x="0" y="0"/>
            <a:ext cx="9144000" cy="5143500"/>
            <a:chOff x="0" y="-1"/>
            <a:chExt cx="9144001" cy="5143501"/>
          </a:xfrm>
        </p:grpSpPr>
        <p:pic>
          <p:nvPicPr>
            <p:cNvPr id="5124" name="图片 4"/>
            <p:cNvPicPr>
              <a:picLocks noChangeAspect="1"/>
            </p:cNvPicPr>
            <p:nvPr/>
          </p:nvPicPr>
          <p:blipFill>
            <a:blip r:embed="rId2"/>
            <a:srcRect l="39568" t="24126" r="35989" b="2"/>
            <a:stretch>
              <a:fillRect/>
            </a:stretch>
          </p:blipFill>
          <p:spPr>
            <a:xfrm>
              <a:off x="0" y="0"/>
              <a:ext cx="9144001" cy="5143500"/>
            </a:xfrm>
            <a:prstGeom prst="rect">
              <a:avLst/>
            </a:prstGeom>
            <a:noFill/>
            <a:ln w="9525">
              <a:noFill/>
            </a:ln>
          </p:spPr>
        </p:pic>
        <p:pic>
          <p:nvPicPr>
            <p:cNvPr id="5125" name="图片 5"/>
            <p:cNvPicPr>
              <a:picLocks noChangeAspect="1"/>
            </p:cNvPicPr>
            <p:nvPr/>
          </p:nvPicPr>
          <p:blipFill>
            <a:blip r:embed="rId3"/>
            <a:srcRect l="6384" r="55713" b="8269"/>
            <a:stretch>
              <a:fillRect/>
            </a:stretch>
          </p:blipFill>
          <p:spPr>
            <a:xfrm>
              <a:off x="1" y="754063"/>
              <a:ext cx="4067944" cy="3545879"/>
            </a:xfrm>
            <a:prstGeom prst="rect">
              <a:avLst/>
            </a:prstGeom>
            <a:noFill/>
            <a:ln w="9525">
              <a:noFill/>
            </a:ln>
          </p:spPr>
        </p:pic>
        <p:pic>
          <p:nvPicPr>
            <p:cNvPr id="5126" name="图片 6"/>
            <p:cNvPicPr>
              <a:picLocks noChangeAspect="1"/>
            </p:cNvPicPr>
            <p:nvPr/>
          </p:nvPicPr>
          <p:blipFill>
            <a:blip r:embed="rId4"/>
            <a:srcRect l="52705" r="-2" b="8269"/>
            <a:stretch>
              <a:fillRect/>
            </a:stretch>
          </p:blipFill>
          <p:spPr>
            <a:xfrm>
              <a:off x="4067945" y="754062"/>
              <a:ext cx="5076055" cy="3545879"/>
            </a:xfrm>
            <a:prstGeom prst="rect">
              <a:avLst/>
            </a:prstGeom>
            <a:noFill/>
            <a:ln w="9525">
              <a:noFill/>
            </a:ln>
          </p:spPr>
        </p:pic>
        <p:pic>
          <p:nvPicPr>
            <p:cNvPr id="5127" name="图片 7"/>
            <p:cNvPicPr>
              <a:picLocks noChangeAspect="1"/>
            </p:cNvPicPr>
            <p:nvPr/>
          </p:nvPicPr>
          <p:blipFill>
            <a:blip r:embed="rId5"/>
            <a:srcRect l="26065" t="1804" r="55713" b="78690"/>
            <a:stretch>
              <a:fillRect/>
            </a:stretch>
          </p:blipFill>
          <p:spPr>
            <a:xfrm>
              <a:off x="2483768" y="-1"/>
              <a:ext cx="1800200" cy="754062"/>
            </a:xfrm>
            <a:prstGeom prst="rect">
              <a:avLst/>
            </a:prstGeom>
            <a:noFill/>
            <a:ln w="9525">
              <a:noFill/>
            </a:ln>
          </p:spPr>
        </p:pic>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2.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0.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5"/>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slide" Target="slide16.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4" name="组合 6"/>
          <p:cNvGrpSpPr/>
          <p:nvPr/>
        </p:nvGrpSpPr>
        <p:grpSpPr>
          <a:xfrm>
            <a:off x="898525" y="1924050"/>
            <a:ext cx="3673475" cy="1130300"/>
            <a:chOff x="1403350" y="1020763"/>
            <a:chExt cx="3673475" cy="1130300"/>
          </a:xfrm>
        </p:grpSpPr>
        <p:grpSp>
          <p:nvGrpSpPr>
            <p:cNvPr id="8200" name="组合 10"/>
            <p:cNvGrpSpPr/>
            <p:nvPr/>
          </p:nvGrpSpPr>
          <p:grpSpPr>
            <a:xfrm>
              <a:off x="1403350" y="1020763"/>
              <a:ext cx="3673475" cy="1130300"/>
              <a:chOff x="1403648" y="1020636"/>
              <a:chExt cx="3673177" cy="1130730"/>
            </a:xfrm>
          </p:grpSpPr>
          <p:pic>
            <p:nvPicPr>
              <p:cNvPr id="12" name="图片 11">
                <a:hlinkClick r:id="rId1" action="ppaction://hlinksldjump"/>
              </p:cNvPr>
              <p:cNvPicPr>
                <a:picLocks noChangeAspect="1"/>
              </p:cNvPicPr>
              <p:nvPr/>
            </p:nvPicPr>
            <p:blipFill rotWithShape="1">
              <a:blip r:embed="rId2" cstate="print">
                <a:duotone>
                  <a:schemeClr val="accent5">
                    <a:shade val="45000"/>
                    <a:satMod val="135000"/>
                  </a:schemeClr>
                  <a:prstClr val="white"/>
                </a:duotone>
              </a:blip>
              <a:srcRect t="33211" b="42989"/>
              <a:stretch>
                <a:fillRect/>
              </a:stretch>
            </p:blipFill>
            <p:spPr>
              <a:xfrm>
                <a:off x="1476425" y="1119925"/>
                <a:ext cx="3600400" cy="1031441"/>
              </a:xfrm>
              <a:prstGeom prst="rect">
                <a:avLst/>
              </a:prstGeom>
              <a:effectLst>
                <a:outerShdw blurRad="50800" dist="38100" dir="2700000" algn="tl" rotWithShape="0">
                  <a:prstClr val="black">
                    <a:alpha val="40000"/>
                  </a:prstClr>
                </a:outerShdw>
              </a:effectLst>
            </p:spPr>
          </p:pic>
          <p:pic>
            <p:nvPicPr>
              <p:cNvPr id="8203" name="图片 2">
                <a:hlinkClick r:id="rId1" action="ppaction://hlinksldjump"/>
              </p:cNvPr>
              <p:cNvPicPr>
                <a:picLocks noChangeAspect="1"/>
              </p:cNvPicPr>
              <p:nvPr/>
            </p:nvPicPr>
            <p:blipFill>
              <a:blip r:embed="rId3"/>
              <a:srcRect t="29012" b="37389"/>
              <a:stretch>
                <a:fillRect/>
              </a:stretch>
            </p:blipFill>
            <p:spPr>
              <a:xfrm flipH="1">
                <a:off x="1403648" y="1020636"/>
                <a:ext cx="2016224" cy="615010"/>
              </a:xfrm>
              <a:prstGeom prst="rect">
                <a:avLst/>
              </a:prstGeom>
              <a:noFill/>
              <a:ln w="9525">
                <a:noFill/>
              </a:ln>
            </p:spPr>
          </p:pic>
        </p:grpSp>
        <p:sp>
          <p:nvSpPr>
            <p:cNvPr id="8201" name="标题 1">
              <a:hlinkClick r:id="rId1" action="ppaction://hlinksldjump"/>
            </p:cNvPr>
            <p:cNvSpPr txBox="1"/>
            <p:nvPr/>
          </p:nvSpPr>
          <p:spPr>
            <a:xfrm>
              <a:off x="2412401" y="1294605"/>
              <a:ext cx="2160240" cy="757237"/>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grpSp>
      <p:grpSp>
        <p:nvGrpSpPr>
          <p:cNvPr id="8195" name="组合 7"/>
          <p:cNvGrpSpPr/>
          <p:nvPr/>
        </p:nvGrpSpPr>
        <p:grpSpPr>
          <a:xfrm>
            <a:off x="4425950" y="1924050"/>
            <a:ext cx="3671888" cy="1130300"/>
            <a:chOff x="4284663" y="2500313"/>
            <a:chExt cx="3671887" cy="1130300"/>
          </a:xfrm>
        </p:grpSpPr>
        <p:grpSp>
          <p:nvGrpSpPr>
            <p:cNvPr id="8196" name="组合 13"/>
            <p:cNvGrpSpPr/>
            <p:nvPr/>
          </p:nvGrpSpPr>
          <p:grpSpPr>
            <a:xfrm>
              <a:off x="4284663" y="2500313"/>
              <a:ext cx="3671887" cy="1130300"/>
              <a:chOff x="1403648" y="1020636"/>
              <a:chExt cx="3673177" cy="1130730"/>
            </a:xfrm>
          </p:grpSpPr>
          <p:pic>
            <p:nvPicPr>
              <p:cNvPr id="15" name="图片 14">
                <a:hlinkClick r:id="rId4" action="ppaction://hlinksldjump"/>
              </p:cNvPr>
              <p:cNvPicPr>
                <a:picLocks noChangeAspect="1"/>
              </p:cNvPicPr>
              <p:nvPr/>
            </p:nvPicPr>
            <p:blipFill rotWithShape="1">
              <a:blip r:embed="rId2" cstate="print">
                <a:duotone>
                  <a:schemeClr val="accent5">
                    <a:shade val="45000"/>
                    <a:satMod val="135000"/>
                  </a:schemeClr>
                  <a:prstClr val="white"/>
                </a:duotone>
              </a:blip>
              <a:srcRect t="33211" b="42989"/>
              <a:stretch>
                <a:fillRect/>
              </a:stretch>
            </p:blipFill>
            <p:spPr>
              <a:xfrm>
                <a:off x="1476425" y="1119925"/>
                <a:ext cx="3600400" cy="1031441"/>
              </a:xfrm>
              <a:prstGeom prst="rect">
                <a:avLst/>
              </a:prstGeom>
              <a:effectLst>
                <a:outerShdw blurRad="50800" dist="38100" dir="2700000" algn="tl" rotWithShape="0">
                  <a:prstClr val="black">
                    <a:alpha val="40000"/>
                  </a:prstClr>
                </a:outerShdw>
              </a:effectLst>
            </p:spPr>
          </p:pic>
          <p:pic>
            <p:nvPicPr>
              <p:cNvPr id="8199" name="图片 15">
                <a:hlinkClick r:id="rId4" action="ppaction://hlinksldjump"/>
              </p:cNvPr>
              <p:cNvPicPr>
                <a:picLocks noChangeAspect="1"/>
              </p:cNvPicPr>
              <p:nvPr/>
            </p:nvPicPr>
            <p:blipFill>
              <a:blip r:embed="rId3"/>
              <a:srcRect t="29012" b="37389"/>
              <a:stretch>
                <a:fillRect/>
              </a:stretch>
            </p:blipFill>
            <p:spPr>
              <a:xfrm flipH="1">
                <a:off x="1403648" y="1020636"/>
                <a:ext cx="2016224" cy="615010"/>
              </a:xfrm>
              <a:prstGeom prst="rect">
                <a:avLst/>
              </a:prstGeom>
              <a:noFill/>
              <a:ln w="9525">
                <a:noFill/>
              </a:ln>
            </p:spPr>
          </p:pic>
        </p:grpSp>
        <p:sp>
          <p:nvSpPr>
            <p:cNvPr id="8197" name="标题 1">
              <a:hlinkClick r:id="rId4" action="ppaction://hlinksldjump"/>
            </p:cNvPr>
            <p:cNvSpPr txBox="1"/>
            <p:nvPr/>
          </p:nvSpPr>
          <p:spPr>
            <a:xfrm>
              <a:off x="5220059" y="2762038"/>
              <a:ext cx="2160240" cy="757237"/>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1"/>
          <p:cNvSpPr/>
          <p:nvPr/>
        </p:nvSpPr>
        <p:spPr>
          <a:xfrm>
            <a:off x="396875" y="1060450"/>
            <a:ext cx="7343775" cy="603250"/>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这篇课文围绕腊八粥讲了一件什么事？</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3600450" y="-20637"/>
            <a:ext cx="2124075" cy="6699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预习概括</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sp>
        <p:nvSpPr>
          <p:cNvPr id="4" name="矩形 3"/>
          <p:cNvSpPr/>
          <p:nvPr/>
        </p:nvSpPr>
        <p:spPr>
          <a:xfrm>
            <a:off x="900113" y="1779588"/>
            <a:ext cx="7740650"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本文讲述了腊八那天八儿等不及要吃粥的嘴馋、对粥的猜想以及看到粥的惊奇，写出了一家人的其乐融融，表现出作者对普通百姓生活的热爱和对亲情的眷恋。</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1"/>
          <p:cNvSpPr/>
          <p:nvPr/>
        </p:nvSpPr>
        <p:spPr>
          <a:xfrm>
            <a:off x="755650" y="268288"/>
            <a:ext cx="6624638" cy="603250"/>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大家是如何概括出这件事的呢？</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404813" y="1058863"/>
            <a:ext cx="7991475" cy="3203575"/>
          </a:xfrm>
          <a:prstGeom prst="rect">
            <a:avLst/>
          </a:prstGeom>
          <a:noFill/>
          <a:ln w="9525">
            <a:noFill/>
          </a:ln>
        </p:spPr>
        <p:txBody>
          <a:bodyPr>
            <a:spAutoFit/>
          </a:bodyPr>
          <a:p>
            <a:pPr eaLnBrk="1" hangingPunct="1">
              <a:lnSpc>
                <a:spcPct val="13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对于写事的文章，可以从</a:t>
            </a:r>
            <a:r>
              <a:rPr lang="zh-CN" altLang="en-US" sz="3200" b="1" dirty="0">
                <a:solidFill>
                  <a:srgbClr val="FF00FF"/>
                </a:solidFill>
                <a:latin typeface="楷体" panose="02010609060101010101" pitchFamily="49" charset="-122"/>
                <a:ea typeface="楷体" panose="02010609060101010101" pitchFamily="49" charset="-122"/>
              </a:rPr>
              <a:t>文章的六要素</a:t>
            </a:r>
            <a:r>
              <a:rPr lang="zh-CN" altLang="en-US" sz="3200" b="1" dirty="0">
                <a:latin typeface="楷体" panose="02010609060101010101" pitchFamily="49" charset="-122"/>
                <a:ea typeface="楷体" panose="02010609060101010101" pitchFamily="49" charset="-122"/>
              </a:rPr>
              <a:t>进行概括。</a:t>
            </a:r>
            <a:endParaRPr lang="en-US" altLang="zh-CN" sz="3200" b="1" dirty="0">
              <a:latin typeface="楷体" panose="02010609060101010101" pitchFamily="49" charset="-122"/>
              <a:ea typeface="楷体" panose="02010609060101010101" pitchFamily="49" charset="-122"/>
            </a:endParaRPr>
          </a:p>
          <a:p>
            <a:pPr eaLnBrk="1" hangingPunct="1">
              <a:lnSpc>
                <a:spcPct val="130000"/>
              </a:lnSpc>
            </a:pPr>
            <a:r>
              <a:rPr lang="zh-CN" altLang="en-US" sz="3200" b="1" dirty="0">
                <a:latin typeface="楷体" panose="02010609060101010101" pitchFamily="49" charset="-122"/>
                <a:ea typeface="楷体" panose="02010609060101010101" pitchFamily="49" charset="-122"/>
              </a:rPr>
              <a:t>    概括课文的主要内容，可以紧扣文中的</a:t>
            </a:r>
            <a:r>
              <a:rPr lang="zh-CN" altLang="en-US" sz="3200" b="1" dirty="0">
                <a:solidFill>
                  <a:srgbClr val="FF00FF"/>
                </a:solidFill>
                <a:latin typeface="楷体" panose="02010609060101010101" pitchFamily="49" charset="-122"/>
                <a:ea typeface="楷体" panose="02010609060101010101" pitchFamily="49" charset="-122"/>
              </a:rPr>
              <a:t>主要人物</a:t>
            </a:r>
            <a:r>
              <a:rPr lang="zh-CN" altLang="en-US" sz="3200" b="1" dirty="0">
                <a:latin typeface="楷体" panose="02010609060101010101" pitchFamily="49" charset="-122"/>
                <a:ea typeface="楷体" panose="02010609060101010101" pitchFamily="49" charset="-122"/>
              </a:rPr>
              <a:t>“妈妈”和“八儿”，并结合</a:t>
            </a:r>
            <a:r>
              <a:rPr lang="zh-CN" altLang="en-US" sz="3200" b="1" dirty="0">
                <a:solidFill>
                  <a:srgbClr val="FF00FF"/>
                </a:solidFill>
                <a:latin typeface="楷体" panose="02010609060101010101" pitchFamily="49" charset="-122"/>
                <a:ea typeface="楷体" panose="02010609060101010101" pitchFamily="49" charset="-122"/>
              </a:rPr>
              <a:t>课题</a:t>
            </a:r>
            <a:r>
              <a:rPr lang="zh-CN" altLang="en-US" sz="3200" b="1" dirty="0">
                <a:latin typeface="楷体" panose="02010609060101010101" pitchFamily="49" charset="-122"/>
                <a:ea typeface="楷体" panose="02010609060101010101" pitchFamily="49" charset="-122"/>
              </a:rPr>
              <a:t>来概括，这样降低了难度，概括效果会更好。</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95263"/>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深入文本，层层剖析</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19459" name="矩形 2"/>
          <p:cNvSpPr/>
          <p:nvPr/>
        </p:nvSpPr>
        <p:spPr>
          <a:xfrm>
            <a:off x="755650" y="1474788"/>
            <a:ext cx="7632700" cy="219392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作者是如何写出腊八粥的美味的？自由读课文，思考问题并画出文中描写腊八粥的句子。</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1"/>
          <p:cNvSpPr/>
          <p:nvPr/>
        </p:nvSpPr>
        <p:spPr>
          <a:xfrm>
            <a:off x="838200" y="179388"/>
            <a:ext cx="3260725" cy="668337"/>
          </a:xfrm>
          <a:prstGeom prst="rect">
            <a:avLst/>
          </a:prstGeom>
          <a:noFill/>
          <a:ln w="9525">
            <a:noFill/>
          </a:ln>
        </p:spPr>
        <p:txBody>
          <a:bodyPr>
            <a:spAutoFit/>
          </a:bodyPr>
          <a:p>
            <a:pPr eaLnBrk="1" hangingPunct="1">
              <a:lnSpc>
                <a:spcPct val="120000"/>
              </a:lnSpc>
            </a:pPr>
            <a:r>
              <a:rPr lang="zh-CN" altLang="en-US" sz="3600" b="1" dirty="0">
                <a:latin typeface="楷体" panose="02010609060101010101" pitchFamily="49" charset="-122"/>
                <a:ea typeface="楷体" panose="02010609060101010101" pitchFamily="49" charset="-122"/>
              </a:rPr>
              <a:t>细读第</a:t>
            </a:r>
            <a:r>
              <a:rPr lang="en-US" altLang="zh-CN" sz="3600" b="1" dirty="0">
                <a:latin typeface="楷体" panose="02010609060101010101" pitchFamily="49" charset="-122"/>
                <a:ea typeface="楷体" panose="02010609060101010101" pitchFamily="49" charset="-122"/>
              </a:rPr>
              <a:t>1</a:t>
            </a:r>
            <a:r>
              <a:rPr lang="zh-CN" altLang="en-US" sz="3600" b="1" dirty="0">
                <a:latin typeface="楷体" panose="02010609060101010101" pitchFamily="49" charset="-122"/>
                <a:ea typeface="楷体" panose="02010609060101010101" pitchFamily="49" charset="-122"/>
              </a:rPr>
              <a:t>自然段</a:t>
            </a:r>
            <a:endParaRPr lang="en-US" altLang="zh-CN" sz="3600" b="1" dirty="0">
              <a:latin typeface="楷体" panose="02010609060101010101" pitchFamily="49" charset="-122"/>
              <a:ea typeface="楷体" panose="02010609060101010101" pitchFamily="49" charset="-122"/>
            </a:endParaRPr>
          </a:p>
        </p:txBody>
      </p:sp>
      <p:grpSp>
        <p:nvGrpSpPr>
          <p:cNvPr id="5" name="组合 4"/>
          <p:cNvGrpSpPr/>
          <p:nvPr/>
        </p:nvGrpSpPr>
        <p:grpSpPr>
          <a:xfrm>
            <a:off x="838200" y="987425"/>
            <a:ext cx="7550150" cy="2557463"/>
            <a:chOff x="837726" y="1338694"/>
            <a:chExt cx="7550698" cy="2556939"/>
          </a:xfrm>
        </p:grpSpPr>
        <p:sp>
          <p:nvSpPr>
            <p:cNvPr id="20488" name="文本框 3"/>
            <p:cNvSpPr txBox="1"/>
            <p:nvPr/>
          </p:nvSpPr>
          <p:spPr>
            <a:xfrm>
              <a:off x="837726" y="1338694"/>
              <a:ext cx="7416824" cy="2556939"/>
            </a:xfrm>
            <a:prstGeom prst="rect">
              <a:avLst/>
            </a:prstGeom>
            <a:noFill/>
            <a:ln w="38100" cap="flat" cmpd="sng">
              <a:solidFill>
                <a:schemeClr val="accent1"/>
              </a:solidFill>
              <a:prstDash val="sysDot"/>
              <a:miter/>
              <a:headEnd type="none" w="med" len="med"/>
              <a:tailEnd type="none" w="med" len="med"/>
            </a:ln>
          </p:spPr>
          <p:txBody>
            <a:bodyPr>
              <a:spAutoFit/>
            </a:bodyPr>
            <a:p>
              <a:endParaRPr lang="zh-CN" altLang="en-US" dirty="0">
                <a:latin typeface="Calibri" panose="020F0502020204030204" pitchFamily="34" charset="0"/>
              </a:endParaRPr>
            </a:p>
          </p:txBody>
        </p:sp>
        <p:sp>
          <p:nvSpPr>
            <p:cNvPr id="3" name="矩形 2"/>
            <p:cNvSpPr/>
            <p:nvPr/>
          </p:nvSpPr>
          <p:spPr>
            <a:xfrm>
              <a:off x="971086" y="1383135"/>
              <a:ext cx="7417338" cy="237758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初学喊爸爸的小孩子，会出门叫洋车了的大孩子，嘴巴上长了许多白胡子的老孩子，提到腊八粥，谁不是嘴里就立时生一种甜甜的腻腻的感觉呢。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6" name="矩形 5"/>
          <p:cNvSpPr/>
          <p:nvPr/>
        </p:nvSpPr>
        <p:spPr>
          <a:xfrm>
            <a:off x="4238625" y="1030288"/>
            <a:ext cx="1460500"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小孩子</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7" name="矩形 6"/>
          <p:cNvSpPr/>
          <p:nvPr/>
        </p:nvSpPr>
        <p:spPr>
          <a:xfrm>
            <a:off x="2195513" y="1616075"/>
            <a:ext cx="1462088"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大孩子</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8" name="矩形 7"/>
          <p:cNvSpPr/>
          <p:nvPr/>
        </p:nvSpPr>
        <p:spPr>
          <a:xfrm>
            <a:off x="1379538" y="2198688"/>
            <a:ext cx="1460500"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老孩子</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9" name="矩形 8"/>
          <p:cNvSpPr/>
          <p:nvPr/>
        </p:nvSpPr>
        <p:spPr>
          <a:xfrm>
            <a:off x="323850" y="3508375"/>
            <a:ext cx="8208963"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不同年龄段的人，都会对腊八粥产生甜甜的腻腻的感觉，说明了</a:t>
            </a:r>
            <a:r>
              <a:rPr lang="zh-CN" altLang="en-US" sz="3200" b="1" dirty="0">
                <a:solidFill>
                  <a:srgbClr val="FF00FF"/>
                </a:solidFill>
                <a:latin typeface="楷体" panose="02010609060101010101" pitchFamily="49" charset="-122"/>
                <a:ea typeface="楷体" panose="02010609060101010101" pitchFamily="49" charset="-122"/>
              </a:rPr>
              <a:t>腊八粥十分美味</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6151563" y="150813"/>
            <a:ext cx="1368425" cy="1008062"/>
            <a:chOff x="6151096" y="150175"/>
            <a:chExt cx="1368152" cy="1008112"/>
          </a:xfrm>
        </p:grpSpPr>
        <p:sp>
          <p:nvSpPr>
            <p:cNvPr id="9" name="对话气泡: 椭圆形 8"/>
            <p:cNvSpPr/>
            <p:nvPr/>
          </p:nvSpPr>
          <p:spPr>
            <a:xfrm>
              <a:off x="6151096" y="150175"/>
              <a:ext cx="1368152" cy="1008112"/>
            </a:xfrm>
            <a:prstGeom prst="wedgeEllipseCallout">
              <a:avLst>
                <a:gd name="adj1" fmla="val 60531"/>
                <a:gd name="adj2" fmla="val 118697"/>
              </a:avLst>
            </a:prstGeom>
            <a:solidFill>
              <a:schemeClr val="accent2">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0" name="矩形 9"/>
            <p:cNvSpPr/>
            <p:nvPr/>
          </p:nvSpPr>
          <p:spPr>
            <a:xfrm>
              <a:off x="6355842" y="369261"/>
              <a:ext cx="1163406" cy="604867"/>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C00000"/>
                  </a:solidFill>
                  <a:effectLst/>
                  <a:uLnTx/>
                  <a:uFillTx/>
                  <a:latin typeface="+mn-ea"/>
                  <a:ea typeface="+mn-ea"/>
                  <a:cs typeface="+mn-cs"/>
                </a:rPr>
                <a:t>拟人</a:t>
              </a:r>
              <a:endParaRPr kumimoji="0" lang="zh-CN" altLang="en-US" sz="3200" b="1" i="0" u="none" strike="noStrike" kern="1200" cap="none" spc="0" normalizeH="0" baseline="0" noProof="0" dirty="0">
                <a:ln>
                  <a:noFill/>
                </a:ln>
                <a:solidFill>
                  <a:srgbClr val="C00000"/>
                </a:solidFill>
                <a:effectLst/>
                <a:uLnTx/>
                <a:uFillTx/>
                <a:latin typeface="+mn-ea"/>
                <a:ea typeface="+mn-ea"/>
                <a:cs typeface="+mn-cs"/>
              </a:endParaRPr>
            </a:p>
          </p:txBody>
        </p:sp>
      </p:grpSp>
      <p:grpSp>
        <p:nvGrpSpPr>
          <p:cNvPr id="21507" name="组合 3"/>
          <p:cNvGrpSpPr/>
          <p:nvPr/>
        </p:nvGrpSpPr>
        <p:grpSpPr>
          <a:xfrm>
            <a:off x="460375" y="1100138"/>
            <a:ext cx="8099425" cy="3055937"/>
            <a:chOff x="460852" y="861564"/>
            <a:chExt cx="8098195" cy="3056566"/>
          </a:xfrm>
        </p:grpSpPr>
        <p:sp>
          <p:nvSpPr>
            <p:cNvPr id="21513" name="文本框 2"/>
            <p:cNvSpPr txBox="1"/>
            <p:nvPr/>
          </p:nvSpPr>
          <p:spPr>
            <a:xfrm>
              <a:off x="460852" y="861564"/>
              <a:ext cx="8094884" cy="3056566"/>
            </a:xfrm>
            <a:prstGeom prst="rect">
              <a:avLst/>
            </a:prstGeom>
            <a:noFill/>
            <a:ln w="38100" cap="flat" cmpd="sng">
              <a:solidFill>
                <a:schemeClr val="accent1"/>
              </a:solidFill>
              <a:prstDash val="sysDot"/>
              <a:miter/>
              <a:headEnd type="none" w="med" len="med"/>
              <a:tailEnd type="none" w="med" len="med"/>
            </a:ln>
          </p:spPr>
          <p:txBody>
            <a:bodyPr>
              <a:spAutoFit/>
            </a:bodyPr>
            <a:p>
              <a:endParaRPr lang="zh-CN" altLang="en-US" dirty="0">
                <a:latin typeface="Calibri" panose="020F0502020204030204" pitchFamily="34" charset="0"/>
              </a:endParaRPr>
            </a:p>
          </p:txBody>
        </p:sp>
        <p:sp>
          <p:nvSpPr>
            <p:cNvPr id="2" name="矩形 1"/>
            <p:cNvSpPr/>
            <p:nvPr/>
          </p:nvSpPr>
          <p:spPr>
            <a:xfrm>
              <a:off x="584658" y="883794"/>
              <a:ext cx="7974389" cy="296764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把小米、饭豆、枣、栗、白糖、花生仁合拢来，糊糊涂涂煮成一锅，让它在锅中叹气似的沸腾着，单看它那叹气样儿，闻闻那种香味，就够咽三口以上的唾沫了，何况是，大碗大碗地装着，大匙大匙朝嘴里塞灌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5" name="矩形 4"/>
          <p:cNvSpPr/>
          <p:nvPr/>
        </p:nvSpPr>
        <p:spPr>
          <a:xfrm>
            <a:off x="1403350" y="1706563"/>
            <a:ext cx="1878013"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糊糊涂涂</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6" name="矩形 5"/>
          <p:cNvSpPr/>
          <p:nvPr/>
        </p:nvSpPr>
        <p:spPr>
          <a:xfrm>
            <a:off x="587375" y="3465513"/>
            <a:ext cx="1471613"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碗大碗</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7" name="矩形 6"/>
          <p:cNvSpPr/>
          <p:nvPr/>
        </p:nvSpPr>
        <p:spPr>
          <a:xfrm>
            <a:off x="3440113" y="3460750"/>
            <a:ext cx="1878013"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大匙大匙</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
        <p:nvSpPr>
          <p:cNvPr id="8" name="矩形 7"/>
          <p:cNvSpPr/>
          <p:nvPr/>
        </p:nvSpPr>
        <p:spPr>
          <a:xfrm>
            <a:off x="7105650" y="1711325"/>
            <a:ext cx="1162050"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75000"/>
                  </a:schemeClr>
                </a:solidFill>
                <a:effectLst/>
                <a:uLnTx/>
                <a:uFillTx/>
                <a:latin typeface="+mn-ea"/>
                <a:ea typeface="+mn-ea"/>
                <a:cs typeface="+mn-cs"/>
              </a:rPr>
              <a:t>叹气</a:t>
            </a:r>
            <a:endParaRPr kumimoji="0" lang="zh-CN" altLang="en-US" sz="3200" b="1" i="0" u="none" strike="noStrike" kern="1200" cap="none" spc="0" normalizeH="0" baseline="0" noProof="0" dirty="0">
              <a:ln>
                <a:noFill/>
              </a:ln>
              <a:solidFill>
                <a:schemeClr val="accent6">
                  <a:lumMod val="75000"/>
                </a:schemeClr>
              </a:solidFill>
              <a:effectLst/>
              <a:uLnTx/>
              <a:uFillTx/>
              <a:latin typeface="+mn-ea"/>
              <a:ea typeface="+mn-ea"/>
              <a:cs typeface="+mn-cs"/>
            </a:endParaRPr>
          </a:p>
        </p:txBody>
      </p:sp>
      <p:sp>
        <p:nvSpPr>
          <p:cNvPr id="12" name="矩形 11"/>
          <p:cNvSpPr/>
          <p:nvPr/>
        </p:nvSpPr>
        <p:spPr>
          <a:xfrm>
            <a:off x="7927975" y="2879725"/>
            <a:ext cx="652463" cy="6048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mn-ea"/>
                <a:cs typeface="+mn-cs"/>
              </a:rPr>
              <a:t>大</a:t>
            </a:r>
            <a:endParaRPr kumimoji="0" lang="zh-CN" altLang="en-US" sz="3200" b="1" i="0" u="none" strike="noStrike" kern="1200" cap="none" spc="0" normalizeH="0" baseline="0" noProof="0" dirty="0">
              <a:ln>
                <a:noFill/>
              </a:ln>
              <a:solidFill>
                <a:srgbClr val="FF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500"/>
                            </p:stCondLst>
                            <p:childTnLst>
                              <p:par>
                                <p:cTn id="27" presetID="22" presetClass="entr" presetSubtype="4"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1"/>
          <p:cNvSpPr/>
          <p:nvPr/>
        </p:nvSpPr>
        <p:spPr>
          <a:xfrm>
            <a:off x="3779838" y="0"/>
            <a:ext cx="1582737" cy="668338"/>
          </a:xfrm>
          <a:prstGeom prst="rect">
            <a:avLst/>
          </a:prstGeom>
          <a:noFill/>
          <a:ln w="9525">
            <a:noFill/>
          </a:ln>
        </p:spPr>
        <p:txBody>
          <a:bodyPr>
            <a:spAutoFit/>
          </a:bodyPr>
          <a:p>
            <a:pPr eaLnBrk="1" hangingPunct="1">
              <a:lnSpc>
                <a:spcPct val="120000"/>
              </a:lnSpc>
            </a:pPr>
            <a:r>
              <a:rPr lang="zh-CN" altLang="en-US" sz="3600" b="1" dirty="0">
                <a:solidFill>
                  <a:schemeClr val="bg1"/>
                </a:solidFill>
                <a:latin typeface="楷体" panose="02010609060101010101" pitchFamily="49" charset="-122"/>
                <a:ea typeface="楷体" panose="02010609060101010101" pitchFamily="49" charset="-122"/>
              </a:rPr>
              <a:t>小练笔</a:t>
            </a:r>
            <a:endParaRPr lang="en-US" altLang="zh-CN" sz="3600" b="1" dirty="0">
              <a:solidFill>
                <a:schemeClr val="bg1"/>
              </a:solidFill>
              <a:latin typeface="楷体" panose="02010609060101010101" pitchFamily="49" charset="-122"/>
              <a:ea typeface="楷体" panose="02010609060101010101" pitchFamily="49" charset="-122"/>
            </a:endParaRPr>
          </a:p>
        </p:txBody>
      </p:sp>
      <p:sp>
        <p:nvSpPr>
          <p:cNvPr id="22531" name="矩形 2"/>
          <p:cNvSpPr/>
          <p:nvPr/>
        </p:nvSpPr>
        <p:spPr>
          <a:xfrm>
            <a:off x="646113" y="1344613"/>
            <a:ext cx="7850187" cy="2454275"/>
          </a:xfrm>
          <a:prstGeom prst="rect">
            <a:avLst/>
          </a:prstGeom>
          <a:noFill/>
          <a:ln w="9525">
            <a:noFill/>
          </a:ln>
        </p:spPr>
        <p:txBody>
          <a:bodyPr>
            <a:spAutoFit/>
          </a:bodyPr>
          <a:p>
            <a:pPr eaLnBrk="1" hangingPunct="1">
              <a:lnSpc>
                <a:spcPct val="150000"/>
              </a:lnSpc>
            </a:pP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作者笔下的腊八粥让人垂涎欲滴。再读读第</a:t>
            </a:r>
            <a:r>
              <a:rPr lang="en-US" altLang="zh-CN" sz="3600" b="1" dirty="0">
                <a:latin typeface="楷体" panose="02010609060101010101" pitchFamily="49" charset="-122"/>
                <a:ea typeface="楷体" panose="02010609060101010101" pitchFamily="49" charset="-122"/>
              </a:rPr>
              <a:t>1</a:t>
            </a:r>
            <a:r>
              <a:rPr lang="zh-CN" altLang="en-US" sz="3600" b="1" dirty="0">
                <a:latin typeface="楷体" panose="02010609060101010101" pitchFamily="49" charset="-122"/>
                <a:ea typeface="楷体" panose="02010609060101010101" pitchFamily="49" charset="-122"/>
              </a:rPr>
              <a:t>自然段，照样子写一种你最喜爱的食物。</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nvPicPr>
        <p:blipFill rotWithShape="1">
          <a:blip r:embed="rId1" cstate="print">
            <a:duotone>
              <a:schemeClr val="accent5">
                <a:shade val="45000"/>
                <a:satMod val="135000"/>
              </a:schemeClr>
              <a:prstClr val="white"/>
            </a:duotone>
          </a:blip>
          <a:srcRect t="33211" b="42989"/>
          <a:stretch>
            <a:fillRect/>
          </a:stretch>
        </p:blipFill>
        <p:spPr bwMode="auto">
          <a:xfrm>
            <a:off x="2773170" y="1878417"/>
            <a:ext cx="3600692" cy="1031049"/>
          </a:xfrm>
          <a:prstGeom prst="rect">
            <a:avLst/>
          </a:prstGeom>
          <a:effectLst>
            <a:outerShdw blurRad="50800" dist="38100" dir="2700000" algn="tl" rotWithShape="0">
              <a:prstClr val="black">
                <a:alpha val="40000"/>
              </a:prstClr>
            </a:outerShdw>
          </a:effectLst>
        </p:spPr>
      </p:pic>
      <p:pic>
        <p:nvPicPr>
          <p:cNvPr id="23555" name="图片 2"/>
          <p:cNvPicPr>
            <a:picLocks noChangeAspect="1"/>
          </p:cNvPicPr>
          <p:nvPr/>
        </p:nvPicPr>
        <p:blipFill>
          <a:blip r:embed="rId2"/>
          <a:srcRect t="29012" b="37389"/>
          <a:stretch>
            <a:fillRect/>
          </a:stretch>
        </p:blipFill>
        <p:spPr>
          <a:xfrm>
            <a:off x="2700338" y="1779588"/>
            <a:ext cx="2017712" cy="614362"/>
          </a:xfrm>
          <a:prstGeom prst="rect">
            <a:avLst/>
          </a:prstGeom>
          <a:noFill/>
          <a:ln w="9525">
            <a:noFill/>
          </a:ln>
        </p:spPr>
      </p:pic>
      <p:sp>
        <p:nvSpPr>
          <p:cNvPr id="23556" name="标题 1"/>
          <p:cNvSpPr txBox="1"/>
          <p:nvPr/>
        </p:nvSpPr>
        <p:spPr>
          <a:xfrm>
            <a:off x="3709988" y="2052638"/>
            <a:ext cx="2160587" cy="757237"/>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92088"/>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复习导入，引入新课</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24579" name="矩形 2"/>
          <p:cNvSpPr/>
          <p:nvPr/>
        </p:nvSpPr>
        <p:spPr>
          <a:xfrm>
            <a:off x="539750" y="915988"/>
            <a:ext cx="7272338" cy="584200"/>
          </a:xfrm>
          <a:prstGeom prst="rect">
            <a:avLst/>
          </a:prstGeom>
          <a:noFill/>
          <a:ln w="9525">
            <a:noFill/>
          </a:ln>
        </p:spPr>
        <p:txBody>
          <a:bodyPr>
            <a:spAutoFit/>
          </a:bodyPr>
          <a:p>
            <a:pPr marL="457200" indent="-457200">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复习回顾：</a:t>
            </a:r>
            <a:endParaRPr lang="en-US" altLang="zh-CN" sz="3200" b="1" dirty="0">
              <a:latin typeface="黑体" panose="02010609060101010101" pitchFamily="49" charset="-122"/>
              <a:ea typeface="黑体" panose="02010609060101010101" pitchFamily="49" charset="-122"/>
            </a:endParaRPr>
          </a:p>
        </p:txBody>
      </p:sp>
      <p:sp>
        <p:nvSpPr>
          <p:cNvPr id="24580" name="矩形 3"/>
          <p:cNvSpPr/>
          <p:nvPr/>
        </p:nvSpPr>
        <p:spPr>
          <a:xfrm>
            <a:off x="1258888" y="1720850"/>
            <a:ext cx="7273925" cy="2192338"/>
          </a:xfrm>
          <a:prstGeom prst="rect">
            <a:avLst/>
          </a:prstGeom>
          <a:noFill/>
          <a:ln w="9525">
            <a:noFill/>
          </a:ln>
        </p:spPr>
        <p:txBody>
          <a:bodyPr>
            <a:spAutoFit/>
          </a:bodyPr>
          <a:p>
            <a:pPr marL="514350" indent="-514350" eaLnBrk="1" hangingPunct="1">
              <a:lnSpc>
                <a:spcPct val="150000"/>
              </a:lnSpc>
              <a:buAutoNum type="circleNumDbPlain"/>
            </a:pPr>
            <a:r>
              <a:rPr lang="zh-CN" altLang="en-US" sz="3200" b="1" dirty="0">
                <a:latin typeface="楷体" panose="02010609060101010101" pitchFamily="49" charset="-122"/>
                <a:ea typeface="楷体" panose="02010609060101010101" pitchFamily="49" charset="-122"/>
              </a:rPr>
              <a:t>课文主要讲了什么内容？</a:t>
            </a:r>
            <a:endParaRPr lang="en-US" altLang="zh-CN" sz="3200" b="1" dirty="0">
              <a:latin typeface="楷体" panose="02010609060101010101" pitchFamily="49" charset="-122"/>
              <a:ea typeface="楷体" panose="02010609060101010101" pitchFamily="49" charset="-122"/>
            </a:endParaRPr>
          </a:p>
          <a:p>
            <a:pPr marL="514350" indent="-514350" eaLnBrk="1" hangingPunct="1">
              <a:lnSpc>
                <a:spcPct val="150000"/>
              </a:lnSpc>
              <a:buAutoNum type="circleNumDbPlain"/>
            </a:pPr>
            <a:r>
              <a:rPr lang="zh-CN" altLang="en-US" sz="3200" b="1" dirty="0">
                <a:latin typeface="楷体" panose="02010609060101010101" pitchFamily="49" charset="-122"/>
                <a:ea typeface="楷体" panose="02010609060101010101" pitchFamily="49" charset="-122"/>
              </a:rPr>
              <a:t>回顾第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自然段，作者是如何描写腊八粥的诱人的？</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1"/>
          <p:cNvSpPr/>
          <p:nvPr/>
        </p:nvSpPr>
        <p:spPr>
          <a:xfrm>
            <a:off x="611188" y="700088"/>
            <a:ext cx="7273925" cy="584200"/>
          </a:xfrm>
          <a:prstGeom prst="rect">
            <a:avLst/>
          </a:prstGeom>
          <a:noFill/>
          <a:ln w="9525">
            <a:noFill/>
          </a:ln>
        </p:spPr>
        <p:txBody>
          <a:bodyPr>
            <a:spAutoFit/>
          </a:bodyPr>
          <a:p>
            <a:pPr marL="457200" indent="-457200">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2—21</a:t>
            </a:r>
            <a:r>
              <a:rPr lang="zh-CN" altLang="en-US" sz="3200" b="1" dirty="0">
                <a:latin typeface="黑体" panose="02010609060101010101" pitchFamily="49" charset="-122"/>
                <a:ea typeface="黑体" panose="02010609060101010101" pitchFamily="49" charset="-122"/>
              </a:rPr>
              <a:t>自然段又写了什么呢？</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611188" y="2779713"/>
            <a:ext cx="8029575" cy="584200"/>
          </a:xfrm>
          <a:prstGeom prst="rect">
            <a:avLst/>
          </a:prstGeom>
          <a:noFill/>
          <a:ln w="9525">
            <a:noFill/>
          </a:ln>
        </p:spPr>
        <p:txBody>
          <a:bodyPr>
            <a:spAutoFit/>
          </a:bodyPr>
          <a:p>
            <a:pPr marL="457200" indent="-457200">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作者是按怎样的思路来写“等粥”的？</a:t>
            </a:r>
            <a:endParaRPr lang="en-US" altLang="zh-CN" sz="3200" b="1" dirty="0">
              <a:latin typeface="黑体" panose="02010609060101010101" pitchFamily="49" charset="-122"/>
              <a:ea typeface="黑体" panose="02010609060101010101" pitchFamily="49" charset="-122"/>
            </a:endParaRPr>
          </a:p>
        </p:txBody>
      </p:sp>
      <p:sp>
        <p:nvSpPr>
          <p:cNvPr id="5" name="矩形 4"/>
          <p:cNvSpPr/>
          <p:nvPr/>
        </p:nvSpPr>
        <p:spPr>
          <a:xfrm>
            <a:off x="1403350" y="3683000"/>
            <a:ext cx="5959475" cy="584200"/>
          </a:xfrm>
          <a:prstGeom prst="rect">
            <a:avLst/>
          </a:prstGeom>
          <a:noFill/>
          <a:ln w="9525">
            <a:noFill/>
          </a:ln>
        </p:spPr>
        <p:txBody>
          <a:bodyPr>
            <a:spAutoFit/>
          </a:bodyPr>
          <a:p>
            <a:pPr algn="ctr"/>
            <a:r>
              <a:rPr lang="zh-CN" altLang="en-US" sz="3200" b="1" dirty="0">
                <a:latin typeface="楷体" panose="02010609060101010101" pitchFamily="49" charset="-122"/>
                <a:ea typeface="楷体" panose="02010609060101010101" pitchFamily="49" charset="-122"/>
              </a:rPr>
              <a:t>盼粥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想粥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猜粥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看粥</a:t>
            </a:r>
            <a:endParaRPr lang="zh-CN" altLang="en-US" sz="3200" b="1" dirty="0">
              <a:latin typeface="楷体" panose="02010609060101010101" pitchFamily="49" charset="-122"/>
              <a:ea typeface="楷体" panose="02010609060101010101" pitchFamily="49" charset="-122"/>
            </a:endParaRPr>
          </a:p>
        </p:txBody>
      </p:sp>
      <p:grpSp>
        <p:nvGrpSpPr>
          <p:cNvPr id="9" name="组合 8"/>
          <p:cNvGrpSpPr/>
          <p:nvPr/>
        </p:nvGrpSpPr>
        <p:grpSpPr>
          <a:xfrm>
            <a:off x="1847850" y="1492250"/>
            <a:ext cx="1223963" cy="1008063"/>
            <a:chOff x="1848113" y="1296476"/>
            <a:chExt cx="1224136" cy="1008112"/>
          </a:xfrm>
        </p:grpSpPr>
        <p:sp>
          <p:nvSpPr>
            <p:cNvPr id="6" name="云形 5"/>
            <p:cNvSpPr/>
            <p:nvPr/>
          </p:nvSpPr>
          <p:spPr>
            <a:xfrm>
              <a:off x="1848113" y="1296476"/>
              <a:ext cx="1224136" cy="1008112"/>
            </a:xfrm>
            <a:prstGeom prst="cloud">
              <a:avLst/>
            </a:prstGeom>
            <a:solidFill>
              <a:schemeClr val="accent2">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5610" name="矩形 3"/>
            <p:cNvSpPr/>
            <p:nvPr/>
          </p:nvSpPr>
          <p:spPr>
            <a:xfrm>
              <a:off x="1978456" y="1463204"/>
              <a:ext cx="1093793" cy="584775"/>
            </a:xfrm>
            <a:prstGeom prst="rect">
              <a:avLst/>
            </a:prstGeom>
            <a:noFill/>
            <a:ln w="9525">
              <a:noFill/>
            </a:ln>
          </p:spPr>
          <p:txBody>
            <a:bodyPr>
              <a:spAutoFit/>
            </a:bodyPr>
            <a:p>
              <a:r>
                <a:rPr lang="zh-CN" altLang="en-US" sz="3200" b="1" dirty="0">
                  <a:solidFill>
                    <a:srgbClr val="FF00FF"/>
                  </a:solidFill>
                  <a:latin typeface="楷体" panose="02010609060101010101" pitchFamily="49" charset="-122"/>
                  <a:ea typeface="楷体" panose="02010609060101010101" pitchFamily="49" charset="-122"/>
                </a:rPr>
                <a:t>等粥</a:t>
              </a:r>
              <a:endParaRPr lang="en-US" altLang="zh-CN" sz="3200" b="1" dirty="0">
                <a:solidFill>
                  <a:srgbClr val="FF00FF"/>
                </a:solidFill>
                <a:latin typeface="楷体" panose="02010609060101010101" pitchFamily="49" charset="-122"/>
                <a:ea typeface="楷体" panose="02010609060101010101" pitchFamily="49" charset="-122"/>
              </a:endParaRPr>
            </a:p>
          </p:txBody>
        </p:sp>
      </p:grpSp>
      <p:grpSp>
        <p:nvGrpSpPr>
          <p:cNvPr id="10" name="组合 9"/>
          <p:cNvGrpSpPr/>
          <p:nvPr/>
        </p:nvGrpSpPr>
        <p:grpSpPr>
          <a:xfrm>
            <a:off x="4697413" y="1492250"/>
            <a:ext cx="1223962" cy="1008063"/>
            <a:chOff x="4697386" y="1296476"/>
            <a:chExt cx="1224136" cy="1008112"/>
          </a:xfrm>
        </p:grpSpPr>
        <p:sp>
          <p:nvSpPr>
            <p:cNvPr id="7" name="云形 6"/>
            <p:cNvSpPr/>
            <p:nvPr/>
          </p:nvSpPr>
          <p:spPr>
            <a:xfrm>
              <a:off x="4697386" y="1296476"/>
              <a:ext cx="1224136" cy="1008112"/>
            </a:xfrm>
            <a:prstGeom prst="cloud">
              <a:avLst/>
            </a:prstGeom>
            <a:solidFill>
              <a:schemeClr val="accent3">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5608" name="矩形 7"/>
            <p:cNvSpPr/>
            <p:nvPr/>
          </p:nvSpPr>
          <p:spPr>
            <a:xfrm>
              <a:off x="4819698" y="1487719"/>
              <a:ext cx="1078864" cy="584775"/>
            </a:xfrm>
            <a:prstGeom prst="rect">
              <a:avLst/>
            </a:prstGeom>
            <a:noFill/>
            <a:ln w="9525">
              <a:noFill/>
            </a:ln>
          </p:spPr>
          <p:txBody>
            <a:bodyPr>
              <a:spAutoFit/>
            </a:bodyPr>
            <a:p>
              <a:r>
                <a:rPr lang="zh-CN" altLang="en-US" sz="3200" b="1" dirty="0">
                  <a:solidFill>
                    <a:srgbClr val="FF00FF"/>
                  </a:solidFill>
                  <a:latin typeface="楷体" panose="02010609060101010101" pitchFamily="49" charset="-122"/>
                  <a:ea typeface="楷体" panose="02010609060101010101" pitchFamily="49" charset="-122"/>
                </a:rPr>
                <a:t>喝粥</a:t>
              </a:r>
              <a:endParaRPr lang="zh-CN" altLang="en-US" sz="3200" b="1" dirty="0">
                <a:solidFill>
                  <a:srgbClr val="FF00FF"/>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000000"/>
                                          </p:val>
                                        </p:tav>
                                        <p:tav tm="100000">
                                          <p:val>
                                            <p:strVal val="#ppt_w"/>
                                          </p:val>
                                        </p:tav>
                                      </p:tavLst>
                                    </p:anim>
                                    <p:anim calcmode="lin" valueType="num">
                                      <p:cBhvr>
                                        <p:cTn id="8" dur="500" fill="hold"/>
                                        <p:tgtEl>
                                          <p:spTgt spid="9"/>
                                        </p:tgtEl>
                                        <p:attrNameLst>
                                          <p:attrName>ppt_h</p:attrName>
                                        </p:attrNameLst>
                                      </p:cBhvr>
                                      <p:tavLst>
                                        <p:tav tm="0">
                                          <p:val>
                                            <p:fltVal val="0.00000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000000"/>
                                          </p:val>
                                        </p:tav>
                                        <p:tav tm="100000">
                                          <p:val>
                                            <p:strVal val="#ppt_w"/>
                                          </p:val>
                                        </p:tav>
                                      </p:tavLst>
                                    </p:anim>
                                    <p:anim calcmode="lin" valueType="num">
                                      <p:cBhvr>
                                        <p:cTn id="15" dur="500" fill="hold"/>
                                        <p:tgtEl>
                                          <p:spTgt spid="10"/>
                                        </p:tgtEl>
                                        <p:attrNameLst>
                                          <p:attrName>ppt_h</p:attrName>
                                        </p:attrNameLst>
                                      </p:cBhvr>
                                      <p:tavLst>
                                        <p:tav tm="0">
                                          <p:val>
                                            <p:fltVal val="0.00000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69863"/>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精读感悟，品析形象</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26627" name="矩形 3"/>
          <p:cNvSpPr/>
          <p:nvPr/>
        </p:nvSpPr>
        <p:spPr>
          <a:xfrm>
            <a:off x="823913" y="1608138"/>
            <a:ext cx="6769100"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默读第</a:t>
            </a:r>
            <a:r>
              <a:rPr lang="en-US" altLang="zh-CN" sz="3200" b="1" dirty="0">
                <a:latin typeface="黑体" panose="02010609060101010101" pitchFamily="49" charset="-122"/>
                <a:ea typeface="黑体" panose="02010609060101010101" pitchFamily="49" charset="-122"/>
              </a:rPr>
              <a:t>2—8</a:t>
            </a:r>
            <a:r>
              <a:rPr lang="zh-CN" altLang="en-US" sz="3200" b="1" dirty="0">
                <a:latin typeface="黑体" panose="02010609060101010101" pitchFamily="49" charset="-122"/>
                <a:ea typeface="黑体" panose="02010609060101010101" pitchFamily="49" charset="-122"/>
              </a:rPr>
              <a:t>自然段，要求：</a:t>
            </a:r>
            <a:endParaRPr lang="zh-CN" altLang="en-US" sz="3200" b="1" dirty="0">
              <a:latin typeface="黑体" panose="02010609060101010101" pitchFamily="49" charset="-122"/>
              <a:ea typeface="黑体" panose="02010609060101010101" pitchFamily="49" charset="-122"/>
            </a:endParaRPr>
          </a:p>
        </p:txBody>
      </p:sp>
      <p:grpSp>
        <p:nvGrpSpPr>
          <p:cNvPr id="26628" name="组合 8"/>
          <p:cNvGrpSpPr/>
          <p:nvPr/>
        </p:nvGrpSpPr>
        <p:grpSpPr>
          <a:xfrm>
            <a:off x="436563" y="801688"/>
            <a:ext cx="1876425" cy="820737"/>
            <a:chOff x="463831" y="1058115"/>
            <a:chExt cx="1875921" cy="820121"/>
          </a:xfrm>
        </p:grpSpPr>
        <p:pic>
          <p:nvPicPr>
            <p:cNvPr id="26630" name="图片 5"/>
            <p:cNvPicPr>
              <a:picLocks noChangeAspect="1"/>
            </p:cNvPicPr>
            <p:nvPr/>
          </p:nvPicPr>
          <p:blipFill>
            <a:blip r:embed="rId1">
              <a:clrChange>
                <a:clrFrom>
                  <a:srgbClr val="FBE3D7"/>
                </a:clrFrom>
                <a:clrTo>
                  <a:srgbClr val="FBE3D7">
                    <a:alpha val="0"/>
                  </a:srgbClr>
                </a:clrTo>
              </a:clrChange>
            </a:blip>
            <a:srcRect l="6384" r="60641" b="8269"/>
            <a:stretch>
              <a:fillRect/>
            </a:stretch>
          </p:blipFill>
          <p:spPr>
            <a:xfrm>
              <a:off x="463831" y="1058115"/>
              <a:ext cx="818548" cy="820121"/>
            </a:xfrm>
            <a:prstGeom prst="rect">
              <a:avLst/>
            </a:prstGeom>
            <a:noFill/>
            <a:ln w="9525">
              <a:noFill/>
            </a:ln>
          </p:spPr>
        </p:pic>
        <p:sp>
          <p:nvSpPr>
            <p:cNvPr id="7" name="矩形 6"/>
            <p:cNvSpPr/>
            <p:nvPr/>
          </p:nvSpPr>
          <p:spPr>
            <a:xfrm>
              <a:off x="1135163" y="1099359"/>
              <a:ext cx="1204589" cy="66783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accent6">
                      <a:lumMod val="75000"/>
                    </a:schemeClr>
                  </a:solidFill>
                  <a:effectLst/>
                  <a:uLnTx/>
                  <a:uFillTx/>
                  <a:latin typeface="+mn-ea"/>
                  <a:ea typeface="+mn-ea"/>
                  <a:cs typeface="+mn-cs"/>
                </a:rPr>
                <a:t>盼粥</a:t>
              </a:r>
              <a:endParaRPr kumimoji="0" lang="en-US" altLang="zh-CN" sz="3600" b="1" i="0" u="none" strike="noStrike" kern="1200" cap="none" spc="0" normalizeH="0" baseline="0" noProof="0" dirty="0">
                <a:ln>
                  <a:noFill/>
                </a:ln>
                <a:solidFill>
                  <a:schemeClr val="accent6">
                    <a:lumMod val="75000"/>
                  </a:schemeClr>
                </a:solidFill>
                <a:effectLst/>
                <a:uLnTx/>
                <a:uFillTx/>
                <a:latin typeface="+mn-ea"/>
                <a:ea typeface="+mn-ea"/>
                <a:cs typeface="+mn-cs"/>
              </a:endParaRPr>
            </a:p>
          </p:txBody>
        </p:sp>
      </p:grpSp>
      <p:sp>
        <p:nvSpPr>
          <p:cNvPr id="10" name="矩形 9"/>
          <p:cNvSpPr/>
          <p:nvPr/>
        </p:nvSpPr>
        <p:spPr>
          <a:xfrm>
            <a:off x="1255713" y="2224088"/>
            <a:ext cx="7334250" cy="2378075"/>
          </a:xfrm>
          <a:prstGeom prst="rect">
            <a:avLst/>
          </a:prstGeom>
          <a:noFill/>
          <a:ln w="9525">
            <a:noFill/>
          </a:ln>
        </p:spPr>
        <p:txBody>
          <a:bodyPr>
            <a:spAutoFit/>
          </a:bodyPr>
          <a:p>
            <a:pPr marL="514350" indent="-514350" eaLnBrk="1" hangingPunct="1">
              <a:lnSpc>
                <a:spcPct val="120000"/>
              </a:lnSpc>
              <a:buAutoNum type="circleNumDbPlain"/>
            </a:pPr>
            <a:r>
              <a:rPr lang="zh-CN" altLang="en-US" sz="3200" b="1" dirty="0">
                <a:latin typeface="楷体" panose="02010609060101010101" pitchFamily="49" charset="-122"/>
                <a:ea typeface="楷体" panose="02010609060101010101" pitchFamily="49" charset="-122"/>
              </a:rPr>
              <a:t>画出描写八儿的句子，想想这些句子分别属于对人物的哪种描写。</a:t>
            </a:r>
            <a:endParaRPr lang="en-US" altLang="zh-CN" sz="3200" b="1" dirty="0">
              <a:latin typeface="楷体" panose="02010609060101010101" pitchFamily="49" charset="-122"/>
              <a:ea typeface="楷体" panose="02010609060101010101" pitchFamily="49" charset="-122"/>
            </a:endParaRPr>
          </a:p>
          <a:p>
            <a:pPr marL="514350" indent="-514350" eaLnBrk="1" hangingPunct="1">
              <a:lnSpc>
                <a:spcPct val="120000"/>
              </a:lnSpc>
              <a:buAutoNum type="circleNumDbPlain"/>
            </a:pPr>
            <a:r>
              <a:rPr lang="zh-CN" altLang="en-US" sz="3200" b="1" dirty="0">
                <a:latin typeface="楷体" panose="02010609060101010101" pitchFamily="49" charset="-122"/>
                <a:ea typeface="楷体" panose="02010609060101010101" pitchFamily="49" charset="-122"/>
              </a:rPr>
              <a:t>品读你画出的句子，说说你从中体会到了什么。</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组合 9"/>
          <p:cNvGrpSpPr/>
          <p:nvPr/>
        </p:nvGrpSpPr>
        <p:grpSpPr>
          <a:xfrm>
            <a:off x="2771775" y="1851025"/>
            <a:ext cx="3673475" cy="1130300"/>
            <a:chOff x="1403350" y="1020763"/>
            <a:chExt cx="3673475" cy="1130300"/>
          </a:xfrm>
        </p:grpSpPr>
        <p:grpSp>
          <p:nvGrpSpPr>
            <p:cNvPr id="9219" name="组合 10"/>
            <p:cNvGrpSpPr/>
            <p:nvPr/>
          </p:nvGrpSpPr>
          <p:grpSpPr>
            <a:xfrm>
              <a:off x="1403350" y="1020763"/>
              <a:ext cx="3673475" cy="1130300"/>
              <a:chOff x="1403648" y="1020636"/>
              <a:chExt cx="3673177" cy="1130730"/>
            </a:xfrm>
          </p:grpSpPr>
          <p:pic>
            <p:nvPicPr>
              <p:cNvPr id="14" name="图片 13"/>
              <p:cNvPicPr>
                <a:picLocks noChangeAspect="1"/>
              </p:cNvPicPr>
              <p:nvPr/>
            </p:nvPicPr>
            <p:blipFill rotWithShape="1">
              <a:blip r:embed="rId1" cstate="print">
                <a:duotone>
                  <a:schemeClr val="accent5">
                    <a:shade val="45000"/>
                    <a:satMod val="135000"/>
                  </a:schemeClr>
                  <a:prstClr val="white"/>
                </a:duotone>
              </a:blip>
              <a:srcRect t="33211" b="42989"/>
              <a:stretch>
                <a:fillRect/>
              </a:stretch>
            </p:blipFill>
            <p:spPr>
              <a:xfrm>
                <a:off x="1476425" y="1119925"/>
                <a:ext cx="3600400" cy="1031441"/>
              </a:xfrm>
              <a:prstGeom prst="rect">
                <a:avLst/>
              </a:prstGeom>
              <a:effectLst>
                <a:outerShdw blurRad="50800" dist="38100" dir="2700000" algn="tl" rotWithShape="0">
                  <a:prstClr val="black">
                    <a:alpha val="40000"/>
                  </a:prstClr>
                </a:outerShdw>
              </a:effectLst>
            </p:spPr>
          </p:pic>
          <p:pic>
            <p:nvPicPr>
              <p:cNvPr id="9222" name="图片 2"/>
              <p:cNvPicPr>
                <a:picLocks noChangeAspect="1"/>
              </p:cNvPicPr>
              <p:nvPr/>
            </p:nvPicPr>
            <p:blipFill>
              <a:blip r:embed="rId2"/>
              <a:srcRect t="29012" b="37389"/>
              <a:stretch>
                <a:fillRect/>
              </a:stretch>
            </p:blipFill>
            <p:spPr>
              <a:xfrm flipH="1">
                <a:off x="1403648" y="1020636"/>
                <a:ext cx="2016224" cy="615010"/>
              </a:xfrm>
              <a:prstGeom prst="rect">
                <a:avLst/>
              </a:prstGeom>
              <a:noFill/>
              <a:ln w="9525">
                <a:noFill/>
              </a:ln>
            </p:spPr>
          </p:pic>
        </p:grpSp>
        <p:sp>
          <p:nvSpPr>
            <p:cNvPr id="9220" name="标题 1"/>
            <p:cNvSpPr txBox="1"/>
            <p:nvPr/>
          </p:nvSpPr>
          <p:spPr>
            <a:xfrm>
              <a:off x="2412401" y="1294605"/>
              <a:ext cx="2160240" cy="757237"/>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728663"/>
            <a:ext cx="9072562" cy="2968625"/>
          </a:xfrm>
          <a:prstGeom prst="rect">
            <a:avLst/>
          </a:prstGeom>
          <a:noFill/>
          <a:ln w="9525">
            <a:noFill/>
          </a:ln>
        </p:spPr>
        <p:txBody>
          <a:bodyPr>
            <a:spAutoFit/>
          </a:bodyPr>
          <a:p>
            <a:pPr marL="514350" indent="-514350" eaLnBrk="1" hangingPunct="1">
              <a:lnSpc>
                <a:spcPct val="120000"/>
              </a:lnSpc>
              <a:buAutoNum type="circleNumDbPlain"/>
            </a:pPr>
            <a:r>
              <a:rPr lang="zh-CN" altLang="en-US" sz="3200" b="1" dirty="0">
                <a:latin typeface="楷体" panose="02010609060101010101" pitchFamily="49" charset="-122"/>
                <a:ea typeface="楷体" panose="02010609060101010101" pitchFamily="49" charset="-122"/>
              </a:rPr>
              <a:t>“喜得快要发疯了”属于对人物的哪种描写？你能换一种说法来表达八儿的喜悦之情吗？</a:t>
            </a:r>
            <a:endParaRPr lang="en-US" altLang="zh-CN" sz="3200" b="1" dirty="0">
              <a:latin typeface="楷体" panose="02010609060101010101" pitchFamily="49" charset="-122"/>
              <a:ea typeface="楷体" panose="02010609060101010101" pitchFamily="49" charset="-122"/>
            </a:endParaRPr>
          </a:p>
          <a:p>
            <a:pPr marL="514350" indent="-514350" eaLnBrk="1" hangingPunct="1">
              <a:lnSpc>
                <a:spcPct val="120000"/>
              </a:lnSpc>
              <a:buAutoNum type="circleNumDbPlain"/>
            </a:pPr>
            <a:r>
              <a:rPr lang="zh-CN" altLang="en-US" sz="3200" b="1" dirty="0">
                <a:latin typeface="楷体" panose="02010609060101010101" pitchFamily="49" charset="-122"/>
                <a:ea typeface="楷体" panose="02010609060101010101" pitchFamily="49" charset="-122"/>
              </a:rPr>
              <a:t>“眼睛可急红了”说明了什么？八儿真的饿了吗？从对八儿的描写中可以看出此时此刻八儿是一种怎样的心情？可以用什么词来形容？</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3600450" y="-20637"/>
            <a:ext cx="2124075"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汇报交流</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grpSp>
        <p:nvGrpSpPr>
          <p:cNvPr id="7" name="组合 6"/>
          <p:cNvGrpSpPr/>
          <p:nvPr/>
        </p:nvGrpSpPr>
        <p:grpSpPr>
          <a:xfrm>
            <a:off x="3276600" y="3697288"/>
            <a:ext cx="2590800" cy="1179512"/>
            <a:chOff x="3275856" y="4056002"/>
            <a:chExt cx="2592288" cy="1180044"/>
          </a:xfrm>
        </p:grpSpPr>
        <p:sp>
          <p:nvSpPr>
            <p:cNvPr id="6" name="云形 5"/>
            <p:cNvSpPr/>
            <p:nvPr/>
          </p:nvSpPr>
          <p:spPr>
            <a:xfrm>
              <a:off x="3275856" y="4056002"/>
              <a:ext cx="2592288" cy="1180044"/>
            </a:xfrm>
            <a:prstGeom prst="cloud">
              <a:avLst/>
            </a:prstGeom>
            <a:solidFill>
              <a:srgbClr val="CD1521"/>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7654" name="矩形 4"/>
            <p:cNvSpPr/>
            <p:nvPr/>
          </p:nvSpPr>
          <p:spPr>
            <a:xfrm>
              <a:off x="3553829" y="4322822"/>
              <a:ext cx="2036344" cy="646403"/>
            </a:xfrm>
            <a:prstGeom prst="rect">
              <a:avLst/>
            </a:prstGeom>
            <a:noFill/>
            <a:ln w="9525">
              <a:noFill/>
            </a:ln>
          </p:spPr>
          <p:txBody>
            <a:bodyPr wrap="none">
              <a:spAutoFit/>
            </a:bodyPr>
            <a:p>
              <a:r>
                <a:rPr lang="zh-CN" altLang="en-US" sz="3600" b="1" dirty="0">
                  <a:solidFill>
                    <a:schemeClr val="bg1"/>
                  </a:solidFill>
                  <a:latin typeface="楷体" panose="02010609060101010101" pitchFamily="49" charset="-122"/>
                  <a:ea typeface="楷体" panose="02010609060101010101" pitchFamily="49" charset="-122"/>
                </a:rPr>
                <a:t>迫不及待</a:t>
              </a:r>
              <a:endParaRPr lang="zh-CN" altLang="en-US" sz="3600" dirty="0">
                <a:solidFill>
                  <a:schemeClr val="bg1"/>
                </a:solidFill>
                <a:latin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40"/>
                                            </p:txEl>
                                          </p:spTgt>
                                        </p:tgtEl>
                                        <p:attrNameLst>
                                          <p:attrName>style.visibility</p:attrName>
                                        </p:attrNameLst>
                                      </p:cBhvr>
                                      <p:to>
                                        <p:strVal val="visible"/>
                                      </p:to>
                                    </p:set>
                                    <p:animEffect transition="in" filter="fade">
                                      <p:cBhvr>
                                        <p:cTn id="7" dur="1000"/>
                                        <p:tgtEl>
                                          <p:spTgt spid="2">
                                            <p:txEl>
                                              <p:charRg st="0" end="40"/>
                                            </p:txEl>
                                          </p:spTgt>
                                        </p:tgtEl>
                                      </p:cBhvr>
                                    </p:animEffect>
                                    <p:anim calcmode="lin" valueType="num">
                                      <p:cBhvr>
                                        <p:cTn id="8" dur="1000" fill="hold"/>
                                        <p:tgtEl>
                                          <p:spTgt spid="2">
                                            <p:txEl>
                                              <p:charRg st="0" end="40"/>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4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40" end="100"/>
                                            </p:txEl>
                                          </p:spTgt>
                                        </p:tgtEl>
                                        <p:attrNameLst>
                                          <p:attrName>style.visibility</p:attrName>
                                        </p:attrNameLst>
                                      </p:cBhvr>
                                      <p:to>
                                        <p:strVal val="visible"/>
                                      </p:to>
                                    </p:set>
                                    <p:animEffect transition="in" filter="fade">
                                      <p:cBhvr>
                                        <p:cTn id="14" dur="1000"/>
                                        <p:tgtEl>
                                          <p:spTgt spid="2">
                                            <p:txEl>
                                              <p:charRg st="40" end="100"/>
                                            </p:txEl>
                                          </p:spTgt>
                                        </p:tgtEl>
                                      </p:cBhvr>
                                    </p:animEffect>
                                    <p:anim calcmode="lin" valueType="num">
                                      <p:cBhvr>
                                        <p:cTn id="15" dur="1000" fill="hold"/>
                                        <p:tgtEl>
                                          <p:spTgt spid="2">
                                            <p:txEl>
                                              <p:charRg st="40" end="10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40" end="10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6"/>
          <p:cNvGrpSpPr/>
          <p:nvPr/>
        </p:nvGrpSpPr>
        <p:grpSpPr>
          <a:xfrm>
            <a:off x="523875" y="915988"/>
            <a:ext cx="8096250" cy="3057525"/>
            <a:chOff x="524558" y="1087599"/>
            <a:chExt cx="8094884" cy="3056566"/>
          </a:xfrm>
        </p:grpSpPr>
        <p:sp>
          <p:nvSpPr>
            <p:cNvPr id="28678" name="文本框 4"/>
            <p:cNvSpPr txBox="1"/>
            <p:nvPr/>
          </p:nvSpPr>
          <p:spPr>
            <a:xfrm>
              <a:off x="524558" y="1087599"/>
              <a:ext cx="8094884" cy="3056566"/>
            </a:xfrm>
            <a:prstGeom prst="rect">
              <a:avLst/>
            </a:prstGeom>
            <a:noFill/>
            <a:ln w="38100" cap="flat" cmpd="sng">
              <a:solidFill>
                <a:srgbClr val="CD1521"/>
              </a:solidFill>
              <a:prstDash val="sysDot"/>
              <a:miter/>
              <a:headEnd type="none" w="med" len="med"/>
              <a:tailEnd type="none" w="med" len="med"/>
            </a:ln>
          </p:spPr>
          <p:txBody>
            <a:bodyPr>
              <a:spAutoFit/>
            </a:bodyPr>
            <a:p>
              <a:endParaRPr lang="zh-CN" altLang="en-US" dirty="0">
                <a:latin typeface="Calibri" panose="020F0502020204030204" pitchFamily="34" charset="0"/>
              </a:endParaRPr>
            </a:p>
          </p:txBody>
        </p:sp>
        <p:sp>
          <p:nvSpPr>
            <p:cNvPr id="3" name="矩形 2"/>
            <p:cNvSpPr/>
            <p:nvPr/>
          </p:nvSpPr>
          <p:spPr>
            <a:xfrm>
              <a:off x="524558" y="1112991"/>
              <a:ext cx="8094884" cy="2967694"/>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“妈，妈，要到什么时候才</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“要到夜里！</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其实他妈妈所说的夜里，并不是上灯以后。但八儿听了这种松劲的话，眼睛可急红了。锅中的粥，有声无力的叹气还在继续。</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8" name="矩形 7"/>
          <p:cNvSpPr/>
          <p:nvPr/>
        </p:nvSpPr>
        <p:spPr>
          <a:xfrm>
            <a:off x="2625725" y="4173538"/>
            <a:ext cx="3892550" cy="5842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省略号有什么作用？</a:t>
            </a:r>
            <a:endParaRPr lang="zh-CN" altLang="en-US" sz="3200" b="1" dirty="0">
              <a:latin typeface="黑体" panose="02010609060101010101" pitchFamily="49" charset="-122"/>
              <a:ea typeface="黑体" panose="02010609060101010101" pitchFamily="49" charset="-122"/>
            </a:endParaRPr>
          </a:p>
        </p:txBody>
      </p:sp>
      <p:sp>
        <p:nvSpPr>
          <p:cNvPr id="10" name="椭圆 9"/>
          <p:cNvSpPr/>
          <p:nvPr/>
        </p:nvSpPr>
        <p:spPr>
          <a:xfrm>
            <a:off x="6300788" y="979488"/>
            <a:ext cx="863600" cy="6016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677" name="矩形 10"/>
          <p:cNvSpPr/>
          <p:nvPr/>
        </p:nvSpPr>
        <p:spPr>
          <a:xfrm>
            <a:off x="611188" y="177800"/>
            <a:ext cx="4297362" cy="585788"/>
          </a:xfrm>
          <a:prstGeom prst="rect">
            <a:avLst/>
          </a:prstGeom>
          <a:noFill/>
          <a:ln w="9525">
            <a:noFill/>
          </a:ln>
        </p:spPr>
        <p:txBody>
          <a:bodyPr wrap="none">
            <a:spAutoFit/>
          </a:bodyPr>
          <a:p>
            <a:pPr marL="285750" indent="-285750">
              <a:buFont typeface="Wingdings" panose="05000000000000000000" pitchFamily="2" charset="2"/>
              <a:buChar char="u"/>
            </a:pPr>
            <a:r>
              <a:rPr lang="zh-CN" altLang="en-US" sz="3200" b="1" dirty="0">
                <a:solidFill>
                  <a:srgbClr val="C00000"/>
                </a:solidFill>
                <a:latin typeface="宋体" panose="02010600030101010101" pitchFamily="2" charset="-122"/>
              </a:rPr>
              <a:t>分角色朗读人物对话</a:t>
            </a:r>
            <a:endParaRPr lang="zh-CN" altLang="en-US" sz="3200" b="1" dirty="0">
              <a:solidFill>
                <a:srgbClr val="C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11188" y="295275"/>
            <a:ext cx="6619875" cy="584200"/>
          </a:xfrm>
          <a:prstGeom prst="rect">
            <a:avLst/>
          </a:prstGeom>
          <a:noFill/>
          <a:ln w="9525">
            <a:noFill/>
          </a:ln>
        </p:spPr>
        <p:txBody>
          <a:bodyPr wrap="none">
            <a:spAutoFit/>
          </a:bodyPr>
          <a:p>
            <a:pPr marL="457200" indent="-457200">
              <a:buFont typeface="Wingdings" panose="05000000000000000000" pitchFamily="2" charset="2"/>
              <a:buChar char="u"/>
            </a:pPr>
            <a:r>
              <a:rPr lang="zh-CN" altLang="en-US" sz="3200" b="1" dirty="0">
                <a:latin typeface="黑体" panose="02010609060101010101" pitchFamily="49" charset="-122"/>
                <a:ea typeface="黑体" panose="02010609060101010101" pitchFamily="49" charset="-122"/>
              </a:rPr>
              <a:t>怎样理解第</a:t>
            </a:r>
            <a:r>
              <a:rPr lang="en-US" altLang="zh-CN" sz="3200" b="1" dirty="0">
                <a:latin typeface="黑体" panose="02010609060101010101" pitchFamily="49" charset="-122"/>
                <a:ea typeface="黑体" panose="02010609060101010101" pitchFamily="49" charset="-122"/>
              </a:rPr>
              <a:t>8</a:t>
            </a:r>
            <a:r>
              <a:rPr lang="zh-CN" altLang="en-US" sz="3200" b="1" dirty="0">
                <a:latin typeface="黑体" panose="02010609060101010101" pitchFamily="49" charset="-122"/>
                <a:ea typeface="黑体" panose="02010609060101010101" pitchFamily="49" charset="-122"/>
              </a:rPr>
              <a:t>自然段中的反问句？</a:t>
            </a:r>
            <a:endParaRPr lang="zh-CN" altLang="en-US" sz="3200" b="1" dirty="0">
              <a:latin typeface="黑体" panose="02010609060101010101" pitchFamily="49" charset="-122"/>
              <a:ea typeface="黑体" panose="02010609060101010101" pitchFamily="49" charset="-122"/>
            </a:endParaRPr>
          </a:p>
        </p:txBody>
      </p:sp>
      <p:grpSp>
        <p:nvGrpSpPr>
          <p:cNvPr id="8" name="组合 7"/>
          <p:cNvGrpSpPr/>
          <p:nvPr/>
        </p:nvGrpSpPr>
        <p:grpSpPr>
          <a:xfrm>
            <a:off x="755650" y="1131888"/>
            <a:ext cx="7785100" cy="2032000"/>
            <a:chOff x="524558" y="1092895"/>
            <a:chExt cx="7784361" cy="2032339"/>
          </a:xfrm>
        </p:grpSpPr>
        <p:sp>
          <p:nvSpPr>
            <p:cNvPr id="29701" name="文本框 4"/>
            <p:cNvSpPr txBox="1"/>
            <p:nvPr/>
          </p:nvSpPr>
          <p:spPr>
            <a:xfrm>
              <a:off x="524558" y="1092895"/>
              <a:ext cx="7575834" cy="2032339"/>
            </a:xfrm>
            <a:prstGeom prst="rect">
              <a:avLst/>
            </a:prstGeom>
            <a:noFill/>
            <a:ln w="38100" cap="flat" cmpd="sng">
              <a:solidFill>
                <a:srgbClr val="CD1521"/>
              </a:solidFill>
              <a:prstDash val="sysDot"/>
              <a:miter/>
              <a:headEnd type="none" w="med" len="med"/>
              <a:tailEnd type="none" w="med" len="med"/>
            </a:ln>
          </p:spPr>
          <p:txBody>
            <a:bodyPr>
              <a:spAutoFit/>
            </a:bodyPr>
            <a:p>
              <a:endParaRPr lang="zh-CN" altLang="en-US" dirty="0">
                <a:latin typeface="Calibri" panose="020F0502020204030204" pitchFamily="34" charset="0"/>
              </a:endParaRPr>
            </a:p>
          </p:txBody>
        </p:sp>
        <p:sp>
          <p:nvSpPr>
            <p:cNvPr id="29702" name="矩形 2"/>
            <p:cNvSpPr/>
            <p:nvPr/>
          </p:nvSpPr>
          <p:spPr>
            <a:xfrm>
              <a:off x="524558" y="1203598"/>
              <a:ext cx="7784361" cy="1786643"/>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饿了，也得到太阳落下时才准吃。你们想，妈妈的命令，看羊还不够资格的八儿，</a:t>
              </a:r>
              <a:r>
                <a:rPr lang="zh-CN" altLang="en-US" sz="3200" b="1" dirty="0">
                  <a:solidFill>
                    <a:srgbClr val="FF00FF"/>
                  </a:solidFill>
                  <a:latin typeface="宋体" panose="02010600030101010101" pitchFamily="2" charset="-122"/>
                </a:rPr>
                <a:t>难道还能设什么法来反抗吗？</a:t>
              </a:r>
              <a:endParaRPr lang="zh-CN" altLang="en-US" sz="3200" b="1" dirty="0">
                <a:solidFill>
                  <a:srgbClr val="FF00FF"/>
                </a:solidFill>
                <a:latin typeface="宋体" panose="02010600030101010101" pitchFamily="2" charset="-122"/>
              </a:endParaRPr>
            </a:p>
          </p:txBody>
        </p:sp>
      </p:grpSp>
      <p:sp>
        <p:nvSpPr>
          <p:cNvPr id="9" name="矩形 8"/>
          <p:cNvSpPr/>
          <p:nvPr/>
        </p:nvSpPr>
        <p:spPr>
          <a:xfrm>
            <a:off x="949325" y="3370263"/>
            <a:ext cx="7188200" cy="11969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八儿对腊八粥虽是望眼欲穿，但也只能</a:t>
            </a:r>
            <a:r>
              <a:rPr lang="zh-CN" altLang="en-US" sz="3200" b="1" dirty="0">
                <a:solidFill>
                  <a:srgbClr val="FF00FF"/>
                </a:solidFill>
                <a:latin typeface="楷体" panose="02010609060101010101" pitchFamily="49" charset="-122"/>
                <a:ea typeface="楷体" panose="02010609060101010101" pitchFamily="49" charset="-122"/>
              </a:rPr>
              <a:t>苦苦等待</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bwMode="auto">
          <a:xfrm>
            <a:off x="684213" y="195263"/>
            <a:ext cx="120650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想粥</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5" name="矩形 4"/>
          <p:cNvSpPr/>
          <p:nvPr/>
        </p:nvSpPr>
        <p:spPr>
          <a:xfrm>
            <a:off x="738188" y="1677988"/>
            <a:ext cx="7667625" cy="17875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分角色朗读第</a:t>
            </a:r>
            <a:r>
              <a:rPr lang="en-US" altLang="zh-CN" sz="3200" b="1" dirty="0">
                <a:latin typeface="楷体" panose="02010609060101010101" pitchFamily="49" charset="-122"/>
                <a:ea typeface="楷体" panose="02010609060101010101" pitchFamily="49" charset="-122"/>
              </a:rPr>
              <a:t>9—11</a:t>
            </a:r>
            <a:r>
              <a:rPr lang="zh-CN" altLang="en-US" sz="3200" b="1" dirty="0">
                <a:latin typeface="楷体" panose="02010609060101010101" pitchFamily="49" charset="-122"/>
                <a:ea typeface="楷体" panose="02010609060101010101" pitchFamily="49" charset="-122"/>
              </a:rPr>
              <a:t>自然段，思考：八儿开始计划怎么分粥？后来又想怎么分？为什么变卦了？</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charRg st="0" end="48"/>
                                            </p:txEl>
                                          </p:spTgt>
                                        </p:tgtEl>
                                        <p:attrNameLst>
                                          <p:attrName>style.visibility</p:attrName>
                                        </p:attrNameLst>
                                      </p:cBhvr>
                                      <p:to>
                                        <p:strVal val="visible"/>
                                      </p:to>
                                    </p:set>
                                    <p:animEffect transition="in" filter="fade">
                                      <p:cBhvr>
                                        <p:cTn id="7" dur="1000"/>
                                        <p:tgtEl>
                                          <p:spTgt spid="5">
                                            <p:txEl>
                                              <p:charRg st="0" end="48"/>
                                            </p:txEl>
                                          </p:spTgt>
                                        </p:tgtEl>
                                      </p:cBhvr>
                                    </p:animEffect>
                                    <p:anim calcmode="lin" valueType="num">
                                      <p:cBhvr>
                                        <p:cTn id="8" dur="1000" fill="hold"/>
                                        <p:tgtEl>
                                          <p:spTgt spid="5">
                                            <p:txEl>
                                              <p:charRg st="0" end="48"/>
                                            </p:txEl>
                                          </p:spTgt>
                                        </p:tgtEl>
                                        <p:attrNameLst>
                                          <p:attrName>ppt_x</p:attrName>
                                        </p:attrNameLst>
                                      </p:cBhvr>
                                      <p:tavLst>
                                        <p:tav tm="0">
                                          <p:val>
                                            <p:strVal val="#ppt_x"/>
                                          </p:val>
                                        </p:tav>
                                        <p:tav tm="100000">
                                          <p:val>
                                            <p:strVal val="#ppt_x"/>
                                          </p:val>
                                        </p:tav>
                                      </p:tavLst>
                                    </p:anim>
                                    <p:anim calcmode="lin" valueType="num">
                                      <p:cBhvr>
                                        <p:cTn id="9" dur="1000" fill="hold"/>
                                        <p:tgtEl>
                                          <p:spTgt spid="5">
                                            <p:txEl>
                                              <p:charRg st="0" end="4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6" name="组合 3"/>
          <p:cNvGrpSpPr/>
          <p:nvPr/>
        </p:nvGrpSpPr>
        <p:grpSpPr>
          <a:xfrm>
            <a:off x="195263" y="735013"/>
            <a:ext cx="8883650" cy="3562350"/>
            <a:chOff x="235903" y="830589"/>
            <a:chExt cx="8883383" cy="3563722"/>
          </a:xfrm>
        </p:grpSpPr>
        <p:sp>
          <p:nvSpPr>
            <p:cNvPr id="31750" name="文本框 2"/>
            <p:cNvSpPr txBox="1"/>
            <p:nvPr/>
          </p:nvSpPr>
          <p:spPr>
            <a:xfrm>
              <a:off x="235903" y="830589"/>
              <a:ext cx="8763521" cy="3559436"/>
            </a:xfrm>
            <a:prstGeom prst="rect">
              <a:avLst/>
            </a:prstGeom>
            <a:noFill/>
            <a:ln w="38100">
              <a:noFill/>
            </a:ln>
          </p:spPr>
          <p:txBody>
            <a:bodyPr>
              <a:spAutoFit/>
            </a:bodyPr>
            <a:p>
              <a:endParaRPr lang="zh-CN" altLang="en-US" dirty="0">
                <a:latin typeface="Calibri" panose="020F0502020204030204" pitchFamily="34" charset="0"/>
              </a:endParaRPr>
            </a:p>
          </p:txBody>
        </p:sp>
        <p:sp>
          <p:nvSpPr>
            <p:cNvPr id="2" name="矩形 1"/>
            <p:cNvSpPr/>
            <p:nvPr/>
          </p:nvSpPr>
          <p:spPr>
            <a:xfrm>
              <a:off x="240665" y="835353"/>
              <a:ext cx="8878621" cy="355895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“妈，妈，等一下我要吃三碗！我们只准大哥吃一碗。大哥同爹都吃不得甜的，我们俩光吃甜的也行</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妈，妈，你吃三碗我也吃三碗，大哥同爹只准各吃一碗，一共八碗，是吗？</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“是呀！孥孥说得对。</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“要不然我吃三碗半，你就吃两碗半</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5" name="矩形 4"/>
          <p:cNvSpPr/>
          <p:nvPr/>
        </p:nvSpPr>
        <p:spPr>
          <a:xfrm>
            <a:off x="1835150" y="4371975"/>
            <a:ext cx="5688013" cy="584200"/>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从妈妈的话中你能看出什么？</a:t>
            </a:r>
            <a:endParaRPr lang="zh-CN" altLang="en-US" sz="3200" b="1" dirty="0">
              <a:latin typeface="黑体" panose="02010609060101010101" pitchFamily="49" charset="-122"/>
              <a:ea typeface="黑体" panose="02010609060101010101" pitchFamily="49" charset="-122"/>
            </a:endParaRPr>
          </a:p>
        </p:txBody>
      </p:sp>
      <p:sp>
        <p:nvSpPr>
          <p:cNvPr id="6" name="矩形 5"/>
          <p:cNvSpPr/>
          <p:nvPr/>
        </p:nvSpPr>
        <p:spPr>
          <a:xfrm>
            <a:off x="2652713" y="3130550"/>
            <a:ext cx="1006475" cy="5857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FF"/>
                </a:solidFill>
                <a:effectLst/>
                <a:uLnTx/>
                <a:uFillTx/>
                <a:latin typeface="+mn-ea"/>
                <a:ea typeface="宋体" panose="02010600030101010101" pitchFamily="2" charset="-122"/>
                <a:cs typeface="+mn-cs"/>
              </a:rPr>
              <a:t>孥孥</a:t>
            </a:r>
            <a:endParaRPr kumimoji="0" lang="zh-CN" altLang="en-US" sz="3200" b="0" i="0" u="none" strike="noStrike" kern="1200" cap="none" spc="0" normalizeH="0" baseline="0" noProof="0" dirty="0">
              <a:ln>
                <a:noFill/>
              </a:ln>
              <a:solidFill>
                <a:srgbClr val="FF00FF"/>
              </a:solidFill>
              <a:effectLst/>
              <a:uLnTx/>
              <a:uFillTx/>
              <a:latin typeface="Calibri" panose="020F0502020204030204" pitchFamily="34" charset="0"/>
              <a:ea typeface="宋体" panose="02010600030101010101" pitchFamily="2" charset="-122"/>
              <a:cs typeface="+mn-cs"/>
            </a:endParaRPr>
          </a:p>
        </p:txBody>
      </p:sp>
      <p:sp>
        <p:nvSpPr>
          <p:cNvPr id="7" name="矩形 6"/>
          <p:cNvSpPr/>
          <p:nvPr/>
        </p:nvSpPr>
        <p:spPr>
          <a:xfrm>
            <a:off x="2476500" y="150813"/>
            <a:ext cx="4319588" cy="584200"/>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“孥孥”是什么意思？</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charRg st="0" end="14"/>
                                            </p:txEl>
                                          </p:spTgt>
                                        </p:tgtEl>
                                        <p:attrNameLst>
                                          <p:attrName>style.visibility</p:attrName>
                                        </p:attrNameLst>
                                      </p:cBhvr>
                                      <p:to>
                                        <p:strVal val="visible"/>
                                      </p:to>
                                    </p:set>
                                    <p:animEffect transition="in" filter="fade">
                                      <p:cBhvr>
                                        <p:cTn id="19" dur="1000"/>
                                        <p:tgtEl>
                                          <p:spTgt spid="5">
                                            <p:txEl>
                                              <p:charRg st="0" end="14"/>
                                            </p:txEl>
                                          </p:spTgt>
                                        </p:tgtEl>
                                      </p:cBhvr>
                                    </p:animEffect>
                                    <p:anim calcmode="lin" valueType="num">
                                      <p:cBhvr>
                                        <p:cTn id="20" dur="1000" fill="hold"/>
                                        <p:tgtEl>
                                          <p:spTgt spid="5">
                                            <p:txEl>
                                              <p:charRg st="0" end="14"/>
                                            </p:txEl>
                                          </p:spTgt>
                                        </p:tgtEl>
                                        <p:attrNameLst>
                                          <p:attrName>ppt_x</p:attrName>
                                        </p:attrNameLst>
                                      </p:cBhvr>
                                      <p:tavLst>
                                        <p:tav tm="0">
                                          <p:val>
                                            <p:strVal val="#ppt_x"/>
                                          </p:val>
                                        </p:tav>
                                        <p:tav tm="100000">
                                          <p:val>
                                            <p:strVal val="#ppt_x"/>
                                          </p:val>
                                        </p:tav>
                                      </p:tavLst>
                                    </p:anim>
                                    <p:anim calcmode="lin" valueType="num">
                                      <p:cBhvr>
                                        <p:cTn id="21" dur="1000" fill="hold"/>
                                        <p:tgtEl>
                                          <p:spTgt spid="5">
                                            <p:txEl>
                                              <p:charRg st="0"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bwMode="auto">
          <a:xfrm>
            <a:off x="755650" y="123825"/>
            <a:ext cx="120650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猜粥</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5" name="矩形 4"/>
          <p:cNvSpPr/>
          <p:nvPr/>
        </p:nvSpPr>
        <p:spPr>
          <a:xfrm>
            <a:off x="971550" y="915988"/>
            <a:ext cx="6769100" cy="2930525"/>
          </a:xfrm>
          <a:prstGeom prst="rect">
            <a:avLst/>
          </a:prstGeom>
          <a:noFill/>
          <a:ln w="9525">
            <a:noFill/>
          </a:ln>
        </p:spPr>
        <p:txBody>
          <a:bodyPr>
            <a:spAutoFit/>
          </a:bodyPr>
          <a:p>
            <a:pPr eaLnBrk="1" hangingPunct="1">
              <a:lnSpc>
                <a:spcPct val="15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这让小小的八儿想吃三碗半的粥，在他的猜想中又是什么样的呢？</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男生齐读第</a:t>
            </a:r>
            <a:r>
              <a:rPr lang="en-US" altLang="zh-CN" sz="3200" b="1" dirty="0">
                <a:latin typeface="楷体" panose="02010609060101010101" pitchFamily="49" charset="-122"/>
                <a:ea typeface="楷体" panose="02010609060101010101" pitchFamily="49" charset="-122"/>
              </a:rPr>
              <a:t>13</a:t>
            </a:r>
            <a:r>
              <a:rPr lang="zh-CN" altLang="en-US" sz="3200" b="1" dirty="0">
                <a:latin typeface="楷体" panose="02010609060101010101" pitchFamily="49" charset="-122"/>
                <a:ea typeface="楷体" panose="02010609060101010101" pitchFamily="49" charset="-122"/>
              </a:rPr>
              <a:t>自然段，大家思考：八儿想象中的粥是什么样子的？</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charRg st="34" end="69"/>
                                            </p:txEl>
                                          </p:spTgt>
                                        </p:tgtEl>
                                        <p:attrNameLst>
                                          <p:attrName>style.visibility</p:attrName>
                                        </p:attrNameLst>
                                      </p:cBhvr>
                                      <p:to>
                                        <p:strVal val="visible"/>
                                      </p:to>
                                    </p:set>
                                    <p:animEffect transition="in" filter="fade">
                                      <p:cBhvr>
                                        <p:cTn id="7" dur="1000"/>
                                        <p:tgtEl>
                                          <p:spTgt spid="5">
                                            <p:txEl>
                                              <p:charRg st="34" end="69"/>
                                            </p:txEl>
                                          </p:spTgt>
                                        </p:tgtEl>
                                      </p:cBhvr>
                                    </p:animEffect>
                                    <p:anim calcmode="lin" valueType="num">
                                      <p:cBhvr>
                                        <p:cTn id="8" dur="1000" fill="hold"/>
                                        <p:tgtEl>
                                          <p:spTgt spid="5">
                                            <p:txEl>
                                              <p:charRg st="34" end="69"/>
                                            </p:txEl>
                                          </p:spTgt>
                                        </p:tgtEl>
                                        <p:attrNameLst>
                                          <p:attrName>ppt_x</p:attrName>
                                        </p:attrNameLst>
                                      </p:cBhvr>
                                      <p:tavLst>
                                        <p:tav tm="0">
                                          <p:val>
                                            <p:strVal val="#ppt_x"/>
                                          </p:val>
                                        </p:tav>
                                        <p:tav tm="100000">
                                          <p:val>
                                            <p:strVal val="#ppt_x"/>
                                          </p:val>
                                        </p:tav>
                                      </p:tavLst>
                                    </p:anim>
                                    <p:anim calcmode="lin" valueType="num">
                                      <p:cBhvr>
                                        <p:cTn id="9" dur="1000" fill="hold"/>
                                        <p:tgtEl>
                                          <p:spTgt spid="5">
                                            <p:txEl>
                                              <p:charRg st="34" end="6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4" name="组合 3"/>
          <p:cNvGrpSpPr/>
          <p:nvPr/>
        </p:nvGrpSpPr>
        <p:grpSpPr>
          <a:xfrm>
            <a:off x="161925" y="627063"/>
            <a:ext cx="8820150" cy="4224337"/>
            <a:chOff x="323005" y="627533"/>
            <a:chExt cx="8820774" cy="4222831"/>
          </a:xfrm>
        </p:grpSpPr>
        <p:sp>
          <p:nvSpPr>
            <p:cNvPr id="33795" name="文本框 2"/>
            <p:cNvSpPr txBox="1"/>
            <p:nvPr/>
          </p:nvSpPr>
          <p:spPr>
            <a:xfrm>
              <a:off x="380479" y="627533"/>
              <a:ext cx="8367985" cy="4150367"/>
            </a:xfrm>
            <a:prstGeom prst="rect">
              <a:avLst/>
            </a:prstGeom>
            <a:noFill/>
            <a:ln w="38100">
              <a:noFill/>
            </a:ln>
          </p:spPr>
          <p:txBody>
            <a:bodyPr>
              <a:spAutoFit/>
            </a:bodyPr>
            <a:p>
              <a:endParaRPr lang="zh-CN" altLang="en-US" dirty="0">
                <a:latin typeface="Calibri" panose="020F0502020204030204" pitchFamily="34" charset="0"/>
              </a:endParaRPr>
            </a:p>
          </p:txBody>
        </p:sp>
        <p:sp>
          <p:nvSpPr>
            <p:cNvPr id="2" name="矩形 1"/>
            <p:cNvSpPr/>
            <p:nvPr/>
          </p:nvSpPr>
          <p:spPr>
            <a:xfrm>
              <a:off x="323005" y="700532"/>
              <a:ext cx="8820774" cy="4149832"/>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锅中的一切，对八儿来说，只能猜想：栗子已稀烂到认不清楚了吧，饭豆会煮得浑身肿胀了吧，花生仁儿吃来总该是面面的了！枣子必大了三四倍</a:t>
              </a:r>
              <a:r>
                <a:rPr kumimoji="0" lang="en-US" altLang="zh-CN"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要是真的干红枣也有那么大，那就妙极了！糖若放多了，它会起锅巴</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“妈，妈，你抱我起来看看吧！</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于是妈妈就如八儿所求的把他抱了起来。</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3238" y="785813"/>
            <a:ext cx="8137525" cy="17859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粥里的</a:t>
            </a:r>
            <a:r>
              <a:rPr kumimoji="0" lang="zh-CN" altLang="en-US" sz="3200" b="1" i="0" u="none" strike="noStrike" kern="1200" cap="none" spc="0" normalizeH="0" baseline="0" noProof="0" dirty="0">
                <a:ln>
                  <a:noFill/>
                </a:ln>
                <a:solidFill>
                  <a:srgbClr val="8AED05"/>
                </a:solidFill>
                <a:effectLst/>
                <a:uLnTx/>
                <a:uFillTx/>
                <a:latin typeface="+mn-ea"/>
                <a:ea typeface="+mn-ea"/>
                <a:cs typeface="+mn-cs"/>
              </a:rPr>
              <a:t>栗子</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accent2">
                    <a:lumMod val="75000"/>
                  </a:schemeClr>
                </a:solidFill>
                <a:effectLst/>
                <a:uLnTx/>
                <a:uFillTx/>
                <a:latin typeface="+mn-ea"/>
                <a:ea typeface="+mn-ea"/>
                <a:cs typeface="+mn-cs"/>
              </a:rPr>
              <a:t>饭豆</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accent6">
                    <a:lumMod val="75000"/>
                  </a:schemeClr>
                </a:solidFill>
                <a:effectLst/>
                <a:uLnTx/>
                <a:uFillTx/>
                <a:latin typeface="+mn-ea"/>
                <a:ea typeface="+mn-ea"/>
                <a:cs typeface="+mn-cs"/>
              </a:rPr>
              <a:t>花生仁</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2">
                    <a:lumMod val="60000"/>
                    <a:lumOff val="40000"/>
                  </a:schemeClr>
                </a:solidFill>
                <a:effectLst/>
                <a:uLnTx/>
                <a:uFillTx/>
                <a:latin typeface="+mn-ea"/>
                <a:ea typeface="+mn-ea"/>
                <a:cs typeface="+mn-cs"/>
              </a:rPr>
              <a:t>枣</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都是什么样的？找出文中的关键词并画下来。文章用了一个什么词来形容八儿的现象？</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grpSp>
        <p:nvGrpSpPr>
          <p:cNvPr id="13" name="组合 12"/>
          <p:cNvGrpSpPr/>
          <p:nvPr/>
        </p:nvGrpSpPr>
        <p:grpSpPr>
          <a:xfrm>
            <a:off x="541338" y="2922588"/>
            <a:ext cx="1368425" cy="1008062"/>
            <a:chOff x="1043608" y="833713"/>
            <a:chExt cx="1368152" cy="1008112"/>
          </a:xfrm>
        </p:grpSpPr>
        <p:sp>
          <p:nvSpPr>
            <p:cNvPr id="3" name="云形 2"/>
            <p:cNvSpPr/>
            <p:nvPr/>
          </p:nvSpPr>
          <p:spPr>
            <a:xfrm>
              <a:off x="1043608" y="833713"/>
              <a:ext cx="1368152" cy="1008112"/>
            </a:xfrm>
            <a:prstGeom prst="cloud">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34831" name="矩形 6"/>
            <p:cNvSpPr/>
            <p:nvPr/>
          </p:nvSpPr>
          <p:spPr>
            <a:xfrm>
              <a:off x="1239094" y="995678"/>
              <a:ext cx="1080120" cy="604781"/>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稀烂</a:t>
              </a:r>
              <a:endParaRPr lang="zh-CN" altLang="en-US" sz="3200" b="1" dirty="0">
                <a:latin typeface="楷体" panose="02010609060101010101" pitchFamily="49" charset="-122"/>
                <a:ea typeface="楷体" panose="02010609060101010101" pitchFamily="49" charset="-122"/>
              </a:endParaRPr>
            </a:p>
          </p:txBody>
        </p:sp>
      </p:grpSp>
      <p:grpSp>
        <p:nvGrpSpPr>
          <p:cNvPr id="14" name="组合 13"/>
          <p:cNvGrpSpPr/>
          <p:nvPr/>
        </p:nvGrpSpPr>
        <p:grpSpPr>
          <a:xfrm>
            <a:off x="2084388" y="2595563"/>
            <a:ext cx="1992312" cy="1008062"/>
            <a:chOff x="2555776" y="822350"/>
            <a:chExt cx="1992230" cy="1008112"/>
          </a:xfrm>
        </p:grpSpPr>
        <p:sp>
          <p:nvSpPr>
            <p:cNvPr id="4" name="云形 3"/>
            <p:cNvSpPr/>
            <p:nvPr/>
          </p:nvSpPr>
          <p:spPr>
            <a:xfrm>
              <a:off x="2555776" y="822350"/>
              <a:ext cx="1871585" cy="1008112"/>
            </a:xfrm>
            <a:prstGeom prst="cloud">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34829" name="矩形 8"/>
            <p:cNvSpPr/>
            <p:nvPr/>
          </p:nvSpPr>
          <p:spPr>
            <a:xfrm>
              <a:off x="2607246" y="1024016"/>
              <a:ext cx="1940760" cy="604781"/>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浑身肿胀</a:t>
              </a:r>
              <a:endParaRPr lang="zh-CN" altLang="en-US" sz="3200" b="1" dirty="0">
                <a:latin typeface="楷体" panose="02010609060101010101" pitchFamily="49" charset="-122"/>
                <a:ea typeface="楷体" panose="02010609060101010101" pitchFamily="49" charset="-122"/>
              </a:endParaRPr>
            </a:p>
          </p:txBody>
        </p:sp>
      </p:grpSp>
      <p:grpSp>
        <p:nvGrpSpPr>
          <p:cNvPr id="15" name="组合 14"/>
          <p:cNvGrpSpPr/>
          <p:nvPr/>
        </p:nvGrpSpPr>
        <p:grpSpPr>
          <a:xfrm>
            <a:off x="4127500" y="2797175"/>
            <a:ext cx="1655763" cy="1008063"/>
            <a:chOff x="4499992" y="833713"/>
            <a:chExt cx="1656184" cy="1008112"/>
          </a:xfrm>
        </p:grpSpPr>
        <p:sp>
          <p:nvSpPr>
            <p:cNvPr id="5" name="云形 4"/>
            <p:cNvSpPr/>
            <p:nvPr/>
          </p:nvSpPr>
          <p:spPr>
            <a:xfrm>
              <a:off x="4499992" y="833713"/>
              <a:ext cx="1656184" cy="1008112"/>
            </a:xfrm>
            <a:prstGeom prst="cloud">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34827" name="矩形 9"/>
            <p:cNvSpPr/>
            <p:nvPr/>
          </p:nvSpPr>
          <p:spPr>
            <a:xfrm>
              <a:off x="4595996" y="1021283"/>
              <a:ext cx="1539642" cy="604781"/>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面面的</a:t>
              </a:r>
              <a:endParaRPr lang="zh-CN" altLang="en-US" sz="3200" b="1" dirty="0">
                <a:latin typeface="楷体" panose="02010609060101010101" pitchFamily="49" charset="-122"/>
                <a:ea typeface="楷体" panose="02010609060101010101" pitchFamily="49" charset="-122"/>
              </a:endParaRPr>
            </a:p>
          </p:txBody>
        </p:sp>
      </p:grpSp>
      <p:grpSp>
        <p:nvGrpSpPr>
          <p:cNvPr id="16" name="组合 15"/>
          <p:cNvGrpSpPr/>
          <p:nvPr/>
        </p:nvGrpSpPr>
        <p:grpSpPr>
          <a:xfrm>
            <a:off x="6011863" y="2633663"/>
            <a:ext cx="2371725" cy="1171575"/>
            <a:chOff x="6183628" y="752094"/>
            <a:chExt cx="2371958" cy="1171349"/>
          </a:xfrm>
        </p:grpSpPr>
        <p:sp>
          <p:nvSpPr>
            <p:cNvPr id="6" name="云形 5"/>
            <p:cNvSpPr/>
            <p:nvPr/>
          </p:nvSpPr>
          <p:spPr>
            <a:xfrm>
              <a:off x="6199505" y="752094"/>
              <a:ext cx="2356081" cy="1171349"/>
            </a:xfrm>
            <a:prstGeom prst="cloud">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34825" name="矩形 10"/>
            <p:cNvSpPr/>
            <p:nvPr/>
          </p:nvSpPr>
          <p:spPr>
            <a:xfrm>
              <a:off x="6183628" y="1021283"/>
              <a:ext cx="2348812" cy="604781"/>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大了三四倍</a:t>
              </a:r>
              <a:endParaRPr lang="zh-CN" altLang="en-US" sz="3200" b="1" dirty="0">
                <a:latin typeface="楷体" panose="02010609060101010101" pitchFamily="49" charset="-122"/>
                <a:ea typeface="楷体" panose="02010609060101010101" pitchFamily="49" charset="-122"/>
              </a:endParaRPr>
            </a:p>
          </p:txBody>
        </p:sp>
      </p:grpSp>
      <p:sp>
        <p:nvSpPr>
          <p:cNvPr id="12" name="矩形 11"/>
          <p:cNvSpPr/>
          <p:nvPr/>
        </p:nvSpPr>
        <p:spPr>
          <a:xfrm>
            <a:off x="2952227" y="3760758"/>
            <a:ext cx="2831391" cy="1053173"/>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楷体" panose="02010609060101010101" pitchFamily="49" charset="-122"/>
                <a:ea typeface="楷体" panose="02010609060101010101" pitchFamily="49" charset="-122"/>
                <a:cs typeface="+mn-cs"/>
              </a:rPr>
              <a:t>妙极了</a:t>
            </a:r>
            <a:endParaRPr kumimoji="0" lang="zh-CN" alt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bwMode="auto">
          <a:xfrm>
            <a:off x="777875" y="123825"/>
            <a:ext cx="120650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看粥</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6" name="矩形 5"/>
          <p:cNvSpPr/>
          <p:nvPr/>
        </p:nvSpPr>
        <p:spPr>
          <a:xfrm>
            <a:off x="715963" y="842963"/>
            <a:ext cx="7712075" cy="3559175"/>
          </a:xfrm>
          <a:prstGeom prst="rect">
            <a:avLst/>
          </a:prstGeom>
          <a:noFill/>
          <a:ln w="9525">
            <a:noFill/>
          </a:ln>
        </p:spPr>
        <p:txBody>
          <a:bodyPr>
            <a:spAutoFit/>
          </a:bodyPr>
          <a:p>
            <a:pPr hangingPunct="1">
              <a:lnSpc>
                <a:spcPct val="120000"/>
              </a:lnSpc>
            </a:pPr>
            <a:r>
              <a:rPr lang="zh-CN" altLang="en-US" sz="3200" b="1" dirty="0">
                <a:latin typeface="楷体" panose="02010609060101010101" pitchFamily="49" charset="-122"/>
                <a:ea typeface="楷体" panose="02010609060101010101" pitchFamily="49" charset="-122"/>
              </a:rPr>
              <a:t>    读第</a:t>
            </a:r>
            <a:r>
              <a:rPr lang="en-US" altLang="zh-CN" sz="3200" b="1" dirty="0">
                <a:latin typeface="楷体" panose="02010609060101010101" pitchFamily="49" charset="-122"/>
                <a:ea typeface="楷体" panose="02010609060101010101" pitchFamily="49" charset="-122"/>
              </a:rPr>
              <a:t>14</a:t>
            </a:r>
            <a:r>
              <a:rPr lang="zh-CN" altLang="en-US" sz="3200" b="1" dirty="0">
                <a:latin typeface="楷体" panose="02010609060101010101" pitchFamily="49" charset="-122"/>
                <a:ea typeface="楷体" panose="02010609060101010101" pitchFamily="49" charset="-122"/>
              </a:rPr>
              <a:t>自然段，思考：当妈妈把八儿抱起来，八儿终于看到了让他垂涎三尺的腊八粥，课文中用了一个怎样的词语来表现八儿此时的心理？</a:t>
            </a:r>
            <a:endParaRPr lang="en-US" altLang="zh-CN" sz="3200" b="1" dirty="0">
              <a:latin typeface="楷体" panose="02010609060101010101" pitchFamily="49" charset="-122"/>
              <a:ea typeface="楷体" panose="02010609060101010101" pitchFamily="49" charset="-122"/>
            </a:endParaRPr>
          </a:p>
          <a:p>
            <a:pPr hangingPunct="1">
              <a:lnSpc>
                <a:spcPct val="12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妈妈煮的粥到底是什么样子的呢？请女生齐读第</a:t>
            </a:r>
            <a:r>
              <a:rPr lang="en-US" altLang="zh-CN" sz="3200" b="1" dirty="0">
                <a:latin typeface="楷体" panose="02010609060101010101" pitchFamily="49" charset="-122"/>
                <a:ea typeface="楷体" panose="02010609060101010101" pitchFamily="49" charset="-122"/>
              </a:rPr>
              <a:t>15</a:t>
            </a:r>
            <a:r>
              <a:rPr lang="zh-CN" altLang="en-US" sz="3200" b="1" dirty="0">
                <a:latin typeface="楷体" panose="02010609060101010101" pitchFamily="49" charset="-122"/>
                <a:ea typeface="楷体" panose="02010609060101010101" pitchFamily="49" charset="-122"/>
              </a:rPr>
              <a:t>自然段，画出相关词语。</a:t>
            </a:r>
            <a:endParaRPr lang="zh-CN" altLang="en-US" sz="3200" b="1" dirty="0">
              <a:latin typeface="楷体" panose="02010609060101010101" pitchFamily="49" charset="-122"/>
              <a:ea typeface="楷体" panose="02010609060101010101" pitchFamily="49" charset="-122"/>
            </a:endParaRPr>
          </a:p>
        </p:txBody>
      </p:sp>
      <p:sp>
        <p:nvSpPr>
          <p:cNvPr id="8" name="矩形 7"/>
          <p:cNvSpPr/>
          <p:nvPr/>
        </p:nvSpPr>
        <p:spPr>
          <a:xfrm>
            <a:off x="4932363" y="2570163"/>
            <a:ext cx="1047750" cy="604837"/>
          </a:xfrm>
          <a:prstGeom prst="rect">
            <a:avLst/>
          </a:prstGeom>
          <a:noFill/>
          <a:ln w="9525">
            <a:noFill/>
          </a:ln>
        </p:spPr>
        <p:txBody>
          <a:bodyPr>
            <a:spAutoFit/>
          </a:bodyPr>
          <a:p>
            <a:pPr hangingPunct="1">
              <a:lnSpc>
                <a:spcPct val="120000"/>
              </a:lnSpc>
            </a:pPr>
            <a:r>
              <a:rPr lang="zh-CN" altLang="en-US" sz="3200" b="1" dirty="0">
                <a:solidFill>
                  <a:srgbClr val="FF0000"/>
                </a:solidFill>
                <a:latin typeface="宋体" panose="02010600030101010101" pitchFamily="2" charset="-122"/>
              </a:rPr>
              <a:t>惊异</a:t>
            </a:r>
            <a:endParaRPr lang="zh-CN" altLang="en-US" sz="32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charRg st="67" end="106"/>
                                            </p:txEl>
                                          </p:spTgt>
                                        </p:tgtEl>
                                        <p:attrNameLst>
                                          <p:attrName>style.visibility</p:attrName>
                                        </p:attrNameLst>
                                      </p:cBhvr>
                                      <p:to>
                                        <p:strVal val="visible"/>
                                      </p:to>
                                    </p:set>
                                    <p:animEffect transition="in" filter="fade">
                                      <p:cBhvr>
                                        <p:cTn id="12" dur="1000"/>
                                        <p:tgtEl>
                                          <p:spTgt spid="6">
                                            <p:txEl>
                                              <p:charRg st="67" end="106"/>
                                            </p:txEl>
                                          </p:spTgt>
                                        </p:tgtEl>
                                      </p:cBhvr>
                                    </p:animEffect>
                                    <p:anim calcmode="lin" valueType="num">
                                      <p:cBhvr>
                                        <p:cTn id="13" dur="1000" fill="hold"/>
                                        <p:tgtEl>
                                          <p:spTgt spid="6">
                                            <p:txEl>
                                              <p:charRg st="67" end="106"/>
                                            </p:txEl>
                                          </p:spTgt>
                                        </p:tgtEl>
                                        <p:attrNameLst>
                                          <p:attrName>ppt_x</p:attrName>
                                        </p:attrNameLst>
                                      </p:cBhvr>
                                      <p:tavLst>
                                        <p:tav tm="0">
                                          <p:val>
                                            <p:strVal val="#ppt_x"/>
                                          </p:val>
                                        </p:tav>
                                        <p:tav tm="100000">
                                          <p:val>
                                            <p:strVal val="#ppt_x"/>
                                          </p:val>
                                        </p:tav>
                                      </p:tavLst>
                                    </p:anim>
                                    <p:anim calcmode="lin" valueType="num">
                                      <p:cBhvr>
                                        <p:cTn id="14" dur="1000" fill="hold"/>
                                        <p:tgtEl>
                                          <p:spTgt spid="6">
                                            <p:txEl>
                                              <p:charRg st="67" end="10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890" name="组合 3"/>
          <p:cNvGrpSpPr/>
          <p:nvPr/>
        </p:nvGrpSpPr>
        <p:grpSpPr>
          <a:xfrm>
            <a:off x="682625" y="1539875"/>
            <a:ext cx="7705725" cy="2378075"/>
            <a:chOff x="755576" y="1419622"/>
            <a:chExt cx="7704856" cy="2377575"/>
          </a:xfrm>
        </p:grpSpPr>
        <p:sp>
          <p:nvSpPr>
            <p:cNvPr id="36869" name="文本框 2"/>
            <p:cNvSpPr txBox="1"/>
            <p:nvPr/>
          </p:nvSpPr>
          <p:spPr>
            <a:xfrm>
              <a:off x="755577" y="1419623"/>
              <a:ext cx="7560840" cy="2377574"/>
            </a:xfrm>
            <a:prstGeom prst="rect">
              <a:avLst/>
            </a:prstGeom>
            <a:noFill/>
            <a:ln w="38100" cap="flat" cmpd="sng">
              <a:solidFill>
                <a:srgbClr val="CD1521"/>
              </a:solidFill>
              <a:prstDash val="sysDot"/>
              <a:miter/>
              <a:headEnd type="none" w="med" len="med"/>
              <a:tailEnd type="none" w="med" len="med"/>
            </a:ln>
          </p:spPr>
          <p:txBody>
            <a:bodyPr>
              <a:spAutoFit/>
            </a:bodyPr>
            <a:p>
              <a:endParaRPr lang="zh-CN" altLang="en-US" dirty="0">
                <a:latin typeface="Calibri" panose="020F0502020204030204" pitchFamily="34" charset="0"/>
              </a:endParaRPr>
            </a:p>
          </p:txBody>
        </p:sp>
        <p:sp>
          <p:nvSpPr>
            <p:cNvPr id="36870" name="矩形 1"/>
            <p:cNvSpPr/>
            <p:nvPr/>
          </p:nvSpPr>
          <p:spPr>
            <a:xfrm>
              <a:off x="755576" y="1419622"/>
              <a:ext cx="7704856" cy="2377574"/>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花生仁</a:t>
              </a:r>
              <a:r>
                <a:rPr lang="zh-CN" altLang="en-US" sz="3200" b="1" dirty="0">
                  <a:solidFill>
                    <a:srgbClr val="FF00FF"/>
                  </a:solidFill>
                  <a:latin typeface="宋体" panose="02010600030101010101" pitchFamily="2" charset="-122"/>
                </a:rPr>
                <a:t>脱了它的红外套</a:t>
              </a:r>
              <a:r>
                <a:rPr lang="zh-CN" altLang="en-US" sz="3200" b="1" dirty="0">
                  <a:latin typeface="宋体" panose="02010600030101010101" pitchFamily="2" charset="-122"/>
                </a:rPr>
                <a:t>，这是不消说的事。锅巴，正是</a:t>
              </a:r>
              <a:r>
                <a:rPr lang="zh-CN" altLang="en-US" sz="3200" b="1" dirty="0">
                  <a:solidFill>
                    <a:srgbClr val="FF00FF"/>
                  </a:solidFill>
                  <a:latin typeface="宋体" panose="02010600030101010101" pitchFamily="2" charset="-122"/>
                </a:rPr>
                <a:t>围了锅边成一圈儿</a:t>
              </a:r>
              <a:r>
                <a:rPr lang="zh-CN" altLang="en-US" sz="3200" b="1" dirty="0">
                  <a:latin typeface="宋体" panose="02010600030101010101" pitchFamily="2" charset="-122"/>
                </a:rPr>
                <a:t>。总之，一切都成了如他所猜的样子了，但他却没想到今日粥的</a:t>
              </a:r>
              <a:r>
                <a:rPr lang="zh-CN" altLang="en-US" sz="3200" b="1" dirty="0">
                  <a:solidFill>
                    <a:srgbClr val="FF00FF"/>
                  </a:solidFill>
                  <a:latin typeface="宋体" panose="02010600030101010101" pitchFamily="2" charset="-122"/>
                </a:rPr>
                <a:t>颜色是深褐</a:t>
              </a:r>
              <a:r>
                <a:rPr lang="zh-CN" altLang="en-US" sz="3200" b="1" dirty="0">
                  <a:latin typeface="宋体" panose="02010600030101010101" pitchFamily="2" charset="-122"/>
                </a:rPr>
                <a:t>。</a:t>
              </a:r>
              <a:endParaRPr lang="zh-CN" altLang="en-US" sz="3200" b="1" dirty="0">
                <a:latin typeface="宋体" panose="02010600030101010101" pitchFamily="2" charset="-122"/>
              </a:endParaRPr>
            </a:p>
          </p:txBody>
        </p:sp>
      </p:grpSp>
      <p:sp>
        <p:nvSpPr>
          <p:cNvPr id="5" name="矩形 4"/>
          <p:cNvSpPr>
            <a:spLocks noChangeArrowheads="1"/>
          </p:cNvSpPr>
          <p:nvPr/>
        </p:nvSpPr>
        <p:spPr bwMode="auto">
          <a:xfrm>
            <a:off x="250825" y="4022725"/>
            <a:ext cx="8424863" cy="604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找出关键词和第</a:t>
            </a:r>
            <a:r>
              <a:rPr kumimoji="0" lang="en-US" altLang="zh-CN"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13</a:t>
            </a:r>
            <a:r>
              <a:rPr kumimoji="0" lang="zh-CN" altLang="en-US"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自然段比较，你有什么发现？</a:t>
            </a:r>
            <a:endParaRPr kumimoji="0" lang="en-US" altLang="zh-CN" sz="3200" b="1"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6868" name="矩形 5"/>
          <p:cNvSpPr/>
          <p:nvPr/>
        </p:nvSpPr>
        <p:spPr>
          <a:xfrm>
            <a:off x="250825" y="771525"/>
            <a:ext cx="8424863" cy="604838"/>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看了腊八粥之后，八儿的心里又会想些什么呢？</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684213" y="228600"/>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激发兴趣，导入新课</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10243" name="矩形 1"/>
          <p:cNvSpPr/>
          <p:nvPr/>
        </p:nvSpPr>
        <p:spPr>
          <a:xfrm>
            <a:off x="684213" y="1052513"/>
            <a:ext cx="7559675"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俗语“腊七腊八，冻掉下巴”说明在腊月初七、初八这两天，天气很冷。于是，民间逐渐形成了一种风俗，即在腊八这一天要吃腊八粥，把下巴粘牢。这就是腊八粥的由来。</a:t>
            </a:r>
            <a:endParaRPr lang="en-US" altLang="zh-CN" sz="3200" b="1" dirty="0">
              <a:latin typeface="楷体" panose="02010609060101010101" pitchFamily="49" charset="-122"/>
              <a:ea typeface="楷体" panose="02010609060101010101" pitchFamily="49" charset="-122"/>
            </a:endParaRPr>
          </a:p>
        </p:txBody>
      </p:sp>
      <p:pic>
        <p:nvPicPr>
          <p:cNvPr id="18" name="Picture 4" descr="http://i3.qhimg.com/t0180dc018b302fefad.jpg"/>
          <p:cNvPicPr>
            <a:picLocks noChangeAspect="1" noChangeArrowheads="1"/>
          </p:cNvPicPr>
          <p:nvPr/>
        </p:nvPicPr>
        <p:blipFill rotWithShape="1">
          <a:blip r:embed="rId1" cstate="print"/>
          <a:srcRect l="-6651" t="-28904" b="-1"/>
          <a:stretch>
            <a:fillRect/>
          </a:stretch>
        </p:blipFill>
        <p:spPr bwMode="auto">
          <a:xfrm>
            <a:off x="6012160" y="3147814"/>
            <a:ext cx="1970682" cy="1672524"/>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60338"/>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感悟表达，拓展阅读</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grpSp>
        <p:nvGrpSpPr>
          <p:cNvPr id="37891" name="组合 2"/>
          <p:cNvGrpSpPr/>
          <p:nvPr/>
        </p:nvGrpSpPr>
        <p:grpSpPr>
          <a:xfrm>
            <a:off x="503238" y="874713"/>
            <a:ext cx="1990725" cy="935037"/>
            <a:chOff x="350429" y="955832"/>
            <a:chExt cx="1989323" cy="933740"/>
          </a:xfrm>
        </p:grpSpPr>
        <p:pic>
          <p:nvPicPr>
            <p:cNvPr id="37893" name="图片 5"/>
            <p:cNvPicPr>
              <a:picLocks noChangeAspect="1"/>
            </p:cNvPicPr>
            <p:nvPr/>
          </p:nvPicPr>
          <p:blipFill>
            <a:blip r:embed="rId1">
              <a:clrChange>
                <a:clrFrom>
                  <a:srgbClr val="FBE3D7"/>
                </a:clrFrom>
                <a:clrTo>
                  <a:srgbClr val="FBE3D7">
                    <a:alpha val="0"/>
                  </a:srgbClr>
                </a:clrTo>
              </a:clrChange>
            </a:blip>
            <a:srcRect l="6384" r="55713" b="8269"/>
            <a:stretch>
              <a:fillRect/>
            </a:stretch>
          </p:blipFill>
          <p:spPr>
            <a:xfrm>
              <a:off x="350429" y="955832"/>
              <a:ext cx="1071216" cy="933740"/>
            </a:xfrm>
            <a:prstGeom prst="rect">
              <a:avLst/>
            </a:prstGeom>
            <a:noFill/>
            <a:ln w="9525">
              <a:noFill/>
            </a:ln>
          </p:spPr>
        </p:pic>
        <p:sp>
          <p:nvSpPr>
            <p:cNvPr id="5" name="矩形 4"/>
            <p:cNvSpPr/>
            <p:nvPr/>
          </p:nvSpPr>
          <p:spPr>
            <a:xfrm>
              <a:off x="1134102" y="1165091"/>
              <a:ext cx="1205650" cy="668996"/>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accent6">
                      <a:lumMod val="75000"/>
                    </a:schemeClr>
                  </a:solidFill>
                  <a:effectLst/>
                  <a:uLnTx/>
                  <a:uFillTx/>
                  <a:latin typeface="+mn-ea"/>
                  <a:ea typeface="+mn-ea"/>
                  <a:cs typeface="+mn-cs"/>
                </a:rPr>
                <a:t>喝粥</a:t>
              </a:r>
              <a:endParaRPr kumimoji="0" lang="en-US" altLang="zh-CN" sz="3600" b="1" i="0" u="none" strike="noStrike" kern="1200" cap="none" spc="0" normalizeH="0" baseline="0" noProof="0" dirty="0">
                <a:ln>
                  <a:noFill/>
                </a:ln>
                <a:solidFill>
                  <a:schemeClr val="accent6">
                    <a:lumMod val="75000"/>
                  </a:schemeClr>
                </a:solidFill>
                <a:effectLst/>
                <a:uLnTx/>
                <a:uFillTx/>
                <a:latin typeface="+mn-ea"/>
                <a:ea typeface="+mn-ea"/>
                <a:cs typeface="+mn-cs"/>
              </a:endParaRPr>
            </a:p>
          </p:txBody>
        </p:sp>
      </p:grpSp>
      <p:sp>
        <p:nvSpPr>
          <p:cNvPr id="37892" name="矩形 5"/>
          <p:cNvSpPr/>
          <p:nvPr/>
        </p:nvSpPr>
        <p:spPr>
          <a:xfrm>
            <a:off x="1116013" y="1851025"/>
            <a:ext cx="7416800" cy="23780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作者沈从文通过对人物的细节刻画表现出了八儿对腊八粥的喜爱之情，以及八儿一家其乐融融的情景。八儿这么想喝粥，他喝到了吗？</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bwMode="auto">
          <a:xfrm>
            <a:off x="773113" y="969963"/>
            <a:ext cx="7596188" cy="3203575"/>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晚饭桌边，靠着妈妈斜立着的八儿，肚子已成了一面小鼓了。他身边桌上那两支筷子，很浪漫地摆成一个十字。桌上那大青花碗中的半碗陈腊肉，八儿的爹同妈也都奈何它不来了。</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2"/>
          <p:cNvSpPr/>
          <p:nvPr/>
        </p:nvSpPr>
        <p:spPr>
          <a:xfrm>
            <a:off x="684213" y="1290638"/>
            <a:ext cx="7775575"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    喝到了妈妈煮的腊八粥，八儿又有什么表现呢？在文中找出具体描写八儿的语句。可以用一个怎样的词来形容八儿喝了腊八粥之后的心理？</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4716016" y="3247496"/>
            <a:ext cx="1800200" cy="1053173"/>
          </a:xfrm>
          <a:prstGeom prst="rect">
            <a:avLst/>
          </a:prstGeom>
        </p:spPr>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楷体" panose="02010609060101010101" pitchFamily="49" charset="-122"/>
                <a:ea typeface="楷体" panose="02010609060101010101" pitchFamily="49" charset="-122"/>
                <a:cs typeface="+mn-cs"/>
              </a:rPr>
              <a:t>满足</a:t>
            </a:r>
            <a:endParaRPr kumimoji="0" lang="zh-CN" alt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1"/>
          <p:cNvSpPr/>
          <p:nvPr/>
        </p:nvSpPr>
        <p:spPr>
          <a:xfrm>
            <a:off x="935038" y="1131888"/>
            <a:ext cx="7273925" cy="2192337"/>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课文主要写了等粥和喝粥两件事情，说说哪部分写得详细，哪部分写得简略。想想这样写有什么好处。</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
          <p:cNvSpPr/>
          <p:nvPr/>
        </p:nvSpPr>
        <p:spPr>
          <a:xfrm>
            <a:off x="3779838" y="0"/>
            <a:ext cx="1582737" cy="668338"/>
          </a:xfrm>
          <a:prstGeom prst="rect">
            <a:avLst/>
          </a:prstGeom>
          <a:noFill/>
          <a:ln w="9525">
            <a:noFill/>
          </a:ln>
        </p:spPr>
        <p:txBody>
          <a:bodyPr>
            <a:spAutoFit/>
          </a:bodyPr>
          <a:p>
            <a:pPr eaLnBrk="1" hangingPunct="1">
              <a:lnSpc>
                <a:spcPct val="120000"/>
              </a:lnSpc>
            </a:pPr>
            <a:r>
              <a:rPr lang="zh-CN" altLang="en-US" sz="3600" b="1" dirty="0">
                <a:solidFill>
                  <a:schemeClr val="bg1"/>
                </a:solidFill>
                <a:latin typeface="楷体" panose="02010609060101010101" pitchFamily="49" charset="-122"/>
                <a:ea typeface="楷体" panose="02010609060101010101" pitchFamily="49" charset="-122"/>
              </a:rPr>
              <a:t>小练笔</a:t>
            </a:r>
            <a:endParaRPr lang="en-US" altLang="zh-CN" sz="3600" b="1" dirty="0">
              <a:solidFill>
                <a:schemeClr val="bg1"/>
              </a:solidFill>
              <a:latin typeface="楷体" panose="02010609060101010101" pitchFamily="49" charset="-122"/>
              <a:ea typeface="楷体" panose="02010609060101010101" pitchFamily="49" charset="-122"/>
            </a:endParaRPr>
          </a:p>
        </p:txBody>
      </p:sp>
      <p:sp>
        <p:nvSpPr>
          <p:cNvPr id="41987" name="矩形 3"/>
          <p:cNvSpPr/>
          <p:nvPr/>
        </p:nvSpPr>
        <p:spPr>
          <a:xfrm>
            <a:off x="611188" y="1492250"/>
            <a:ext cx="7777162" cy="1624013"/>
          </a:xfrm>
          <a:prstGeom prst="rect">
            <a:avLst/>
          </a:prstGeom>
          <a:noFill/>
          <a:ln w="9525">
            <a:noFill/>
          </a:ln>
        </p:spPr>
        <p:txBody>
          <a:bodyPr>
            <a:spAutoFit/>
          </a:bodyPr>
          <a:p>
            <a:pPr eaLnBrk="1" hangingPunct="1">
              <a:lnSpc>
                <a:spcPct val="150000"/>
              </a:lnSpc>
            </a:pPr>
            <a:r>
              <a:rPr lang="zh-CN" altLang="en-US" sz="3600" b="1" dirty="0">
                <a:latin typeface="楷体" panose="02010609060101010101" pitchFamily="49" charset="-122"/>
                <a:ea typeface="楷体" panose="02010609060101010101" pitchFamily="49" charset="-122"/>
              </a:rPr>
              <a:t>    发挥想象，运用</a:t>
            </a:r>
            <a:r>
              <a:rPr lang="zh-CN" altLang="en-US" sz="3600" b="1" dirty="0">
                <a:solidFill>
                  <a:srgbClr val="FF00FF"/>
                </a:solidFill>
                <a:latin typeface="楷体" panose="02010609060101010101" pitchFamily="49" charset="-122"/>
                <a:ea typeface="楷体" panose="02010609060101010101" pitchFamily="49" charset="-122"/>
              </a:rPr>
              <a:t>细节描写</a:t>
            </a:r>
            <a:r>
              <a:rPr lang="zh-CN" altLang="en-US" sz="3600" b="1" dirty="0">
                <a:latin typeface="楷体" panose="02010609060101010101" pitchFamily="49" charset="-122"/>
                <a:ea typeface="楷体" panose="02010609060101010101" pitchFamily="49" charset="-122"/>
              </a:rPr>
              <a:t>的手法，写出八儿喝腊八粥的情景。</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00450" y="-23812"/>
            <a:ext cx="2124075" cy="6699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拓展阅读</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sp>
        <p:nvSpPr>
          <p:cNvPr id="43011" name="矩形 2"/>
          <p:cNvSpPr/>
          <p:nvPr/>
        </p:nvSpPr>
        <p:spPr>
          <a:xfrm>
            <a:off x="611188" y="790575"/>
            <a:ext cx="8208962" cy="3560763"/>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吃了一枚大枣的八儿，总算暂时堵住了小馋嘴巴，请同学们再通读课文，谈谈自己读了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腊八粥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之后的感受。</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你喜欢文中的哪些句子？给大家读一读，课下可以抄在你的积累本上。</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名家阅读：课后阅读</a:t>
            </a:r>
            <a:r>
              <a:rPr lang="zh-CN" altLang="en-US" sz="3200" b="1" dirty="0">
                <a:solidFill>
                  <a:srgbClr val="FF00FF"/>
                </a:solidFill>
                <a:latin typeface="楷体" panose="02010609060101010101" pitchFamily="49" charset="-122"/>
                <a:ea typeface="楷体" panose="02010609060101010101" pitchFamily="49" charset="-122"/>
              </a:rPr>
              <a:t>冰心的</a:t>
            </a:r>
            <a:r>
              <a:rPr lang="en-US" altLang="zh-CN" sz="3200" b="1" dirty="0">
                <a:solidFill>
                  <a:srgbClr val="FF00FF"/>
                </a:solidFill>
                <a:latin typeface="楷体" panose="02010609060101010101" pitchFamily="49" charset="-122"/>
                <a:ea typeface="楷体" panose="02010609060101010101" pitchFamily="49" charset="-122"/>
              </a:rPr>
              <a:t>《</a:t>
            </a:r>
            <a:r>
              <a:rPr lang="zh-CN" altLang="en-US" sz="3200" b="1" dirty="0">
                <a:solidFill>
                  <a:srgbClr val="FF00FF"/>
                </a:solidFill>
                <a:latin typeface="楷体" panose="02010609060101010101" pitchFamily="49" charset="-122"/>
                <a:ea typeface="楷体" panose="02010609060101010101" pitchFamily="49" charset="-122"/>
              </a:rPr>
              <a:t>腊八粥</a:t>
            </a:r>
            <a:r>
              <a:rPr lang="en-US" altLang="zh-CN" sz="3200" b="1" dirty="0">
                <a:solidFill>
                  <a:srgbClr val="FF00FF"/>
                </a:solidFill>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573463" y="-20637"/>
            <a:ext cx="2124075" cy="6699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板书设计</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grpSp>
        <p:nvGrpSpPr>
          <p:cNvPr id="44035" name="组合 4"/>
          <p:cNvGrpSpPr/>
          <p:nvPr/>
        </p:nvGrpSpPr>
        <p:grpSpPr>
          <a:xfrm>
            <a:off x="395288" y="2162175"/>
            <a:ext cx="1944687" cy="1008063"/>
            <a:chOff x="459110" y="1779662"/>
            <a:chExt cx="1944216" cy="1008112"/>
          </a:xfrm>
        </p:grpSpPr>
        <p:sp>
          <p:nvSpPr>
            <p:cNvPr id="3" name="云形 2"/>
            <p:cNvSpPr/>
            <p:nvPr/>
          </p:nvSpPr>
          <p:spPr>
            <a:xfrm>
              <a:off x="459110" y="1779662"/>
              <a:ext cx="1944216" cy="1008112"/>
            </a:xfrm>
            <a:prstGeom prst="cloud">
              <a:avLst/>
            </a:prstGeom>
            <a:solidFill>
              <a:srgbClr val="FCA6A6"/>
            </a:solidFill>
            <a:ln>
              <a:noFill/>
            </a:ln>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44050" name="矩形 3"/>
            <p:cNvSpPr/>
            <p:nvPr/>
          </p:nvSpPr>
          <p:spPr>
            <a:xfrm>
              <a:off x="638030" y="1949299"/>
              <a:ext cx="1586375" cy="668837"/>
            </a:xfrm>
            <a:prstGeom prst="rect">
              <a:avLst/>
            </a:prstGeom>
            <a:noFill/>
            <a:ln w="9525">
              <a:noFill/>
            </a:ln>
          </p:spPr>
          <p:txBody>
            <a:bodyPr>
              <a:spAutoFit/>
            </a:bodyPr>
            <a:p>
              <a:pPr algn="ctr" eaLnBrk="1" hangingPunct="1">
                <a:lnSpc>
                  <a:spcPct val="120000"/>
                </a:lnSpc>
              </a:pPr>
              <a:r>
                <a:rPr lang="zh-CN" altLang="en-US" sz="3600" b="1" dirty="0">
                  <a:latin typeface="楷体" panose="02010609060101010101" pitchFamily="49" charset="-122"/>
                  <a:ea typeface="楷体" panose="02010609060101010101" pitchFamily="49" charset="-122"/>
                </a:rPr>
                <a:t>腊八粥</a:t>
              </a:r>
              <a:endParaRPr lang="en-US" altLang="zh-CN" sz="3600" b="1" dirty="0">
                <a:latin typeface="楷体" panose="02010609060101010101" pitchFamily="49" charset="-122"/>
                <a:ea typeface="楷体" panose="02010609060101010101" pitchFamily="49" charset="-122"/>
              </a:endParaRPr>
            </a:p>
          </p:txBody>
        </p:sp>
      </p:grpSp>
      <p:sp>
        <p:nvSpPr>
          <p:cNvPr id="6" name="左大括号 5"/>
          <p:cNvSpPr/>
          <p:nvPr/>
        </p:nvSpPr>
        <p:spPr>
          <a:xfrm>
            <a:off x="2535238" y="1117600"/>
            <a:ext cx="296863" cy="3095625"/>
          </a:xfrm>
          <a:prstGeom prst="leftBrace">
            <a:avLst>
              <a:gd name="adj1" fmla="val 72081"/>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矩形 6"/>
          <p:cNvSpPr/>
          <p:nvPr/>
        </p:nvSpPr>
        <p:spPr>
          <a:xfrm>
            <a:off x="2716213" y="1117600"/>
            <a:ext cx="4087812" cy="60483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爱粥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垂涎三尺</a:t>
            </a:r>
            <a:endParaRPr lang="en-US" altLang="zh-CN" sz="3200" b="1" dirty="0">
              <a:latin typeface="楷体" panose="02010609060101010101" pitchFamily="49" charset="-122"/>
              <a:ea typeface="楷体" panose="02010609060101010101" pitchFamily="49" charset="-122"/>
            </a:endParaRPr>
          </a:p>
        </p:txBody>
      </p:sp>
      <p:sp>
        <p:nvSpPr>
          <p:cNvPr id="16" name="箭头: 下 15"/>
          <p:cNvSpPr/>
          <p:nvPr/>
        </p:nvSpPr>
        <p:spPr>
          <a:xfrm>
            <a:off x="3059113" y="1731963"/>
            <a:ext cx="296863" cy="598488"/>
          </a:xfrm>
          <a:prstGeom prst="downArrow">
            <a:avLst/>
          </a:pr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2716213" y="2363788"/>
            <a:ext cx="1208087" cy="60325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等粥</a:t>
            </a:r>
            <a:endParaRPr lang="en-US" altLang="zh-CN" sz="3200" b="1" dirty="0">
              <a:latin typeface="楷体" panose="02010609060101010101" pitchFamily="49" charset="-122"/>
              <a:ea typeface="楷体" panose="02010609060101010101" pitchFamily="49" charset="-122"/>
            </a:endParaRPr>
          </a:p>
        </p:txBody>
      </p:sp>
      <p:sp>
        <p:nvSpPr>
          <p:cNvPr id="23" name="箭头: 下 22"/>
          <p:cNvSpPr/>
          <p:nvPr/>
        </p:nvSpPr>
        <p:spPr>
          <a:xfrm>
            <a:off x="3059113" y="2947988"/>
            <a:ext cx="296863" cy="600075"/>
          </a:xfrm>
          <a:prstGeom prst="downArrow">
            <a:avLst/>
          </a:pr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2716213" y="3595688"/>
            <a:ext cx="4087812"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吃粥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心满意足</a:t>
            </a:r>
            <a:endParaRPr lang="en-US" altLang="zh-CN" sz="3200" b="1" dirty="0">
              <a:latin typeface="楷体" panose="02010609060101010101" pitchFamily="49" charset="-122"/>
              <a:ea typeface="楷体" panose="02010609060101010101" pitchFamily="49" charset="-122"/>
            </a:endParaRPr>
          </a:p>
        </p:txBody>
      </p:sp>
      <p:sp>
        <p:nvSpPr>
          <p:cNvPr id="25" name="左大括号 24"/>
          <p:cNvSpPr/>
          <p:nvPr/>
        </p:nvSpPr>
        <p:spPr>
          <a:xfrm>
            <a:off x="3770313" y="1785938"/>
            <a:ext cx="190500" cy="1747838"/>
          </a:xfrm>
          <a:prstGeom prst="leftBrace">
            <a:avLst>
              <a:gd name="adj1" fmla="val 72081"/>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矩形 25"/>
          <p:cNvSpPr/>
          <p:nvPr/>
        </p:nvSpPr>
        <p:spPr>
          <a:xfrm>
            <a:off x="3894138" y="1570038"/>
            <a:ext cx="3054350"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盼：迫不及待</a:t>
            </a:r>
            <a:endParaRPr lang="en-US" altLang="zh-CN" sz="3200" b="1" dirty="0">
              <a:latin typeface="楷体" panose="02010609060101010101" pitchFamily="49" charset="-122"/>
              <a:ea typeface="楷体" panose="02010609060101010101" pitchFamily="49" charset="-122"/>
            </a:endParaRPr>
          </a:p>
        </p:txBody>
      </p:sp>
      <p:sp>
        <p:nvSpPr>
          <p:cNvPr id="27" name="矩形 26"/>
          <p:cNvSpPr/>
          <p:nvPr/>
        </p:nvSpPr>
        <p:spPr>
          <a:xfrm>
            <a:off x="3894138" y="2058988"/>
            <a:ext cx="3125787"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想：计划分粥</a:t>
            </a:r>
            <a:endParaRPr lang="en-US" altLang="zh-CN" sz="3200" b="1" dirty="0">
              <a:latin typeface="楷体" panose="02010609060101010101" pitchFamily="49" charset="-122"/>
              <a:ea typeface="楷体" panose="02010609060101010101" pitchFamily="49" charset="-122"/>
            </a:endParaRPr>
          </a:p>
        </p:txBody>
      </p:sp>
      <p:sp>
        <p:nvSpPr>
          <p:cNvPr id="28" name="矩形 27"/>
          <p:cNvSpPr/>
          <p:nvPr/>
        </p:nvSpPr>
        <p:spPr>
          <a:xfrm>
            <a:off x="3894138" y="2535238"/>
            <a:ext cx="3054350"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猜：妙不可言</a:t>
            </a:r>
            <a:endParaRPr lang="en-US" altLang="zh-CN" sz="3200" b="1" dirty="0">
              <a:latin typeface="楷体" panose="02010609060101010101" pitchFamily="49" charset="-122"/>
              <a:ea typeface="楷体" panose="02010609060101010101" pitchFamily="49" charset="-122"/>
            </a:endParaRPr>
          </a:p>
        </p:txBody>
      </p:sp>
      <p:sp>
        <p:nvSpPr>
          <p:cNvPr id="29" name="矩形 28"/>
          <p:cNvSpPr/>
          <p:nvPr/>
        </p:nvSpPr>
        <p:spPr>
          <a:xfrm>
            <a:off x="3894138" y="3024188"/>
            <a:ext cx="3125787"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看：出乎意料</a:t>
            </a:r>
            <a:endParaRPr lang="en-US" altLang="zh-CN" sz="3200" b="1" dirty="0">
              <a:latin typeface="楷体" panose="02010609060101010101" pitchFamily="49" charset="-122"/>
              <a:ea typeface="楷体" panose="02010609060101010101" pitchFamily="49" charset="-122"/>
            </a:endParaRPr>
          </a:p>
        </p:txBody>
      </p:sp>
      <p:sp>
        <p:nvSpPr>
          <p:cNvPr id="30" name="左大括号 29"/>
          <p:cNvSpPr/>
          <p:nvPr/>
        </p:nvSpPr>
        <p:spPr>
          <a:xfrm rot="10800000">
            <a:off x="6472238" y="1117600"/>
            <a:ext cx="296863" cy="3095625"/>
          </a:xfrm>
          <a:prstGeom prst="leftBrace">
            <a:avLst>
              <a:gd name="adj1" fmla="val 72081"/>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矩形 30"/>
          <p:cNvSpPr/>
          <p:nvPr/>
        </p:nvSpPr>
        <p:spPr>
          <a:xfrm>
            <a:off x="7059613" y="1785938"/>
            <a:ext cx="1689100" cy="17859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民俗美</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童趣美</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亲情美</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randombar(horizontal)">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randombar(horizontal)">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randombar(horizontal)">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randombar(horizontal)">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6" grpId="0" animBg="1"/>
      <p:bldP spid="22" grpId="0"/>
      <p:bldP spid="23" grpId="0" animBg="1"/>
      <p:bldP spid="24" grpId="0"/>
      <p:bldP spid="25" grpId="0" animBg="1"/>
      <p:bldP spid="26" grpId="0"/>
      <p:bldP spid="27" grpId="0"/>
      <p:bldP spid="28" grpId="0"/>
      <p:bldP spid="29" grpId="0"/>
      <p:bldP spid="30" grpId="0" animBg="1"/>
      <p:bldP spid="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1"/>
          <p:cNvSpPr/>
          <p:nvPr/>
        </p:nvSpPr>
        <p:spPr>
          <a:xfrm>
            <a:off x="538163" y="1674813"/>
            <a:ext cx="8066087" cy="1793875"/>
          </a:xfrm>
          <a:prstGeom prst="rect">
            <a:avLst/>
          </a:prstGeom>
          <a:noFill/>
          <a:ln w="9525">
            <a:noFill/>
          </a:ln>
        </p:spPr>
        <p:txBody>
          <a:bodyPr>
            <a:spAutoFit/>
          </a:bodyPr>
          <a:p>
            <a:pPr eaLnBrk="1" hangingPunct="1">
              <a:lnSpc>
                <a:spcPct val="150000"/>
              </a:lnSpc>
            </a:pPr>
            <a:r>
              <a:rPr lang="zh-CN" altLang="en-US" sz="4000" b="1" dirty="0">
                <a:latin typeface="楷体" panose="02010609060101010101" pitchFamily="49" charset="-122"/>
                <a:ea typeface="楷体" panose="02010609060101010101" pitchFamily="49" charset="-122"/>
              </a:rPr>
              <a:t>    你们对腊八粥还有什么了解吗？谈谈你对腊八粥的印象。</a:t>
            </a:r>
            <a:endParaRPr lang="zh-CN" altLang="en-US" sz="4000" b="1" dirty="0">
              <a:latin typeface="楷体" panose="02010609060101010101" pitchFamily="49" charset="-122"/>
              <a:ea typeface="楷体" panose="02010609060101010101" pitchFamily="49" charset="-122"/>
            </a:endParaRPr>
          </a:p>
        </p:txBody>
      </p:sp>
      <p:sp>
        <p:nvSpPr>
          <p:cNvPr id="11267" name="矩形 2"/>
          <p:cNvSpPr/>
          <p:nvPr/>
        </p:nvSpPr>
        <p:spPr>
          <a:xfrm>
            <a:off x="3779838" y="-20637"/>
            <a:ext cx="1582737" cy="668337"/>
          </a:xfrm>
          <a:prstGeom prst="rect">
            <a:avLst/>
          </a:prstGeom>
          <a:noFill/>
          <a:ln w="9525">
            <a:noFill/>
          </a:ln>
        </p:spPr>
        <p:txBody>
          <a:bodyPr>
            <a:spAutoFit/>
          </a:bodyPr>
          <a:p>
            <a:pPr eaLnBrk="1" hangingPunct="1">
              <a:lnSpc>
                <a:spcPct val="120000"/>
              </a:lnSpc>
            </a:pPr>
            <a:r>
              <a:rPr lang="zh-CN" altLang="en-US" sz="3600" b="1" dirty="0">
                <a:solidFill>
                  <a:schemeClr val="bg1"/>
                </a:solidFill>
                <a:latin typeface="楷体" panose="02010609060101010101" pitchFamily="49" charset="-122"/>
                <a:ea typeface="楷体" panose="02010609060101010101" pitchFamily="49" charset="-122"/>
              </a:rPr>
              <a:t>说一说</a:t>
            </a:r>
            <a:endParaRPr lang="en-US" altLang="zh-CN" sz="3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 name="椭圆 8"/>
          <p:cNvSpPr/>
          <p:nvPr/>
        </p:nvSpPr>
        <p:spPr bwMode="auto">
          <a:xfrm>
            <a:off x="3398838" y="2249488"/>
            <a:ext cx="720725" cy="720725"/>
          </a:xfrm>
          <a:prstGeom prst="ellipse">
            <a:avLst/>
          </a:prstGeom>
          <a:solidFill>
            <a:srgbClr val="EB078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291" name="标题 1"/>
          <p:cNvSpPr txBox="1"/>
          <p:nvPr/>
        </p:nvSpPr>
        <p:spPr>
          <a:xfrm>
            <a:off x="1042988" y="2192338"/>
            <a:ext cx="7362825" cy="758825"/>
          </a:xfrm>
          <a:prstGeom prst="rect">
            <a:avLst/>
          </a:prstGeom>
          <a:noFill/>
          <a:ln w="9525">
            <a:noFill/>
          </a:ln>
        </p:spPr>
        <p:txBody>
          <a:bodyPr/>
          <a:p>
            <a:pPr algn="ctr" defTabSz="850900" eaLnBrk="1" hangingPunct="1"/>
            <a:r>
              <a:rPr lang="en-US" altLang="zh-CN" sz="4400" b="1" dirty="0">
                <a:solidFill>
                  <a:schemeClr val="bg1"/>
                </a:solidFill>
                <a:latin typeface="楷体" panose="02010609060101010101" pitchFamily="49" charset="-122"/>
                <a:ea typeface="楷体" panose="02010609060101010101" pitchFamily="49" charset="-122"/>
              </a:rPr>
              <a:t>2</a:t>
            </a:r>
            <a:r>
              <a:rPr lang="en-US" altLang="zh-CN" sz="4400" b="1" dirty="0">
                <a:latin typeface="楷体" panose="02010609060101010101" pitchFamily="49" charset="-122"/>
                <a:ea typeface="楷体" panose="02010609060101010101" pitchFamily="49" charset="-122"/>
              </a:rPr>
              <a:t> </a:t>
            </a:r>
            <a:r>
              <a:rPr lang="zh-CN" altLang="en-US" sz="4400" b="1" dirty="0">
                <a:latin typeface="楷体" panose="02010609060101010101" pitchFamily="49" charset="-122"/>
                <a:ea typeface="楷体" panose="02010609060101010101" pitchFamily="49" charset="-122"/>
              </a:rPr>
              <a:t>腊八粥</a:t>
            </a:r>
            <a:endParaRPr lang="zh-CN" altLang="en-US" sz="4400" b="1" dirty="0">
              <a:latin typeface="楷体" panose="02010609060101010101" pitchFamily="49" charset="-122"/>
              <a:ea typeface="楷体" panose="02010609060101010101" pitchFamily="49" charset="-122"/>
            </a:endParaRPr>
          </a:p>
        </p:txBody>
      </p:sp>
      <p:pic>
        <p:nvPicPr>
          <p:cNvPr id="12292" name="图片 3"/>
          <p:cNvPicPr>
            <a:picLocks noChangeAspect="1"/>
          </p:cNvPicPr>
          <p:nvPr/>
        </p:nvPicPr>
        <p:blipFill>
          <a:blip r:embed="rId1"/>
          <a:srcRect l="36079"/>
          <a:stretch>
            <a:fillRect/>
          </a:stretch>
        </p:blipFill>
        <p:spPr>
          <a:xfrm>
            <a:off x="6804025" y="4587875"/>
            <a:ext cx="2295525" cy="46355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195263"/>
            <a:ext cx="4464050" cy="6683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C00000"/>
                </a:solidFill>
                <a:effectLst/>
                <a:uLnTx/>
                <a:uFillTx/>
                <a:latin typeface="+mn-ea"/>
                <a:ea typeface="+mn-ea"/>
                <a:cs typeface="+mn-cs"/>
              </a:rPr>
              <a:t>初读课文，交流预习</a:t>
            </a:r>
            <a:endParaRPr kumimoji="0" lang="en-US" altLang="zh-CN" sz="3600" b="1" i="0" u="none" strike="noStrike" kern="1200" cap="none" spc="0" normalizeH="0" baseline="0" noProof="0" dirty="0">
              <a:ln>
                <a:noFill/>
              </a:ln>
              <a:solidFill>
                <a:srgbClr val="C00000"/>
              </a:solidFill>
              <a:effectLst/>
              <a:uLnTx/>
              <a:uFillTx/>
              <a:latin typeface="+mn-ea"/>
              <a:ea typeface="+mn-ea"/>
              <a:cs typeface="+mn-cs"/>
            </a:endParaRPr>
          </a:p>
        </p:txBody>
      </p:sp>
      <p:sp>
        <p:nvSpPr>
          <p:cNvPr id="13315" name="矩形 2"/>
          <p:cNvSpPr/>
          <p:nvPr/>
        </p:nvSpPr>
        <p:spPr>
          <a:xfrm>
            <a:off x="971550" y="987425"/>
            <a:ext cx="7424738" cy="2932113"/>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请大家自由地朗读课文，注意读准字音，读通句子。</a:t>
            </a:r>
            <a:endParaRPr lang="en-US" altLang="zh-CN" sz="3200" b="1" dirty="0">
              <a:latin typeface="楷体" panose="02010609060101010101" pitchFamily="49" charset="-122"/>
              <a:ea typeface="楷体" panose="02010609060101010101" pitchFamily="49" charset="-122"/>
            </a:endParaRPr>
          </a:p>
          <a:p>
            <a:pPr marL="457200" indent="-457200" eaLnBrk="1" hangingPunct="1">
              <a:lnSpc>
                <a:spcPct val="15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边读边思考：这篇课文中作者围绕腊八粥讲了一件什么事？</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00450" y="-20637"/>
            <a:ext cx="2124075" cy="6699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认读生字</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sp>
        <p:nvSpPr>
          <p:cNvPr id="14339" name="矩形 2"/>
          <p:cNvSpPr/>
          <p:nvPr/>
        </p:nvSpPr>
        <p:spPr>
          <a:xfrm>
            <a:off x="576263" y="923925"/>
            <a:ext cx="7991475" cy="3295650"/>
          </a:xfrm>
          <a:prstGeom prst="rect">
            <a:avLst/>
          </a:prstGeom>
          <a:noFill/>
          <a:ln w="9525">
            <a:noFill/>
          </a:ln>
        </p:spPr>
        <p:txBody>
          <a:bodyPr>
            <a:spAutoFit/>
          </a:bodyPr>
          <a:p>
            <a:pPr algn="ctr">
              <a:lnSpc>
                <a:spcPct val="135000"/>
              </a:lnSpc>
            </a:pPr>
            <a:r>
              <a:rPr lang="zh-CN" altLang="en-US" sz="5400" b="1" dirty="0">
                <a:latin typeface="楷体" panose="02010609060101010101" pitchFamily="49" charset="-122"/>
                <a:ea typeface="楷体" panose="02010609060101010101" pitchFamily="49" charset="-122"/>
              </a:rPr>
              <a:t>腊　 粥 　腻　 咽</a:t>
            </a:r>
            <a:r>
              <a:rPr lang="en-US" altLang="zh-CN" sz="5400" b="1" dirty="0">
                <a:latin typeface="楷体" panose="02010609060101010101" pitchFamily="49" charset="-122"/>
                <a:ea typeface="楷体" panose="02010609060101010101" pitchFamily="49" charset="-122"/>
              </a:rPr>
              <a:t>   </a:t>
            </a:r>
            <a:r>
              <a:rPr lang="zh-CN" altLang="en-US" sz="5400" b="1" dirty="0">
                <a:latin typeface="楷体" panose="02010609060101010101" pitchFamily="49" charset="-122"/>
                <a:ea typeface="楷体" panose="02010609060101010101" pitchFamily="49" charset="-122"/>
              </a:rPr>
              <a:t>匙</a:t>
            </a:r>
            <a:endParaRPr lang="en-US" altLang="zh-CN" sz="5400" b="1" dirty="0">
              <a:latin typeface="楷体" panose="02010609060101010101" pitchFamily="49" charset="-122"/>
              <a:ea typeface="楷体" panose="02010609060101010101" pitchFamily="49" charset="-122"/>
            </a:endParaRPr>
          </a:p>
          <a:p>
            <a:pPr algn="ctr">
              <a:lnSpc>
                <a:spcPct val="135000"/>
              </a:lnSpc>
            </a:pPr>
            <a:r>
              <a:rPr lang="zh-CN" altLang="en-US" sz="5400" b="1" dirty="0">
                <a:latin typeface="楷体" panose="02010609060101010101" pitchFamily="49" charset="-122"/>
                <a:ea typeface="楷体" panose="02010609060101010101" pitchFamily="49" charset="-122"/>
              </a:rPr>
              <a:t>搅 　稠 </a:t>
            </a:r>
            <a:r>
              <a:rPr lang="en-US" altLang="zh-CN" sz="5400" b="1" dirty="0">
                <a:latin typeface="楷体" panose="02010609060101010101" pitchFamily="49" charset="-122"/>
                <a:ea typeface="楷体" panose="02010609060101010101" pitchFamily="49" charset="-122"/>
              </a:rPr>
              <a:t>   </a:t>
            </a:r>
            <a:r>
              <a:rPr lang="zh-CN" altLang="en-US" sz="5400" b="1" dirty="0">
                <a:latin typeface="楷体" panose="02010609060101010101" pitchFamily="49" charset="-122"/>
                <a:ea typeface="楷体" panose="02010609060101010101" pitchFamily="49" charset="-122"/>
              </a:rPr>
              <a:t>肿</a:t>
            </a:r>
            <a:endParaRPr lang="en-US" altLang="zh-CN" sz="5400" b="1" dirty="0">
              <a:latin typeface="楷体" panose="02010609060101010101" pitchFamily="49" charset="-122"/>
              <a:ea typeface="楷体" panose="02010609060101010101" pitchFamily="49" charset="-122"/>
            </a:endParaRPr>
          </a:p>
          <a:p>
            <a:pPr algn="ctr">
              <a:lnSpc>
                <a:spcPct val="135000"/>
              </a:lnSpc>
            </a:pPr>
            <a:r>
              <a:rPr lang="zh-CN" altLang="en-US" sz="5400" b="1" dirty="0">
                <a:latin typeface="楷体" panose="02010609060101010101" pitchFamily="49" charset="-122"/>
                <a:ea typeface="楷体" panose="02010609060101010101" pitchFamily="49" charset="-122"/>
              </a:rPr>
              <a:t>熬</a:t>
            </a:r>
            <a:r>
              <a:rPr lang="en-US" altLang="zh-CN" sz="5400" b="1" dirty="0">
                <a:latin typeface="楷体" panose="02010609060101010101" pitchFamily="49" charset="-122"/>
                <a:ea typeface="楷体" panose="02010609060101010101" pitchFamily="49" charset="-122"/>
              </a:rPr>
              <a:t>   </a:t>
            </a:r>
            <a:r>
              <a:rPr lang="zh-CN" altLang="en-US" sz="5400" b="1" dirty="0">
                <a:latin typeface="楷体" panose="02010609060101010101" pitchFamily="49" charset="-122"/>
                <a:ea typeface="楷体" panose="02010609060101010101" pitchFamily="49" charset="-122"/>
              </a:rPr>
              <a:t>褐　 缸 　脏　 </a:t>
            </a:r>
            <a:endParaRPr lang="zh-CN" altLang="en-US" sz="5400" b="1" dirty="0">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2"/>
          <p:cNvSpPr>
            <a:spLocks noChangeArrowheads="1"/>
          </p:cNvSpPr>
          <p:nvPr/>
        </p:nvSpPr>
        <p:spPr bwMode="auto">
          <a:xfrm>
            <a:off x="683568" y="148492"/>
            <a:ext cx="3888432" cy="830997"/>
          </a:xfrm>
          <a:prstGeom prst="rect">
            <a:avLst/>
          </a:prstGeom>
          <a:noFill/>
          <a:ln>
            <a:noFill/>
          </a:ln>
        </p:spPr>
        <p:txBody>
          <a:bodyPr>
            <a:spAutoFit/>
            <a:scene3d>
              <a:camera prst="orthographicFront"/>
              <a:lightRig rig="harsh" dir="t"/>
            </a:scene3d>
            <a:sp3d extrusionH="57150" prstMaterial="matte">
              <a:bevelT w="63500" h="12700" prst="angle"/>
              <a:contourClr>
                <a:schemeClr val="bg1">
                  <a:lumMod val="65000"/>
                </a:schemeClr>
              </a:contourClr>
            </a:sp3d>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742950" marR="0" lvl="0" indent="-74295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4000" b="1" i="0" u="none" strike="noStrike" kern="1200" cap="none" spc="0" normalizeH="0" baseline="0" noProof="0" dirty="0">
                <a:solidFill>
                  <a:srgbClr val="C00000"/>
                </a:solidFill>
                <a:effectLst/>
                <a:uLnTx/>
                <a:uFillTx/>
                <a:latin typeface="楷体" panose="02010609060101010101" pitchFamily="49" charset="-122"/>
                <a:ea typeface="楷体" panose="02010609060101010101" pitchFamily="49" charset="-122"/>
                <a:cs typeface="+mn-cs"/>
              </a:rPr>
              <a:t>多音字</a:t>
            </a:r>
            <a:endParaRPr kumimoji="0" lang="zh-CN" altLang="en-US" sz="4000" b="1" i="0" u="none" strike="noStrike" kern="1200" cap="none" spc="0" normalizeH="0" baseline="0" noProof="0" dirty="0">
              <a:solidFill>
                <a:srgbClr val="C00000"/>
              </a:solidFill>
              <a:effectLst/>
              <a:uLnTx/>
              <a:uFillTx/>
              <a:latin typeface="楷体" panose="02010609060101010101" pitchFamily="49" charset="-122"/>
              <a:ea typeface="楷体" panose="02010609060101010101" pitchFamily="49" charset="-122"/>
              <a:cs typeface="+mn-cs"/>
            </a:endParaRPr>
          </a:p>
        </p:txBody>
      </p:sp>
      <p:grpSp>
        <p:nvGrpSpPr>
          <p:cNvPr id="15363" name="组合 12"/>
          <p:cNvGrpSpPr/>
          <p:nvPr/>
        </p:nvGrpSpPr>
        <p:grpSpPr>
          <a:xfrm>
            <a:off x="1476375" y="1276350"/>
            <a:ext cx="7164388" cy="2968625"/>
            <a:chOff x="1655676" y="1347614"/>
            <a:chExt cx="7164796" cy="2969309"/>
          </a:xfrm>
        </p:grpSpPr>
        <p:grpSp>
          <p:nvGrpSpPr>
            <p:cNvPr id="15366" name="组合 7"/>
            <p:cNvGrpSpPr/>
            <p:nvPr/>
          </p:nvGrpSpPr>
          <p:grpSpPr>
            <a:xfrm>
              <a:off x="1655676" y="1347614"/>
              <a:ext cx="1672634" cy="2969309"/>
              <a:chOff x="2007491" y="1087094"/>
              <a:chExt cx="1672634" cy="2969309"/>
            </a:xfrm>
          </p:grpSpPr>
          <p:pic>
            <p:nvPicPr>
              <p:cNvPr id="15370" name="图片 6"/>
              <p:cNvPicPr>
                <a:picLocks noChangeAspect="1"/>
              </p:cNvPicPr>
              <p:nvPr/>
            </p:nvPicPr>
            <p:blipFill>
              <a:blip r:embed="rId1"/>
              <a:stretch>
                <a:fillRect/>
              </a:stretch>
            </p:blipFill>
            <p:spPr>
              <a:xfrm>
                <a:off x="2007491" y="1087094"/>
                <a:ext cx="1672634" cy="2969309"/>
              </a:xfrm>
              <a:prstGeom prst="rect">
                <a:avLst/>
              </a:prstGeom>
              <a:noFill/>
              <a:ln w="9525">
                <a:noFill/>
              </a:ln>
            </p:spPr>
          </p:pic>
          <p:sp>
            <p:nvSpPr>
              <p:cNvPr id="15371" name="矩形 4"/>
              <p:cNvSpPr/>
              <p:nvPr/>
            </p:nvSpPr>
            <p:spPr>
              <a:xfrm>
                <a:off x="2245175" y="2057649"/>
                <a:ext cx="1111265" cy="1200606"/>
              </a:xfrm>
              <a:prstGeom prst="rect">
                <a:avLst/>
              </a:prstGeom>
              <a:noFill/>
              <a:ln w="9525">
                <a:noFill/>
              </a:ln>
            </p:spPr>
            <p:txBody>
              <a:bodyPr wrap="none">
                <a:spAutoFit/>
              </a:bodyPr>
              <a:p>
                <a:r>
                  <a:rPr lang="zh-CN" altLang="en-US" sz="7200" b="1" dirty="0">
                    <a:latin typeface="楷体" panose="02010609060101010101" pitchFamily="49" charset="-122"/>
                    <a:ea typeface="楷体" panose="02010609060101010101" pitchFamily="49" charset="-122"/>
                  </a:rPr>
                  <a:t>匙</a:t>
                </a:r>
                <a:endParaRPr lang="zh-CN" altLang="en-US" sz="7200" dirty="0">
                  <a:latin typeface="Calibri" panose="020F0502020204030204" pitchFamily="34" charset="0"/>
                </a:endParaRPr>
              </a:p>
            </p:txBody>
          </p:sp>
        </p:grpSp>
        <p:sp>
          <p:nvSpPr>
            <p:cNvPr id="5" name="左大括号 4"/>
            <p:cNvSpPr/>
            <p:nvPr/>
          </p:nvSpPr>
          <p:spPr>
            <a:xfrm>
              <a:off x="3333760" y="1924010"/>
              <a:ext cx="603284" cy="1872093"/>
            </a:xfrm>
            <a:prstGeom prst="leftBrace">
              <a:avLst>
                <a:gd name="adj1" fmla="val 3866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368" name="TextBox 36"/>
            <p:cNvSpPr txBox="1"/>
            <p:nvPr/>
          </p:nvSpPr>
          <p:spPr>
            <a:xfrm>
              <a:off x="3883508" y="1589259"/>
              <a:ext cx="4648932" cy="830997"/>
            </a:xfrm>
            <a:prstGeom prst="rect">
              <a:avLst/>
            </a:prstGeom>
            <a:noFill/>
            <a:ln w="9525">
              <a:noFill/>
            </a:ln>
          </p:spPr>
          <p:txBody>
            <a:bodyPr>
              <a:spAutoFit/>
            </a:bodyPr>
            <a:p>
              <a:r>
                <a:rPr lang="en-US" altLang="zh-CN" sz="4800" b="1" dirty="0">
                  <a:latin typeface="宋体" panose="02010600030101010101" pitchFamily="2" charset="-122"/>
                </a:rPr>
                <a:t>shi</a:t>
              </a:r>
              <a:r>
                <a:rPr lang="zh-CN" altLang="en-US" sz="4800" b="1" dirty="0">
                  <a:latin typeface="宋体" panose="02010600030101010101" pitchFamily="2" charset="-122"/>
                </a:rPr>
                <a:t>（      ）</a:t>
              </a:r>
              <a:endParaRPr lang="en-US" altLang="zh-CN" sz="4800" b="1" dirty="0">
                <a:latin typeface="宋体" panose="02010600030101010101" pitchFamily="2" charset="-122"/>
              </a:endParaRPr>
            </a:p>
          </p:txBody>
        </p:sp>
        <p:sp>
          <p:nvSpPr>
            <p:cNvPr id="15369" name="TextBox 36"/>
            <p:cNvSpPr txBox="1"/>
            <p:nvPr/>
          </p:nvSpPr>
          <p:spPr>
            <a:xfrm>
              <a:off x="3883508" y="3102999"/>
              <a:ext cx="4936964" cy="830997"/>
            </a:xfrm>
            <a:prstGeom prst="rect">
              <a:avLst/>
            </a:prstGeom>
            <a:noFill/>
            <a:ln w="9525">
              <a:noFill/>
            </a:ln>
          </p:spPr>
          <p:txBody>
            <a:bodyPr>
              <a:spAutoFit/>
            </a:bodyPr>
            <a:p>
              <a:r>
                <a:rPr lang="en-US" altLang="zh-CN" sz="4800" b="1" dirty="0">
                  <a:latin typeface="宋体" panose="02010600030101010101" pitchFamily="2" charset="-122"/>
                </a:rPr>
                <a:t>chí</a:t>
              </a:r>
              <a:r>
                <a:rPr lang="zh-CN" altLang="en-US" sz="4800" b="1" dirty="0">
                  <a:latin typeface="宋体" panose="02010600030101010101" pitchFamily="2" charset="-122"/>
                </a:rPr>
                <a:t>（      ）</a:t>
              </a:r>
              <a:endParaRPr lang="en-US" altLang="zh-CN" sz="4800" b="1" dirty="0">
                <a:latin typeface="宋体" panose="02010600030101010101" pitchFamily="2" charset="-122"/>
              </a:endParaRPr>
            </a:p>
          </p:txBody>
        </p:sp>
      </p:grpSp>
      <p:sp>
        <p:nvSpPr>
          <p:cNvPr id="10" name="矩形 2"/>
          <p:cNvSpPr/>
          <p:nvPr/>
        </p:nvSpPr>
        <p:spPr>
          <a:xfrm>
            <a:off x="5508625" y="1573213"/>
            <a:ext cx="1581150" cy="796925"/>
          </a:xfrm>
          <a:prstGeom prst="rect">
            <a:avLst/>
          </a:prstGeom>
          <a:noFill/>
          <a:ln w="9525">
            <a:noFill/>
          </a:ln>
        </p:spPr>
        <p:txBody>
          <a:bodyPr>
            <a:spAutoFit/>
          </a:bodyPr>
          <a:p>
            <a:pPr eaLnBrk="1" hangingPunct="1">
              <a:lnSpc>
                <a:spcPct val="120000"/>
              </a:lnSpc>
            </a:pPr>
            <a:r>
              <a:rPr lang="zh-CN" altLang="en-US" sz="4400" b="1" dirty="0">
                <a:solidFill>
                  <a:srgbClr val="F466BB"/>
                </a:solidFill>
                <a:latin typeface="楷体" panose="02010609060101010101" pitchFamily="49" charset="-122"/>
                <a:ea typeface="楷体" panose="02010609060101010101" pitchFamily="49" charset="-122"/>
              </a:rPr>
              <a:t>钥匙</a:t>
            </a:r>
            <a:endParaRPr lang="en-US" altLang="zh-CN" sz="4400" b="1" dirty="0">
              <a:solidFill>
                <a:srgbClr val="F466BB"/>
              </a:solidFill>
              <a:latin typeface="楷体" panose="02010609060101010101" pitchFamily="49" charset="-122"/>
              <a:ea typeface="楷体" panose="02010609060101010101" pitchFamily="49" charset="-122"/>
            </a:endParaRPr>
          </a:p>
        </p:txBody>
      </p:sp>
      <p:sp>
        <p:nvSpPr>
          <p:cNvPr id="11" name="矩形 2"/>
          <p:cNvSpPr/>
          <p:nvPr/>
        </p:nvSpPr>
        <p:spPr>
          <a:xfrm>
            <a:off x="5508625" y="3087688"/>
            <a:ext cx="1581150" cy="796925"/>
          </a:xfrm>
          <a:prstGeom prst="rect">
            <a:avLst/>
          </a:prstGeom>
          <a:noFill/>
          <a:ln w="9525">
            <a:noFill/>
          </a:ln>
        </p:spPr>
        <p:txBody>
          <a:bodyPr>
            <a:spAutoFit/>
          </a:bodyPr>
          <a:p>
            <a:pPr eaLnBrk="1" hangingPunct="1">
              <a:lnSpc>
                <a:spcPct val="120000"/>
              </a:lnSpc>
            </a:pPr>
            <a:r>
              <a:rPr lang="zh-CN" altLang="en-US" sz="4400" b="1" dirty="0">
                <a:solidFill>
                  <a:srgbClr val="F466BB"/>
                </a:solidFill>
                <a:latin typeface="楷体" panose="02010609060101010101" pitchFamily="49" charset="-122"/>
                <a:ea typeface="楷体" panose="02010609060101010101" pitchFamily="49" charset="-122"/>
              </a:rPr>
              <a:t>汤匙</a:t>
            </a:r>
            <a:endParaRPr lang="en-US" altLang="zh-CN" sz="4400" b="1" dirty="0">
              <a:solidFill>
                <a:srgbClr val="F466BB"/>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3563938" y="-20637"/>
            <a:ext cx="2124075" cy="66992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mn-ea"/>
                <a:ea typeface="+mn-ea"/>
                <a:cs typeface="+mn-cs"/>
              </a:rPr>
              <a:t>认读词语</a:t>
            </a:r>
            <a:endParaRPr kumimoji="0" lang="en-US" altLang="zh-CN" sz="3600" b="1" i="0" u="none" strike="noStrike" kern="1200" cap="none" spc="0" normalizeH="0" baseline="0" noProof="0" dirty="0">
              <a:ln>
                <a:noFill/>
              </a:ln>
              <a:solidFill>
                <a:schemeClr val="bg1"/>
              </a:solidFill>
              <a:effectLst/>
              <a:uLnTx/>
              <a:uFillTx/>
              <a:latin typeface="+mn-ea"/>
              <a:ea typeface="+mn-ea"/>
              <a:cs typeface="+mn-cs"/>
            </a:endParaRPr>
          </a:p>
        </p:txBody>
      </p:sp>
      <p:sp>
        <p:nvSpPr>
          <p:cNvPr id="16387" name="矩形 1"/>
          <p:cNvSpPr/>
          <p:nvPr/>
        </p:nvSpPr>
        <p:spPr>
          <a:xfrm>
            <a:off x="215900" y="842963"/>
            <a:ext cx="8712200" cy="3651250"/>
          </a:xfrm>
          <a:prstGeom prst="rect">
            <a:avLst/>
          </a:prstGeom>
          <a:noFill/>
          <a:ln w="9525">
            <a:noFill/>
          </a:ln>
        </p:spPr>
        <p:txBody>
          <a:bodyPr>
            <a:spAutoFit/>
          </a:bodyPr>
          <a:p>
            <a:pPr algn="ctr">
              <a:lnSpc>
                <a:spcPct val="135000"/>
              </a:lnSpc>
            </a:pPr>
            <a:r>
              <a:rPr lang="zh-CN" altLang="en-US" sz="6000" b="1" dirty="0">
                <a:latin typeface="楷体" panose="02010609060101010101" pitchFamily="49" charset="-122"/>
                <a:ea typeface="楷体" panose="02010609060101010101" pitchFamily="49" charset="-122"/>
              </a:rPr>
              <a:t>腊八粥  甜腻  搅和</a:t>
            </a:r>
            <a:endParaRPr lang="en-US" altLang="zh-CN" sz="6000" b="1" dirty="0">
              <a:latin typeface="楷体" panose="02010609060101010101" pitchFamily="49" charset="-122"/>
              <a:ea typeface="楷体" panose="02010609060101010101" pitchFamily="49" charset="-122"/>
            </a:endParaRPr>
          </a:p>
          <a:p>
            <a:pPr algn="ctr">
              <a:lnSpc>
                <a:spcPct val="135000"/>
              </a:lnSpc>
            </a:pPr>
            <a:r>
              <a:rPr lang="zh-CN" altLang="en-US" sz="6000" b="1" dirty="0">
                <a:latin typeface="楷体" panose="02010609060101010101" pitchFamily="49" charset="-122"/>
                <a:ea typeface="楷体" panose="02010609060101010101" pitchFamily="49" charset="-122"/>
              </a:rPr>
              <a:t>可靠  猜想  肿胀  粉碎  外套  染缸  解释</a:t>
            </a:r>
            <a:endParaRPr lang="zh-CN" altLang="en-US" sz="6000" b="1" dirty="0">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8F9FA">
            <a:alpha val="90000"/>
          </a:srgbClr>
        </a:solidFill>
        <a:ln>
          <a:noFill/>
        </a:ln>
        <a:effectLst>
          <a:outerShdw blurRad="50800" dist="38100" dir="2700000" algn="tl" rotWithShape="0">
            <a:prstClr val="black">
              <a:alpha val="40000"/>
            </a:prstClr>
          </a:outerShdw>
        </a:effectLst>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2515</Words>
  <Application>WPS 演示</Application>
  <PresentationFormat>全屏显示(16:9)</PresentationFormat>
  <Paragraphs>233</Paragraphs>
  <Slides>37</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Arial</vt:lpstr>
      <vt:lpstr>宋体</vt:lpstr>
      <vt:lpstr>Wingdings</vt:lpstr>
      <vt:lpstr>Calibri</vt:lpstr>
      <vt:lpstr>Cambria</vt:lpstr>
      <vt:lpstr>黑体</vt:lpstr>
      <vt:lpstr>楷体</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易提分旗舰店yitifen.tmall.com</Company>
  <LinksUpToDate>false</LinksUpToDate>
  <SharedDoc>false</SharedDoc>
  <HyperlinksChanged>false</HyperlinksChanged>
  <AppVersion>14.0000</AppVersion>
  <Manager>yitifen.tmall.com易提分旗舰店</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2023-11-01T00:31:00Z</dcterms:created>
  <dcterms:modified xsi:type="dcterms:W3CDTF">2023-11-13T12:09:48Z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16ECF42C78C944A1A98F78E3275ACF7B_13</vt:lpwstr>
  </property>
  <property fmtid="{D5CDD505-2E9C-101B-9397-08002B2CF9AE}" pid="4" name="KSOProductBuildVer">
    <vt:lpwstr>2052-12.1.0.15374</vt:lpwstr>
  </property>
</Properties>
</file>