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9"/>
  </p:notesMasterIdLst>
  <p:handoutMasterIdLst>
    <p:handoutMasterId r:id="rId37"/>
  </p:handoutMasterIdLst>
  <p:sldIdLst>
    <p:sldId id="431" r:id="rId4"/>
    <p:sldId id="315" r:id="rId5"/>
    <p:sldId id="317" r:id="rId6"/>
    <p:sldId id="319" r:id="rId7"/>
    <p:sldId id="256" r:id="rId8"/>
    <p:sldId id="409" r:id="rId10"/>
    <p:sldId id="410" r:id="rId11"/>
    <p:sldId id="269" r:id="rId12"/>
    <p:sldId id="411" r:id="rId13"/>
    <p:sldId id="412" r:id="rId14"/>
    <p:sldId id="351" r:id="rId15"/>
    <p:sldId id="311" r:id="rId16"/>
    <p:sldId id="413" r:id="rId17"/>
    <p:sldId id="414" r:id="rId18"/>
    <p:sldId id="415" r:id="rId19"/>
    <p:sldId id="416" r:id="rId20"/>
    <p:sldId id="417" r:id="rId21"/>
    <p:sldId id="418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274" r:id="rId35"/>
    <p:sldId id="462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99"/>
    <a:srgbClr val="FFD243"/>
    <a:srgbClr val="21B8BB"/>
    <a:srgbClr val="808080"/>
    <a:srgbClr val="000000"/>
    <a:srgbClr val="0033CC"/>
    <a:srgbClr val="FF5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256"/>
  </p:normalViewPr>
  <p:slideViewPr>
    <p:cSldViewPr showGuides="1">
      <p:cViewPr varScale="1">
        <p:scale>
          <a:sx n="140" d="100"/>
          <a:sy n="140" d="100"/>
        </p:scale>
        <p:origin x="69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92C8B5-00C0-449D-8D7F-060E14FC02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CDD881-4F87-471B-9D71-0E2EA1B6E86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B6DEAB-D174-49C6-B9F7-9A489DC3E0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A47F61-3276-420B-899A-554D54E272A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43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84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2355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28575"/>
            <a:ext cx="1079500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3"/>
          <a:srcRect r="34846"/>
          <a:stretch>
            <a:fillRect/>
          </a:stretch>
        </p:blipFill>
        <p:spPr>
          <a:xfrm>
            <a:off x="-11112" y="0"/>
            <a:ext cx="91916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9180513" cy="5143500"/>
          </a:xfrm>
          <a:prstGeom prst="rect">
            <a:avLst/>
          </a:prstGeom>
          <a:solidFill>
            <a:schemeClr val="tx2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rcRect r="34846"/>
          <a:stretch>
            <a:fillRect/>
          </a:stretch>
        </p:blipFill>
        <p:spPr>
          <a:xfrm>
            <a:off x="-11112" y="0"/>
            <a:ext cx="91916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9180513" cy="5143500"/>
          </a:xfrm>
          <a:prstGeom prst="rect">
            <a:avLst/>
          </a:prstGeom>
          <a:solidFill>
            <a:schemeClr val="tx2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07950" y="-236537"/>
            <a:ext cx="1706563" cy="170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7"/>
          <a:srcRect r="1377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0.xml"/><Relationship Id="rId2" Type="http://schemas.openxmlformats.org/officeDocument/2006/relationships/image" Target="../media/image18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2"/>
          <p:cNvGrpSpPr/>
          <p:nvPr/>
        </p:nvGrpSpPr>
        <p:grpSpPr>
          <a:xfrm>
            <a:off x="611188" y="1384300"/>
            <a:ext cx="3667125" cy="1500188"/>
            <a:chOff x="611560" y="1383912"/>
            <a:chExt cx="3667361" cy="1500284"/>
          </a:xfrm>
        </p:grpSpPr>
        <p:pic>
          <p:nvPicPr>
            <p:cNvPr id="9222" name="图片 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17801" t="27600" r="51401" b="59801"/>
            <a:stretch>
              <a:fillRect/>
            </a:stretch>
          </p:blipFill>
          <p:spPr>
            <a:xfrm>
              <a:off x="611560" y="1383912"/>
              <a:ext cx="3667361" cy="150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矩形 4">
              <a:hlinkClick r:id="rId1" action="ppaction://hlinksldjump"/>
            </p:cNvPr>
            <p:cNvSpPr/>
            <p:nvPr/>
          </p:nvSpPr>
          <p:spPr>
            <a:xfrm>
              <a:off x="1690669" y="1707654"/>
              <a:ext cx="1847533" cy="710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19" name="组合 9"/>
          <p:cNvGrpSpPr/>
          <p:nvPr/>
        </p:nvGrpSpPr>
        <p:grpSpPr>
          <a:xfrm>
            <a:off x="4618038" y="2417763"/>
            <a:ext cx="3667125" cy="1500187"/>
            <a:chOff x="611560" y="1383912"/>
            <a:chExt cx="3667361" cy="1500284"/>
          </a:xfrm>
        </p:grpSpPr>
        <p:pic>
          <p:nvPicPr>
            <p:cNvPr id="9220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17801" t="27600" r="51401" b="59801"/>
            <a:stretch>
              <a:fillRect/>
            </a:stretch>
          </p:blipFill>
          <p:spPr>
            <a:xfrm>
              <a:off x="611560" y="1383912"/>
              <a:ext cx="3667361" cy="150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1" name="矩形 4">
              <a:hlinkClick r:id="rId3" action="ppaction://hlinksldjump"/>
            </p:cNvPr>
            <p:cNvSpPr/>
            <p:nvPr/>
          </p:nvSpPr>
          <p:spPr>
            <a:xfrm>
              <a:off x="1690669" y="1707654"/>
              <a:ext cx="1847533" cy="710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8475" y="946150"/>
            <a:ext cx="472122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说一说“再”和“在”。</a:t>
            </a:r>
            <a:endParaRPr kumimoji="0" lang="en-US" altLang="zh-CN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498475" y="1574800"/>
            <a:ext cx="5016500" cy="29797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再见　再一次　</a:t>
            </a:r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再也不说了　在家　在干什么　在哪里</a:t>
            </a:r>
            <a:endParaRPr lang="en-US" altLang="zh-CN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8075" y="1708150"/>
            <a:ext cx="1685925" cy="2249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思想气泡: 云 5"/>
          <p:cNvSpPr/>
          <p:nvPr/>
        </p:nvSpPr>
        <p:spPr>
          <a:xfrm>
            <a:off x="4822825" y="698500"/>
            <a:ext cx="2736850" cy="2019300"/>
          </a:xfrm>
          <a:prstGeom prst="cloudCallout">
            <a:avLst>
              <a:gd name="adj1" fmla="val 53808"/>
              <a:gd name="adj2" fmla="val 72524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3800" y="809625"/>
            <a:ext cx="24542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    “再”与“在”用法上的区别？</a:t>
            </a:r>
            <a:endParaRPr kumimoji="0" lang="en-US" altLang="zh-CN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6263" y="1512888"/>
            <a:ext cx="799147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细读第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小节，说说第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小节的主要内容。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87788" y="274638"/>
            <a:ext cx="1368425" cy="882650"/>
            <a:chOff x="5008897" y="3418008"/>
            <a:chExt cx="1368152" cy="881270"/>
          </a:xfrm>
        </p:grpSpPr>
        <p:sp>
          <p:nvSpPr>
            <p:cNvPr id="7" name="任意多边形: 形状 6"/>
            <p:cNvSpPr/>
            <p:nvPr/>
          </p:nvSpPr>
          <p:spPr>
            <a:xfrm>
              <a:off x="5008897" y="3505183"/>
              <a:ext cx="1368152" cy="794095"/>
            </a:xfrm>
            <a:custGeom>
              <a:avLst/>
              <a:gdLst>
                <a:gd name="connsiteX0" fmla="*/ 0 w 1601390"/>
                <a:gd name="connsiteY0" fmla="*/ 96083 h 960834"/>
                <a:gd name="connsiteX1" fmla="*/ 96083 w 1601390"/>
                <a:gd name="connsiteY1" fmla="*/ 0 h 960834"/>
                <a:gd name="connsiteX2" fmla="*/ 1505307 w 1601390"/>
                <a:gd name="connsiteY2" fmla="*/ 0 h 960834"/>
                <a:gd name="connsiteX3" fmla="*/ 1601390 w 1601390"/>
                <a:gd name="connsiteY3" fmla="*/ 96083 h 960834"/>
                <a:gd name="connsiteX4" fmla="*/ 1601390 w 1601390"/>
                <a:gd name="connsiteY4" fmla="*/ 864751 h 960834"/>
                <a:gd name="connsiteX5" fmla="*/ 1505307 w 1601390"/>
                <a:gd name="connsiteY5" fmla="*/ 960834 h 960834"/>
                <a:gd name="connsiteX6" fmla="*/ 96083 w 1601390"/>
                <a:gd name="connsiteY6" fmla="*/ 960834 h 960834"/>
                <a:gd name="connsiteX7" fmla="*/ 0 w 1601390"/>
                <a:gd name="connsiteY7" fmla="*/ 864751 h 960834"/>
                <a:gd name="connsiteX8" fmla="*/ 0 w 1601390"/>
                <a:gd name="connsiteY8" fmla="*/ 96083 h 96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390" h="960834">
                  <a:moveTo>
                    <a:pt x="0" y="96083"/>
                  </a:moveTo>
                  <a:cubicBezTo>
                    <a:pt x="0" y="43018"/>
                    <a:pt x="43018" y="0"/>
                    <a:pt x="96083" y="0"/>
                  </a:cubicBezTo>
                  <a:lnTo>
                    <a:pt x="1505307" y="0"/>
                  </a:lnTo>
                  <a:cubicBezTo>
                    <a:pt x="1558372" y="0"/>
                    <a:pt x="1601390" y="43018"/>
                    <a:pt x="1601390" y="96083"/>
                  </a:cubicBezTo>
                  <a:lnTo>
                    <a:pt x="1601390" y="864751"/>
                  </a:lnTo>
                  <a:cubicBezTo>
                    <a:pt x="1601390" y="917816"/>
                    <a:pt x="1558372" y="960834"/>
                    <a:pt x="1505307" y="960834"/>
                  </a:cubicBezTo>
                  <a:lnTo>
                    <a:pt x="96083" y="960834"/>
                  </a:lnTo>
                  <a:cubicBezTo>
                    <a:pt x="43018" y="960834"/>
                    <a:pt x="0" y="917816"/>
                    <a:pt x="0" y="864751"/>
                  </a:cubicBezTo>
                  <a:lnTo>
                    <a:pt x="0" y="96083"/>
                  </a:lnTo>
                  <a:close/>
                </a:path>
              </a:pathLst>
            </a:custGeom>
            <a:solidFill>
              <a:srgbClr val="FFD24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0542" tIns="180542" rIns="180542" bIns="180542" spcCol="1270" anchor="ctr"/>
            <a:lstStyle/>
            <a:p>
              <a:pPr marL="0" marR="0" lvl="0" indent="0" algn="ctr" defTabSz="1778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1" name="TextBox 6"/>
            <p:cNvSpPr txBox="1"/>
            <p:nvPr/>
          </p:nvSpPr>
          <p:spPr>
            <a:xfrm>
              <a:off x="5008897" y="3418008"/>
              <a:ext cx="1368152" cy="8477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4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勇敢</a:t>
              </a:r>
              <a:endPara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63713" y="2355850"/>
            <a:ext cx="6351588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爸爸晚上偏要拉我去散步，</a:t>
            </a:r>
            <a:endParaRPr kumimoji="0" lang="en-US" altLang="zh-CN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原来花草都像白天一样微笑。</a:t>
            </a:r>
            <a:endParaRPr kumimoji="0" lang="zh-CN" altLang="en-US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圆角矩形 6"/>
          <p:cNvSpPr/>
          <p:nvPr/>
        </p:nvSpPr>
        <p:spPr>
          <a:xfrm>
            <a:off x="4540250" y="4156075"/>
            <a:ext cx="3311525" cy="712788"/>
          </a:xfrm>
          <a:prstGeom prst="roundRect">
            <a:avLst/>
          </a:prstGeom>
          <a:solidFill>
            <a:srgbClr val="FFD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不再害怕夜晚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矩形 22"/>
          <p:cNvSpPr/>
          <p:nvPr/>
        </p:nvSpPr>
        <p:spPr>
          <a:xfrm>
            <a:off x="454025" y="1347788"/>
            <a:ext cx="8531225" cy="3286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爸爸晚上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偏要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拉我去散步，</a:t>
            </a:r>
            <a:endParaRPr kumimoji="0" lang="en-US" altLang="zh-CN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原来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花草都像白天一样微笑。</a:t>
            </a:r>
            <a:endParaRPr kumimoji="0" lang="zh-CN" altLang="en-US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从此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再黑再黑的夜晚，</a:t>
            </a:r>
            <a:endParaRPr kumimoji="0" lang="en-US" altLang="zh-CN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我也能看见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小鸟怎样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在月光下睡觉</a:t>
            </a:r>
            <a:r>
              <a:rPr kumimoji="0" lang="en-US" altLang="zh-CN" sz="3600" b="1" i="0" u="none" strike="noStrike" kern="2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600" b="1" i="0" u="none" strike="noStrike" kern="23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4188" y="484188"/>
            <a:ext cx="74977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练读课文，将课文读正确、读流利。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6"/>
          <p:cNvSpPr txBox="1"/>
          <p:nvPr/>
        </p:nvSpPr>
        <p:spPr>
          <a:xfrm>
            <a:off x="1204913" y="241300"/>
            <a:ext cx="1982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79" name="组合 4"/>
          <p:cNvGrpSpPr/>
          <p:nvPr/>
        </p:nvGrpSpPr>
        <p:grpSpPr>
          <a:xfrm>
            <a:off x="544513" y="1455738"/>
            <a:ext cx="1292225" cy="1323975"/>
            <a:chOff x="1409624" y="1774119"/>
            <a:chExt cx="1067133" cy="904067"/>
          </a:xfrm>
        </p:grpSpPr>
        <p:grpSp>
          <p:nvGrpSpPr>
            <p:cNvPr id="2465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6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6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5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胆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0" name="组合 4"/>
          <p:cNvGrpSpPr/>
          <p:nvPr/>
        </p:nvGrpSpPr>
        <p:grpSpPr>
          <a:xfrm>
            <a:off x="1895475" y="1471613"/>
            <a:ext cx="1292225" cy="1323975"/>
            <a:chOff x="1409624" y="1774119"/>
            <a:chExt cx="1067133" cy="904067"/>
          </a:xfrm>
        </p:grpSpPr>
        <p:grpSp>
          <p:nvGrpSpPr>
            <p:cNvPr id="2465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5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5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5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敢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1" name="组合 4"/>
          <p:cNvGrpSpPr/>
          <p:nvPr/>
        </p:nvGrpSpPr>
        <p:grpSpPr>
          <a:xfrm>
            <a:off x="3281363" y="1492250"/>
            <a:ext cx="1290637" cy="1323975"/>
            <a:chOff x="1409624" y="1774119"/>
            <a:chExt cx="1067133" cy="904067"/>
          </a:xfrm>
        </p:grpSpPr>
        <p:grpSp>
          <p:nvGrpSpPr>
            <p:cNvPr id="2464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5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5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4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往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2" name="组合 4"/>
          <p:cNvGrpSpPr/>
          <p:nvPr/>
        </p:nvGrpSpPr>
        <p:grpSpPr>
          <a:xfrm>
            <a:off x="4684713" y="1501775"/>
            <a:ext cx="1290637" cy="1323975"/>
            <a:chOff x="1409624" y="1774119"/>
            <a:chExt cx="1067133" cy="904067"/>
          </a:xfrm>
        </p:grpSpPr>
        <p:grpSp>
          <p:nvGrpSpPr>
            <p:cNvPr id="2464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4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4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4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3" name="组合 4"/>
          <p:cNvGrpSpPr/>
          <p:nvPr/>
        </p:nvGrpSpPr>
        <p:grpSpPr>
          <a:xfrm>
            <a:off x="6089650" y="1481138"/>
            <a:ext cx="1290638" cy="1323975"/>
            <a:chOff x="1409624" y="1774119"/>
            <a:chExt cx="1067133" cy="904067"/>
          </a:xfrm>
        </p:grpSpPr>
        <p:grpSp>
          <p:nvGrpSpPr>
            <p:cNvPr id="2463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4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4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3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勇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4" name="组合 4"/>
          <p:cNvGrpSpPr/>
          <p:nvPr/>
        </p:nvGrpSpPr>
        <p:grpSpPr>
          <a:xfrm>
            <a:off x="7493000" y="1492250"/>
            <a:ext cx="1290638" cy="1323975"/>
            <a:chOff x="1409624" y="1774119"/>
            <a:chExt cx="1067133" cy="904067"/>
          </a:xfrm>
        </p:grpSpPr>
        <p:grpSp>
          <p:nvGrpSpPr>
            <p:cNvPr id="2463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3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3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窗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5" name="组合 4"/>
          <p:cNvGrpSpPr/>
          <p:nvPr/>
        </p:nvGrpSpPr>
        <p:grpSpPr>
          <a:xfrm>
            <a:off x="544513" y="3441700"/>
            <a:ext cx="1292225" cy="1323975"/>
            <a:chOff x="1409624" y="1774119"/>
            <a:chExt cx="1067133" cy="904067"/>
          </a:xfrm>
        </p:grpSpPr>
        <p:grpSp>
          <p:nvGrpSpPr>
            <p:cNvPr id="2462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3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2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乱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6" name="组合 4"/>
          <p:cNvGrpSpPr/>
          <p:nvPr/>
        </p:nvGrpSpPr>
        <p:grpSpPr>
          <a:xfrm>
            <a:off x="1895475" y="3459163"/>
            <a:ext cx="1292225" cy="1323975"/>
            <a:chOff x="1409624" y="1774119"/>
            <a:chExt cx="1067133" cy="904067"/>
          </a:xfrm>
        </p:grpSpPr>
        <p:grpSp>
          <p:nvGrpSpPr>
            <p:cNvPr id="2462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2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2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2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偏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7" name="组合 4"/>
          <p:cNvGrpSpPr/>
          <p:nvPr/>
        </p:nvGrpSpPr>
        <p:grpSpPr>
          <a:xfrm>
            <a:off x="3281363" y="3478213"/>
            <a:ext cx="1290637" cy="1323975"/>
            <a:chOff x="1409624" y="1774119"/>
            <a:chExt cx="1067133" cy="904067"/>
          </a:xfrm>
        </p:grpSpPr>
        <p:grpSp>
          <p:nvGrpSpPr>
            <p:cNvPr id="2461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2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2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1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散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8" name="组合 4"/>
          <p:cNvGrpSpPr/>
          <p:nvPr/>
        </p:nvGrpSpPr>
        <p:grpSpPr>
          <a:xfrm>
            <a:off x="4684713" y="3487738"/>
            <a:ext cx="1290637" cy="1323975"/>
            <a:chOff x="1409624" y="1774119"/>
            <a:chExt cx="1067133" cy="904067"/>
          </a:xfrm>
        </p:grpSpPr>
        <p:grpSp>
          <p:nvGrpSpPr>
            <p:cNvPr id="2461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1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1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9" name="组合 4"/>
          <p:cNvGrpSpPr/>
          <p:nvPr/>
        </p:nvGrpSpPr>
        <p:grpSpPr>
          <a:xfrm>
            <a:off x="6089650" y="3468688"/>
            <a:ext cx="1290638" cy="1323975"/>
            <a:chOff x="1409624" y="1774119"/>
            <a:chExt cx="1067133" cy="904067"/>
          </a:xfrm>
        </p:grpSpPr>
        <p:grpSp>
          <p:nvGrpSpPr>
            <p:cNvPr id="2460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1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09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像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90" name="组合 4"/>
          <p:cNvGrpSpPr/>
          <p:nvPr/>
        </p:nvGrpSpPr>
        <p:grpSpPr>
          <a:xfrm>
            <a:off x="7493000" y="3478213"/>
            <a:ext cx="1290638" cy="1323975"/>
            <a:chOff x="1409624" y="1774119"/>
            <a:chExt cx="1067133" cy="904067"/>
          </a:xfrm>
        </p:grpSpPr>
        <p:grpSp>
          <p:nvGrpSpPr>
            <p:cNvPr id="2460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0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04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微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3" name="TextBox 36"/>
          <p:cNvSpPr txBox="1">
            <a:spLocks noChangeArrowheads="1"/>
          </p:cNvSpPr>
          <p:nvPr/>
        </p:nvSpPr>
        <p:spPr bwMode="auto">
          <a:xfrm>
            <a:off x="820738" y="892175"/>
            <a:ext cx="10795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dǎn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TextBox 36"/>
          <p:cNvSpPr txBox="1">
            <a:spLocks noChangeArrowheads="1"/>
          </p:cNvSpPr>
          <p:nvPr/>
        </p:nvSpPr>
        <p:spPr bwMode="auto">
          <a:xfrm>
            <a:off x="2081213" y="903288"/>
            <a:ext cx="11303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ɡǎn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5" name="TextBox 36"/>
          <p:cNvSpPr txBox="1">
            <a:spLocks noChangeArrowheads="1"/>
          </p:cNvSpPr>
          <p:nvPr/>
        </p:nvSpPr>
        <p:spPr bwMode="auto">
          <a:xfrm>
            <a:off x="3365500" y="928688"/>
            <a:ext cx="11588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wǎnɡ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6" name="TextBox 36"/>
          <p:cNvSpPr txBox="1"/>
          <p:nvPr/>
        </p:nvSpPr>
        <p:spPr>
          <a:xfrm>
            <a:off x="6183313" y="935038"/>
            <a:ext cx="10493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yǒnɡ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7" name="TextBox 36"/>
          <p:cNvSpPr txBox="1">
            <a:spLocks noChangeArrowheads="1"/>
          </p:cNvSpPr>
          <p:nvPr/>
        </p:nvSpPr>
        <p:spPr bwMode="auto">
          <a:xfrm>
            <a:off x="4937125" y="989013"/>
            <a:ext cx="10795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wài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8" name="TextBox 36"/>
          <p:cNvSpPr txBox="1"/>
          <p:nvPr/>
        </p:nvSpPr>
        <p:spPr>
          <a:xfrm>
            <a:off x="7346950" y="973138"/>
            <a:ext cx="15128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chuānɡ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9" name="TextBox 36"/>
          <p:cNvSpPr txBox="1"/>
          <p:nvPr/>
        </p:nvSpPr>
        <p:spPr>
          <a:xfrm>
            <a:off x="611188" y="2935288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luàn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0" name="TextBox 36"/>
          <p:cNvSpPr txBox="1"/>
          <p:nvPr/>
        </p:nvSpPr>
        <p:spPr>
          <a:xfrm>
            <a:off x="3343275" y="2960688"/>
            <a:ext cx="10493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sàn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1" name="TextBox 36"/>
          <p:cNvSpPr txBox="1"/>
          <p:nvPr/>
        </p:nvSpPr>
        <p:spPr>
          <a:xfrm>
            <a:off x="4770438" y="2971800"/>
            <a:ext cx="10493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yuán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2" name="TextBox 36"/>
          <p:cNvSpPr txBox="1"/>
          <p:nvPr/>
        </p:nvSpPr>
        <p:spPr>
          <a:xfrm>
            <a:off x="7658100" y="2932113"/>
            <a:ext cx="9413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wēi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3" name="TextBox 36"/>
          <p:cNvSpPr txBox="1"/>
          <p:nvPr/>
        </p:nvSpPr>
        <p:spPr>
          <a:xfrm>
            <a:off x="5999163" y="2955925"/>
            <a:ext cx="1223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xiànɡ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4" name="TextBox 36"/>
          <p:cNvSpPr txBox="1"/>
          <p:nvPr/>
        </p:nvSpPr>
        <p:spPr>
          <a:xfrm>
            <a:off x="2028825" y="2921000"/>
            <a:ext cx="10477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piān</a:t>
            </a:r>
            <a:endParaRPr lang="en-US" altLang="zh-CN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677863"/>
            <a:ext cx="7926387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左右结构：胆、敢、往、外、乱、偏、</a:t>
            </a:r>
            <a:endParaRPr lang="en-US" altLang="zh-CN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散、像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400" y="2109788"/>
            <a:ext cx="360045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上下结构：勇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00" y="2922588"/>
            <a:ext cx="45354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半包围结构：原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225" y="3648075"/>
            <a:ext cx="45354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左中右结构：微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6013" y="1058863"/>
            <a:ext cx="6913562" cy="266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“窗”：囱，小篆体“   ”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像天窗的形状，即在屋顶上留个洞，可以透光，也可以出烟。后加“穴”字头构成“窗”。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5613" y="1184275"/>
            <a:ext cx="484187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3478213"/>
            <a:ext cx="1065213" cy="1220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58888" y="195263"/>
            <a:ext cx="324008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为生字组词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2339975" y="1058863"/>
            <a:ext cx="5184775" cy="34877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胆子　胆量　大胆　　　</a:t>
            </a:r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　勇气　勇士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　草原　高原　　　</a:t>
            </a:r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微笑　微小　微风</a:t>
            </a:r>
            <a:endParaRPr lang="en-US" altLang="zh-CN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6"/>
          <p:cNvSpPr txBox="1"/>
          <p:nvPr/>
        </p:nvSpPr>
        <p:spPr>
          <a:xfrm>
            <a:off x="1187450" y="252413"/>
            <a:ext cx="1982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5" name="组合 4"/>
          <p:cNvGrpSpPr/>
          <p:nvPr/>
        </p:nvGrpSpPr>
        <p:grpSpPr>
          <a:xfrm>
            <a:off x="1425575" y="1450975"/>
            <a:ext cx="1292225" cy="1323975"/>
            <a:chOff x="1409624" y="1774119"/>
            <a:chExt cx="1067133" cy="904067"/>
          </a:xfrm>
        </p:grpSpPr>
        <p:grpSp>
          <p:nvGrpSpPr>
            <p:cNvPr id="2871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71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1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1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13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色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6" name="组合 4"/>
          <p:cNvGrpSpPr/>
          <p:nvPr/>
        </p:nvGrpSpPr>
        <p:grpSpPr>
          <a:xfrm>
            <a:off x="3251200" y="1454150"/>
            <a:ext cx="1292225" cy="1323975"/>
            <a:chOff x="1409624" y="1774119"/>
            <a:chExt cx="1067133" cy="904067"/>
          </a:xfrm>
        </p:grpSpPr>
        <p:grpSp>
          <p:nvGrpSpPr>
            <p:cNvPr id="2870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70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1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08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7" name="组合 4"/>
          <p:cNvGrpSpPr/>
          <p:nvPr/>
        </p:nvGrpSpPr>
        <p:grpSpPr>
          <a:xfrm>
            <a:off x="5035550" y="1449388"/>
            <a:ext cx="1290638" cy="1323975"/>
            <a:chOff x="1409624" y="1774119"/>
            <a:chExt cx="1067133" cy="904067"/>
          </a:xfrm>
        </p:grpSpPr>
        <p:grpSp>
          <p:nvGrpSpPr>
            <p:cNvPr id="2870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70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0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0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03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8" name="组合 4"/>
          <p:cNvGrpSpPr/>
          <p:nvPr/>
        </p:nvGrpSpPr>
        <p:grpSpPr>
          <a:xfrm>
            <a:off x="6794500" y="1433513"/>
            <a:ext cx="1290638" cy="1323975"/>
            <a:chOff x="1409624" y="1774119"/>
            <a:chExt cx="1067133" cy="904067"/>
          </a:xfrm>
        </p:grpSpPr>
        <p:grpSp>
          <p:nvGrpSpPr>
            <p:cNvPr id="2869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69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0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0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8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9" name="组合 4"/>
          <p:cNvGrpSpPr/>
          <p:nvPr/>
        </p:nvGrpSpPr>
        <p:grpSpPr>
          <a:xfrm>
            <a:off x="2252663" y="3024188"/>
            <a:ext cx="1292225" cy="1323975"/>
            <a:chOff x="1409624" y="1774119"/>
            <a:chExt cx="1067133" cy="904067"/>
          </a:xfrm>
        </p:grpSpPr>
        <p:grpSp>
          <p:nvGrpSpPr>
            <p:cNvPr id="2869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69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3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晚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80" name="组合 4"/>
          <p:cNvGrpSpPr/>
          <p:nvPr/>
        </p:nvGrpSpPr>
        <p:grpSpPr>
          <a:xfrm>
            <a:off x="4037013" y="3019425"/>
            <a:ext cx="1290637" cy="1323975"/>
            <a:chOff x="1409624" y="1774119"/>
            <a:chExt cx="1067133" cy="904067"/>
          </a:xfrm>
        </p:grpSpPr>
        <p:grpSp>
          <p:nvGrpSpPr>
            <p:cNvPr id="2868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68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8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笑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81" name="组合 4"/>
          <p:cNvGrpSpPr/>
          <p:nvPr/>
        </p:nvGrpSpPr>
        <p:grpSpPr>
          <a:xfrm>
            <a:off x="5795963" y="3003550"/>
            <a:ext cx="1290637" cy="1323975"/>
            <a:chOff x="1409624" y="1774119"/>
            <a:chExt cx="1067133" cy="904067"/>
          </a:xfrm>
        </p:grpSpPr>
        <p:grpSp>
          <p:nvGrpSpPr>
            <p:cNvPr id="2868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868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3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4"/>
          <p:cNvGrpSpPr/>
          <p:nvPr/>
        </p:nvGrpSpPr>
        <p:grpSpPr>
          <a:xfrm>
            <a:off x="1179513" y="604838"/>
            <a:ext cx="1292225" cy="1323975"/>
            <a:chOff x="1409624" y="1774119"/>
            <a:chExt cx="1067133" cy="904067"/>
          </a:xfrm>
        </p:grpSpPr>
        <p:grpSp>
          <p:nvGrpSpPr>
            <p:cNvPr id="2970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9711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10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05075" y="41116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7675" y="1146175"/>
            <a:ext cx="5608638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    右边的“卜”略高，左右要写紧凑。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9701" name="组合 4"/>
          <p:cNvGrpSpPr/>
          <p:nvPr/>
        </p:nvGrpSpPr>
        <p:grpSpPr>
          <a:xfrm>
            <a:off x="1214438" y="2906713"/>
            <a:ext cx="1290637" cy="1323975"/>
            <a:chOff x="1409624" y="1774119"/>
            <a:chExt cx="1067133" cy="904067"/>
          </a:xfrm>
        </p:grpSpPr>
        <p:grpSp>
          <p:nvGrpSpPr>
            <p:cNvPr id="2970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9706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0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5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41588" y="25003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87675" y="3127375"/>
            <a:ext cx="56086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    上半部分是“手”的变形，“手”在眼睛（目）上，就表示“看”的动作。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4"/>
          <p:cNvGrpSpPr/>
          <p:nvPr/>
        </p:nvGrpSpPr>
        <p:grpSpPr>
          <a:xfrm>
            <a:off x="1116013" y="471488"/>
            <a:ext cx="1292225" cy="1323975"/>
            <a:chOff x="1409624" y="1774119"/>
            <a:chExt cx="1067133" cy="904067"/>
          </a:xfrm>
        </p:grpSpPr>
        <p:grpSp>
          <p:nvGrpSpPr>
            <p:cNvPr id="30741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743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44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4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42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晚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06663" y="18097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7675" y="736600"/>
            <a:ext cx="561022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    右半部分是“免”字，第十笔撇要从扁“口”中穿过。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30725" name="组合 4"/>
          <p:cNvGrpSpPr/>
          <p:nvPr/>
        </p:nvGrpSpPr>
        <p:grpSpPr>
          <a:xfrm>
            <a:off x="1117600" y="2024063"/>
            <a:ext cx="1290638" cy="1323975"/>
            <a:chOff x="1409624" y="1774119"/>
            <a:chExt cx="1067133" cy="904067"/>
          </a:xfrm>
        </p:grpSpPr>
        <p:grpSp>
          <p:nvGrpSpPr>
            <p:cNvPr id="30736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738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39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4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37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笑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6" name="组合 4"/>
          <p:cNvGrpSpPr/>
          <p:nvPr/>
        </p:nvGrpSpPr>
        <p:grpSpPr>
          <a:xfrm>
            <a:off x="1100138" y="3578225"/>
            <a:ext cx="1290637" cy="1323975"/>
            <a:chOff x="1409624" y="1774119"/>
            <a:chExt cx="1067133" cy="904067"/>
          </a:xfrm>
        </p:grpSpPr>
        <p:grpSp>
          <p:nvGrpSpPr>
            <p:cNvPr id="30731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733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34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32" name="TextBox 1"/>
            <p:cNvSpPr txBox="1"/>
            <p:nvPr/>
          </p:nvSpPr>
          <p:spPr>
            <a:xfrm>
              <a:off x="1437193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06663" y="18796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70213" y="2413000"/>
            <a:ext cx="59039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下半部分是“夭”，不是“天”。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06663" y="33401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94025" y="3924300"/>
            <a:ext cx="59055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    注意最后一笔横要写长，要穿过整个字。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2"/>
          <p:cNvSpPr/>
          <p:nvPr/>
        </p:nvSpPr>
        <p:spPr>
          <a:xfrm>
            <a:off x="3132138" y="1052513"/>
            <a:ext cx="50419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你见过夜晚的景色吗？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4" name="组合 6"/>
          <p:cNvGrpSpPr/>
          <p:nvPr/>
        </p:nvGrpSpPr>
        <p:grpSpPr>
          <a:xfrm>
            <a:off x="0" y="-92075"/>
            <a:ext cx="3667125" cy="1500188"/>
            <a:chOff x="611560" y="1383912"/>
            <a:chExt cx="3667361" cy="1500284"/>
          </a:xfrm>
        </p:grpSpPr>
        <p:pic>
          <p:nvPicPr>
            <p:cNvPr id="10245" name="图片 7"/>
            <p:cNvPicPr>
              <a:picLocks noChangeAspect="1"/>
            </p:cNvPicPr>
            <p:nvPr/>
          </p:nvPicPr>
          <p:blipFill>
            <a:blip r:embed="rId2"/>
            <a:srcRect l="17801" t="27600" r="51401" b="59801"/>
            <a:stretch>
              <a:fillRect/>
            </a:stretch>
          </p:blipFill>
          <p:spPr>
            <a:xfrm>
              <a:off x="611560" y="1383912"/>
              <a:ext cx="3667361" cy="150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矩形 4"/>
            <p:cNvSpPr/>
            <p:nvPr/>
          </p:nvSpPr>
          <p:spPr>
            <a:xfrm>
              <a:off x="1690669" y="1707654"/>
              <a:ext cx="1847533" cy="710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6"/>
          <p:cNvSpPr txBox="1"/>
          <p:nvPr/>
        </p:nvSpPr>
        <p:spPr>
          <a:xfrm>
            <a:off x="971550" y="203200"/>
            <a:ext cx="1982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131888"/>
            <a:ext cx="432435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交流课文主要内容。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609600" y="2008188"/>
            <a:ext cx="7924800" cy="1341438"/>
          </a:xfrm>
          <a:prstGeom prst="round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“我”从前胆子很小，害怕夜晚，后来不再害怕了。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" y="3470275"/>
            <a:ext cx="79248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究竟是什么原因让一位怕黑的小朋友胆子变大了呢？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31750" name="组合 8"/>
          <p:cNvGrpSpPr/>
          <p:nvPr/>
        </p:nvGrpSpPr>
        <p:grpSpPr>
          <a:xfrm>
            <a:off x="3851275" y="-92075"/>
            <a:ext cx="3668713" cy="1500188"/>
            <a:chOff x="611560" y="1383912"/>
            <a:chExt cx="3667361" cy="1500284"/>
          </a:xfrm>
        </p:grpSpPr>
        <p:pic>
          <p:nvPicPr>
            <p:cNvPr id="31751" name="图片 9"/>
            <p:cNvPicPr>
              <a:picLocks noChangeAspect="1"/>
            </p:cNvPicPr>
            <p:nvPr/>
          </p:nvPicPr>
          <p:blipFill>
            <a:blip r:embed="rId1"/>
            <a:srcRect l="17801" t="27600" r="51401" b="59801"/>
            <a:stretch>
              <a:fillRect/>
            </a:stretch>
          </p:blipFill>
          <p:spPr>
            <a:xfrm>
              <a:off x="611560" y="1383912"/>
              <a:ext cx="3667361" cy="150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矩形 4"/>
            <p:cNvSpPr/>
            <p:nvPr/>
          </p:nvSpPr>
          <p:spPr>
            <a:xfrm>
              <a:off x="1690669" y="1707654"/>
              <a:ext cx="1847533" cy="710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87563" y="2120900"/>
            <a:ext cx="4968875" cy="162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我从前胆子很小很小，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天一黑就不敢往外瞧。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771525"/>
            <a:ext cx="76327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从文中哪些地方可以看出“我”的胆子很小？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3382963" y="4073525"/>
            <a:ext cx="2090738" cy="574675"/>
          </a:xfrm>
          <a:prstGeom prst="round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很小很小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61038" y="4073525"/>
            <a:ext cx="1222375" cy="574675"/>
          </a:xfrm>
          <a:prstGeom prst="round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038" y="3997325"/>
            <a:ext cx="23050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对比朗读：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注: 弯曲线形 2"/>
          <p:cNvSpPr/>
          <p:nvPr/>
        </p:nvSpPr>
        <p:spPr>
          <a:xfrm>
            <a:off x="1495425" y="2786063"/>
            <a:ext cx="3678238" cy="620713"/>
          </a:xfrm>
          <a:prstGeom prst="borderCallout2">
            <a:avLst>
              <a:gd name="adj1" fmla="val 102631"/>
              <a:gd name="adj2" fmla="val 8604"/>
              <a:gd name="adj3" fmla="val 151883"/>
              <a:gd name="adj4" fmla="val 8596"/>
              <a:gd name="adj5" fmla="val 178374"/>
              <a:gd name="adj6" fmla="val 18222"/>
            </a:avLst>
          </a:prstGeom>
          <a:solidFill>
            <a:schemeClr val="tx2"/>
          </a:solidFill>
          <a:ln w="28575"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900" y="1781175"/>
            <a:ext cx="6261100" cy="162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妈妈把勇敢的故事讲了又讲，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可我一看窗外心就乱跳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195513" y="3579813"/>
            <a:ext cx="2881313" cy="803275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还是胆小怕黑。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云形标注 10"/>
          <p:cNvSpPr/>
          <p:nvPr/>
        </p:nvSpPr>
        <p:spPr>
          <a:xfrm>
            <a:off x="5637213" y="793750"/>
            <a:ext cx="2447925" cy="1068388"/>
          </a:xfrm>
          <a:prstGeom prst="cloudCallout">
            <a:avLst>
              <a:gd name="adj1" fmla="val -50942"/>
              <a:gd name="adj2" fmla="val 67379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讲故事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7844" y="2101899"/>
            <a:ext cx="2554289" cy="181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639763" y="2570163"/>
            <a:ext cx="54244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654050"/>
            <a:ext cx="76327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结合自己的生活经验，说说自己是否害怕黑夜，为什么害怕，以及害怕的时候是什么样子或有什么表现。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2500313"/>
            <a:ext cx="76327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我害怕黑夜。一听到黑夜里的风声就害怕，总是担心野兽会跑到家里来。害怕的时候心跳就会加速，我会把窗帘紧紧拉起来，藏在被窝里。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7388" y="1196975"/>
            <a:ext cx="763428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“可我一看窗外心就乱跳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”“我”会看到什么？想到些什么？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213" y="2859088"/>
            <a:ext cx="763428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“我”会看到晃动的树影，想到吃人的野兽。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6"/>
          <p:cNvSpPr txBox="1"/>
          <p:nvPr/>
        </p:nvSpPr>
        <p:spPr>
          <a:xfrm>
            <a:off x="1235075" y="276225"/>
            <a:ext cx="1982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诵读感悟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263" y="1141413"/>
            <a:ext cx="79914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妈妈讲勇敢的故事的方法并没有让“我”变得勇敢，爸爸又想出了什么办法让“我”不再害怕夜晚呢？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088" y="3054350"/>
            <a:ext cx="6434137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爸爸晚上偏要拉我去散步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5775" y="4003675"/>
            <a:ext cx="45783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胆子很小、极不情愿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2238" y="311785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偏要</a:t>
            </a:r>
            <a:endParaRPr lang="zh-CN" altLang="en-US" sz="24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413" y="914400"/>
            <a:ext cx="76327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我在夜色中看到了什么？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6013" y="1779588"/>
            <a:ext cx="64706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原来花草都像白天一样微笑。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圆角矩形 4"/>
          <p:cNvSpPr/>
          <p:nvPr/>
        </p:nvSpPr>
        <p:spPr>
          <a:xfrm>
            <a:off x="1258888" y="3292475"/>
            <a:ext cx="6769100" cy="792163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“我”看到花草微笑时惊讶的心情。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6013" y="1827213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原来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77863" y="1204913"/>
            <a:ext cx="76327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拓展想象：结合自己的生活经验，说说在晚上散步的时候还能看到什么。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0" y="2859088"/>
            <a:ext cx="6829425" cy="1335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在夜色中散步，我发现，原来</a:t>
            </a: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______________________</a:t>
            </a: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28663" y="619125"/>
            <a:ext cx="7621588" cy="2662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夜色中其实有许多美丽的景色，只要我们敢于走出去，就会发现黑夜其实并不可怕。正是有了这种发现，文中的“我”才会说道：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3363913"/>
            <a:ext cx="762317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从此再黑再黑的夜晚，我也能看见小鸟怎样在月光下睡觉</a:t>
            </a: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1573213"/>
            <a:ext cx="7915275" cy="1997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说说从这句话中知道了什么。</a:t>
            </a:r>
            <a:endParaRPr kumimoji="0" lang="en-US" altLang="zh-CN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想象“我”还能看到什么。</a:t>
            </a:r>
            <a:endParaRPr kumimoji="0" lang="en-US" altLang="zh-CN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说说自己学习了这首小诗后的收获。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Picture 4"/>
          <p:cNvPicPr>
            <a:picLocks noChangeAspect="1"/>
          </p:cNvPicPr>
          <p:nvPr/>
        </p:nvPicPr>
        <p:blipFill>
          <a:blip r:embed="rId1"/>
          <a:srcRect b="148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1131888"/>
            <a:ext cx="7623175" cy="332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美丽的夜色中藏着许多我们原来不知道的小秘密，只要我们勇敢地走出去，就一定会有惊喜。希望大家在今后的生活中更加勇敢独立，收获更多美好。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987" name="文本框 6"/>
          <p:cNvSpPr txBox="1"/>
          <p:nvPr/>
        </p:nvSpPr>
        <p:spPr>
          <a:xfrm>
            <a:off x="971550" y="195263"/>
            <a:ext cx="12255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12"/>
          <p:cNvGrpSpPr/>
          <p:nvPr/>
        </p:nvGrpSpPr>
        <p:grpSpPr>
          <a:xfrm>
            <a:off x="119063" y="1816100"/>
            <a:ext cx="1847850" cy="1800225"/>
            <a:chOff x="391778" y="1796518"/>
            <a:chExt cx="1847784" cy="1799411"/>
          </a:xfrm>
        </p:grpSpPr>
        <p:pic>
          <p:nvPicPr>
            <p:cNvPr id="30737" name="Picture 17" descr="C:\Documents and Settings\Administrator\桌面\LC1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91778" y="2280431"/>
              <a:ext cx="1636323" cy="12279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左大括号 1"/>
            <p:cNvSpPr/>
            <p:nvPr/>
          </p:nvSpPr>
          <p:spPr>
            <a:xfrm>
              <a:off x="1950647" y="1796518"/>
              <a:ext cx="288915" cy="1799411"/>
            </a:xfrm>
            <a:prstGeom prst="leftBrace">
              <a:avLst>
                <a:gd name="adj1" fmla="val 35460"/>
                <a:gd name="adj2" fmla="val 50000"/>
              </a:avLst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25638" y="1717675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从前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92500" y="1690688"/>
            <a:ext cx="41544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胆子小  天黑不敢往外瞧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3463" y="2486025"/>
            <a:ext cx="34305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花草像白天一样微笑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73463" y="3190875"/>
            <a:ext cx="30686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小鸟在月光下睡觉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6875463" y="2716213"/>
            <a:ext cx="177800" cy="900113"/>
          </a:xfrm>
          <a:prstGeom prst="rightBrace">
            <a:avLst>
              <a:gd name="adj1" fmla="val 34047"/>
              <a:gd name="adj2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97063" y="2859088"/>
            <a:ext cx="1627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散步发现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80238" y="2395538"/>
            <a:ext cx="615950" cy="15382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变勇敢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3018" name="文本框 3"/>
          <p:cNvSpPr txBox="1"/>
          <p:nvPr/>
        </p:nvSpPr>
        <p:spPr>
          <a:xfrm>
            <a:off x="442913" y="1706563"/>
            <a:ext cx="10461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夜色</a:t>
            </a:r>
            <a:endParaRPr lang="en-US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右大括号 118"/>
          <p:cNvSpPr/>
          <p:nvPr/>
        </p:nvSpPr>
        <p:spPr>
          <a:xfrm>
            <a:off x="7542213" y="1816100"/>
            <a:ext cx="269875" cy="1800225"/>
          </a:xfrm>
          <a:prstGeom prst="rightBrace">
            <a:avLst>
              <a:gd name="adj1" fmla="val 37375"/>
              <a:gd name="adj2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812088" y="1998663"/>
            <a:ext cx="1046162" cy="15382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不再怕黑夜色真美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21" name="右大括号 120"/>
          <p:cNvSpPr/>
          <p:nvPr/>
        </p:nvSpPr>
        <p:spPr>
          <a:xfrm flipH="1">
            <a:off x="3419475" y="2716213"/>
            <a:ext cx="177800" cy="900113"/>
          </a:xfrm>
          <a:prstGeom prst="rightBrace">
            <a:avLst>
              <a:gd name="adj1" fmla="val 41394"/>
              <a:gd name="adj2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22" name="图片 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3" name="图片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4" name="图片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5" name="图片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6" name="图片 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7" name="图片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8" name="图片 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9" name="图片 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30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31" name="文本框 6"/>
          <p:cNvSpPr txBox="1"/>
          <p:nvPr/>
        </p:nvSpPr>
        <p:spPr>
          <a:xfrm>
            <a:off x="976313" y="123825"/>
            <a:ext cx="1981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4" grpId="0"/>
      <p:bldP spid="7" grpId="0" animBg="1"/>
      <p:bldP spid="31" grpId="0"/>
      <p:bldP spid="11" grpId="0"/>
      <p:bldP spid="119" grpId="0" animBg="1"/>
      <p:bldP spid="120" grpId="0"/>
      <p:bldP spid="1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4"/>
          <p:cNvPicPr>
            <a:picLocks noChangeAspect="1"/>
          </p:cNvPicPr>
          <p:nvPr/>
        </p:nvPicPr>
        <p:blipFill>
          <a:blip r:embed="rId1"/>
          <a:srcRect b="157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827088" y="2251075"/>
            <a:ext cx="7705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在这样漆黑的夜晚，你们有什么样的感受？</a:t>
            </a:r>
            <a:endParaRPr lang="zh-CN" altLang="en-US" sz="3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871538" y="1700213"/>
            <a:ext cx="720725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411163" y="1671638"/>
            <a:ext cx="33401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 色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2960688"/>
            <a:ext cx="2736850" cy="777875"/>
            <a:chOff x="1403648" y="2960687"/>
            <a:chExt cx="2736304" cy="777875"/>
          </a:xfrm>
        </p:grpSpPr>
        <p:sp>
          <p:nvSpPr>
            <p:cNvPr id="3" name="对话气泡: 椭圆形 2"/>
            <p:cNvSpPr/>
            <p:nvPr/>
          </p:nvSpPr>
          <p:spPr>
            <a:xfrm>
              <a:off x="1403648" y="2960687"/>
              <a:ext cx="2736304" cy="777875"/>
            </a:xfrm>
            <a:prstGeom prst="wedgeEllipseCallout">
              <a:avLst>
                <a:gd name="adj1" fmla="val -10468"/>
                <a:gd name="adj2" fmla="val -118984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0" name="矩形 7"/>
            <p:cNvSpPr/>
            <p:nvPr/>
          </p:nvSpPr>
          <p:spPr>
            <a:xfrm>
              <a:off x="1583482" y="2981198"/>
              <a:ext cx="2376636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200" b="1" dirty="0">
                  <a:latin typeface="宋体" panose="02010600030101010101" pitchFamily="2" charset="-122"/>
                </a:rPr>
                <a:t>夜晚的景色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195513" y="993775"/>
            <a:ext cx="2376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8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颜色、景色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13318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179388" y="50800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6"/>
          <p:cNvSpPr txBox="1"/>
          <p:nvPr/>
        </p:nvSpPr>
        <p:spPr>
          <a:xfrm>
            <a:off x="971550" y="195263"/>
            <a:ext cx="1982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TextBox 6"/>
          <p:cNvSpPr txBox="1"/>
          <p:nvPr/>
        </p:nvSpPr>
        <p:spPr>
          <a:xfrm>
            <a:off x="755650" y="1635125"/>
            <a:ext cx="7912100" cy="162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认真倾听课文朗读，读准字音，思考：诗歌写了一件什么事？</a:t>
            </a:r>
            <a:endParaRPr lang="en-US" altLang="zh-CN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7"/>
          <p:cNvSpPr txBox="1"/>
          <p:nvPr/>
        </p:nvSpPr>
        <p:spPr>
          <a:xfrm>
            <a:off x="1165225" y="958850"/>
            <a:ext cx="7323138" cy="1965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胆子　不敢　往外瞧　勇敢　窗外　乱跳</a:t>
            </a:r>
            <a:endParaRPr lang="en-US" altLang="zh-CN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0" y="636588"/>
            <a:ext cx="11715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rgbClr val="FFFF00"/>
                </a:solidFill>
                <a:latin typeface="+mn-ea"/>
                <a:ea typeface="+mn-ea"/>
                <a:cs typeface="+mn-cs"/>
              </a:rPr>
              <a:t>yǒnɡ</a:t>
            </a:r>
            <a:endParaRPr kumimoji="0" lang="en-US" altLang="zh-CN" sz="36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3875" y="636588"/>
            <a:ext cx="11715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rgbClr val="FFFF00"/>
                </a:solidFill>
                <a:latin typeface="+mn-ea"/>
                <a:ea typeface="+mn-ea"/>
                <a:cs typeface="+mn-cs"/>
              </a:rPr>
              <a:t>wǎnɡ</a:t>
            </a:r>
            <a:endParaRPr kumimoji="0" lang="en-US" altLang="zh-CN" sz="36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863" y="1644650"/>
            <a:ext cx="16557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rgbClr val="FFFF00"/>
                </a:solidFill>
                <a:latin typeface="+mn-ea"/>
                <a:ea typeface="+mn-ea"/>
                <a:cs typeface="+mn-cs"/>
              </a:rPr>
              <a:t>chuānɡ</a:t>
            </a:r>
            <a:endParaRPr kumimoji="0" lang="en-US" altLang="zh-CN" sz="36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450" y="3219450"/>
            <a:ext cx="7323138" cy="1196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    结合生活实际理解“勇敢”一词，用“勇敢”说一个完整的句子。</a:t>
            </a:r>
            <a:endParaRPr kumimoji="0" lang="en-US" altLang="zh-CN" sz="3200" b="1" kern="1200" cap="none" spc="0" normalizeH="0" baseline="0" noProof="0" dirty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6263" y="1225550"/>
            <a:ext cx="799147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自读第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小节，说说第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小节的主要内容。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6413" y="2787650"/>
            <a:ext cx="6119812" cy="162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我从前胆子很小很小，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天一黑就不敢往外瞧。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16275" y="2965450"/>
            <a:ext cx="2808288" cy="6334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6369050" y="2038350"/>
            <a:ext cx="2233613" cy="1214438"/>
          </a:xfrm>
          <a:prstGeom prst="cloudCallout">
            <a:avLst>
              <a:gd name="adj1" fmla="val -57902"/>
              <a:gd name="adj2" fmla="val 51556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胆子小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7"/>
          <p:cNvSpPr txBox="1"/>
          <p:nvPr/>
        </p:nvSpPr>
        <p:spPr>
          <a:xfrm>
            <a:off x="1619250" y="1924050"/>
            <a:ext cx="7323138" cy="19637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　晚上　偏要　散步　原来　像　微笑　再</a:t>
            </a:r>
            <a:endParaRPr lang="en-US" altLang="zh-CN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46225" y="2066925"/>
            <a:ext cx="1512888" cy="936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30550" y="2066925"/>
            <a:ext cx="1512888" cy="936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4288" y="1439863"/>
            <a:ext cx="100806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latin typeface="+mn-ea"/>
                <a:ea typeface="+mn-ea"/>
                <a:cs typeface="+mn-cs"/>
              </a:rPr>
              <a:t>轻声</a:t>
            </a:r>
            <a:endParaRPr kumimoji="0" lang="en-US" altLang="zh-CN" sz="3200" b="1" kern="1200" cap="none" spc="0" normalizeH="0" baseline="0" noProof="0" dirty="0">
              <a:solidFill>
                <a:srgbClr val="FFFF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26100" y="989013"/>
            <a:ext cx="1152525" cy="777875"/>
            <a:chOff x="1403648" y="2960687"/>
            <a:chExt cx="2736304" cy="777875"/>
          </a:xfrm>
        </p:grpSpPr>
        <p:sp>
          <p:nvSpPr>
            <p:cNvPr id="7" name="对话气泡: 椭圆形 6"/>
            <p:cNvSpPr/>
            <p:nvPr/>
          </p:nvSpPr>
          <p:spPr>
            <a:xfrm>
              <a:off x="1403648" y="2960687"/>
              <a:ext cx="2736304" cy="777875"/>
            </a:xfrm>
            <a:prstGeom prst="wedgeEllipseCallout">
              <a:avLst>
                <a:gd name="adj1" fmla="val -21461"/>
                <a:gd name="adj2" fmla="val 109931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5" name="矩形 7"/>
            <p:cNvSpPr/>
            <p:nvPr/>
          </p:nvSpPr>
          <p:spPr>
            <a:xfrm>
              <a:off x="1583482" y="2981198"/>
              <a:ext cx="2376636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2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非要</a:t>
              </a:r>
              <a:endPara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55650" y="728663"/>
            <a:ext cx="38163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学习第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小节。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1612</Words>
  <Application>WPS 演示</Application>
  <PresentationFormat/>
  <Paragraphs>274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DAECF5552357486AAEFA9ADD9D94666A_13</vt:lpwstr>
  </property>
  <property fmtid="{D5CDD505-2E9C-101B-9397-08002B2CF9AE}" pid="4" name="KSOProductBuildVer">
    <vt:lpwstr>2052-12.1.0.15374</vt:lpwstr>
  </property>
</Properties>
</file>