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41" r:id="rId5"/>
    <p:sldId id="698" r:id="rId6"/>
    <p:sldId id="808" r:id="rId8"/>
    <p:sldId id="818" r:id="rId9"/>
    <p:sldId id="833" r:id="rId10"/>
    <p:sldId id="820" r:id="rId11"/>
    <p:sldId id="821" r:id="rId12"/>
    <p:sldId id="823" r:id="rId13"/>
    <p:sldId id="826" r:id="rId14"/>
    <p:sldId id="836" r:id="rId15"/>
    <p:sldId id="837" r:id="rId16"/>
    <p:sldId id="834" r:id="rId17"/>
    <p:sldId id="835" r:id="rId18"/>
    <p:sldId id="830" r:id="rId19"/>
    <p:sldId id="831" r:id="rId20"/>
    <p:sldId id="735" r:id="rId21"/>
    <p:sldId id="838" r:id="rId22"/>
    <p:sldId id="858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32" userDrawn="1">
          <p15:clr>
            <a:srgbClr val="A4A3A4"/>
          </p15:clr>
        </p15:guide>
        <p15:guide id="2" pos="321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69A"/>
    <a:srgbClr val="FFCD36"/>
    <a:srgbClr val="FFF6D9"/>
    <a:srgbClr val="E519E3"/>
    <a:srgbClr val="BFE69A"/>
    <a:srgbClr val="D1D1F0"/>
    <a:srgbClr val="FFFFFF"/>
    <a:srgbClr val="4C2DD1"/>
    <a:srgbClr val="0B5FD1"/>
    <a:srgbClr val="58C8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2032"/>
        <p:guide pos="32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2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image" Target="../media/image37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42.png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image" Target="../media/image37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5.png"/><Relationship Id="rId1" Type="http://schemas.openxmlformats.org/officeDocument/2006/relationships/image" Target="../media/image4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1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6.png"/><Relationship Id="rId7" Type="http://schemas.openxmlformats.org/officeDocument/2006/relationships/tags" Target="../tags/tag1.xml"/><Relationship Id="rId6" Type="http://schemas.openxmlformats.org/officeDocument/2006/relationships/image" Target="../media/image25.png"/><Relationship Id="rId5" Type="http://schemas.openxmlformats.org/officeDocument/2006/relationships/image" Target="../media/image20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2985770" y="3007390"/>
            <a:ext cx="2410689" cy="1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3" name="椭圆 2"/>
          <p:cNvSpPr/>
          <p:nvPr/>
        </p:nvSpPr>
        <p:spPr>
          <a:xfrm>
            <a:off x="2967355" y="2961035"/>
            <a:ext cx="76200" cy="76200"/>
          </a:xfrm>
          <a:prstGeom prst="ellipse">
            <a:avLst/>
          </a:prstGeom>
          <a:solidFill>
            <a:srgbClr val="FF0000"/>
          </a:solidFill>
          <a:ln w="12700">
            <a:noFill/>
          </a:ln>
        </p:spPr>
        <p:txBody>
          <a:bodyPr anchor="ctr"/>
          <a:lstStyle/>
          <a:p>
            <a:pPr lvl="0" eaLnBrk="1" hangingPunct="1"/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duotone>
              <a:prstClr val="black"/>
              <a:srgbClr val="52C5D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8" r="7828"/>
          <a:stretch>
            <a:fillRect/>
          </a:stretch>
        </p:blipFill>
        <p:spPr>
          <a:xfrm>
            <a:off x="2923942" y="2920642"/>
            <a:ext cx="2610135" cy="2257221"/>
          </a:xfrm>
          <a:prstGeom prst="rect">
            <a:avLst/>
          </a:prstGeom>
        </p:spPr>
      </p:pic>
      <p:pic>
        <p:nvPicPr>
          <p:cNvPr id="4" name="Picture 37" descr="手1"/>
          <p:cNvPicPr>
            <a:picLocks noChangeAspect="1"/>
          </p:cNvPicPr>
          <p:nvPr/>
        </p:nvPicPr>
        <p:blipFill>
          <a:blip r:embed="rId2" cstate="print"/>
          <a:srcRect r="-2065" b="21417"/>
          <a:stretch>
            <a:fillRect/>
          </a:stretch>
        </p:blipFill>
        <p:spPr>
          <a:xfrm>
            <a:off x="2517775" y="3224560"/>
            <a:ext cx="1447800" cy="1327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39" descr="手2"/>
          <p:cNvPicPr>
            <a:picLocks noChangeAspect="1"/>
          </p:cNvPicPr>
          <p:nvPr/>
        </p:nvPicPr>
        <p:blipFill>
          <a:blip r:embed="rId3" cstate="print"/>
          <a:srcRect r="16913" b="28903"/>
          <a:stretch>
            <a:fillRect/>
          </a:stretch>
        </p:blipFill>
        <p:spPr>
          <a:xfrm>
            <a:off x="2950936" y="2309337"/>
            <a:ext cx="1892300" cy="196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13691E-6 L 0.25659 2.13691E-6 " pathEditMode="relative" rAng="0" ptsTypes="AA">
                                      <p:cBhvr>
                                        <p:cTn id="19" dur="2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3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3" grpId="4" animBg="1"/>
      <p:bldP spid="3" grpId="5" animBg="1"/>
      <p:bldP spid="3" grpId="6" animBg="1"/>
      <p:bldP spid="3" grpId="7" animBg="1"/>
      <p:bldP spid="3" grpId="8" animBg="1"/>
      <p:bldP spid="3" grpId="9" animBg="1"/>
      <p:bldP spid="3" grpId="10" animBg="1"/>
      <p:bldP spid="3" grpId="1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V="1">
            <a:off x="2985770" y="3007390"/>
            <a:ext cx="2410689" cy="1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8" name="椭圆 7"/>
          <p:cNvSpPr/>
          <p:nvPr/>
        </p:nvSpPr>
        <p:spPr>
          <a:xfrm>
            <a:off x="2947035" y="2961035"/>
            <a:ext cx="76200" cy="76200"/>
          </a:xfrm>
          <a:prstGeom prst="ellipse">
            <a:avLst/>
          </a:prstGeom>
          <a:solidFill>
            <a:srgbClr val="FF0000"/>
          </a:solidFill>
          <a:ln w="12700">
            <a:noFill/>
          </a:ln>
        </p:spPr>
        <p:txBody>
          <a:bodyPr anchor="ctr"/>
          <a:lstStyle/>
          <a:p>
            <a:pPr lvl="0" eaLnBrk="1" hangingPunct="1"/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duotone>
              <a:prstClr val="black"/>
              <a:srgbClr val="52C5D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8" r="7828"/>
          <a:stretch>
            <a:fillRect/>
          </a:stretch>
        </p:blipFill>
        <p:spPr>
          <a:xfrm rot="16200000">
            <a:off x="2747485" y="560189"/>
            <a:ext cx="2610135" cy="2257221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 flipV="1">
            <a:off x="3006225" y="786765"/>
            <a:ext cx="0" cy="2222536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5" name="直接连接符 14"/>
          <p:cNvCxnSpPr/>
          <p:nvPr/>
        </p:nvCxnSpPr>
        <p:spPr>
          <a:xfrm flipV="1">
            <a:off x="2985770" y="2999135"/>
            <a:ext cx="2412000" cy="825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pic>
        <p:nvPicPr>
          <p:cNvPr id="22" name="Picture 37" descr="手1"/>
          <p:cNvPicPr>
            <a:picLocks noChangeAspect="1"/>
          </p:cNvPicPr>
          <p:nvPr/>
        </p:nvPicPr>
        <p:blipFill>
          <a:blip r:embed="rId2" cstate="print"/>
          <a:srcRect r="-2065" b="21417"/>
          <a:stretch>
            <a:fillRect/>
          </a:stretch>
        </p:blipFill>
        <p:spPr>
          <a:xfrm>
            <a:off x="2614976" y="2741960"/>
            <a:ext cx="1447800" cy="1327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Picture 39" descr="手2"/>
          <p:cNvPicPr>
            <a:picLocks noChangeAspect="1"/>
          </p:cNvPicPr>
          <p:nvPr/>
        </p:nvPicPr>
        <p:blipFill>
          <a:blip r:embed="rId3" cstate="print"/>
          <a:srcRect r="16913" b="28903"/>
          <a:stretch>
            <a:fillRect/>
          </a:stretch>
        </p:blipFill>
        <p:spPr>
          <a:xfrm>
            <a:off x="2932476" y="2266720"/>
            <a:ext cx="1892300" cy="1965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Group 68"/>
          <p:cNvGrpSpPr/>
          <p:nvPr/>
        </p:nvGrpSpPr>
        <p:grpSpPr bwMode="auto">
          <a:xfrm flipH="1" flipV="1">
            <a:off x="3004321" y="2763712"/>
            <a:ext cx="251839" cy="251839"/>
            <a:chOff x="429" y="2857"/>
            <a:chExt cx="635" cy="454"/>
          </a:xfrm>
        </p:grpSpPr>
        <p:sp>
          <p:nvSpPr>
            <p:cNvPr id="28" name="Line 56"/>
            <p:cNvSpPr>
              <a:spLocks noChangeShapeType="1"/>
            </p:cNvSpPr>
            <p:nvPr/>
          </p:nvSpPr>
          <p:spPr bwMode="auto">
            <a:xfrm>
              <a:off x="429" y="3287"/>
              <a:ext cx="635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9" name="Line 57"/>
            <p:cNvSpPr>
              <a:spLocks noChangeShapeType="1"/>
            </p:cNvSpPr>
            <p:nvPr/>
          </p:nvSpPr>
          <p:spPr bwMode="auto">
            <a:xfrm flipV="1">
              <a:off x="431" y="2857"/>
              <a:ext cx="0" cy="45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0600" y="4417060"/>
            <a:ext cx="449580" cy="320040"/>
          </a:xfrm>
          <a:prstGeom prst="rect">
            <a:avLst/>
          </a:prstGeom>
        </p:spPr>
      </p:pic>
      <p:pic>
        <p:nvPicPr>
          <p:cNvPr id="13318" name="Picture 32" descr="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188" y="2813685"/>
            <a:ext cx="1944687" cy="2084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33" descr="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27313" y="2813685"/>
            <a:ext cx="2952750" cy="2084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34" descr="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10200" y="2763520"/>
            <a:ext cx="2808288" cy="2084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3867E-6 L -1.94444E-6 -0.428 " pathEditMode="relative" rAng="0" ptsTypes="AA">
                                      <p:cBhvr>
                                        <p:cTn id="20" dur="2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4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8" grpId="6" animBg="1"/>
      <p:bldP spid="8" grpId="7" animBg="1"/>
      <p:bldP spid="8" grpId="8" animBg="1"/>
      <p:bldP spid="8" grpId="9" animBg="1"/>
      <p:bldP spid="8" grpId="10" animBg="1"/>
      <p:bldP spid="8" grpId="1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2"/>
          <p:cNvSpPr txBox="1"/>
          <p:nvPr/>
        </p:nvSpPr>
        <p:spPr>
          <a:xfrm>
            <a:off x="530860" y="1885950"/>
            <a:ext cx="794766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课桌面是什么图形？这个图形中有直角吗？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20482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635" y="114300"/>
            <a:ext cx="1417638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493385" y="20955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P40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T1)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2938" y="1649413"/>
            <a:ext cx="7286625" cy="172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Text Box 22"/>
          <p:cNvSpPr txBox="1"/>
          <p:nvPr/>
        </p:nvSpPr>
        <p:spPr>
          <a:xfrm>
            <a:off x="658813" y="869950"/>
            <a:ext cx="7177087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数一数下面的图形中各有几个直角。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70318" y="3730625"/>
            <a:ext cx="7581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个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38563" y="3730625"/>
            <a:ext cx="77787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个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78575" y="3730625"/>
            <a:ext cx="77787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个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93385" y="20955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P40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T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74465" y="2189480"/>
            <a:ext cx="624840" cy="6400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6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2" descr="5"/>
          <p:cNvPicPr>
            <a:picLocks noChangeAspect="1"/>
          </p:cNvPicPr>
          <p:nvPr/>
        </p:nvPicPr>
        <p:blipFill>
          <a:blip r:embed="rId1" cstate="print"/>
          <a:srcRect l="39224" t="24733" r="50627" b="9534"/>
          <a:stretch>
            <a:fillRect/>
          </a:stretch>
        </p:blipFill>
        <p:spPr>
          <a:xfrm rot="8340000">
            <a:off x="3225800" y="2146300"/>
            <a:ext cx="847725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32" descr="5"/>
          <p:cNvPicPr>
            <a:picLocks noChangeAspect="1"/>
          </p:cNvPicPr>
          <p:nvPr/>
        </p:nvPicPr>
        <p:blipFill>
          <a:blip r:embed="rId1" cstate="print"/>
          <a:srcRect l="39224" t="24733" r="50627" b="9534"/>
          <a:stretch>
            <a:fillRect/>
          </a:stretch>
        </p:blipFill>
        <p:spPr>
          <a:xfrm rot="-2820000">
            <a:off x="1109663" y="1415415"/>
            <a:ext cx="847725" cy="1370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533718" y="818833"/>
            <a:ext cx="6697663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1.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判断下面的角是不是直角。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23556" name="组合 4"/>
          <p:cNvGrpSpPr/>
          <p:nvPr/>
        </p:nvGrpSpPr>
        <p:grpSpPr>
          <a:xfrm>
            <a:off x="977900" y="2011363"/>
            <a:ext cx="1150938" cy="869950"/>
            <a:chOff x="2563" y="3685"/>
            <a:chExt cx="2099" cy="1804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2563" y="4003"/>
              <a:ext cx="1392" cy="148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 flipH="1">
              <a:off x="3942" y="3685"/>
              <a:ext cx="720" cy="18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559" name="组合 5"/>
          <p:cNvGrpSpPr/>
          <p:nvPr/>
        </p:nvGrpSpPr>
        <p:grpSpPr>
          <a:xfrm rot="-10620000">
            <a:off x="2605088" y="2033588"/>
            <a:ext cx="1690687" cy="873125"/>
            <a:chOff x="2563" y="3962"/>
            <a:chExt cx="2966" cy="1528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2563" y="4003"/>
              <a:ext cx="1392" cy="148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3942" y="3962"/>
              <a:ext cx="1587" cy="1523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562" name="组合 10"/>
          <p:cNvGrpSpPr/>
          <p:nvPr/>
        </p:nvGrpSpPr>
        <p:grpSpPr>
          <a:xfrm rot="-7980000">
            <a:off x="4708525" y="2049463"/>
            <a:ext cx="1749425" cy="595312"/>
            <a:chOff x="2563" y="3962"/>
            <a:chExt cx="2966" cy="1528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2563" y="4003"/>
              <a:ext cx="1392" cy="148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3942" y="3962"/>
              <a:ext cx="1587" cy="1523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565" name="组合 13"/>
          <p:cNvGrpSpPr/>
          <p:nvPr/>
        </p:nvGrpSpPr>
        <p:grpSpPr>
          <a:xfrm rot="5040000">
            <a:off x="6459538" y="2008188"/>
            <a:ext cx="1504950" cy="773112"/>
            <a:chOff x="2563" y="3962"/>
            <a:chExt cx="2966" cy="1528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2563" y="4003"/>
              <a:ext cx="1392" cy="148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3942" y="3962"/>
              <a:ext cx="1587" cy="1523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Picture 32" descr="5"/>
          <p:cNvPicPr>
            <a:picLocks noChangeAspect="1"/>
          </p:cNvPicPr>
          <p:nvPr/>
        </p:nvPicPr>
        <p:blipFill>
          <a:blip r:embed="rId1" cstate="print"/>
          <a:srcRect l="39224" t="24733" r="50627" b="9534"/>
          <a:stretch>
            <a:fillRect/>
          </a:stretch>
        </p:blipFill>
        <p:spPr>
          <a:xfrm rot="2460000">
            <a:off x="7180263" y="1466850"/>
            <a:ext cx="847725" cy="1370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Picture 32" descr="5"/>
          <p:cNvPicPr>
            <a:picLocks noChangeAspect="1"/>
          </p:cNvPicPr>
          <p:nvPr/>
        </p:nvPicPr>
        <p:blipFill>
          <a:blip r:embed="rId1" cstate="print"/>
          <a:srcRect l="39224" t="24733" r="50627" b="9534"/>
          <a:stretch>
            <a:fillRect/>
          </a:stretch>
        </p:blipFill>
        <p:spPr>
          <a:xfrm rot="-9960000">
            <a:off x="4852035" y="2064385"/>
            <a:ext cx="847725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70" name="文本框 3"/>
          <p:cNvSpPr txBox="1"/>
          <p:nvPr/>
        </p:nvSpPr>
        <p:spPr>
          <a:xfrm>
            <a:off x="840740" y="3597910"/>
            <a:ext cx="7498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(    )    (   )     (    )    (   ) </a:t>
            </a:r>
            <a:endParaRPr lang="en-US" altLang="zh-CN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11" name="文本框 10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巩固运用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6" name="任意多边形 5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7664" name="Text Box 16"/>
          <p:cNvSpPr txBox="1"/>
          <p:nvPr/>
        </p:nvSpPr>
        <p:spPr>
          <a:xfrm>
            <a:off x="866140" y="3601085"/>
            <a:ext cx="1152525" cy="55308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不是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 Box 16"/>
          <p:cNvSpPr txBox="1"/>
          <p:nvPr/>
        </p:nvSpPr>
        <p:spPr>
          <a:xfrm>
            <a:off x="2895600" y="3611880"/>
            <a:ext cx="1152525" cy="55308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 Box 16"/>
          <p:cNvSpPr txBox="1"/>
          <p:nvPr/>
        </p:nvSpPr>
        <p:spPr>
          <a:xfrm>
            <a:off x="4923790" y="3637280"/>
            <a:ext cx="1152525" cy="55308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不是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Text Box 16"/>
          <p:cNvSpPr txBox="1"/>
          <p:nvPr/>
        </p:nvSpPr>
        <p:spPr>
          <a:xfrm>
            <a:off x="6939915" y="3596640"/>
            <a:ext cx="1152525" cy="55308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4" grpId="0"/>
      <p:bldP spid="9" grpId="0"/>
      <p:bldP spid="10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内容占位符 9"/>
          <p:cNvSpPr>
            <a:spLocks noGrp="1"/>
          </p:cNvSpPr>
          <p:nvPr>
            <p:ph idx="1"/>
          </p:nvPr>
        </p:nvSpPr>
        <p:spPr>
          <a:xfrm>
            <a:off x="338455" y="930275"/>
            <a:ext cx="8229600" cy="2486025"/>
          </a:xfrm>
        </p:spPr>
        <p:txBody>
          <a:bodyPr anchor="t" anchorCtr="0"/>
          <a:lstStyle/>
          <a:p>
            <a:pPr marL="0" indent="0"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数出下面各图形中的直角。</a:t>
            </a: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24578" name="Group 16523"/>
          <p:cNvGrpSpPr>
            <a:grpSpLocks noRot="1"/>
          </p:cNvGrpSpPr>
          <p:nvPr/>
        </p:nvGrpSpPr>
        <p:grpSpPr>
          <a:xfrm>
            <a:off x="765175" y="1976755"/>
            <a:ext cx="7609031" cy="1254125"/>
            <a:chOff x="0" y="0"/>
            <a:chExt cx="6560" cy="1305"/>
          </a:xfrm>
        </p:grpSpPr>
        <p:sp>
          <p:nvSpPr>
            <p:cNvPr id="24579" name="Picture 16524"/>
            <p:cNvSpPr>
              <a:spLocks noChangeAspect="1" noTextEdit="1"/>
            </p:cNvSpPr>
            <p:nvPr/>
          </p:nvSpPr>
          <p:spPr>
            <a:xfrm>
              <a:off x="0" y="0"/>
              <a:ext cx="6345" cy="130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lstStyle/>
            <a:p>
              <a:endParaRPr lang="zh-CN" altLang="en-US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4580" name="Rectangle 16525"/>
            <p:cNvSpPr/>
            <p:nvPr/>
          </p:nvSpPr>
          <p:spPr>
            <a:xfrm>
              <a:off x="2399" y="64"/>
              <a:ext cx="1705" cy="1080"/>
            </a:xfrm>
            <a:custGeom>
              <a:avLst/>
              <a:gdLst>
                <a:gd name="connsiteX0" fmla="*/ 0 w 3662"/>
                <a:gd name="connsiteY0" fmla="*/ 0 h 1634"/>
                <a:gd name="connsiteX1" fmla="*/ 1904 w 3662"/>
                <a:gd name="connsiteY1" fmla="*/ 1205 h 1634"/>
                <a:gd name="connsiteX2" fmla="*/ 3662 w 3662"/>
                <a:gd name="connsiteY2" fmla="*/ 0 h 1634"/>
                <a:gd name="connsiteX3" fmla="*/ 3662 w 3662"/>
                <a:gd name="connsiteY3" fmla="*/ 1634 h 1634"/>
                <a:gd name="connsiteX4" fmla="*/ 0 w 3662"/>
                <a:gd name="connsiteY4" fmla="*/ 1634 h 1634"/>
                <a:gd name="connsiteX5" fmla="*/ 0 w 3662"/>
                <a:gd name="connsiteY5" fmla="*/ 0 h 1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2" h="1634">
                  <a:moveTo>
                    <a:pt x="0" y="0"/>
                  </a:moveTo>
                  <a:lnTo>
                    <a:pt x="1904" y="1205"/>
                  </a:lnTo>
                  <a:lnTo>
                    <a:pt x="3662" y="0"/>
                  </a:lnTo>
                  <a:lnTo>
                    <a:pt x="3662" y="1634"/>
                  </a:lnTo>
                  <a:lnTo>
                    <a:pt x="0" y="163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16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 sz="28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4581" name="未知"/>
            <p:cNvSpPr/>
            <p:nvPr/>
          </p:nvSpPr>
          <p:spPr>
            <a:xfrm>
              <a:off x="40" y="236"/>
              <a:ext cx="1702" cy="948"/>
            </a:xfrm>
            <a:custGeom>
              <a:avLst/>
              <a:gdLst/>
              <a:ahLst/>
              <a:cxnLst/>
              <a:rect l="0" t="0" r="0" b="0"/>
              <a:pathLst>
                <a:path w="1702" h="948">
                  <a:moveTo>
                    <a:pt x="0" y="948"/>
                  </a:moveTo>
                  <a:lnTo>
                    <a:pt x="1702" y="948"/>
                  </a:lnTo>
                  <a:lnTo>
                    <a:pt x="0" y="0"/>
                  </a:lnTo>
                  <a:lnTo>
                    <a:pt x="0" y="948"/>
                  </a:lnTo>
                </a:path>
              </a:pathLst>
            </a:custGeom>
            <a:noFill/>
            <a:ln w="1016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4582" name="未知"/>
            <p:cNvSpPr/>
            <p:nvPr/>
          </p:nvSpPr>
          <p:spPr>
            <a:xfrm>
              <a:off x="4946" y="40"/>
              <a:ext cx="1614" cy="1223"/>
            </a:xfrm>
            <a:custGeom>
              <a:avLst/>
              <a:gdLst/>
              <a:ahLst/>
              <a:cxnLst/>
              <a:rect l="0" t="0" r="0" b="0"/>
              <a:pathLst>
                <a:path w="1614" h="1223">
                  <a:moveTo>
                    <a:pt x="0" y="1223"/>
                  </a:moveTo>
                  <a:lnTo>
                    <a:pt x="1614" y="1223"/>
                  </a:lnTo>
                  <a:lnTo>
                    <a:pt x="912" y="0"/>
                  </a:lnTo>
                  <a:lnTo>
                    <a:pt x="0" y="0"/>
                  </a:lnTo>
                  <a:lnTo>
                    <a:pt x="0" y="1223"/>
                  </a:lnTo>
                </a:path>
              </a:pathLst>
            </a:custGeom>
            <a:noFill/>
            <a:ln w="1016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4583" name="文本框 99"/>
          <p:cNvSpPr txBox="1"/>
          <p:nvPr/>
        </p:nvSpPr>
        <p:spPr>
          <a:xfrm>
            <a:off x="338138" y="3716338"/>
            <a:ext cx="82296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　）个直角　（　）个直角　 （　）个直角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9470" y="3716338"/>
            <a:ext cx="738188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17583" y="3734118"/>
            <a:ext cx="738187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033" y="3721418"/>
            <a:ext cx="4635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16610" y="2952115"/>
            <a:ext cx="160655" cy="162560"/>
            <a:chOff x="11297" y="4066"/>
            <a:chExt cx="397" cy="351"/>
          </a:xfrm>
        </p:grpSpPr>
        <p:cxnSp>
          <p:nvCxnSpPr>
            <p:cNvPr id="2" name="直接连接符 1"/>
            <p:cNvCxnSpPr/>
            <p:nvPr/>
          </p:nvCxnSpPr>
          <p:spPr>
            <a:xfrm flipV="1">
              <a:off x="11297" y="4066"/>
              <a:ext cx="39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11681" y="4077"/>
              <a:ext cx="0" cy="34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3547745" y="2913380"/>
            <a:ext cx="160655" cy="162560"/>
            <a:chOff x="11297" y="4066"/>
            <a:chExt cx="397" cy="351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11297" y="4066"/>
              <a:ext cx="39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681" y="4077"/>
              <a:ext cx="0" cy="34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 flipH="1">
            <a:off x="5356860" y="2908935"/>
            <a:ext cx="165735" cy="162560"/>
            <a:chOff x="11297" y="4066"/>
            <a:chExt cx="397" cy="351"/>
          </a:xfrm>
        </p:grpSpPr>
        <p:cxnSp>
          <p:nvCxnSpPr>
            <p:cNvPr id="12" name="直接连接符 11"/>
            <p:cNvCxnSpPr/>
            <p:nvPr/>
          </p:nvCxnSpPr>
          <p:spPr>
            <a:xfrm flipV="1">
              <a:off x="11297" y="4066"/>
              <a:ext cx="39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1681" y="4077"/>
              <a:ext cx="0" cy="34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6499225" y="3031490"/>
            <a:ext cx="160655" cy="162560"/>
            <a:chOff x="11297" y="4066"/>
            <a:chExt cx="397" cy="351"/>
          </a:xfrm>
        </p:grpSpPr>
        <p:cxnSp>
          <p:nvCxnSpPr>
            <p:cNvPr id="15" name="直接连接符 14"/>
            <p:cNvCxnSpPr/>
            <p:nvPr/>
          </p:nvCxnSpPr>
          <p:spPr>
            <a:xfrm flipV="1">
              <a:off x="11297" y="4066"/>
              <a:ext cx="39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1681" y="4077"/>
              <a:ext cx="0" cy="34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 rot="5400000">
            <a:off x="6500495" y="2009775"/>
            <a:ext cx="160655" cy="162560"/>
            <a:chOff x="11297" y="4066"/>
            <a:chExt cx="397" cy="351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11297" y="4066"/>
              <a:ext cx="39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681" y="4077"/>
              <a:ext cx="0" cy="34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40" name="Text Box 16"/>
          <p:cNvSpPr txBox="1"/>
          <p:nvPr/>
        </p:nvSpPr>
        <p:spPr>
          <a:xfrm>
            <a:off x="715645" y="445453"/>
            <a:ext cx="759015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44500" indent="-444500" defTabSz="457200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通过这节课的学习活动，你有什么收获？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25170" y="2838450"/>
            <a:ext cx="7306310" cy="2049780"/>
            <a:chOff x="963" y="4352"/>
            <a:chExt cx="11979" cy="33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60" y="6956"/>
              <a:ext cx="708" cy="504"/>
            </a:xfrm>
            <a:prstGeom prst="rect">
              <a:avLst/>
            </a:prstGeom>
          </p:spPr>
        </p:pic>
        <p:pic>
          <p:nvPicPr>
            <p:cNvPr id="13318" name="Picture 32" descr="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3" y="4431"/>
              <a:ext cx="3062" cy="32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Picture 33" descr="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38" y="4431"/>
              <a:ext cx="4650" cy="32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Picture 34" descr="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520" y="4352"/>
              <a:ext cx="4423" cy="328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583" name="文本框 99"/>
          <p:cNvSpPr txBox="1"/>
          <p:nvPr/>
        </p:nvSpPr>
        <p:spPr>
          <a:xfrm>
            <a:off x="915035" y="1352550"/>
            <a:ext cx="54825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所有直角的大小都是相等的。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文本框 99"/>
          <p:cNvSpPr txBox="1"/>
          <p:nvPr/>
        </p:nvSpPr>
        <p:spPr>
          <a:xfrm>
            <a:off x="912495" y="1946275"/>
            <a:ext cx="800481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可以借助三角尺判断一个角是不是直角，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还可以借助三角尺画直角。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922145" y="2419350"/>
            <a:ext cx="46462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课时  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认识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直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角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467100" y="151955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角的初步认识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6" name="任意多边形 5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155" name="Group 22"/>
          <p:cNvGrpSpPr/>
          <p:nvPr/>
        </p:nvGrpSpPr>
        <p:grpSpPr>
          <a:xfrm>
            <a:off x="3002280" y="1440815"/>
            <a:ext cx="2353945" cy="1295400"/>
            <a:chOff x="1882" y="2251"/>
            <a:chExt cx="1361" cy="816"/>
          </a:xfrm>
        </p:grpSpPr>
        <p:sp>
          <p:nvSpPr>
            <p:cNvPr id="6159" name="Line 20"/>
            <p:cNvSpPr/>
            <p:nvPr/>
          </p:nvSpPr>
          <p:spPr>
            <a:xfrm>
              <a:off x="1882" y="3067"/>
              <a:ext cx="1361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oval" w="sm" len="sm"/>
              <a:tailEnd type="none" w="med" len="med"/>
            </a:ln>
          </p:spPr>
        </p:sp>
        <p:sp>
          <p:nvSpPr>
            <p:cNvPr id="6160" name="Line 21"/>
            <p:cNvSpPr/>
            <p:nvPr/>
          </p:nvSpPr>
          <p:spPr>
            <a:xfrm flipV="1">
              <a:off x="1882" y="2251"/>
              <a:ext cx="1179" cy="81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0509" name="Text Box 29"/>
          <p:cNvSpPr txBox="1"/>
          <p:nvPr/>
        </p:nvSpPr>
        <p:spPr>
          <a:xfrm>
            <a:off x="1795780" y="2498725"/>
            <a:ext cx="1223963" cy="55308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顶点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510" name="Text Box 30"/>
          <p:cNvSpPr txBox="1"/>
          <p:nvPr/>
        </p:nvSpPr>
        <p:spPr>
          <a:xfrm>
            <a:off x="3281680" y="1498918"/>
            <a:ext cx="1223963" cy="55308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边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511" name="Text Box 31"/>
          <p:cNvSpPr txBox="1"/>
          <p:nvPr/>
        </p:nvSpPr>
        <p:spPr>
          <a:xfrm>
            <a:off x="3961130" y="2831783"/>
            <a:ext cx="1223963" cy="55308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边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9835" y="661035"/>
            <a:ext cx="362902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0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你知道角的特征吗？</a:t>
            </a:r>
            <a:endParaRPr lang="zh-CN" altLang="en-US" sz="3000" b="1" dirty="0" smtClean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59200" y="3790697"/>
            <a:ext cx="5829300" cy="7066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角由一个顶点和两条边组成。</a:t>
            </a:r>
            <a:endParaRPr lang="zh-CN" altLang="en-US" sz="30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9" grpId="0"/>
      <p:bldP spid="20510" grpId="0"/>
      <p:bldP spid="20511" grpId="0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9800" y="1353185"/>
            <a:ext cx="2453005" cy="21259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7895" y="1038860"/>
            <a:ext cx="1463040" cy="2430780"/>
          </a:xfrm>
          <a:prstGeom prst="rect">
            <a:avLst/>
          </a:prstGeom>
        </p:spPr>
      </p:pic>
      <p:grpSp>
        <p:nvGrpSpPr>
          <p:cNvPr id="3" name="Group 68"/>
          <p:cNvGrpSpPr/>
          <p:nvPr/>
        </p:nvGrpSpPr>
        <p:grpSpPr>
          <a:xfrm>
            <a:off x="1333500" y="2557780"/>
            <a:ext cx="1008063" cy="720725"/>
            <a:chOff x="423" y="2840"/>
            <a:chExt cx="635" cy="454"/>
          </a:xfrm>
        </p:grpSpPr>
        <p:sp>
          <p:nvSpPr>
            <p:cNvPr id="11267" name="Line 56"/>
            <p:cNvSpPr/>
            <p:nvPr/>
          </p:nvSpPr>
          <p:spPr>
            <a:xfrm>
              <a:off x="423" y="3287"/>
              <a:ext cx="635" cy="0"/>
            </a:xfrm>
            <a:prstGeom prst="line">
              <a:avLst/>
            </a:prstGeom>
            <a:ln w="38100" cap="flat" cmpd="sng">
              <a:solidFill>
                <a:srgbClr val="00B65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1268" name="Line 57"/>
            <p:cNvSpPr/>
            <p:nvPr/>
          </p:nvSpPr>
          <p:spPr>
            <a:xfrm flipV="1">
              <a:off x="431" y="2840"/>
              <a:ext cx="0" cy="454"/>
            </a:xfrm>
            <a:prstGeom prst="line">
              <a:avLst/>
            </a:prstGeom>
            <a:ln w="38100" cap="flat" cmpd="sng">
              <a:solidFill>
                <a:srgbClr val="00B65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6" name="Group 70"/>
          <p:cNvGrpSpPr/>
          <p:nvPr/>
        </p:nvGrpSpPr>
        <p:grpSpPr>
          <a:xfrm>
            <a:off x="3708401" y="2535556"/>
            <a:ext cx="792163" cy="358775"/>
            <a:chOff x="2247" y="2650"/>
            <a:chExt cx="499" cy="226"/>
          </a:xfrm>
        </p:grpSpPr>
        <p:sp>
          <p:nvSpPr>
            <p:cNvPr id="11270" name="Line 60"/>
            <p:cNvSpPr/>
            <p:nvPr/>
          </p:nvSpPr>
          <p:spPr>
            <a:xfrm rot="5400000">
              <a:off x="2145" y="2763"/>
              <a:ext cx="226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1271" name="Line 61"/>
            <p:cNvSpPr/>
            <p:nvPr/>
          </p:nvSpPr>
          <p:spPr>
            <a:xfrm rot="5400000" flipV="1">
              <a:off x="2496" y="2613"/>
              <a:ext cx="0" cy="499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9" name="Group 71"/>
          <p:cNvGrpSpPr/>
          <p:nvPr/>
        </p:nvGrpSpPr>
        <p:grpSpPr>
          <a:xfrm>
            <a:off x="6324283" y="1638300"/>
            <a:ext cx="873124" cy="504825"/>
            <a:chOff x="3650" y="2780"/>
            <a:chExt cx="550" cy="318"/>
          </a:xfrm>
        </p:grpSpPr>
        <p:sp>
          <p:nvSpPr>
            <p:cNvPr id="11273" name="Line 64"/>
            <p:cNvSpPr/>
            <p:nvPr/>
          </p:nvSpPr>
          <p:spPr>
            <a:xfrm rot="5400000">
              <a:off x="3491" y="2939"/>
              <a:ext cx="318" cy="0"/>
            </a:xfrm>
            <a:prstGeom prst="line">
              <a:avLst/>
            </a:prstGeom>
            <a:ln w="38100" cap="flat" cmpd="sng">
              <a:solidFill>
                <a:srgbClr val="E519E3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1274" name="Line 65"/>
            <p:cNvSpPr/>
            <p:nvPr/>
          </p:nvSpPr>
          <p:spPr>
            <a:xfrm rot="5400000" flipV="1">
              <a:off x="3927" y="2519"/>
              <a:ext cx="0" cy="545"/>
            </a:xfrm>
            <a:prstGeom prst="line">
              <a:avLst/>
            </a:prstGeom>
            <a:ln w="38100" cap="flat" cmpd="sng">
              <a:solidFill>
                <a:srgbClr val="E519E3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" name="组合 1"/>
          <p:cNvGrpSpPr/>
          <p:nvPr/>
        </p:nvGrpSpPr>
        <p:grpSpPr>
          <a:xfrm>
            <a:off x="3097530" y="208280"/>
            <a:ext cx="5021580" cy="938530"/>
            <a:chOff x="2908" y="5520"/>
            <a:chExt cx="7908" cy="1478"/>
          </a:xfrm>
        </p:grpSpPr>
        <p:sp>
          <p:nvSpPr>
            <p:cNvPr id="12" name="AutoShape 50"/>
            <p:cNvSpPr>
              <a:spLocks noChangeArrowheads="1"/>
            </p:cNvSpPr>
            <p:nvPr/>
          </p:nvSpPr>
          <p:spPr bwMode="auto">
            <a:xfrm>
              <a:off x="2908" y="5878"/>
              <a:ext cx="6498" cy="965"/>
            </a:xfrm>
            <a:prstGeom prst="wedgeRoundRectCallout">
              <a:avLst>
                <a:gd name="adj1" fmla="val 56525"/>
                <a:gd name="adj2" fmla="val -1606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这些图形中有角吗？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11276" name="Picture 4" descr="E:\文件\新画人物图\兔子1 拷贝.png兔子1 拷贝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 flipH="1">
              <a:off x="9670" y="5520"/>
              <a:ext cx="1146" cy="147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0" y="3103880"/>
            <a:ext cx="480060" cy="24384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42010" y="19335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153035" y="223520"/>
            <a:ext cx="2052638" cy="454025"/>
            <a:chOff x="121" y="199"/>
            <a:chExt cx="3679" cy="1080"/>
          </a:xfrm>
        </p:grpSpPr>
        <p:sp>
          <p:nvSpPr>
            <p:cNvPr id="15" name="任意多边形 14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AutoShape 87"/>
          <p:cNvSpPr>
            <a:spLocks noChangeArrowheads="1"/>
          </p:cNvSpPr>
          <p:nvPr/>
        </p:nvSpPr>
        <p:spPr bwMode="auto">
          <a:xfrm>
            <a:off x="4419600" y="3858895"/>
            <a:ext cx="3495040" cy="612925"/>
          </a:xfrm>
          <a:prstGeom prst="wedgeRoundRectCallout">
            <a:avLst>
              <a:gd name="adj1" fmla="val 56415"/>
              <a:gd name="adj2" fmla="val 33994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这些角有什么特点？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6148" name="Picture 4" descr="F:\1.有关教学课件\123\新画人物图\书本 拷贝.png书本 拷贝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8077200" y="3865563"/>
            <a:ext cx="711200" cy="89471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674549" y="906380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3</a:t>
              </a:r>
              <a:endParaRPr 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 l="22318" b="8059"/>
          <a:stretch>
            <a:fillRect/>
          </a:stretch>
        </p:blipFill>
        <p:spPr>
          <a:xfrm>
            <a:off x="1369060" y="1323975"/>
            <a:ext cx="1259840" cy="19342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810000" y="514350"/>
            <a:ext cx="4126230" cy="885825"/>
            <a:chOff x="6000" y="810"/>
            <a:chExt cx="6498" cy="1395"/>
          </a:xfrm>
        </p:grpSpPr>
        <p:sp>
          <p:nvSpPr>
            <p:cNvPr id="24" name="AutoShape 87"/>
            <p:cNvSpPr>
              <a:spLocks noChangeArrowheads="1"/>
            </p:cNvSpPr>
            <p:nvPr/>
          </p:nvSpPr>
          <p:spPr bwMode="auto">
            <a:xfrm>
              <a:off x="6000" y="810"/>
              <a:ext cx="5154" cy="965"/>
            </a:xfrm>
            <a:prstGeom prst="wedgeRoundRectCallout">
              <a:avLst>
                <a:gd name="adj1" fmla="val 56415"/>
                <a:gd name="adj2" fmla="val 33994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这些角都是直角。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6148" name="Picture 4" descr="F:\新画人物图\书本 拷贝.png书本 拷贝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11400" y="824"/>
              <a:ext cx="1098" cy="138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Group 68"/>
          <p:cNvGrpSpPr/>
          <p:nvPr/>
        </p:nvGrpSpPr>
        <p:grpSpPr>
          <a:xfrm>
            <a:off x="3724275" y="2014220"/>
            <a:ext cx="1008063" cy="720725"/>
            <a:chOff x="423" y="2840"/>
            <a:chExt cx="635" cy="454"/>
          </a:xfrm>
        </p:grpSpPr>
        <p:sp>
          <p:nvSpPr>
            <p:cNvPr id="5" name="Line 56"/>
            <p:cNvSpPr/>
            <p:nvPr/>
          </p:nvSpPr>
          <p:spPr>
            <a:xfrm>
              <a:off x="423" y="3287"/>
              <a:ext cx="635" cy="0"/>
            </a:xfrm>
            <a:prstGeom prst="line">
              <a:avLst/>
            </a:prstGeom>
            <a:ln w="38100" cap="flat" cmpd="sng">
              <a:solidFill>
                <a:srgbClr val="00B65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" name="Line 57"/>
            <p:cNvSpPr/>
            <p:nvPr/>
          </p:nvSpPr>
          <p:spPr>
            <a:xfrm flipV="1">
              <a:off x="431" y="2840"/>
              <a:ext cx="0" cy="454"/>
            </a:xfrm>
            <a:prstGeom prst="line">
              <a:avLst/>
            </a:prstGeom>
            <a:ln w="38100" cap="flat" cmpd="sng">
              <a:solidFill>
                <a:srgbClr val="00B65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7" name="Group 70"/>
          <p:cNvGrpSpPr/>
          <p:nvPr/>
        </p:nvGrpSpPr>
        <p:grpSpPr>
          <a:xfrm>
            <a:off x="3708401" y="2384426"/>
            <a:ext cx="792163" cy="358775"/>
            <a:chOff x="2247" y="2650"/>
            <a:chExt cx="499" cy="226"/>
          </a:xfrm>
        </p:grpSpPr>
        <p:sp>
          <p:nvSpPr>
            <p:cNvPr id="8" name="Line 60"/>
            <p:cNvSpPr/>
            <p:nvPr/>
          </p:nvSpPr>
          <p:spPr>
            <a:xfrm rot="5400000">
              <a:off x="2145" y="2763"/>
              <a:ext cx="226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9" name="Line 61"/>
            <p:cNvSpPr/>
            <p:nvPr/>
          </p:nvSpPr>
          <p:spPr>
            <a:xfrm rot="5400000" flipV="1">
              <a:off x="2496" y="2613"/>
              <a:ext cx="0" cy="499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0" name="Group 71"/>
          <p:cNvGrpSpPr/>
          <p:nvPr/>
        </p:nvGrpSpPr>
        <p:grpSpPr>
          <a:xfrm rot="16200000">
            <a:off x="3522663" y="2041525"/>
            <a:ext cx="873124" cy="504825"/>
            <a:chOff x="3650" y="2780"/>
            <a:chExt cx="550" cy="318"/>
          </a:xfrm>
        </p:grpSpPr>
        <p:sp>
          <p:nvSpPr>
            <p:cNvPr id="11" name="Line 64"/>
            <p:cNvSpPr/>
            <p:nvPr/>
          </p:nvSpPr>
          <p:spPr>
            <a:xfrm rot="5400000">
              <a:off x="3491" y="2939"/>
              <a:ext cx="318" cy="0"/>
            </a:xfrm>
            <a:prstGeom prst="line">
              <a:avLst/>
            </a:prstGeom>
            <a:ln w="38100" cap="flat" cmpd="sng">
              <a:solidFill>
                <a:srgbClr val="E519E3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" name="Line 65"/>
            <p:cNvSpPr/>
            <p:nvPr/>
          </p:nvSpPr>
          <p:spPr>
            <a:xfrm rot="5400000" flipV="1">
              <a:off x="3927" y="2519"/>
              <a:ext cx="0" cy="545"/>
            </a:xfrm>
            <a:prstGeom prst="line">
              <a:avLst/>
            </a:prstGeom>
            <a:ln w="38100" cap="flat" cmpd="sng">
              <a:solidFill>
                <a:srgbClr val="E519E3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2" name="文本框 21"/>
          <p:cNvSpPr txBox="1"/>
          <p:nvPr/>
        </p:nvSpPr>
        <p:spPr>
          <a:xfrm>
            <a:off x="2362835" y="3486150"/>
            <a:ext cx="340042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这些角大小相等。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933825" y="1809750"/>
            <a:ext cx="3020695" cy="742950"/>
            <a:chOff x="6195" y="2850"/>
            <a:chExt cx="4757" cy="1170"/>
          </a:xfrm>
        </p:grpSpPr>
        <p:cxnSp>
          <p:nvCxnSpPr>
            <p:cNvPr id="25" name="直接连接符 24"/>
            <p:cNvCxnSpPr/>
            <p:nvPr/>
          </p:nvCxnSpPr>
          <p:spPr>
            <a:xfrm flipV="1">
              <a:off x="6195" y="3398"/>
              <a:ext cx="2321" cy="622"/>
            </a:xfrm>
            <a:prstGeom prst="line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8400" y="2850"/>
              <a:ext cx="255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直角符号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54755" y="2542540"/>
            <a:ext cx="161290" cy="161290"/>
            <a:chOff x="3103" y="1795"/>
            <a:chExt cx="254" cy="254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3103" y="1811"/>
              <a:ext cx="25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 rot="16200000">
              <a:off x="3219" y="1922"/>
              <a:ext cx="25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 rot="16200000">
            <a:off x="1514475" y="1108075"/>
            <a:ext cx="1364615" cy="1498600"/>
            <a:chOff x="10856" y="3431"/>
            <a:chExt cx="3000" cy="3000"/>
          </a:xfrm>
        </p:grpSpPr>
        <p:sp>
          <p:nvSpPr>
            <p:cNvPr id="17" name="直角三角形 16"/>
            <p:cNvSpPr/>
            <p:nvPr/>
          </p:nvSpPr>
          <p:spPr>
            <a:xfrm>
              <a:off x="10856" y="3431"/>
              <a:ext cx="3000" cy="3000"/>
            </a:xfrm>
            <a:prstGeom prst="rtTriangle">
              <a:avLst/>
            </a:prstGeom>
            <a:solidFill>
              <a:srgbClr val="FFF6D9"/>
            </a:solidFill>
            <a:ln w="12700" cmpd="sng"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/>
            <p:nvPr/>
          </p:nvSpPr>
          <p:spPr>
            <a:xfrm>
              <a:off x="11416" y="4782"/>
              <a:ext cx="1228" cy="1148"/>
            </a:xfrm>
            <a:prstGeom prst="rtTriangle">
              <a:avLst/>
            </a:prstGeom>
            <a:solidFill>
              <a:schemeClr val="bg1"/>
            </a:solidFill>
            <a:ln w="12700" cmpd="sng"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76800" y="808355"/>
            <a:ext cx="3713480" cy="1129030"/>
            <a:chOff x="7680" y="1273"/>
            <a:chExt cx="5848" cy="1778"/>
          </a:xfrm>
        </p:grpSpPr>
        <p:sp>
          <p:nvSpPr>
            <p:cNvPr id="19" name="AutoShape 87"/>
            <p:cNvSpPr>
              <a:spLocks noChangeArrowheads="1"/>
            </p:cNvSpPr>
            <p:nvPr/>
          </p:nvSpPr>
          <p:spPr bwMode="auto">
            <a:xfrm>
              <a:off x="7680" y="1273"/>
              <a:ext cx="4426" cy="1778"/>
            </a:xfrm>
            <a:prstGeom prst="wedgeRoundRectCallout">
              <a:avLst>
                <a:gd name="adj1" fmla="val 62747"/>
                <a:gd name="adj2" fmla="val 9096"/>
                <a:gd name="adj3" fmla="val 16667"/>
              </a:avLst>
            </a:prstGeom>
            <a:noFill/>
            <a:ln w="22225">
              <a:solidFill>
                <a:srgbClr val="00B0F0"/>
              </a:solidFill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每个三角尺上都有一个直角。</a:t>
              </a:r>
              <a:endParaRPr lang="zh-CN" altLang="en-US" sz="3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31" name="图片 30" descr="F:\1.有关教学课件\123\新画人物图\男0114 拷贝.png男0114 拷贝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12480" y="1531"/>
              <a:ext cx="1049" cy="1225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761365" y="3027680"/>
            <a:ext cx="5752465" cy="1129030"/>
            <a:chOff x="1199" y="4768"/>
            <a:chExt cx="9059" cy="1778"/>
          </a:xfrm>
        </p:grpSpPr>
        <p:sp>
          <p:nvSpPr>
            <p:cNvPr id="18" name="AutoShape 89"/>
            <p:cNvSpPr>
              <a:spLocks noChangeArrowheads="1"/>
            </p:cNvSpPr>
            <p:nvPr/>
          </p:nvSpPr>
          <p:spPr bwMode="auto">
            <a:xfrm>
              <a:off x="3120" y="4768"/>
              <a:ext cx="7139" cy="1778"/>
            </a:xfrm>
            <a:prstGeom prst="wedgeRoundRectCallout">
              <a:avLst>
                <a:gd name="adj1" fmla="val -58110"/>
                <a:gd name="adj2" fmla="val -13424"/>
                <a:gd name="adj3" fmla="val 16667"/>
              </a:avLst>
            </a:prstGeom>
            <a:noFill/>
            <a:ln w="22225">
              <a:solidFill>
                <a:srgbClr val="00B0F0"/>
              </a:solidFill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三角尺可以帮助我们判断一个角是不是直角。</a:t>
              </a:r>
              <a:endParaRPr lang="zh-CN" altLang="en-US" sz="3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6" name="图片 5" descr="F:\1.有关教学课件\123\新画人物图\男044 拷贝.png男044 拷贝"/>
            <p:cNvPicPr>
              <a:picLocks noChangeAspect="1"/>
            </p:cNvPicPr>
            <p:nvPr/>
          </p:nvPicPr>
          <p:blipFill rotWithShape="1">
            <a:blip r:embed="rId2" cstate="print"/>
            <a:srcRect/>
            <a:stretch>
              <a:fillRect/>
            </a:stretch>
          </p:blipFill>
          <p:spPr>
            <a:xfrm>
              <a:off x="1199" y="4768"/>
              <a:ext cx="1149" cy="1579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990677" y="4324434"/>
            <a:ext cx="6309360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小组讨论：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如何用三角尺判断直角？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7" name="图片 26" descr="图片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2"/>
              </a:clrFrom>
              <a:clrTo>
                <a:srgbClr val="FFFFF2">
                  <a:alpha val="0"/>
                </a:srgbClr>
              </a:clrTo>
            </a:clrChange>
          </a:blip>
          <a:stretch>
            <a:fillRect/>
          </a:stretch>
        </p:blipFill>
        <p:spPr>
          <a:xfrm rot="15900000">
            <a:off x="2867025" y="964565"/>
            <a:ext cx="2193925" cy="1200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459480" y="2422525"/>
            <a:ext cx="160655" cy="162560"/>
            <a:chOff x="11297" y="4066"/>
            <a:chExt cx="397" cy="351"/>
          </a:xfrm>
        </p:grpSpPr>
        <p:cxnSp>
          <p:nvCxnSpPr>
            <p:cNvPr id="2" name="直接连接符 1"/>
            <p:cNvCxnSpPr/>
            <p:nvPr/>
          </p:nvCxnSpPr>
          <p:spPr>
            <a:xfrm flipV="1">
              <a:off x="11297" y="4066"/>
              <a:ext cx="39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11681" y="4077"/>
              <a:ext cx="0" cy="34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 flipH="1">
            <a:off x="2788285" y="2402205"/>
            <a:ext cx="146050" cy="135255"/>
            <a:chOff x="11297" y="4066"/>
            <a:chExt cx="397" cy="351"/>
          </a:xfrm>
        </p:grpSpPr>
        <p:cxnSp>
          <p:nvCxnSpPr>
            <p:cNvPr id="7" name="直接连接符 6"/>
            <p:cNvCxnSpPr/>
            <p:nvPr/>
          </p:nvCxnSpPr>
          <p:spPr>
            <a:xfrm flipV="1">
              <a:off x="11297" y="4066"/>
              <a:ext cx="39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1681" y="4077"/>
              <a:ext cx="0" cy="34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073150" y="2767965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不是直角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940175" y="2767965"/>
            <a:ext cx="133159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是直角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78600" y="2767965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不是直角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7" name="图片 26" descr="图片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2"/>
              </a:clrFrom>
              <a:clrTo>
                <a:srgbClr val="FFFF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8375" y="1259840"/>
            <a:ext cx="2193925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8" name="图片 27" descr="图片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2"/>
              </a:clrFrom>
              <a:clrTo>
                <a:srgbClr val="FFFFF2">
                  <a:alpha val="0"/>
                </a:srgbClr>
              </a:clrTo>
            </a:clrChange>
          </a:blip>
          <a:stretch>
            <a:fillRect/>
          </a:stretch>
        </p:blipFill>
        <p:spPr>
          <a:xfrm rot="-540000">
            <a:off x="3667125" y="964565"/>
            <a:ext cx="2324100" cy="1474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任意多边形 5"/>
          <p:cNvSpPr/>
          <p:nvPr/>
        </p:nvSpPr>
        <p:spPr>
          <a:xfrm rot="5760000">
            <a:off x="1059656" y="1276509"/>
            <a:ext cx="1325563" cy="1431925"/>
          </a:xfrm>
          <a:custGeom>
            <a:avLst/>
            <a:gdLst>
              <a:gd name="connisteX0" fmla="*/ 670560 w 1325880"/>
              <a:gd name="connsiteY0" fmla="*/ 0 h 1432560"/>
              <a:gd name="connisteX1" fmla="*/ 0 w 1325880"/>
              <a:gd name="connsiteY1" fmla="*/ 1432560 h 1432560"/>
              <a:gd name="connisteX2" fmla="*/ 1325880 w 1325880"/>
              <a:gd name="connsiteY2" fmla="*/ 1424940 h 14325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325880" h="1432560">
                <a:moveTo>
                  <a:pt x="670560" y="0"/>
                </a:moveTo>
                <a:lnTo>
                  <a:pt x="0" y="1432560"/>
                </a:lnTo>
                <a:lnTo>
                  <a:pt x="1325880" y="142494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任意多边形 8"/>
          <p:cNvSpPr/>
          <p:nvPr/>
        </p:nvSpPr>
        <p:spPr>
          <a:xfrm rot="20280000">
            <a:off x="6477000" y="1086803"/>
            <a:ext cx="1431925" cy="1203325"/>
          </a:xfrm>
          <a:custGeom>
            <a:avLst/>
            <a:gdLst>
              <a:gd name="connisteX0" fmla="*/ 7620 w 1432560"/>
              <a:gd name="connsiteY0" fmla="*/ 0 h 1203960"/>
              <a:gd name="connisteX1" fmla="*/ 0 w 1432560"/>
              <a:gd name="connsiteY1" fmla="*/ 1059180 h 1203960"/>
              <a:gd name="connisteX2" fmla="*/ 1432560 w 1432560"/>
              <a:gd name="connsiteY2" fmla="*/ 1203960 h 12039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432560" h="1203960">
                <a:moveTo>
                  <a:pt x="7620" y="0"/>
                </a:moveTo>
                <a:lnTo>
                  <a:pt x="0" y="1059180"/>
                </a:lnTo>
                <a:lnTo>
                  <a:pt x="1432560" y="120396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29" name="图片 28" descr="图片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2"/>
              </a:clrFrom>
              <a:clrTo>
                <a:srgbClr val="FFFFF2">
                  <a:alpha val="0"/>
                </a:srgbClr>
              </a:clrTo>
            </a:clrChange>
          </a:blip>
          <a:stretch>
            <a:fillRect/>
          </a:stretch>
        </p:blipFill>
        <p:spPr>
          <a:xfrm rot="-60000">
            <a:off x="6266498" y="1235710"/>
            <a:ext cx="2378075" cy="1127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任意多边形 2"/>
          <p:cNvSpPr/>
          <p:nvPr/>
        </p:nvSpPr>
        <p:spPr>
          <a:xfrm rot="18360000">
            <a:off x="3871119" y="989171"/>
            <a:ext cx="1204913" cy="1282700"/>
          </a:xfrm>
          <a:custGeom>
            <a:avLst/>
            <a:gdLst>
              <a:gd name="connisteX0" fmla="*/ 0 w 1204595"/>
              <a:gd name="connsiteY0" fmla="*/ 0 h 1282700"/>
              <a:gd name="connisteX1" fmla="*/ 0 w 1204595"/>
              <a:gd name="connsiteY1" fmla="*/ 1282700 h 1282700"/>
              <a:gd name="connisteX2" fmla="*/ 1204595 w 1204595"/>
              <a:gd name="connsiteY2" fmla="*/ 1282700 h 12827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204595" h="1282700">
                <a:moveTo>
                  <a:pt x="0" y="0"/>
                </a:moveTo>
                <a:lnTo>
                  <a:pt x="0" y="1282700"/>
                </a:lnTo>
                <a:lnTo>
                  <a:pt x="1204595" y="128270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143635" y="3279775"/>
            <a:ext cx="6587490" cy="15621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385" h="2700">
                <a:moveTo>
                  <a:pt x="7560" y="662"/>
                </a:moveTo>
                <a:lnTo>
                  <a:pt x="8640" y="662"/>
                </a:lnTo>
                <a:lnTo>
                  <a:pt x="8640" y="1382"/>
                </a:lnTo>
                <a:lnTo>
                  <a:pt x="7560" y="1382"/>
                </a:lnTo>
                <a:lnTo>
                  <a:pt x="7560" y="662"/>
                </a:lnTo>
                <a:close/>
                <a:moveTo>
                  <a:pt x="0" y="0"/>
                </a:moveTo>
                <a:lnTo>
                  <a:pt x="11385" y="0"/>
                </a:lnTo>
                <a:lnTo>
                  <a:pt x="11385" y="2700"/>
                </a:lnTo>
                <a:lnTo>
                  <a:pt x="0" y="27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sp>
        <p:nvSpPr>
          <p:cNvPr id="7" name="Text Box 22"/>
          <p:cNvSpPr txBox="1"/>
          <p:nvPr/>
        </p:nvSpPr>
        <p:spPr>
          <a:xfrm>
            <a:off x="304800" y="362585"/>
            <a:ext cx="549656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  <a:ea typeface="黑体" panose="02010609060101010101" pitchFamily="2" charset="-122"/>
              </a:rPr>
              <a:t>你会用纸折一个直角吗？</a:t>
            </a:r>
            <a:endParaRPr lang="zh-CN" altLang="en-US" sz="30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22" name="Picture 2" descr="E:\R二数上\resource\U03\doc\折纸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586"/>
          <a:stretch>
            <a:fillRect/>
          </a:stretch>
        </p:blipFill>
        <p:spPr bwMode="auto">
          <a:xfrm>
            <a:off x="3388502" y="1123402"/>
            <a:ext cx="2292350" cy="10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88502" y="1124844"/>
            <a:ext cx="2292295" cy="1079086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3388502" y="1109994"/>
            <a:ext cx="2292350" cy="1139340"/>
            <a:chOff x="3348949" y="1134819"/>
            <a:chExt cx="2292350" cy="1139340"/>
          </a:xfrm>
        </p:grpSpPr>
        <p:pic>
          <p:nvPicPr>
            <p:cNvPr id="35" name="Picture 2" descr="E:\R二数上\resource\U03\doc\折纸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136"/>
            <a:stretch>
              <a:fillRect/>
            </a:stretch>
          </p:blipFill>
          <p:spPr bwMode="auto">
            <a:xfrm flipV="1">
              <a:off x="3348949" y="1134819"/>
              <a:ext cx="2292350" cy="113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" name="直接连接符 7"/>
            <p:cNvCxnSpPr/>
            <p:nvPr/>
          </p:nvCxnSpPr>
          <p:spPr>
            <a:xfrm>
              <a:off x="3390612" y="2266997"/>
              <a:ext cx="2209024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Picture 2" descr="E:\R二数上\resource\U03\doc\折纸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36"/>
          <a:stretch>
            <a:fillRect/>
          </a:stretch>
        </p:blipFill>
        <p:spPr bwMode="auto">
          <a:xfrm>
            <a:off x="3388502" y="2207841"/>
            <a:ext cx="2292350" cy="113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3" name="组合 42"/>
          <p:cNvGrpSpPr/>
          <p:nvPr/>
        </p:nvGrpSpPr>
        <p:grpSpPr>
          <a:xfrm>
            <a:off x="3388502" y="1109994"/>
            <a:ext cx="1097596" cy="1139340"/>
            <a:chOff x="3070367" y="1245824"/>
            <a:chExt cx="1097596" cy="1139340"/>
          </a:xfrm>
        </p:grpSpPr>
        <p:grpSp>
          <p:nvGrpSpPr>
            <p:cNvPr id="44" name="组合 43"/>
            <p:cNvGrpSpPr/>
            <p:nvPr/>
          </p:nvGrpSpPr>
          <p:grpSpPr>
            <a:xfrm>
              <a:off x="3070367" y="1245824"/>
              <a:ext cx="1097596" cy="1139340"/>
              <a:chOff x="3070367" y="1245824"/>
              <a:chExt cx="1097596" cy="1139340"/>
            </a:xfrm>
          </p:grpSpPr>
          <p:pic>
            <p:nvPicPr>
              <p:cNvPr id="46" name="Picture 2" descr="E:\R二数上\resource\U03\doc\折纸.pn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351" b="51586"/>
              <a:stretch>
                <a:fillRect/>
              </a:stretch>
            </p:blipFill>
            <p:spPr bwMode="auto">
              <a:xfrm>
                <a:off x="3070367" y="1259232"/>
                <a:ext cx="1092280" cy="10844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 rotWithShape="1">
              <a:blip r:embed="rId3" cstate="print"/>
              <a:srcRect r="52350"/>
              <a:stretch>
                <a:fillRect/>
              </a:stretch>
            </p:blipFill>
            <p:spPr>
              <a:xfrm>
                <a:off x="3070368" y="1260674"/>
                <a:ext cx="1092280" cy="1079086"/>
              </a:xfrm>
              <a:prstGeom prst="rect">
                <a:avLst/>
              </a:prstGeom>
            </p:spPr>
          </p:pic>
          <p:grpSp>
            <p:nvGrpSpPr>
              <p:cNvPr id="48" name="组合 47"/>
              <p:cNvGrpSpPr/>
              <p:nvPr/>
            </p:nvGrpSpPr>
            <p:grpSpPr>
              <a:xfrm>
                <a:off x="3070367" y="1245824"/>
                <a:ext cx="1097596" cy="1139340"/>
                <a:chOff x="3348949" y="1134819"/>
                <a:chExt cx="1097596" cy="1139340"/>
              </a:xfrm>
            </p:grpSpPr>
            <p:pic>
              <p:nvPicPr>
                <p:cNvPr id="49" name="Picture 2" descr="E:\R二数上\resource\U03\doc\折纸.png"/>
                <p:cNvPicPr>
                  <a:picLocks noChangeAspect="1" noChangeArrowheads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9136" r="52119"/>
                <a:stretch>
                  <a:fillRect/>
                </a:stretch>
              </p:blipFill>
              <p:spPr bwMode="auto">
                <a:xfrm flipV="1">
                  <a:off x="3348949" y="1134819"/>
                  <a:ext cx="1097596" cy="11393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50" name="直接连接符 49"/>
                <p:cNvCxnSpPr/>
                <p:nvPr/>
              </p:nvCxnSpPr>
              <p:spPr>
                <a:xfrm flipV="1">
                  <a:off x="3390613" y="2266590"/>
                  <a:ext cx="1046800" cy="407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45" name="直接连接符 44"/>
            <p:cNvCxnSpPr/>
            <p:nvPr/>
          </p:nvCxnSpPr>
          <p:spPr>
            <a:xfrm flipH="1">
              <a:off x="4158831" y="1261595"/>
              <a:ext cx="0" cy="11160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3390821" y="1110080"/>
            <a:ext cx="1097596" cy="1140869"/>
            <a:chOff x="3070367" y="1245824"/>
            <a:chExt cx="1097596" cy="1140869"/>
          </a:xfrm>
        </p:grpSpPr>
        <p:grpSp>
          <p:nvGrpSpPr>
            <p:cNvPr id="52" name="组合 51"/>
            <p:cNvGrpSpPr/>
            <p:nvPr/>
          </p:nvGrpSpPr>
          <p:grpSpPr>
            <a:xfrm>
              <a:off x="3070367" y="1245824"/>
              <a:ext cx="1097596" cy="1139340"/>
              <a:chOff x="3070367" y="1245824"/>
              <a:chExt cx="1097596" cy="1139340"/>
            </a:xfrm>
          </p:grpSpPr>
          <p:pic>
            <p:nvPicPr>
              <p:cNvPr id="54" name="Picture 2" descr="E:\R二数上\resource\U03\doc\折纸.pn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351" b="51586"/>
              <a:stretch>
                <a:fillRect/>
              </a:stretch>
            </p:blipFill>
            <p:spPr bwMode="auto">
              <a:xfrm>
                <a:off x="3070367" y="1259232"/>
                <a:ext cx="1092280" cy="10844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 rotWithShape="1">
              <a:blip r:embed="rId3" cstate="print"/>
              <a:srcRect r="52350"/>
              <a:stretch>
                <a:fillRect/>
              </a:stretch>
            </p:blipFill>
            <p:spPr>
              <a:xfrm>
                <a:off x="3070368" y="1260674"/>
                <a:ext cx="1092280" cy="1079086"/>
              </a:xfrm>
              <a:prstGeom prst="rect">
                <a:avLst/>
              </a:prstGeom>
            </p:spPr>
          </p:pic>
          <p:grpSp>
            <p:nvGrpSpPr>
              <p:cNvPr id="56" name="组合 55"/>
              <p:cNvGrpSpPr/>
              <p:nvPr/>
            </p:nvGrpSpPr>
            <p:grpSpPr>
              <a:xfrm>
                <a:off x="3070367" y="1245824"/>
                <a:ext cx="1097596" cy="1139340"/>
                <a:chOff x="3348949" y="1134819"/>
                <a:chExt cx="1097596" cy="1139340"/>
              </a:xfrm>
            </p:grpSpPr>
            <p:pic>
              <p:nvPicPr>
                <p:cNvPr id="57" name="Picture 2" descr="E:\R二数上\resource\U03\doc\折纸.png"/>
                <p:cNvPicPr>
                  <a:picLocks noChangeAspect="1" noChangeArrowheads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9136" r="52119"/>
                <a:stretch>
                  <a:fillRect/>
                </a:stretch>
              </p:blipFill>
              <p:spPr bwMode="auto">
                <a:xfrm flipV="1">
                  <a:off x="3348949" y="1134819"/>
                  <a:ext cx="1097596" cy="11393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58" name="直接连接符 57"/>
                <p:cNvCxnSpPr/>
                <p:nvPr/>
              </p:nvCxnSpPr>
              <p:spPr>
                <a:xfrm flipV="1">
                  <a:off x="3390613" y="2266590"/>
                  <a:ext cx="1046800" cy="407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53" name="直接连接符 52"/>
            <p:cNvCxnSpPr/>
            <p:nvPr/>
          </p:nvCxnSpPr>
          <p:spPr>
            <a:xfrm flipH="1">
              <a:off x="4158831" y="1270693"/>
              <a:ext cx="0" cy="11160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4467868" y="1109993"/>
            <a:ext cx="1218248" cy="1131771"/>
            <a:chOff x="4144468" y="1245824"/>
            <a:chExt cx="1218248" cy="1139340"/>
          </a:xfrm>
        </p:grpSpPr>
        <p:pic>
          <p:nvPicPr>
            <p:cNvPr id="60" name="Picture 2" descr="E:\R二数上\resource\U03\doc\折纸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53" b="51586"/>
            <a:stretch>
              <a:fillRect/>
            </a:stretch>
          </p:blipFill>
          <p:spPr bwMode="auto">
            <a:xfrm>
              <a:off x="4153567" y="1259232"/>
              <a:ext cx="1209149" cy="1084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 rotWithShape="1">
            <a:blip r:embed="rId3" cstate="print"/>
            <a:srcRect l="46857"/>
            <a:stretch>
              <a:fillRect/>
            </a:stretch>
          </p:blipFill>
          <p:spPr>
            <a:xfrm>
              <a:off x="4144468" y="1260674"/>
              <a:ext cx="1218194" cy="1079086"/>
            </a:xfrm>
            <a:prstGeom prst="rect">
              <a:avLst/>
            </a:prstGeom>
          </p:spPr>
        </p:pic>
        <p:grpSp>
          <p:nvGrpSpPr>
            <p:cNvPr id="62" name="组合 61"/>
            <p:cNvGrpSpPr/>
            <p:nvPr/>
          </p:nvGrpSpPr>
          <p:grpSpPr>
            <a:xfrm>
              <a:off x="4144468" y="1245824"/>
              <a:ext cx="1218247" cy="1139340"/>
              <a:chOff x="4423050" y="1134819"/>
              <a:chExt cx="1218247" cy="1139340"/>
            </a:xfrm>
          </p:grpSpPr>
          <p:pic>
            <p:nvPicPr>
              <p:cNvPr id="63" name="Picture 2" descr="E:\R二数上\resource\U03\doc\折纸.pn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219" t="49136" r="3"/>
              <a:stretch>
                <a:fillRect/>
              </a:stretch>
            </p:blipFill>
            <p:spPr bwMode="auto">
              <a:xfrm flipV="1">
                <a:off x="4423050" y="1134819"/>
                <a:ext cx="1218247" cy="1139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64" name="直接连接符 63"/>
              <p:cNvCxnSpPr/>
              <p:nvPr/>
            </p:nvCxnSpPr>
            <p:spPr>
              <a:xfrm flipV="1">
                <a:off x="4423050" y="2266997"/>
                <a:ext cx="1176586" cy="7162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5" name="Group 68"/>
          <p:cNvGrpSpPr/>
          <p:nvPr/>
        </p:nvGrpSpPr>
        <p:grpSpPr bwMode="auto">
          <a:xfrm flipV="1">
            <a:off x="4325989" y="2079657"/>
            <a:ext cx="145623" cy="154906"/>
            <a:chOff x="409" y="2840"/>
            <a:chExt cx="635" cy="454"/>
          </a:xfrm>
        </p:grpSpPr>
        <p:sp>
          <p:nvSpPr>
            <p:cNvPr id="66" name="Line 56"/>
            <p:cNvSpPr>
              <a:spLocks noChangeShapeType="1"/>
            </p:cNvSpPr>
            <p:nvPr/>
          </p:nvSpPr>
          <p:spPr bwMode="auto">
            <a:xfrm>
              <a:off x="409" y="3287"/>
              <a:ext cx="635" cy="0"/>
            </a:xfrm>
            <a:prstGeom prst="line">
              <a:avLst/>
            </a:prstGeom>
            <a:noFill/>
            <a:ln w="19050">
              <a:solidFill>
                <a:srgbClr val="00CC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7" name="Line 57"/>
            <p:cNvSpPr>
              <a:spLocks noChangeShapeType="1"/>
            </p:cNvSpPr>
            <p:nvPr/>
          </p:nvSpPr>
          <p:spPr bwMode="auto">
            <a:xfrm flipV="1">
              <a:off x="431" y="2840"/>
              <a:ext cx="0" cy="454"/>
            </a:xfrm>
            <a:prstGeom prst="line">
              <a:avLst/>
            </a:prstGeom>
            <a:noFill/>
            <a:ln w="19050">
              <a:solidFill>
                <a:srgbClr val="00CC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3032982" y="2241764"/>
            <a:ext cx="3111795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4467868" y="797714"/>
            <a:ext cx="14861" cy="186848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7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7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Text Box 28"/>
          <p:cNvSpPr txBox="1"/>
          <p:nvPr/>
        </p:nvSpPr>
        <p:spPr>
          <a:xfrm>
            <a:off x="1524318" y="362268"/>
            <a:ext cx="5759450" cy="55308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你知道怎样画直角吗？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85979" y="362820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4</a:t>
              </a:r>
              <a:endParaRPr 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7" name="椭圆 26"/>
          <p:cNvSpPr/>
          <p:nvPr/>
        </p:nvSpPr>
        <p:spPr>
          <a:xfrm>
            <a:off x="2967355" y="2961035"/>
            <a:ext cx="76200" cy="76200"/>
          </a:xfrm>
          <a:prstGeom prst="ellipse">
            <a:avLst/>
          </a:prstGeom>
          <a:solidFill>
            <a:srgbClr val="FF0000"/>
          </a:solidFill>
          <a:ln w="12700">
            <a:noFill/>
          </a:ln>
        </p:spPr>
        <p:txBody>
          <a:bodyPr anchor="ctr"/>
          <a:lstStyle/>
          <a:p>
            <a:pPr lvl="0" eaLnBrk="1" hangingPunct="1"/>
            <a:endParaRPr lang="zh-CN" altLang="en-US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28" name="Picture 39" descr="手2"/>
          <p:cNvPicPr>
            <a:picLocks noChangeAspect="1"/>
          </p:cNvPicPr>
          <p:nvPr/>
        </p:nvPicPr>
        <p:blipFill>
          <a:blip r:embed="rId1" cstate="print"/>
          <a:srcRect r="16913" b="28903"/>
          <a:stretch>
            <a:fillRect/>
          </a:stretch>
        </p:blipFill>
        <p:spPr>
          <a:xfrm>
            <a:off x="2950936" y="2281586"/>
            <a:ext cx="1892300" cy="196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bldLvl="0" animBg="1"/>
      <p:bldP spid="27" grpId="2" animBg="1"/>
      <p:bldP spid="27" grpId="3" animBg="1"/>
      <p:bldP spid="27" grpId="4" animBg="1"/>
      <p:bldP spid="27" grpId="5" animBg="1"/>
      <p:bldP spid="27" grpId="6" animBg="1"/>
      <p:bldP spid="27" grpId="7" animBg="1"/>
      <p:bldP spid="27" grpId="8" animBg="1"/>
      <p:bldP spid="27" grpId="9" animBg="1"/>
      <p:bldP spid="27" grpId="10" animBg="1"/>
      <p:bldP spid="27" grpId="11" animBg="1"/>
      <p:bldP spid="27" grpId="12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572,&quot;width&quot;:1212}"/>
</p:tagLst>
</file>

<file path=ppt/tags/tag2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506</Words>
  <Application>WPS 演示</Application>
  <PresentationFormat>全屏显示(16:9)</PresentationFormat>
  <Paragraphs>115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楷体_GB2312</vt:lpstr>
      <vt:lpstr>新宋体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507</cp:revision>
  <dcterms:created xsi:type="dcterms:W3CDTF">2015-05-29T07:51:00Z</dcterms:created>
  <dcterms:modified xsi:type="dcterms:W3CDTF">2023-09-28T13:18:09Z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E4D78428792C46CB8D2B844C5355E4BC</vt:lpwstr>
  </property>
  <property fmtid="{D5CDD505-2E9C-101B-9397-08002B2CF9AE}" pid="5" name="commondata">
    <vt:lpwstr>eyJoZGlkIjoiODU0Y2EyZWU2NWJiZmQyMTAxZTE4YjNmMWJlY2I1NmUifQ==</vt:lpwstr>
  </property>
</Properties>
</file>