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4" r:id="rId3"/>
    <p:sldMasterId id="2147483667" r:id="rId4"/>
  </p:sldMasterIdLst>
  <p:notesMasterIdLst>
    <p:notesMasterId r:id="rId7"/>
  </p:notesMasterIdLst>
  <p:sldIdLst>
    <p:sldId id="309" r:id="rId5"/>
    <p:sldId id="698" r:id="rId6"/>
    <p:sldId id="1147" r:id="rId8"/>
    <p:sldId id="1148" r:id="rId9"/>
    <p:sldId id="1149" r:id="rId10"/>
    <p:sldId id="1150" r:id="rId11"/>
    <p:sldId id="1151" r:id="rId12"/>
    <p:sldId id="1152" r:id="rId13"/>
    <p:sldId id="1153" r:id="rId14"/>
    <p:sldId id="1154" r:id="rId15"/>
    <p:sldId id="1155" r:id="rId16"/>
    <p:sldId id="1156" r:id="rId17"/>
    <p:sldId id="1157" r:id="rId18"/>
    <p:sldId id="1158" r:id="rId19"/>
    <p:sldId id="1159" r:id="rId20"/>
    <p:sldId id="268" r:id="rId21"/>
    <p:sldId id="1161" r:id="rId22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7"/>
      <p:bold r:id="rId28"/>
      <p:italic r:id="rId29"/>
      <p:boldItalic r:id="rId30"/>
    </p:embeddedFont>
    <p:embeddedFont>
      <p:font typeface="微软雅黑" panose="020B0503020204020204" charset="-122"/>
      <p:regular r:id="rId31"/>
    </p:embeddedFont>
    <p:embeddedFont>
      <p:font typeface="黑体" panose="02010609060101010101" pitchFamily="2" charset="-122"/>
      <p:regular r:id="rId32"/>
    </p:embeddedFont>
    <p:embeddedFont>
      <p:font typeface="楷体" panose="02010609060101010101" charset="-122"/>
      <p:regular r:id="rId33"/>
    </p:embeddedFont>
  </p:embeddedFontLst>
  <p:custDataLst>
    <p:tags r:id="rId3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84" userDrawn="1">
          <p15:clr>
            <a:srgbClr val="A4A3A4"/>
          </p15:clr>
        </p15:guide>
        <p15:guide id="2" pos="335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69D3"/>
    <a:srgbClr val="FFFFFF"/>
    <a:srgbClr val="0066FF"/>
    <a:srgbClr val="3D8BFD"/>
    <a:srgbClr val="E4C4A7"/>
    <a:srgbClr val="EFF9F3"/>
    <a:srgbClr val="F5FBFE"/>
    <a:srgbClr val="F9C6BC"/>
    <a:srgbClr val="34A471"/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44" d="100"/>
          <a:sy n="144" d="100"/>
        </p:scale>
        <p:origin x="-684" y="-90"/>
      </p:cViewPr>
      <p:guideLst>
        <p:guide orient="horz" pos="1984"/>
        <p:guide pos="335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319" cy="7631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4" Type="http://schemas.openxmlformats.org/officeDocument/2006/relationships/tags" Target="tags/tag1.xml"/><Relationship Id="rId33" Type="http://schemas.openxmlformats.org/officeDocument/2006/relationships/font" Target="fonts/font7.fntdata"/><Relationship Id="rId32" Type="http://schemas.openxmlformats.org/officeDocument/2006/relationships/font" Target="fonts/font6.fntdata"/><Relationship Id="rId31" Type="http://schemas.openxmlformats.org/officeDocument/2006/relationships/font" Target="fonts/font5.fntdata"/><Relationship Id="rId30" Type="http://schemas.openxmlformats.org/officeDocument/2006/relationships/font" Target="fonts/font4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3.fntdata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游戏导入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复习导入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课堂游戏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方法小结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知识小结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课后作业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z="2335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z="1670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z="167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6300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6300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6300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66"/>
            <a:ext cx="6858000" cy="1791114"/>
          </a:xfrm>
        </p:spPr>
        <p:txBody>
          <a:bodyPr anchor="b"/>
          <a:lstStyle>
            <a:lvl1pPr algn="ctr">
              <a:defRPr sz="3375"/>
            </a:lvl1pPr>
          </a:lstStyle>
          <a:p>
            <a:pPr fontAlgn="base"/>
            <a:r>
              <a:rPr lang="zh-CN" altLang="en-US" sz="3755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153"/>
            <a:ext cx="6858000" cy="1242108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0"/>
            </a:lvl3pPr>
            <a:lvl4pPr marL="771525" indent="0" algn="ctr">
              <a:buNone/>
              <a:defRPr sz="900"/>
            </a:lvl4pPr>
            <a:lvl5pPr marL="1029335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685" indent="0" algn="ctr">
              <a:buNone/>
              <a:defRPr sz="900"/>
            </a:lvl7pPr>
            <a:lvl8pPr marL="1800860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情境导入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765175" y="96838"/>
            <a:ext cx="1306513" cy="3984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探究新知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7155"/>
            <a:ext cx="12966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做一做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巩固练习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4" Type="http://schemas.openxmlformats.org/officeDocument/2006/relationships/theme" Target="../theme/theme2.xml"/><Relationship Id="rId13" Type="http://schemas.openxmlformats.org/officeDocument/2006/relationships/image" Target="../media/image8.jpeg"/><Relationship Id="rId12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6.jpeg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rgbClr val="00B0F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25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audio1.wav"/><Relationship Id="rId1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audio" Target="../media/audio2.wav"/><Relationship Id="rId4" Type="http://schemas.openxmlformats.org/officeDocument/2006/relationships/audio" Target="../media/audio1.wav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image" Target="../media/image27.png"/><Relationship Id="rId1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2.wav"/><Relationship Id="rId3" Type="http://schemas.openxmlformats.org/officeDocument/2006/relationships/audio" Target="../media/audio1.wav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audio" Target="../media/audio2.wav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2.wav"/><Relationship Id="rId3" Type="http://schemas.openxmlformats.org/officeDocument/2006/relationships/audio" Target="../media/audio1.wav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秋人教版数学一年级上册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95513" y="1800226"/>
            <a:ext cx="2467451" cy="30446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Text Box 3"/>
          <p:cNvSpPr txBox="1"/>
          <p:nvPr/>
        </p:nvSpPr>
        <p:spPr>
          <a:xfrm>
            <a:off x="877570" y="1706245"/>
            <a:ext cx="7313613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10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的分与合可以一组一组地记，记住一组，另一组交换两数的位置即可。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39" descr="238">
            <a:hlinkClick r:id="" action="ppaction://noaction"/>
          </p:cNvPr>
          <p:cNvPicPr>
            <a:picLocks noChangeAspect="1"/>
          </p:cNvPicPr>
          <p:nvPr/>
        </p:nvPicPr>
        <p:blipFill>
          <a:blip r:embed="rId1" cstate="print"/>
          <a:srcRect r="80434"/>
          <a:stretch>
            <a:fillRect/>
          </a:stretch>
        </p:blipFill>
        <p:spPr>
          <a:xfrm>
            <a:off x="1066483" y="2459355"/>
            <a:ext cx="1019175" cy="992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2" name="Picture 2" descr="E:\罗梦\人一数上\图片\3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71483" y="590550"/>
            <a:ext cx="1757362" cy="1687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608330" y="3788410"/>
            <a:ext cx="807021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00000"/>
              </a:lnSpc>
              <a:buSzTx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要占两个日字格，在左边的日字格里写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，在右边的日字格里写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6" name="Picture 139" descr="238">
            <a:hlinkClick r:id="" action="ppaction://noaction"/>
          </p:cNvPr>
          <p:cNvPicPr>
            <a:picLocks noChangeAspect="1"/>
          </p:cNvPicPr>
          <p:nvPr/>
        </p:nvPicPr>
        <p:blipFill>
          <a:blip r:embed="rId1" cstate="print"/>
          <a:srcRect l="17834"/>
          <a:stretch>
            <a:fillRect/>
          </a:stretch>
        </p:blipFill>
        <p:spPr>
          <a:xfrm>
            <a:off x="2600325" y="2266950"/>
            <a:ext cx="5620385" cy="13055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1" name="Picture 38" descr="23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400" y="819150"/>
            <a:ext cx="1235075" cy="1227138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2" name="直接连接符 1"/>
          <p:cNvCxnSpPr/>
          <p:nvPr/>
        </p:nvCxnSpPr>
        <p:spPr>
          <a:xfrm flipH="1">
            <a:off x="2949575" y="2523490"/>
            <a:ext cx="309880" cy="918845"/>
          </a:xfrm>
          <a:prstGeom prst="line">
            <a:avLst/>
          </a:prstGeom>
          <a:ln w="4445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任意多边形 27"/>
          <p:cNvSpPr/>
          <p:nvPr/>
        </p:nvSpPr>
        <p:spPr>
          <a:xfrm>
            <a:off x="3483610" y="2523490"/>
            <a:ext cx="321945" cy="909955"/>
          </a:xfrm>
          <a:custGeom>
            <a:avLst/>
            <a:gdLst>
              <a:gd name="connsiteX0" fmla="*/ 576 w 1350"/>
              <a:gd name="connsiteY0" fmla="*/ 0 h 4154"/>
              <a:gd name="connsiteX1" fmla="*/ 1349 w 1350"/>
              <a:gd name="connsiteY1" fmla="*/ 1540 h 4154"/>
              <a:gd name="connsiteX2" fmla="*/ 0 w 1350"/>
              <a:gd name="connsiteY2" fmla="*/ 4154 h 4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50" h="4154">
                <a:moveTo>
                  <a:pt x="576" y="0"/>
                </a:moveTo>
                <a:cubicBezTo>
                  <a:pt x="1066" y="20"/>
                  <a:pt x="1317" y="669"/>
                  <a:pt x="1349" y="1540"/>
                </a:cubicBezTo>
                <a:cubicBezTo>
                  <a:pt x="1381" y="2412"/>
                  <a:pt x="696" y="4110"/>
                  <a:pt x="0" y="4154"/>
                </a:cubicBezTo>
              </a:path>
            </a:pathLst>
          </a:custGeom>
          <a:noFill/>
          <a:ln w="44450" cap="rnd" cmpd="sng">
            <a:solidFill>
              <a:srgbClr val="FF0000"/>
            </a:solidFill>
            <a:prstDash val="solid"/>
            <a:headEnd type="non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 rot="10800000">
            <a:off x="3328670" y="2523490"/>
            <a:ext cx="290830" cy="909955"/>
          </a:xfrm>
          <a:custGeom>
            <a:avLst/>
            <a:gdLst>
              <a:gd name="connsiteX0" fmla="*/ 592 w 1218"/>
              <a:gd name="connsiteY0" fmla="*/ 0 h 4154"/>
              <a:gd name="connsiteX1" fmla="*/ 1218 w 1218"/>
              <a:gd name="connsiteY1" fmla="*/ 1620 h 4154"/>
              <a:gd name="connsiteX2" fmla="*/ 0 w 1218"/>
              <a:gd name="connsiteY2" fmla="*/ 4154 h 4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9" h="4154">
                <a:moveTo>
                  <a:pt x="592" y="0"/>
                </a:moveTo>
                <a:cubicBezTo>
                  <a:pt x="961" y="24"/>
                  <a:pt x="1234" y="769"/>
                  <a:pt x="1218" y="1620"/>
                </a:cubicBezTo>
                <a:cubicBezTo>
                  <a:pt x="1202" y="2472"/>
                  <a:pt x="711" y="4164"/>
                  <a:pt x="0" y="4154"/>
                </a:cubicBezTo>
              </a:path>
            </a:pathLst>
          </a:custGeom>
          <a:noFill/>
          <a:ln w="44450" cap="rnd" cmpd="sng">
            <a:solidFill>
              <a:srgbClr val="FF0000"/>
            </a:solidFill>
            <a:prstDash val="solid"/>
            <a:headEnd type="non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4418965" y="2519045"/>
            <a:ext cx="309880" cy="918845"/>
          </a:xfrm>
          <a:prstGeom prst="line">
            <a:avLst/>
          </a:prstGeom>
          <a:ln w="4445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任意多边形 8"/>
          <p:cNvSpPr/>
          <p:nvPr/>
        </p:nvSpPr>
        <p:spPr>
          <a:xfrm>
            <a:off x="4953000" y="2519045"/>
            <a:ext cx="321945" cy="909955"/>
          </a:xfrm>
          <a:custGeom>
            <a:avLst/>
            <a:gdLst>
              <a:gd name="connsiteX0" fmla="*/ 576 w 1350"/>
              <a:gd name="connsiteY0" fmla="*/ 0 h 4154"/>
              <a:gd name="connsiteX1" fmla="*/ 1349 w 1350"/>
              <a:gd name="connsiteY1" fmla="*/ 1540 h 4154"/>
              <a:gd name="connsiteX2" fmla="*/ 0 w 1350"/>
              <a:gd name="connsiteY2" fmla="*/ 4154 h 4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50" h="4154">
                <a:moveTo>
                  <a:pt x="576" y="0"/>
                </a:moveTo>
                <a:cubicBezTo>
                  <a:pt x="1066" y="20"/>
                  <a:pt x="1317" y="669"/>
                  <a:pt x="1349" y="1540"/>
                </a:cubicBezTo>
                <a:cubicBezTo>
                  <a:pt x="1381" y="2412"/>
                  <a:pt x="696" y="4110"/>
                  <a:pt x="0" y="4154"/>
                </a:cubicBezTo>
              </a:path>
            </a:pathLst>
          </a:custGeom>
          <a:noFill/>
          <a:ln w="44450" cap="rnd" cmpd="sng">
            <a:solidFill>
              <a:srgbClr val="FF0000"/>
            </a:solidFill>
            <a:prstDash val="solid"/>
            <a:headEnd type="non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 rot="10800000">
            <a:off x="4798060" y="2519045"/>
            <a:ext cx="290830" cy="909955"/>
          </a:xfrm>
          <a:custGeom>
            <a:avLst/>
            <a:gdLst>
              <a:gd name="connsiteX0" fmla="*/ 592 w 1218"/>
              <a:gd name="connsiteY0" fmla="*/ 0 h 4154"/>
              <a:gd name="connsiteX1" fmla="*/ 1218 w 1218"/>
              <a:gd name="connsiteY1" fmla="*/ 1620 h 4154"/>
              <a:gd name="connsiteX2" fmla="*/ 0 w 1218"/>
              <a:gd name="connsiteY2" fmla="*/ 4154 h 4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9" h="4154">
                <a:moveTo>
                  <a:pt x="592" y="0"/>
                </a:moveTo>
                <a:cubicBezTo>
                  <a:pt x="961" y="24"/>
                  <a:pt x="1234" y="769"/>
                  <a:pt x="1218" y="1620"/>
                </a:cubicBezTo>
                <a:cubicBezTo>
                  <a:pt x="1202" y="2472"/>
                  <a:pt x="711" y="4164"/>
                  <a:pt x="0" y="4154"/>
                </a:cubicBezTo>
              </a:path>
            </a:pathLst>
          </a:custGeom>
          <a:noFill/>
          <a:ln w="44450" cap="rnd" cmpd="sng">
            <a:solidFill>
              <a:srgbClr val="FF0000"/>
            </a:solidFill>
            <a:prstDash val="solid"/>
            <a:headEnd type="non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5882005" y="2520315"/>
            <a:ext cx="309880" cy="918845"/>
          </a:xfrm>
          <a:prstGeom prst="line">
            <a:avLst/>
          </a:prstGeom>
          <a:ln w="4445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任意多边形 11"/>
          <p:cNvSpPr/>
          <p:nvPr/>
        </p:nvSpPr>
        <p:spPr>
          <a:xfrm>
            <a:off x="6416040" y="2520315"/>
            <a:ext cx="321945" cy="909955"/>
          </a:xfrm>
          <a:custGeom>
            <a:avLst/>
            <a:gdLst>
              <a:gd name="connsiteX0" fmla="*/ 576 w 1350"/>
              <a:gd name="connsiteY0" fmla="*/ 0 h 4154"/>
              <a:gd name="connsiteX1" fmla="*/ 1349 w 1350"/>
              <a:gd name="connsiteY1" fmla="*/ 1540 h 4154"/>
              <a:gd name="connsiteX2" fmla="*/ 0 w 1350"/>
              <a:gd name="connsiteY2" fmla="*/ 4154 h 4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50" h="4154">
                <a:moveTo>
                  <a:pt x="576" y="0"/>
                </a:moveTo>
                <a:cubicBezTo>
                  <a:pt x="1066" y="20"/>
                  <a:pt x="1317" y="669"/>
                  <a:pt x="1349" y="1540"/>
                </a:cubicBezTo>
                <a:cubicBezTo>
                  <a:pt x="1381" y="2412"/>
                  <a:pt x="696" y="4110"/>
                  <a:pt x="0" y="4154"/>
                </a:cubicBezTo>
              </a:path>
            </a:pathLst>
          </a:custGeom>
          <a:noFill/>
          <a:ln w="44450" cap="rnd" cmpd="sng">
            <a:solidFill>
              <a:srgbClr val="FF0000"/>
            </a:solidFill>
            <a:prstDash val="solid"/>
            <a:headEnd type="non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 rot="10800000">
            <a:off x="6261100" y="2520315"/>
            <a:ext cx="290830" cy="909955"/>
          </a:xfrm>
          <a:custGeom>
            <a:avLst/>
            <a:gdLst>
              <a:gd name="connsiteX0" fmla="*/ 592 w 1218"/>
              <a:gd name="connsiteY0" fmla="*/ 0 h 4154"/>
              <a:gd name="connsiteX1" fmla="*/ 1218 w 1218"/>
              <a:gd name="connsiteY1" fmla="*/ 1620 h 4154"/>
              <a:gd name="connsiteX2" fmla="*/ 0 w 1218"/>
              <a:gd name="connsiteY2" fmla="*/ 4154 h 4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9" h="4154">
                <a:moveTo>
                  <a:pt x="592" y="0"/>
                </a:moveTo>
                <a:cubicBezTo>
                  <a:pt x="961" y="24"/>
                  <a:pt x="1234" y="769"/>
                  <a:pt x="1218" y="1620"/>
                </a:cubicBezTo>
                <a:cubicBezTo>
                  <a:pt x="1202" y="2472"/>
                  <a:pt x="711" y="4164"/>
                  <a:pt x="0" y="4154"/>
                </a:cubicBezTo>
              </a:path>
            </a:pathLst>
          </a:custGeom>
          <a:noFill/>
          <a:ln w="44450" cap="rnd" cmpd="sng">
            <a:solidFill>
              <a:srgbClr val="FF0000"/>
            </a:solidFill>
            <a:prstDash val="solid"/>
            <a:headEnd type="non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7339965" y="2519045"/>
            <a:ext cx="309880" cy="918845"/>
          </a:xfrm>
          <a:prstGeom prst="line">
            <a:avLst/>
          </a:prstGeom>
          <a:ln w="4445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任意多边形 16"/>
          <p:cNvSpPr/>
          <p:nvPr/>
        </p:nvSpPr>
        <p:spPr>
          <a:xfrm>
            <a:off x="7874000" y="2519045"/>
            <a:ext cx="321945" cy="909955"/>
          </a:xfrm>
          <a:custGeom>
            <a:avLst/>
            <a:gdLst>
              <a:gd name="connsiteX0" fmla="*/ 576 w 1350"/>
              <a:gd name="connsiteY0" fmla="*/ 0 h 4154"/>
              <a:gd name="connsiteX1" fmla="*/ 1349 w 1350"/>
              <a:gd name="connsiteY1" fmla="*/ 1540 h 4154"/>
              <a:gd name="connsiteX2" fmla="*/ 0 w 1350"/>
              <a:gd name="connsiteY2" fmla="*/ 4154 h 4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50" h="4154">
                <a:moveTo>
                  <a:pt x="576" y="0"/>
                </a:moveTo>
                <a:cubicBezTo>
                  <a:pt x="1066" y="20"/>
                  <a:pt x="1317" y="669"/>
                  <a:pt x="1349" y="1540"/>
                </a:cubicBezTo>
                <a:cubicBezTo>
                  <a:pt x="1381" y="2412"/>
                  <a:pt x="696" y="4110"/>
                  <a:pt x="0" y="4154"/>
                </a:cubicBezTo>
              </a:path>
            </a:pathLst>
          </a:custGeom>
          <a:noFill/>
          <a:ln w="44450" cap="rnd" cmpd="sng">
            <a:solidFill>
              <a:srgbClr val="FF0000"/>
            </a:solidFill>
            <a:prstDash val="solid"/>
            <a:headEnd type="non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 rot="10800000">
            <a:off x="7719060" y="2519045"/>
            <a:ext cx="290830" cy="909955"/>
          </a:xfrm>
          <a:custGeom>
            <a:avLst/>
            <a:gdLst>
              <a:gd name="connsiteX0" fmla="*/ 592 w 1218"/>
              <a:gd name="connsiteY0" fmla="*/ 0 h 4154"/>
              <a:gd name="connsiteX1" fmla="*/ 1218 w 1218"/>
              <a:gd name="connsiteY1" fmla="*/ 1620 h 4154"/>
              <a:gd name="connsiteX2" fmla="*/ 0 w 1218"/>
              <a:gd name="connsiteY2" fmla="*/ 4154 h 4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9" h="4154">
                <a:moveTo>
                  <a:pt x="592" y="0"/>
                </a:moveTo>
                <a:cubicBezTo>
                  <a:pt x="961" y="24"/>
                  <a:pt x="1234" y="769"/>
                  <a:pt x="1218" y="1620"/>
                </a:cubicBezTo>
                <a:cubicBezTo>
                  <a:pt x="1202" y="2472"/>
                  <a:pt x="711" y="4164"/>
                  <a:pt x="0" y="4154"/>
                </a:cubicBezTo>
              </a:path>
            </a:pathLst>
          </a:custGeom>
          <a:noFill/>
          <a:ln w="44450" cap="rnd" cmpd="sng">
            <a:solidFill>
              <a:srgbClr val="FF0000"/>
            </a:solidFill>
            <a:prstDash val="solid"/>
            <a:headEnd type="non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8" grpId="0" animBg="1"/>
      <p:bldP spid="29" grpId="0" animBg="1"/>
      <p:bldP spid="9" grpId="0" bldLvl="0" animBg="1"/>
      <p:bldP spid="10" grpId="0" bldLvl="0" animBg="1"/>
      <p:bldP spid="12" grpId="0" bldLvl="0" animBg="1"/>
      <p:bldP spid="13" grpId="0" bldLvl="0" animBg="1"/>
      <p:bldP spid="17" grpId="0" bldLvl="0" animBg="1"/>
      <p:bldP spid="1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rcRect l="13667" t="42080" r="17000" b="36875"/>
          <a:stretch>
            <a:fillRect/>
          </a:stretch>
        </p:blipFill>
        <p:spPr>
          <a:xfrm>
            <a:off x="1391285" y="1506855"/>
            <a:ext cx="5356225" cy="260159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672" h="4212">
                <a:moveTo>
                  <a:pt x="2253" y="0"/>
                </a:moveTo>
                <a:lnTo>
                  <a:pt x="8672" y="0"/>
                </a:lnTo>
                <a:lnTo>
                  <a:pt x="8672" y="4212"/>
                </a:lnTo>
                <a:lnTo>
                  <a:pt x="0" y="4212"/>
                </a:lnTo>
                <a:lnTo>
                  <a:pt x="0" y="871"/>
                </a:lnTo>
                <a:lnTo>
                  <a:pt x="2253" y="871"/>
                </a:lnTo>
                <a:lnTo>
                  <a:pt x="2253" y="0"/>
                </a:lnTo>
                <a:close/>
              </a:path>
            </a:pathLst>
          </a:custGeom>
        </p:spPr>
      </p:pic>
      <p:sp>
        <p:nvSpPr>
          <p:cNvPr id="20482" name="TextBox 3"/>
          <p:cNvSpPr txBox="1"/>
          <p:nvPr/>
        </p:nvSpPr>
        <p:spPr>
          <a:xfrm>
            <a:off x="520065" y="904875"/>
            <a:ext cx="18161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找朋友。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641850" y="2263775"/>
            <a:ext cx="457835" cy="351155"/>
          </a:xfrm>
          <a:prstGeom prst="ellipse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5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cxnSp>
        <p:nvCxnSpPr>
          <p:cNvPr id="18" name="直接连接符 17"/>
          <p:cNvCxnSpPr>
            <a:endCxn id="23" idx="1"/>
          </p:cNvCxnSpPr>
          <p:nvPr/>
        </p:nvCxnSpPr>
        <p:spPr>
          <a:xfrm flipV="1">
            <a:off x="4055745" y="3178810"/>
            <a:ext cx="2088515" cy="45656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26" idx="0"/>
          </p:cNvCxnSpPr>
          <p:nvPr/>
        </p:nvCxnSpPr>
        <p:spPr>
          <a:xfrm flipV="1">
            <a:off x="4782820" y="2640330"/>
            <a:ext cx="30480" cy="103314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endCxn id="21" idx="3"/>
          </p:cNvCxnSpPr>
          <p:nvPr/>
        </p:nvCxnSpPr>
        <p:spPr>
          <a:xfrm flipV="1">
            <a:off x="3702685" y="2690495"/>
            <a:ext cx="1844675" cy="19177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8" name="文本框 5"/>
          <p:cNvSpPr txBox="1"/>
          <p:nvPr/>
        </p:nvSpPr>
        <p:spPr>
          <a:xfrm>
            <a:off x="3463925" y="371475"/>
            <a:ext cx="26974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P60 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做一做）</a:t>
            </a:r>
            <a:endParaRPr lang="zh-CN" altLang="en-US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892550" y="2289175"/>
            <a:ext cx="457835" cy="351155"/>
          </a:xfrm>
          <a:prstGeom prst="ellipse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480050" y="2390775"/>
            <a:ext cx="457835" cy="351155"/>
          </a:xfrm>
          <a:prstGeom prst="ellipse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076950" y="3127375"/>
            <a:ext cx="457835" cy="351155"/>
          </a:xfrm>
          <a:prstGeom prst="ellipse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6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5344160" y="3635375"/>
            <a:ext cx="457835" cy="351155"/>
          </a:xfrm>
          <a:prstGeom prst="ellipse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9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553585" y="3673475"/>
            <a:ext cx="457835" cy="351155"/>
          </a:xfrm>
          <a:prstGeom prst="ellipse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5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663315" y="3635375"/>
            <a:ext cx="457835" cy="351155"/>
          </a:xfrm>
          <a:prstGeom prst="ellipse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4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3253740" y="2741930"/>
            <a:ext cx="457835" cy="351155"/>
          </a:xfrm>
          <a:prstGeom prst="ellipse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8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2209800" y="3000375"/>
            <a:ext cx="457835" cy="351155"/>
          </a:xfrm>
          <a:prstGeom prst="ellipse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7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580515" y="3000375"/>
            <a:ext cx="457835" cy="351155"/>
          </a:xfrm>
          <a:prstGeom prst="ellipse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cxnSp>
        <p:nvCxnSpPr>
          <p:cNvPr id="16" name="直接连接符 15"/>
          <p:cNvCxnSpPr>
            <a:endCxn id="24" idx="0"/>
          </p:cNvCxnSpPr>
          <p:nvPr/>
        </p:nvCxnSpPr>
        <p:spPr>
          <a:xfrm>
            <a:off x="4228783" y="2593023"/>
            <a:ext cx="1344295" cy="104203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12" idx="0"/>
            <a:endCxn id="13" idx="4"/>
          </p:cNvCxnSpPr>
          <p:nvPr/>
        </p:nvCxnSpPr>
        <p:spPr>
          <a:xfrm flipH="1" flipV="1">
            <a:off x="4292600" y="2332355"/>
            <a:ext cx="114300" cy="161925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rcRect l="7871" t="41206" r="68320" b="53568"/>
          <a:stretch>
            <a:fillRect/>
          </a:stretch>
        </p:blipFill>
        <p:spPr>
          <a:xfrm>
            <a:off x="1886585" y="3961130"/>
            <a:ext cx="1891030" cy="6642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978" h="1046">
                <a:moveTo>
                  <a:pt x="0" y="0"/>
                </a:moveTo>
                <a:lnTo>
                  <a:pt x="2978" y="0"/>
                </a:lnTo>
                <a:lnTo>
                  <a:pt x="2978" y="175"/>
                </a:lnTo>
                <a:lnTo>
                  <a:pt x="725" y="175"/>
                </a:lnTo>
                <a:lnTo>
                  <a:pt x="725" y="1046"/>
                </a:lnTo>
                <a:lnTo>
                  <a:pt x="0" y="1046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9250" y="969963"/>
            <a:ext cx="5930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22" name="组合 21"/>
          <p:cNvGrpSpPr/>
          <p:nvPr/>
        </p:nvGrpSpPr>
        <p:grpSpPr bwMode="auto">
          <a:xfrm>
            <a:off x="467544" y="2571750"/>
            <a:ext cx="8186738" cy="676275"/>
            <a:chOff x="587375" y="2097853"/>
            <a:chExt cx="8187492" cy="675218"/>
          </a:xfrm>
        </p:grpSpPr>
        <p:grpSp>
          <p:nvGrpSpPr>
            <p:cNvPr id="23" name="组合 31"/>
            <p:cNvGrpSpPr/>
            <p:nvPr/>
          </p:nvGrpSpPr>
          <p:grpSpPr bwMode="auto">
            <a:xfrm>
              <a:off x="608767" y="2097853"/>
              <a:ext cx="8166100" cy="133350"/>
              <a:chOff x="608767" y="2097853"/>
              <a:chExt cx="8166100" cy="133350"/>
            </a:xfrm>
          </p:grpSpPr>
          <p:cxnSp>
            <p:nvCxnSpPr>
              <p:cNvPr id="35" name="直接箭头连接符 34"/>
              <p:cNvCxnSpPr/>
              <p:nvPr/>
            </p:nvCxnSpPr>
            <p:spPr>
              <a:xfrm>
                <a:off x="608015" y="2230994"/>
                <a:ext cx="8166852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784243" y="2097853"/>
                <a:ext cx="0" cy="13314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1520911" y="2097853"/>
                <a:ext cx="0" cy="13314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>
                <a:off x="2263929" y="2097853"/>
                <a:ext cx="0" cy="13314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3011711" y="2097853"/>
                <a:ext cx="0" cy="13314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3756317" y="2097853"/>
                <a:ext cx="0" cy="13314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4504099" y="2097853"/>
                <a:ext cx="0" cy="13314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5236003" y="2097853"/>
                <a:ext cx="0" cy="13314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>
                <a:off x="5983785" y="2097853"/>
                <a:ext cx="0" cy="13314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>
                <a:off x="6731566" y="2097853"/>
                <a:ext cx="0" cy="13314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>
                <a:off x="7476172" y="2097853"/>
                <a:ext cx="0" cy="13314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>
                <a:off x="8219191" y="2097853"/>
                <a:ext cx="0" cy="13314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TextBox 20"/>
            <p:cNvSpPr txBox="1">
              <a:spLocks noChangeArrowheads="1"/>
            </p:cNvSpPr>
            <p:nvPr/>
          </p:nvSpPr>
          <p:spPr bwMode="auto">
            <a:xfrm>
              <a:off x="587375" y="2188199"/>
              <a:ext cx="392149" cy="584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>
                  <a:latin typeface="楷体" panose="02010609060101010101" charset="-122"/>
                  <a:ea typeface="楷体" panose="02010609060101010101" charset="-122"/>
                </a:rPr>
                <a:t>0</a:t>
              </a:r>
              <a:endParaRPr lang="zh-CN" altLang="en-US" sz="32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5" name="TextBox 21"/>
            <p:cNvSpPr txBox="1">
              <a:spLocks noChangeArrowheads="1"/>
            </p:cNvSpPr>
            <p:nvPr/>
          </p:nvSpPr>
          <p:spPr bwMode="auto">
            <a:xfrm>
              <a:off x="1325631" y="2188199"/>
              <a:ext cx="392148" cy="584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>
                  <a:latin typeface="楷体" panose="02010609060101010101" charset="-122"/>
                  <a:ea typeface="楷体" panose="02010609060101010101" charset="-122"/>
                </a:rPr>
                <a:t>1</a:t>
              </a:r>
              <a:endParaRPr lang="zh-CN" altLang="en-US" sz="32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6" name="TextBox 22"/>
            <p:cNvSpPr txBox="1">
              <a:spLocks noChangeArrowheads="1"/>
            </p:cNvSpPr>
            <p:nvPr/>
          </p:nvSpPr>
          <p:spPr bwMode="auto">
            <a:xfrm>
              <a:off x="2068649" y="2188199"/>
              <a:ext cx="392148" cy="584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>
                  <a:latin typeface="楷体" panose="02010609060101010101" charset="-122"/>
                  <a:ea typeface="楷体" panose="02010609060101010101" charset="-122"/>
                </a:rPr>
                <a:t>2</a:t>
              </a:r>
              <a:endParaRPr lang="zh-CN" altLang="en-US" sz="32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7" name="TextBox 23"/>
            <p:cNvSpPr txBox="1">
              <a:spLocks noChangeArrowheads="1"/>
            </p:cNvSpPr>
            <p:nvPr/>
          </p:nvSpPr>
          <p:spPr bwMode="auto">
            <a:xfrm>
              <a:off x="2816430" y="2188199"/>
              <a:ext cx="392149" cy="584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>
                  <a:latin typeface="楷体" panose="02010609060101010101" charset="-122"/>
                  <a:ea typeface="楷体" panose="02010609060101010101" charset="-122"/>
                </a:rPr>
                <a:t>3</a:t>
              </a:r>
              <a:endParaRPr lang="zh-CN" altLang="en-US" sz="32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8" name="TextBox 24"/>
            <p:cNvSpPr txBox="1">
              <a:spLocks noChangeArrowheads="1"/>
            </p:cNvSpPr>
            <p:nvPr/>
          </p:nvSpPr>
          <p:spPr bwMode="auto">
            <a:xfrm>
              <a:off x="3562624" y="2188199"/>
              <a:ext cx="390561" cy="584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>
                  <a:latin typeface="楷体" panose="02010609060101010101" charset="-122"/>
                  <a:ea typeface="楷体" panose="02010609060101010101" charset="-122"/>
                </a:rPr>
                <a:t>4</a:t>
              </a:r>
              <a:endParaRPr lang="zh-CN" altLang="en-US" sz="32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9" name="TextBox 25"/>
            <p:cNvSpPr txBox="1">
              <a:spLocks noChangeArrowheads="1"/>
            </p:cNvSpPr>
            <p:nvPr/>
          </p:nvSpPr>
          <p:spPr bwMode="auto">
            <a:xfrm>
              <a:off x="5788504" y="2188199"/>
              <a:ext cx="390561" cy="584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>
                  <a:latin typeface="楷体" panose="02010609060101010101" charset="-122"/>
                  <a:ea typeface="楷体" panose="02010609060101010101" charset="-122"/>
                </a:rPr>
                <a:t>7</a:t>
              </a:r>
              <a:endParaRPr lang="zh-CN" altLang="en-US" sz="32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0" name="TextBox 26"/>
            <p:cNvSpPr txBox="1">
              <a:spLocks noChangeArrowheads="1"/>
            </p:cNvSpPr>
            <p:nvPr/>
          </p:nvSpPr>
          <p:spPr bwMode="auto">
            <a:xfrm>
              <a:off x="6536286" y="2188199"/>
              <a:ext cx="390561" cy="584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>
                  <a:latin typeface="楷体" panose="02010609060101010101" charset="-122"/>
                  <a:ea typeface="楷体" panose="02010609060101010101" charset="-122"/>
                </a:rPr>
                <a:t>8</a:t>
              </a:r>
              <a:endParaRPr lang="zh-CN" altLang="en-US" sz="32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1" name="TextBox 27"/>
            <p:cNvSpPr txBox="1">
              <a:spLocks noChangeArrowheads="1"/>
            </p:cNvSpPr>
            <p:nvPr/>
          </p:nvSpPr>
          <p:spPr bwMode="auto">
            <a:xfrm>
              <a:off x="8023910" y="2164424"/>
              <a:ext cx="595368" cy="584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>
                  <a:latin typeface="楷体" panose="02010609060101010101" charset="-122"/>
                  <a:ea typeface="楷体" panose="02010609060101010101" charset="-122"/>
                </a:rPr>
                <a:t>10</a:t>
              </a:r>
              <a:endParaRPr lang="zh-CN" altLang="en-US" sz="32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4199271" y="2305490"/>
              <a:ext cx="525510" cy="4517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4974042" y="2295980"/>
              <a:ext cx="525510" cy="4517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7214210" y="2295980"/>
              <a:ext cx="525511" cy="4517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47" name="TextBox 32"/>
          <p:cNvSpPr txBox="1">
            <a:spLocks noChangeArrowheads="1"/>
          </p:cNvSpPr>
          <p:nvPr/>
        </p:nvSpPr>
        <p:spPr bwMode="auto">
          <a:xfrm>
            <a:off x="4156894" y="2703512"/>
            <a:ext cx="3905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8" name="TextBox 33"/>
          <p:cNvSpPr txBox="1">
            <a:spLocks noChangeArrowheads="1"/>
          </p:cNvSpPr>
          <p:nvPr/>
        </p:nvSpPr>
        <p:spPr bwMode="auto">
          <a:xfrm>
            <a:off x="4922069" y="2703512"/>
            <a:ext cx="38893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" name="TextBox 34"/>
          <p:cNvSpPr txBox="1">
            <a:spLocks noChangeArrowheads="1"/>
          </p:cNvSpPr>
          <p:nvPr/>
        </p:nvSpPr>
        <p:spPr bwMode="auto">
          <a:xfrm>
            <a:off x="7162032" y="2703512"/>
            <a:ext cx="39052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577" name="文本框 26"/>
          <p:cNvSpPr txBox="1"/>
          <p:nvPr/>
        </p:nvSpPr>
        <p:spPr>
          <a:xfrm>
            <a:off x="3276600" y="334645"/>
            <a:ext cx="25577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P62 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第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题）</a:t>
            </a:r>
            <a:endParaRPr lang="zh-CN" altLang="en-US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71538" y="954088"/>
            <a:ext cx="73348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画一画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将不足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个的图形补成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2530" name="Picture 2" descr="E:\罗梦\人一数上\人一数导学案（上）定\TE29A.TIF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74750" y="1895475"/>
            <a:ext cx="1485900" cy="2443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1" name="Picture 3" descr="E:\罗梦\人一数上\人一数导学案（上）定\TE29B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11550" y="2054225"/>
            <a:ext cx="1485900" cy="2125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2" name="Picture 4" descr="E:\罗梦\人一数上\人一数导学案（上）定\TE29C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97588" y="2000250"/>
            <a:ext cx="1485900" cy="2233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椭圆 4"/>
          <p:cNvSpPr/>
          <p:nvPr/>
        </p:nvSpPr>
        <p:spPr>
          <a:xfrm>
            <a:off x="2133600" y="3349625"/>
            <a:ext cx="250825" cy="2413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133600" y="3687763"/>
            <a:ext cx="250825" cy="2413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6" name="等腰三角形 5"/>
          <p:cNvSpPr/>
          <p:nvPr/>
        </p:nvSpPr>
        <p:spPr>
          <a:xfrm>
            <a:off x="3762375" y="3698875"/>
            <a:ext cx="277813" cy="239713"/>
          </a:xfrm>
          <a:prstGeom prst="triangl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1" name="等腰三角形 10"/>
          <p:cNvSpPr/>
          <p:nvPr/>
        </p:nvSpPr>
        <p:spPr>
          <a:xfrm>
            <a:off x="4386263" y="3687763"/>
            <a:ext cx="277813" cy="239713"/>
          </a:xfrm>
          <a:prstGeom prst="triangl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010400" y="3808413"/>
            <a:ext cx="266700" cy="2603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6" grpId="0" bldLvl="0" animBg="1"/>
      <p:bldP spid="11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7" name="Picture 38" descr="23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969635" y="1020763"/>
            <a:ext cx="1235075" cy="12271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3558" name="组合 2"/>
          <p:cNvGrpSpPr/>
          <p:nvPr/>
        </p:nvGrpSpPr>
        <p:grpSpPr>
          <a:xfrm>
            <a:off x="621348" y="1166813"/>
            <a:ext cx="4135437" cy="1081087"/>
            <a:chOff x="5087" y="5585"/>
            <a:chExt cx="6514" cy="1702"/>
          </a:xfrm>
        </p:grpSpPr>
        <p:sp>
          <p:nvSpPr>
            <p:cNvPr id="23559" name="椭圆 91"/>
            <p:cNvSpPr/>
            <p:nvPr/>
          </p:nvSpPr>
          <p:spPr>
            <a:xfrm>
              <a:off x="7985" y="5585"/>
              <a:ext cx="719" cy="684"/>
            </a:xfrm>
            <a:prstGeom prst="ellipse">
              <a:avLst/>
            </a:prstGeom>
            <a:solidFill>
              <a:srgbClr val="0099FF"/>
            </a:solidFill>
            <a:ln w="9525">
              <a:noFill/>
            </a:ln>
          </p:spPr>
          <p:txBody>
            <a:bodyPr anchor="ctr" anchorCtr="0"/>
            <a:lstStyle/>
            <a:p>
              <a:pPr algn="ctr"/>
              <a:endParaRPr lang="zh-CN" altLang="en-US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3560" name="椭圆 91"/>
            <p:cNvSpPr/>
            <p:nvPr/>
          </p:nvSpPr>
          <p:spPr>
            <a:xfrm>
              <a:off x="6536" y="6603"/>
              <a:ext cx="719" cy="684"/>
            </a:xfrm>
            <a:prstGeom prst="ellipse">
              <a:avLst/>
            </a:prstGeom>
            <a:solidFill>
              <a:srgbClr val="0099FF"/>
            </a:solidFill>
            <a:ln w="9525">
              <a:noFill/>
            </a:ln>
          </p:spPr>
          <p:txBody>
            <a:bodyPr anchor="ctr" anchorCtr="0"/>
            <a:lstStyle/>
            <a:p>
              <a:pPr algn="ctr"/>
              <a:endParaRPr lang="zh-CN" altLang="en-US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3561" name="椭圆 91"/>
            <p:cNvSpPr/>
            <p:nvPr/>
          </p:nvSpPr>
          <p:spPr>
            <a:xfrm>
              <a:off x="9434" y="5585"/>
              <a:ext cx="719" cy="684"/>
            </a:xfrm>
            <a:prstGeom prst="ellipse">
              <a:avLst/>
            </a:prstGeom>
            <a:solidFill>
              <a:srgbClr val="0099FF"/>
            </a:solidFill>
            <a:ln w="9525">
              <a:noFill/>
            </a:ln>
          </p:spPr>
          <p:txBody>
            <a:bodyPr anchor="ctr" anchorCtr="0"/>
            <a:lstStyle/>
            <a:p>
              <a:pPr algn="ctr"/>
              <a:endParaRPr lang="zh-CN" altLang="en-US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3562" name="椭圆 91"/>
            <p:cNvSpPr/>
            <p:nvPr/>
          </p:nvSpPr>
          <p:spPr>
            <a:xfrm>
              <a:off x="6536" y="5585"/>
              <a:ext cx="719" cy="684"/>
            </a:xfrm>
            <a:prstGeom prst="ellipse">
              <a:avLst/>
            </a:prstGeom>
            <a:solidFill>
              <a:srgbClr val="0099FF"/>
            </a:solidFill>
            <a:ln w="9525">
              <a:noFill/>
            </a:ln>
          </p:spPr>
          <p:txBody>
            <a:bodyPr anchor="ctr" anchorCtr="0"/>
            <a:lstStyle/>
            <a:p>
              <a:pPr algn="ctr"/>
              <a:endParaRPr lang="zh-CN" altLang="en-US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3563" name="椭圆 91"/>
            <p:cNvSpPr/>
            <p:nvPr/>
          </p:nvSpPr>
          <p:spPr>
            <a:xfrm>
              <a:off x="10883" y="6603"/>
              <a:ext cx="719" cy="684"/>
            </a:xfrm>
            <a:prstGeom prst="ellipse">
              <a:avLst/>
            </a:prstGeom>
            <a:solidFill>
              <a:srgbClr val="0099FF"/>
            </a:solidFill>
            <a:ln w="9525">
              <a:noFill/>
            </a:ln>
          </p:spPr>
          <p:txBody>
            <a:bodyPr anchor="ctr" anchorCtr="0"/>
            <a:lstStyle/>
            <a:p>
              <a:pPr algn="ctr"/>
              <a:endParaRPr lang="zh-CN" altLang="en-US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3564" name="椭圆 91"/>
            <p:cNvSpPr/>
            <p:nvPr/>
          </p:nvSpPr>
          <p:spPr>
            <a:xfrm>
              <a:off x="7985" y="6603"/>
              <a:ext cx="719" cy="684"/>
            </a:xfrm>
            <a:prstGeom prst="ellipse">
              <a:avLst/>
            </a:prstGeom>
            <a:solidFill>
              <a:srgbClr val="0099FF"/>
            </a:solidFill>
            <a:ln w="9525">
              <a:noFill/>
            </a:ln>
          </p:spPr>
          <p:txBody>
            <a:bodyPr anchor="ctr" anchorCtr="0"/>
            <a:lstStyle/>
            <a:p>
              <a:pPr algn="ctr"/>
              <a:endParaRPr lang="zh-CN" altLang="en-US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3565" name="椭圆 91"/>
            <p:cNvSpPr/>
            <p:nvPr/>
          </p:nvSpPr>
          <p:spPr>
            <a:xfrm>
              <a:off x="5087" y="5585"/>
              <a:ext cx="719" cy="684"/>
            </a:xfrm>
            <a:prstGeom prst="ellipse">
              <a:avLst/>
            </a:prstGeom>
            <a:solidFill>
              <a:srgbClr val="0099FF"/>
            </a:solidFill>
            <a:ln w="9525">
              <a:noFill/>
            </a:ln>
          </p:spPr>
          <p:txBody>
            <a:bodyPr anchor="ctr" anchorCtr="0"/>
            <a:lstStyle/>
            <a:p>
              <a:pPr algn="ctr"/>
              <a:endParaRPr lang="zh-CN" altLang="en-US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3566" name="椭圆 91"/>
            <p:cNvSpPr/>
            <p:nvPr/>
          </p:nvSpPr>
          <p:spPr>
            <a:xfrm>
              <a:off x="10883" y="5585"/>
              <a:ext cx="719" cy="684"/>
            </a:xfrm>
            <a:prstGeom prst="ellipse">
              <a:avLst/>
            </a:prstGeom>
            <a:solidFill>
              <a:srgbClr val="0099FF"/>
            </a:solidFill>
            <a:ln w="9525">
              <a:noFill/>
            </a:ln>
          </p:spPr>
          <p:txBody>
            <a:bodyPr anchor="ctr" anchorCtr="0"/>
            <a:lstStyle/>
            <a:p>
              <a:pPr algn="ctr"/>
              <a:endParaRPr lang="zh-CN" altLang="en-US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3567" name="椭圆 91"/>
            <p:cNvSpPr/>
            <p:nvPr/>
          </p:nvSpPr>
          <p:spPr>
            <a:xfrm>
              <a:off x="5087" y="6603"/>
              <a:ext cx="719" cy="684"/>
            </a:xfrm>
            <a:prstGeom prst="ellipse">
              <a:avLst/>
            </a:prstGeom>
            <a:solidFill>
              <a:srgbClr val="0099FF"/>
            </a:solidFill>
            <a:ln w="9525">
              <a:noFill/>
            </a:ln>
          </p:spPr>
          <p:txBody>
            <a:bodyPr anchor="ctr" anchorCtr="0"/>
            <a:lstStyle/>
            <a:p>
              <a:pPr algn="ctr"/>
              <a:endParaRPr lang="zh-CN" altLang="en-US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3568" name="椭圆 91"/>
            <p:cNvSpPr/>
            <p:nvPr/>
          </p:nvSpPr>
          <p:spPr>
            <a:xfrm>
              <a:off x="9434" y="6603"/>
              <a:ext cx="719" cy="684"/>
            </a:xfrm>
            <a:prstGeom prst="ellipse">
              <a:avLst/>
            </a:prstGeom>
            <a:solidFill>
              <a:srgbClr val="0099FF"/>
            </a:solidFill>
            <a:ln w="9525">
              <a:noFill/>
            </a:ln>
          </p:spPr>
          <p:txBody>
            <a:bodyPr anchor="ctr" anchorCtr="0"/>
            <a:lstStyle/>
            <a:p>
              <a:pPr algn="ctr"/>
              <a:endParaRPr lang="zh-CN" altLang="en-US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1934210" y="3673475"/>
            <a:ext cx="479425" cy="1370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9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6" name="Rectangle 16"/>
          <p:cNvSpPr>
            <a:spLocks noChangeArrowheads="1"/>
          </p:cNvSpPr>
          <p:nvPr/>
        </p:nvSpPr>
        <p:spPr bwMode="auto">
          <a:xfrm>
            <a:off x="2764473" y="3665538"/>
            <a:ext cx="479425" cy="1370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8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7" name="Rectangle 17"/>
          <p:cNvSpPr>
            <a:spLocks noChangeArrowheads="1"/>
          </p:cNvSpPr>
          <p:nvPr/>
        </p:nvSpPr>
        <p:spPr bwMode="auto">
          <a:xfrm>
            <a:off x="3470910" y="3665538"/>
            <a:ext cx="479425" cy="1370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8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8" name="Rectangle 36"/>
          <p:cNvSpPr>
            <a:spLocks noChangeArrowheads="1"/>
          </p:cNvSpPr>
          <p:nvPr/>
        </p:nvSpPr>
        <p:spPr bwMode="auto">
          <a:xfrm>
            <a:off x="4297998" y="3675063"/>
            <a:ext cx="479425" cy="1370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7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9" name="Rectangle 37"/>
          <p:cNvSpPr>
            <a:spLocks noChangeArrowheads="1"/>
          </p:cNvSpPr>
          <p:nvPr/>
        </p:nvSpPr>
        <p:spPr bwMode="auto">
          <a:xfrm>
            <a:off x="5007610" y="3665538"/>
            <a:ext cx="479425" cy="1370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7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0" name="Rectangle 38"/>
          <p:cNvSpPr>
            <a:spLocks noChangeArrowheads="1"/>
          </p:cNvSpPr>
          <p:nvPr/>
        </p:nvSpPr>
        <p:spPr bwMode="auto">
          <a:xfrm>
            <a:off x="5810885" y="3662363"/>
            <a:ext cx="479425" cy="1370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6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4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1" name="Rectangle 39"/>
          <p:cNvSpPr>
            <a:spLocks noChangeArrowheads="1"/>
          </p:cNvSpPr>
          <p:nvPr/>
        </p:nvSpPr>
        <p:spPr bwMode="auto">
          <a:xfrm>
            <a:off x="6515735" y="3662363"/>
            <a:ext cx="479425" cy="1370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4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6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2" name="Rectangle 40"/>
          <p:cNvSpPr>
            <a:spLocks noChangeArrowheads="1"/>
          </p:cNvSpPr>
          <p:nvPr/>
        </p:nvSpPr>
        <p:spPr bwMode="auto">
          <a:xfrm>
            <a:off x="7266623" y="3676650"/>
            <a:ext cx="479425" cy="73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5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3" name="Rectangle 41"/>
          <p:cNvSpPr>
            <a:spLocks noChangeArrowheads="1"/>
          </p:cNvSpPr>
          <p:nvPr/>
        </p:nvSpPr>
        <p:spPr bwMode="auto">
          <a:xfrm>
            <a:off x="7977823" y="3676650"/>
            <a:ext cx="479425" cy="73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5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pSp>
        <p:nvGrpSpPr>
          <p:cNvPr id="23578" name="Group 20"/>
          <p:cNvGrpSpPr/>
          <p:nvPr/>
        </p:nvGrpSpPr>
        <p:grpSpPr>
          <a:xfrm>
            <a:off x="1199198" y="2786063"/>
            <a:ext cx="1038225" cy="2284413"/>
            <a:chOff x="0" y="0"/>
            <a:chExt cx="654" cy="1439"/>
          </a:xfrm>
        </p:grpSpPr>
        <p:grpSp>
          <p:nvGrpSpPr>
            <p:cNvPr id="23579" name="Group 21"/>
            <p:cNvGrpSpPr/>
            <p:nvPr/>
          </p:nvGrpSpPr>
          <p:grpSpPr>
            <a:xfrm>
              <a:off x="185" y="373"/>
              <a:ext cx="436" cy="232"/>
              <a:chOff x="0" y="0"/>
              <a:chExt cx="635" cy="317"/>
            </a:xfrm>
          </p:grpSpPr>
          <p:sp>
            <p:nvSpPr>
              <p:cNvPr id="18" name="Line 4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318" cy="31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" name="Line 5"/>
              <p:cNvSpPr>
                <a:spLocks noChangeShapeType="1"/>
              </p:cNvSpPr>
              <p:nvPr/>
            </p:nvSpPr>
            <p:spPr bwMode="auto">
              <a:xfrm flipH="1" flipV="1">
                <a:off x="317" y="0"/>
                <a:ext cx="318" cy="31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5" name="Rectangle 6"/>
            <p:cNvSpPr>
              <a:spLocks noChangeArrowheads="1"/>
            </p:cNvSpPr>
            <p:nvPr/>
          </p:nvSpPr>
          <p:spPr bwMode="auto">
            <a:xfrm>
              <a:off x="172" y="0"/>
              <a:ext cx="482" cy="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10</a:t>
              </a:r>
              <a:endPara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6" name="Rectangle 7"/>
            <p:cNvSpPr>
              <a:spLocks noChangeArrowheads="1"/>
            </p:cNvSpPr>
            <p:nvPr/>
          </p:nvSpPr>
          <p:spPr bwMode="auto">
            <a:xfrm>
              <a:off x="0" y="575"/>
              <a:ext cx="36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9</a:t>
              </a:r>
              <a:endPara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1</a:t>
              </a:r>
              <a:endPara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23584" name="Group 27"/>
          <p:cNvGrpSpPr/>
          <p:nvPr/>
        </p:nvGrpSpPr>
        <p:grpSpPr>
          <a:xfrm>
            <a:off x="3015298" y="2786063"/>
            <a:ext cx="733425" cy="960437"/>
            <a:chOff x="125" y="0"/>
            <a:chExt cx="462" cy="605"/>
          </a:xfrm>
        </p:grpSpPr>
        <p:grpSp>
          <p:nvGrpSpPr>
            <p:cNvPr id="23585" name="Group 28"/>
            <p:cNvGrpSpPr/>
            <p:nvPr/>
          </p:nvGrpSpPr>
          <p:grpSpPr>
            <a:xfrm>
              <a:off x="128" y="373"/>
              <a:ext cx="436" cy="232"/>
              <a:chOff x="0" y="0"/>
              <a:chExt cx="635" cy="317"/>
            </a:xfrm>
          </p:grpSpPr>
          <p:sp>
            <p:nvSpPr>
              <p:cNvPr id="25" name="Line 4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318" cy="31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" name="Line 5"/>
              <p:cNvSpPr>
                <a:spLocks noChangeShapeType="1"/>
              </p:cNvSpPr>
              <p:nvPr/>
            </p:nvSpPr>
            <p:spPr bwMode="auto">
              <a:xfrm flipH="1" flipV="1">
                <a:off x="318" y="0"/>
                <a:ext cx="319" cy="31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2" name="Rectangle 6"/>
            <p:cNvSpPr>
              <a:spLocks noChangeArrowheads="1"/>
            </p:cNvSpPr>
            <p:nvPr/>
          </p:nvSpPr>
          <p:spPr bwMode="auto">
            <a:xfrm>
              <a:off x="125" y="0"/>
              <a:ext cx="462" cy="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10</a:t>
              </a:r>
              <a:endPara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23589" name="Group 34"/>
          <p:cNvGrpSpPr/>
          <p:nvPr/>
        </p:nvGrpSpPr>
        <p:grpSpPr>
          <a:xfrm>
            <a:off x="4544060" y="2786063"/>
            <a:ext cx="733425" cy="960437"/>
            <a:chOff x="125" y="0"/>
            <a:chExt cx="462" cy="605"/>
          </a:xfrm>
        </p:grpSpPr>
        <p:grpSp>
          <p:nvGrpSpPr>
            <p:cNvPr id="23590" name="Group 35"/>
            <p:cNvGrpSpPr/>
            <p:nvPr/>
          </p:nvGrpSpPr>
          <p:grpSpPr>
            <a:xfrm>
              <a:off x="128" y="373"/>
              <a:ext cx="436" cy="232"/>
              <a:chOff x="0" y="0"/>
              <a:chExt cx="635" cy="317"/>
            </a:xfrm>
          </p:grpSpPr>
          <p:sp>
            <p:nvSpPr>
              <p:cNvPr id="32" name="Line 4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318" cy="31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" name="Line 5"/>
              <p:cNvSpPr>
                <a:spLocks noChangeShapeType="1"/>
              </p:cNvSpPr>
              <p:nvPr/>
            </p:nvSpPr>
            <p:spPr bwMode="auto">
              <a:xfrm flipH="1" flipV="1">
                <a:off x="317" y="0"/>
                <a:ext cx="319" cy="31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9" name="Rectangle 6"/>
            <p:cNvSpPr>
              <a:spLocks noChangeArrowheads="1"/>
            </p:cNvSpPr>
            <p:nvPr/>
          </p:nvSpPr>
          <p:spPr bwMode="auto">
            <a:xfrm>
              <a:off x="125" y="0"/>
              <a:ext cx="462" cy="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10</a:t>
              </a:r>
              <a:endPara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23594" name="Group 41"/>
          <p:cNvGrpSpPr/>
          <p:nvPr/>
        </p:nvGrpSpPr>
        <p:grpSpPr>
          <a:xfrm>
            <a:off x="6055360" y="2786063"/>
            <a:ext cx="733425" cy="960437"/>
            <a:chOff x="125" y="0"/>
            <a:chExt cx="462" cy="605"/>
          </a:xfrm>
        </p:grpSpPr>
        <p:grpSp>
          <p:nvGrpSpPr>
            <p:cNvPr id="23595" name="Group 42"/>
            <p:cNvGrpSpPr/>
            <p:nvPr/>
          </p:nvGrpSpPr>
          <p:grpSpPr>
            <a:xfrm>
              <a:off x="128" y="373"/>
              <a:ext cx="436" cy="232"/>
              <a:chOff x="0" y="0"/>
              <a:chExt cx="635" cy="317"/>
            </a:xfrm>
          </p:grpSpPr>
          <p:sp>
            <p:nvSpPr>
              <p:cNvPr id="39" name="Line 4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318" cy="31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0" name="Line 5"/>
              <p:cNvSpPr>
                <a:spLocks noChangeShapeType="1"/>
              </p:cNvSpPr>
              <p:nvPr/>
            </p:nvSpPr>
            <p:spPr bwMode="auto">
              <a:xfrm flipH="1" flipV="1">
                <a:off x="318" y="0"/>
                <a:ext cx="319" cy="31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6" name="Rectangle 6"/>
            <p:cNvSpPr>
              <a:spLocks noChangeArrowheads="1"/>
            </p:cNvSpPr>
            <p:nvPr/>
          </p:nvSpPr>
          <p:spPr bwMode="auto">
            <a:xfrm>
              <a:off x="125" y="0"/>
              <a:ext cx="462" cy="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10</a:t>
              </a:r>
              <a:endPara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23599" name="Group 48"/>
          <p:cNvGrpSpPr/>
          <p:nvPr/>
        </p:nvGrpSpPr>
        <p:grpSpPr>
          <a:xfrm>
            <a:off x="7526973" y="2786063"/>
            <a:ext cx="733425" cy="960437"/>
            <a:chOff x="125" y="0"/>
            <a:chExt cx="462" cy="605"/>
          </a:xfrm>
        </p:grpSpPr>
        <p:grpSp>
          <p:nvGrpSpPr>
            <p:cNvPr id="23600" name="Group 49"/>
            <p:cNvGrpSpPr/>
            <p:nvPr/>
          </p:nvGrpSpPr>
          <p:grpSpPr>
            <a:xfrm>
              <a:off x="128" y="373"/>
              <a:ext cx="436" cy="232"/>
              <a:chOff x="0" y="0"/>
              <a:chExt cx="635" cy="317"/>
            </a:xfrm>
          </p:grpSpPr>
          <p:sp>
            <p:nvSpPr>
              <p:cNvPr id="46" name="Line 4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318" cy="31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7" name="Line 5"/>
              <p:cNvSpPr>
                <a:spLocks noChangeShapeType="1"/>
              </p:cNvSpPr>
              <p:nvPr/>
            </p:nvSpPr>
            <p:spPr bwMode="auto">
              <a:xfrm flipH="1" flipV="1">
                <a:off x="318" y="0"/>
                <a:ext cx="319" cy="31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43" name="Rectangle 6"/>
            <p:cNvSpPr>
              <a:spLocks noChangeArrowheads="1"/>
            </p:cNvSpPr>
            <p:nvPr/>
          </p:nvSpPr>
          <p:spPr bwMode="auto">
            <a:xfrm>
              <a:off x="125" y="0"/>
              <a:ext cx="462" cy="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10</a:t>
              </a:r>
              <a:endPara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1124585" y="2554605"/>
            <a:ext cx="68954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buClrTx/>
              <a:buSzTx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第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 7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课时 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 10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的认识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2882583" y="1616710"/>
            <a:ext cx="454723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6～10的认识和加减法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2096135" y="161099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5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FFF">
                  <a:alpha val="100000"/>
                </a:srgbClr>
              </a:clrFrom>
              <a:clrTo>
                <a:srgbClr val="FEFFFF">
                  <a:alpha val="100000"/>
                  <a:alpha val="0"/>
                </a:srgbClr>
              </a:clrTo>
            </a:clrChange>
          </a:blip>
          <a:srcRect l="15906" t="15625" r="6172" b="47455"/>
          <a:stretch>
            <a:fillRect/>
          </a:stretch>
        </p:blipFill>
        <p:spPr>
          <a:xfrm>
            <a:off x="201295" y="495300"/>
            <a:ext cx="5337175" cy="404558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4026" h="10633">
                <a:moveTo>
                  <a:pt x="0" y="0"/>
                </a:moveTo>
                <a:lnTo>
                  <a:pt x="40" y="0"/>
                </a:lnTo>
                <a:lnTo>
                  <a:pt x="40" y="682"/>
                </a:lnTo>
                <a:lnTo>
                  <a:pt x="2676" y="682"/>
                </a:lnTo>
                <a:lnTo>
                  <a:pt x="2676" y="0"/>
                </a:lnTo>
                <a:lnTo>
                  <a:pt x="14026" y="0"/>
                </a:lnTo>
                <a:lnTo>
                  <a:pt x="14026" y="10633"/>
                </a:lnTo>
                <a:lnTo>
                  <a:pt x="0" y="10633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9" name="AutoShape 27"/>
          <p:cNvSpPr/>
          <p:nvPr/>
        </p:nvSpPr>
        <p:spPr>
          <a:xfrm>
            <a:off x="5410200" y="1504950"/>
            <a:ext cx="2819400" cy="2079625"/>
          </a:xfrm>
          <a:prstGeom prst="wedgeRoundRectCallout">
            <a:avLst>
              <a:gd name="adj1" fmla="val 43063"/>
              <a:gd name="adj2" fmla="val 66971"/>
              <a:gd name="adj3" fmla="val 16667"/>
            </a:avLst>
          </a:prstGeom>
          <a:noFill/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再加</a:t>
            </a:r>
            <a:r>
              <a:rPr lang="en-US" altLang="zh-CN" sz="32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个老师，一共有（</a:t>
            </a:r>
            <a:r>
              <a:rPr lang="en-US" altLang="zh-CN" sz="32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 个人。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1292" name="Picture 38" descr="23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98665" y="2205355"/>
            <a:ext cx="693420" cy="6896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" name="AutoShape 27"/>
          <p:cNvSpPr/>
          <p:nvPr/>
        </p:nvSpPr>
        <p:spPr>
          <a:xfrm>
            <a:off x="5410200" y="2430145"/>
            <a:ext cx="2819400" cy="1177925"/>
          </a:xfrm>
          <a:prstGeom prst="wedgeRoundRectCallout">
            <a:avLst>
              <a:gd name="adj1" fmla="val 43063"/>
              <a:gd name="adj2" fmla="val 66971"/>
              <a:gd name="adj3" fmla="val 16667"/>
            </a:avLst>
          </a:prstGeom>
          <a:noFill/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just"/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图中有什么，请你数一数？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6" name="图片 5" descr="老师8 拷贝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7933055" y="3540760"/>
            <a:ext cx="1089660" cy="1399540"/>
          </a:xfrm>
          <a:prstGeom prst="rect">
            <a:avLst/>
          </a:prstGeom>
        </p:spPr>
      </p:pic>
      <p:sp>
        <p:nvSpPr>
          <p:cNvPr id="7" name="AutoShape 27"/>
          <p:cNvSpPr/>
          <p:nvPr/>
        </p:nvSpPr>
        <p:spPr>
          <a:xfrm>
            <a:off x="5410200" y="2832100"/>
            <a:ext cx="2819400" cy="763270"/>
          </a:xfrm>
          <a:prstGeom prst="wedgeRoundRectCallout">
            <a:avLst>
              <a:gd name="adj1" fmla="val 43063"/>
              <a:gd name="adj2" fmla="val 66971"/>
              <a:gd name="adj3" fmla="val 16667"/>
            </a:avLst>
          </a:prstGeom>
          <a:noFill/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有</a:t>
            </a:r>
            <a:r>
              <a:rPr lang="en-US" sz="32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个小朋友。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AutoShape 27"/>
          <p:cNvSpPr/>
          <p:nvPr/>
        </p:nvSpPr>
        <p:spPr>
          <a:xfrm>
            <a:off x="5486400" y="2974975"/>
            <a:ext cx="2819400" cy="633730"/>
          </a:xfrm>
          <a:prstGeom prst="wedgeRoundRectCallout">
            <a:avLst>
              <a:gd name="adj1" fmla="val 43063"/>
              <a:gd name="adj2" fmla="val 66971"/>
              <a:gd name="adj3" fmla="val 16667"/>
            </a:avLst>
          </a:prstGeom>
          <a:noFill/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还有</a:t>
            </a:r>
            <a:r>
              <a:rPr lang="en-US" altLang="zh-CN" sz="32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10</a:t>
            </a: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只鸽子。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23850" y="2257425"/>
            <a:ext cx="471170" cy="4699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830580" y="2396490"/>
            <a:ext cx="466090" cy="578485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1350645" y="2244725"/>
            <a:ext cx="477520" cy="47625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1882140" y="2242185"/>
            <a:ext cx="477520" cy="47625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1517650" y="2831465"/>
            <a:ext cx="490220" cy="48768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2089150" y="2948305"/>
            <a:ext cx="579755" cy="578485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3627120" y="2368550"/>
            <a:ext cx="579755" cy="578485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4292600" y="2206625"/>
            <a:ext cx="451485" cy="45085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4676775" y="2329815"/>
            <a:ext cx="540385" cy="53975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2915920" y="1264285"/>
            <a:ext cx="791210" cy="699135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823595" y="1433195"/>
            <a:ext cx="689610" cy="69596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1652905" y="1438275"/>
            <a:ext cx="689610" cy="69596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3" name="椭圆 62"/>
          <p:cNvSpPr/>
          <p:nvPr/>
        </p:nvSpPr>
        <p:spPr>
          <a:xfrm rot="19440000">
            <a:off x="2375535" y="993775"/>
            <a:ext cx="792480" cy="69596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2325370" y="531495"/>
            <a:ext cx="646430" cy="64516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2915920" y="784225"/>
            <a:ext cx="646430" cy="72009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4030345" y="1019175"/>
            <a:ext cx="646430" cy="64516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3819525" y="1561465"/>
            <a:ext cx="646430" cy="64516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2303145" y="2120900"/>
            <a:ext cx="492125" cy="64516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2359660" y="3756660"/>
            <a:ext cx="646430" cy="64516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3173095" y="3895725"/>
            <a:ext cx="646430" cy="64516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1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3" dur="500"/>
                                        <p:tgtEl>
                                          <p:spTgt spid="112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59" grpId="0" bldLvl="0" animBg="1"/>
      <p:bldP spid="59" grpId="1" animBg="1"/>
      <p:bldP spid="7" grpId="0" bldLvl="0" animBg="1"/>
      <p:bldP spid="7" grpId="1" animBg="1"/>
      <p:bldP spid="11" grpId="0" bldLvl="0" animBg="1"/>
      <p:bldP spid="23" grpId="0" bldLvl="0" animBg="1"/>
      <p:bldP spid="23" grpId="1" bldLvl="0" animBg="1"/>
      <p:bldP spid="28" grpId="0" bldLvl="0" animBg="1"/>
      <p:bldP spid="28" grpId="1" bldLvl="0" animBg="1"/>
      <p:bldP spid="40" grpId="0" bldLvl="0" animBg="1"/>
      <p:bldP spid="40" grpId="1" bldLvl="0" animBg="1"/>
      <p:bldP spid="42" grpId="0" bldLvl="0" animBg="1"/>
      <p:bldP spid="42" grpId="1" bldLvl="0" animBg="1"/>
      <p:bldP spid="43" grpId="0" bldLvl="0" animBg="1"/>
      <p:bldP spid="43" grpId="1" bldLvl="0" animBg="1"/>
      <p:bldP spid="44" grpId="0" bldLvl="0" animBg="1"/>
      <p:bldP spid="44" grpId="1" bldLvl="0" animBg="1"/>
      <p:bldP spid="45" grpId="0" bldLvl="0" animBg="1"/>
      <p:bldP spid="45" grpId="1" bldLvl="0" animBg="1"/>
      <p:bldP spid="46" grpId="0" bldLvl="0" animBg="1"/>
      <p:bldP spid="46" grpId="1" bldLvl="0" animBg="1"/>
      <p:bldP spid="48" grpId="0" bldLvl="0" animBg="1"/>
      <p:bldP spid="48" grpId="1" bldLvl="0" animBg="1"/>
      <p:bldP spid="49" grpId="0" bldLvl="0" animBg="1"/>
      <p:bldP spid="49" grpId="1" bldLvl="0" animBg="1"/>
      <p:bldP spid="61" grpId="0" bldLvl="0" animBg="1"/>
      <p:bldP spid="62" grpId="0" bldLvl="0" animBg="1"/>
      <p:bldP spid="63" grpId="0" bldLvl="0" animBg="1"/>
      <p:bldP spid="65" grpId="0" bldLvl="0" animBg="1"/>
      <p:bldP spid="66" grpId="0" bldLvl="0" animBg="1"/>
      <p:bldP spid="67" grpId="0" bldLvl="0" animBg="1"/>
      <p:bldP spid="68" grpId="0" bldLvl="0" animBg="1"/>
      <p:bldP spid="69" grpId="0" bldLvl="0" animBg="1"/>
      <p:bldP spid="70" grpId="0" bldLvl="0" animBg="1"/>
      <p:bldP spid="7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38" descr="23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14363" y="1397635"/>
            <a:ext cx="1235075" cy="12271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304" name="组合 22"/>
          <p:cNvGrpSpPr/>
          <p:nvPr/>
        </p:nvGrpSpPr>
        <p:grpSpPr>
          <a:xfrm>
            <a:off x="2155825" y="3152775"/>
            <a:ext cx="2663825" cy="582613"/>
            <a:chOff x="2800" y="4387"/>
            <a:chExt cx="4196" cy="918"/>
          </a:xfrm>
        </p:grpSpPr>
        <p:sp>
          <p:nvSpPr>
            <p:cNvPr id="8" name="TextBox 90"/>
            <p:cNvSpPr txBox="1">
              <a:spLocks noChangeArrowheads="1"/>
            </p:cNvSpPr>
            <p:nvPr/>
          </p:nvSpPr>
          <p:spPr bwMode="auto">
            <a:xfrm>
              <a:off x="2800" y="4387"/>
              <a:ext cx="4196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摆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10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个    。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2306" name="椭圆 91"/>
            <p:cNvSpPr/>
            <p:nvPr/>
          </p:nvSpPr>
          <p:spPr>
            <a:xfrm>
              <a:off x="5167" y="4480"/>
              <a:ext cx="719" cy="684"/>
            </a:xfrm>
            <a:prstGeom prst="ellipse">
              <a:avLst/>
            </a:prstGeom>
            <a:solidFill>
              <a:srgbClr val="0099FF"/>
            </a:solidFill>
            <a:ln w="9525">
              <a:noFill/>
            </a:ln>
          </p:spPr>
          <p:txBody>
            <a:bodyPr anchor="ctr" anchorCtr="0"/>
            <a:lstStyle/>
            <a:p>
              <a:pPr algn="ctr"/>
              <a:endParaRPr lang="zh-CN" altLang="en-US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2322" name="AutoShape 2"/>
          <p:cNvSpPr/>
          <p:nvPr/>
        </p:nvSpPr>
        <p:spPr>
          <a:xfrm>
            <a:off x="644525" y="699770"/>
            <a:ext cx="2862263" cy="396875"/>
          </a:xfrm>
          <a:prstGeom prst="roundRect">
            <a:avLst>
              <a:gd name="adj" fmla="val 4889"/>
            </a:avLst>
          </a:prstGeom>
          <a:solidFill>
            <a:srgbClr val="FCD9DD"/>
          </a:solidFill>
          <a:ln w="9525">
            <a:noFill/>
          </a:ln>
        </p:spPr>
        <p:txBody>
          <a:bodyPr wrap="none" anchor="ctr" anchorCtr="0"/>
          <a:lstStyle/>
          <a:p>
            <a:pPr>
              <a:lnSpc>
                <a:spcPct val="110000"/>
              </a:lnSpc>
            </a:pP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探究点</a:t>
            </a:r>
            <a:r>
              <a:rPr lang="en-US" altLang="zh-CN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：认识</a:t>
            </a:r>
            <a:r>
              <a:rPr lang="en-US" altLang="zh-CN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10</a:t>
            </a:r>
            <a:endParaRPr lang="en-US" altLang="zh-CN" sz="2600" b="1" dirty="0">
              <a:solidFill>
                <a:srgbClr val="FF376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2323" name="文本框 3"/>
          <p:cNvSpPr txBox="1"/>
          <p:nvPr/>
        </p:nvSpPr>
        <p:spPr>
          <a:xfrm>
            <a:off x="3643313" y="699770"/>
            <a:ext cx="272923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（教材第</a:t>
            </a:r>
            <a:r>
              <a:rPr lang="en-US" altLang="zh-CN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59</a:t>
            </a:r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页内容）</a:t>
            </a:r>
            <a:endParaRPr lang="zh-CN" altLang="en-US" sz="2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6" name="椭圆 91"/>
          <p:cNvSpPr/>
          <p:nvPr/>
        </p:nvSpPr>
        <p:spPr>
          <a:xfrm>
            <a:off x="2246630" y="3787775"/>
            <a:ext cx="456565" cy="434340"/>
          </a:xfrm>
          <a:prstGeom prst="ellipse">
            <a:avLst/>
          </a:prstGeom>
          <a:solidFill>
            <a:srgbClr val="0099FF"/>
          </a:solidFill>
          <a:ln w="9525">
            <a:noFill/>
          </a:ln>
        </p:spPr>
        <p:txBody>
          <a:bodyPr anchor="ctr" anchorCtr="0"/>
          <a:lstStyle/>
          <a:p>
            <a:pPr algn="ctr"/>
            <a:endParaRPr lang="zh-CN" altLang="en-US" b="1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椭圆 91"/>
          <p:cNvSpPr/>
          <p:nvPr/>
        </p:nvSpPr>
        <p:spPr>
          <a:xfrm>
            <a:off x="3473450" y="3787775"/>
            <a:ext cx="456565" cy="434340"/>
          </a:xfrm>
          <a:prstGeom prst="ellipse">
            <a:avLst/>
          </a:prstGeom>
          <a:solidFill>
            <a:srgbClr val="0099FF"/>
          </a:solidFill>
          <a:ln w="9525">
            <a:noFill/>
          </a:ln>
        </p:spPr>
        <p:txBody>
          <a:bodyPr anchor="ctr" anchorCtr="0"/>
          <a:lstStyle/>
          <a:p>
            <a:pPr algn="ctr"/>
            <a:endParaRPr lang="zh-CN" altLang="en-US" b="1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椭圆 91"/>
          <p:cNvSpPr/>
          <p:nvPr/>
        </p:nvSpPr>
        <p:spPr>
          <a:xfrm>
            <a:off x="4700270" y="3787775"/>
            <a:ext cx="456565" cy="434340"/>
          </a:xfrm>
          <a:prstGeom prst="ellipse">
            <a:avLst/>
          </a:prstGeom>
          <a:solidFill>
            <a:srgbClr val="0099FF"/>
          </a:solidFill>
          <a:ln w="9525">
            <a:noFill/>
          </a:ln>
        </p:spPr>
        <p:txBody>
          <a:bodyPr anchor="ctr" anchorCtr="0"/>
          <a:lstStyle/>
          <a:p>
            <a:pPr algn="ctr"/>
            <a:endParaRPr lang="zh-CN" altLang="en-US" b="1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椭圆 91"/>
          <p:cNvSpPr/>
          <p:nvPr/>
        </p:nvSpPr>
        <p:spPr>
          <a:xfrm>
            <a:off x="5927090" y="3787775"/>
            <a:ext cx="456565" cy="434340"/>
          </a:xfrm>
          <a:prstGeom prst="ellipse">
            <a:avLst/>
          </a:prstGeom>
          <a:solidFill>
            <a:srgbClr val="0099FF"/>
          </a:solidFill>
          <a:ln w="9525">
            <a:noFill/>
          </a:ln>
        </p:spPr>
        <p:txBody>
          <a:bodyPr anchor="ctr" anchorCtr="0"/>
          <a:lstStyle/>
          <a:p>
            <a:pPr algn="ctr"/>
            <a:endParaRPr lang="zh-CN" altLang="en-US" b="1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椭圆 91"/>
          <p:cNvSpPr/>
          <p:nvPr/>
        </p:nvSpPr>
        <p:spPr>
          <a:xfrm>
            <a:off x="7153910" y="3787775"/>
            <a:ext cx="456565" cy="434340"/>
          </a:xfrm>
          <a:prstGeom prst="ellipse">
            <a:avLst/>
          </a:prstGeom>
          <a:solidFill>
            <a:srgbClr val="0099FF"/>
          </a:solidFill>
          <a:ln w="9525">
            <a:noFill/>
          </a:ln>
        </p:spPr>
        <p:txBody>
          <a:bodyPr anchor="ctr" anchorCtr="0"/>
          <a:lstStyle/>
          <a:p>
            <a:pPr algn="ctr"/>
            <a:endParaRPr lang="zh-CN" altLang="en-US" b="1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椭圆 91"/>
          <p:cNvSpPr/>
          <p:nvPr/>
        </p:nvSpPr>
        <p:spPr>
          <a:xfrm>
            <a:off x="2246630" y="4464685"/>
            <a:ext cx="456565" cy="434340"/>
          </a:xfrm>
          <a:prstGeom prst="ellipse">
            <a:avLst/>
          </a:prstGeom>
          <a:solidFill>
            <a:srgbClr val="0099FF"/>
          </a:solidFill>
          <a:ln w="9525">
            <a:noFill/>
          </a:ln>
        </p:spPr>
        <p:txBody>
          <a:bodyPr anchor="ctr" anchorCtr="0"/>
          <a:lstStyle/>
          <a:p>
            <a:pPr algn="ctr"/>
            <a:endParaRPr lang="zh-CN" altLang="en-US" b="1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椭圆 91"/>
          <p:cNvSpPr/>
          <p:nvPr/>
        </p:nvSpPr>
        <p:spPr>
          <a:xfrm>
            <a:off x="3473450" y="4464685"/>
            <a:ext cx="456565" cy="434340"/>
          </a:xfrm>
          <a:prstGeom prst="ellipse">
            <a:avLst/>
          </a:prstGeom>
          <a:solidFill>
            <a:srgbClr val="0099FF"/>
          </a:solidFill>
          <a:ln w="9525">
            <a:noFill/>
          </a:ln>
        </p:spPr>
        <p:txBody>
          <a:bodyPr anchor="ctr" anchorCtr="0"/>
          <a:lstStyle/>
          <a:p>
            <a:pPr algn="ctr"/>
            <a:endParaRPr lang="zh-CN" altLang="en-US" b="1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椭圆 91"/>
          <p:cNvSpPr/>
          <p:nvPr/>
        </p:nvSpPr>
        <p:spPr>
          <a:xfrm>
            <a:off x="4700270" y="4464685"/>
            <a:ext cx="456565" cy="434340"/>
          </a:xfrm>
          <a:prstGeom prst="ellipse">
            <a:avLst/>
          </a:prstGeom>
          <a:solidFill>
            <a:srgbClr val="0099FF"/>
          </a:solidFill>
          <a:ln w="9525">
            <a:noFill/>
          </a:ln>
        </p:spPr>
        <p:txBody>
          <a:bodyPr anchor="ctr" anchorCtr="0"/>
          <a:lstStyle/>
          <a:p>
            <a:pPr algn="ctr"/>
            <a:endParaRPr lang="zh-CN" altLang="en-US" b="1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椭圆 91"/>
          <p:cNvSpPr/>
          <p:nvPr/>
        </p:nvSpPr>
        <p:spPr>
          <a:xfrm>
            <a:off x="5927090" y="4464685"/>
            <a:ext cx="456565" cy="434340"/>
          </a:xfrm>
          <a:prstGeom prst="ellipse">
            <a:avLst/>
          </a:prstGeom>
          <a:solidFill>
            <a:srgbClr val="0099FF"/>
          </a:solidFill>
          <a:ln w="9525">
            <a:noFill/>
          </a:ln>
        </p:spPr>
        <p:txBody>
          <a:bodyPr anchor="ctr" anchorCtr="0"/>
          <a:lstStyle/>
          <a:p>
            <a:pPr algn="ctr"/>
            <a:endParaRPr lang="zh-CN" altLang="en-US" b="1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椭圆 91"/>
          <p:cNvSpPr/>
          <p:nvPr/>
        </p:nvSpPr>
        <p:spPr>
          <a:xfrm>
            <a:off x="7153910" y="4464685"/>
            <a:ext cx="456565" cy="434340"/>
          </a:xfrm>
          <a:prstGeom prst="ellipse">
            <a:avLst/>
          </a:prstGeom>
          <a:solidFill>
            <a:srgbClr val="0099FF"/>
          </a:solidFill>
          <a:ln w="9525">
            <a:noFill/>
          </a:ln>
        </p:spPr>
        <p:txBody>
          <a:bodyPr anchor="ctr" anchorCtr="0"/>
          <a:lstStyle/>
          <a:p>
            <a:pPr algn="ctr"/>
            <a:endParaRPr lang="zh-CN" altLang="en-US" b="1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155825" y="1162685"/>
            <a:ext cx="2663825" cy="685800"/>
            <a:chOff x="3395" y="1831"/>
            <a:chExt cx="4195" cy="1080"/>
          </a:xfrm>
        </p:grpSpPr>
        <p:sp>
          <p:nvSpPr>
            <p:cNvPr id="3" name="TextBox 90"/>
            <p:cNvSpPr txBox="1">
              <a:spLocks noChangeArrowheads="1"/>
            </p:cNvSpPr>
            <p:nvPr/>
          </p:nvSpPr>
          <p:spPr bwMode="auto">
            <a:xfrm>
              <a:off x="3395" y="1992"/>
              <a:ext cx="4195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摆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10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朵    。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2" name="图片 1" descr="C:\Users\Administrator\Desktop\8.png8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>
            <a:xfrm>
              <a:off x="5553" y="1831"/>
              <a:ext cx="764" cy="1065"/>
            </a:xfrm>
            <a:prstGeom prst="rect">
              <a:avLst/>
            </a:prstGeom>
          </p:spPr>
        </p:pic>
      </p:grpSp>
      <p:pic>
        <p:nvPicPr>
          <p:cNvPr id="4" name="图片 3" descr="C:\Users\Administrator\Desktop\8.png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378076" y="1807210"/>
            <a:ext cx="485140" cy="676275"/>
          </a:xfrm>
          <a:prstGeom prst="rect">
            <a:avLst/>
          </a:prstGeom>
        </p:spPr>
      </p:pic>
      <p:pic>
        <p:nvPicPr>
          <p:cNvPr id="35" name="图片 34" descr="C:\Users\Administrator\Desktop\8.png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739516" y="1807210"/>
            <a:ext cx="485140" cy="676275"/>
          </a:xfrm>
          <a:prstGeom prst="rect">
            <a:avLst/>
          </a:prstGeom>
        </p:spPr>
      </p:pic>
      <p:pic>
        <p:nvPicPr>
          <p:cNvPr id="36" name="图片 35" descr="C:\Users\Administrator\Desktop\8.png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100956" y="1807210"/>
            <a:ext cx="485140" cy="676275"/>
          </a:xfrm>
          <a:prstGeom prst="rect">
            <a:avLst/>
          </a:prstGeom>
        </p:spPr>
      </p:pic>
      <p:pic>
        <p:nvPicPr>
          <p:cNvPr id="37" name="图片 36" descr="C:\Users\Administrator\Desktop\8.png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462396" y="1807210"/>
            <a:ext cx="485140" cy="676275"/>
          </a:xfrm>
          <a:prstGeom prst="rect">
            <a:avLst/>
          </a:prstGeom>
        </p:spPr>
      </p:pic>
      <p:pic>
        <p:nvPicPr>
          <p:cNvPr id="38" name="图片 37" descr="C:\Users\Administrator\Desktop\8.png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823836" y="1807210"/>
            <a:ext cx="485140" cy="676275"/>
          </a:xfrm>
          <a:prstGeom prst="rect">
            <a:avLst/>
          </a:prstGeom>
        </p:spPr>
      </p:pic>
      <p:pic>
        <p:nvPicPr>
          <p:cNvPr id="39" name="图片 38" descr="C:\Users\Administrator\Desktop\8.png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378076" y="2475230"/>
            <a:ext cx="485140" cy="676275"/>
          </a:xfrm>
          <a:prstGeom prst="rect">
            <a:avLst/>
          </a:prstGeom>
        </p:spPr>
      </p:pic>
      <p:pic>
        <p:nvPicPr>
          <p:cNvPr id="40" name="图片 39" descr="C:\Users\Administrator\Desktop\8.png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739516" y="2475230"/>
            <a:ext cx="485140" cy="676275"/>
          </a:xfrm>
          <a:prstGeom prst="rect">
            <a:avLst/>
          </a:prstGeom>
        </p:spPr>
      </p:pic>
      <p:pic>
        <p:nvPicPr>
          <p:cNvPr id="41" name="图片 40" descr="C:\Users\Administrator\Desktop\8.png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100956" y="2475230"/>
            <a:ext cx="485140" cy="676275"/>
          </a:xfrm>
          <a:prstGeom prst="rect">
            <a:avLst/>
          </a:prstGeom>
        </p:spPr>
      </p:pic>
      <p:pic>
        <p:nvPicPr>
          <p:cNvPr id="42" name="图片 41" descr="C:\Users\Administrator\Desktop\8.png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452871" y="2475230"/>
            <a:ext cx="485140" cy="676275"/>
          </a:xfrm>
          <a:prstGeom prst="rect">
            <a:avLst/>
          </a:prstGeom>
        </p:spPr>
      </p:pic>
      <p:pic>
        <p:nvPicPr>
          <p:cNvPr id="43" name="图片 42" descr="C:\Users\Administrator\Desktop\8.png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823836" y="2475230"/>
            <a:ext cx="485140" cy="6762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老师8 拷贝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46100" y="1889125"/>
            <a:ext cx="1076960" cy="1383030"/>
          </a:xfrm>
          <a:prstGeom prst="rect">
            <a:avLst/>
          </a:prstGeom>
        </p:spPr>
      </p:pic>
      <p:sp>
        <p:nvSpPr>
          <p:cNvPr id="9" name="AutoShape 27"/>
          <p:cNvSpPr/>
          <p:nvPr/>
        </p:nvSpPr>
        <p:spPr>
          <a:xfrm>
            <a:off x="2394585" y="1261745"/>
            <a:ext cx="6012815" cy="2413000"/>
          </a:xfrm>
          <a:prstGeom prst="wedgeRoundRectCallout">
            <a:avLst>
              <a:gd name="adj1" fmla="val -60972"/>
              <a:gd name="adj2" fmla="val 7157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数量是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10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的事物用数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“10”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来表示；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10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是由数字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“1”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和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“0”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组成的，它是一个两位数。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组合 9"/>
          <p:cNvGrpSpPr/>
          <p:nvPr/>
        </p:nvGrpSpPr>
        <p:grpSpPr>
          <a:xfrm>
            <a:off x="1125538" y="1688465"/>
            <a:ext cx="6975475" cy="2085975"/>
            <a:chOff x="2010" y="1468"/>
            <a:chExt cx="10986" cy="3287"/>
          </a:xfrm>
        </p:grpSpPr>
        <p:grpSp>
          <p:nvGrpSpPr>
            <p:cNvPr id="14338" name="组合 28"/>
            <p:cNvGrpSpPr/>
            <p:nvPr/>
          </p:nvGrpSpPr>
          <p:grpSpPr>
            <a:xfrm>
              <a:off x="2010" y="1468"/>
              <a:ext cx="10755" cy="3287"/>
              <a:chOff x="1891" y="1944"/>
              <a:chExt cx="10755" cy="3287"/>
            </a:xfrm>
          </p:grpSpPr>
          <p:grpSp>
            <p:nvGrpSpPr>
              <p:cNvPr id="14339" name="组合 12"/>
              <p:cNvGrpSpPr/>
              <p:nvPr/>
            </p:nvGrpSpPr>
            <p:grpSpPr>
              <a:xfrm>
                <a:off x="5605" y="3710"/>
                <a:ext cx="7041" cy="228"/>
                <a:chOff x="4314825" y="4635500"/>
                <a:chExt cx="2426747" cy="85726"/>
              </a:xfrm>
            </p:grpSpPr>
            <p:cxnSp>
              <p:nvCxnSpPr>
                <p:cNvPr id="25" name="直接连接符 24"/>
                <p:cNvCxnSpPr/>
                <p:nvPr/>
              </p:nvCxnSpPr>
              <p:spPr>
                <a:xfrm>
                  <a:off x="4322759" y="4635500"/>
                  <a:ext cx="0" cy="85726"/>
                </a:xfrm>
                <a:prstGeom prst="line">
                  <a:avLst/>
                </a:prstGeom>
                <a:ln w="19050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/>
                <p:cNvCxnSpPr/>
                <p:nvPr/>
              </p:nvCxnSpPr>
              <p:spPr>
                <a:xfrm>
                  <a:off x="4314825" y="4640262"/>
                  <a:ext cx="2422827" cy="0"/>
                </a:xfrm>
                <a:prstGeom prst="line">
                  <a:avLst/>
                </a:prstGeom>
                <a:ln w="19050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/>
                <p:cNvCxnSpPr/>
                <p:nvPr/>
              </p:nvCxnSpPr>
              <p:spPr>
                <a:xfrm>
                  <a:off x="4314825" y="4716463"/>
                  <a:ext cx="2422827" cy="0"/>
                </a:xfrm>
                <a:prstGeom prst="line">
                  <a:avLst/>
                </a:prstGeom>
                <a:ln w="19050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/>
                <p:cNvCxnSpPr/>
                <p:nvPr/>
              </p:nvCxnSpPr>
              <p:spPr>
                <a:xfrm>
                  <a:off x="6741572" y="4635500"/>
                  <a:ext cx="0" cy="85726"/>
                </a:xfrm>
                <a:prstGeom prst="line">
                  <a:avLst/>
                </a:prstGeom>
                <a:ln w="19050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14344" name="Picture 14" descr="159"/>
              <p:cNvPicPr>
                <a:picLocks noChangeAspect="1"/>
              </p:cNvPicPr>
              <p:nvPr/>
            </p:nvPicPr>
            <p:blipFill>
              <a:blip r:embed="rId1" cstate="print"/>
              <a:stretch>
                <a:fillRect/>
              </a:stretch>
            </p:blipFill>
            <p:spPr>
              <a:xfrm>
                <a:off x="1891" y="1944"/>
                <a:ext cx="8891" cy="3287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4345" name="组合 8"/>
            <p:cNvGrpSpPr/>
            <p:nvPr/>
          </p:nvGrpSpPr>
          <p:grpSpPr>
            <a:xfrm>
              <a:off x="10609" y="1480"/>
              <a:ext cx="2387" cy="452"/>
              <a:chOff x="10609" y="1480"/>
              <a:chExt cx="2387" cy="452"/>
            </a:xfrm>
          </p:grpSpPr>
          <p:sp>
            <p:nvSpPr>
              <p:cNvPr id="7" name="任意多边形 6"/>
              <p:cNvSpPr/>
              <p:nvPr/>
            </p:nvSpPr>
            <p:spPr>
              <a:xfrm>
                <a:off x="10826" y="1480"/>
                <a:ext cx="2171" cy="452"/>
              </a:xfrm>
              <a:custGeom>
                <a:avLst/>
                <a:gdLst>
                  <a:gd name="connisteX0" fmla="*/ 0 w 1378585"/>
                  <a:gd name="connsiteY0" fmla="*/ 0 h 302260"/>
                  <a:gd name="connisteX1" fmla="*/ 0 w 1378585"/>
                  <a:gd name="connsiteY1" fmla="*/ 302260 h 302260"/>
                  <a:gd name="connisteX2" fmla="*/ 1378585 w 1378585"/>
                  <a:gd name="connsiteY2" fmla="*/ 302260 h 302260"/>
                  <a:gd name="connisteX3" fmla="*/ 1378585 w 1378585"/>
                  <a:gd name="connsiteY3" fmla="*/ 0 h 302260"/>
                  <a:gd name="connisteX4" fmla="*/ 0 w 1378585"/>
                  <a:gd name="connsiteY4" fmla="*/ 0 h 302260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</a:cxnLst>
                <a:rect l="l" t="t" r="r" b="b"/>
                <a:pathLst>
                  <a:path w="1378585" h="302260">
                    <a:moveTo>
                      <a:pt x="0" y="0"/>
                    </a:moveTo>
                    <a:lnTo>
                      <a:pt x="0" y="302260"/>
                    </a:lnTo>
                    <a:lnTo>
                      <a:pt x="1378585" y="302260"/>
                    </a:lnTo>
                    <a:lnTo>
                      <a:pt x="137858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4C4A7"/>
              </a:solidFill>
              <a:ln w="22225">
                <a:solidFill>
                  <a:srgbClr val="221F1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10609" y="1511"/>
                <a:ext cx="1134" cy="407"/>
              </a:xfrm>
              <a:custGeom>
                <a:avLst/>
                <a:gdLst>
                  <a:gd name="connisteX0" fmla="*/ 0 w 1378585"/>
                  <a:gd name="connsiteY0" fmla="*/ 0 h 302260"/>
                  <a:gd name="connisteX1" fmla="*/ 0 w 1378585"/>
                  <a:gd name="connsiteY1" fmla="*/ 302260 h 302260"/>
                  <a:gd name="connisteX2" fmla="*/ 1378585 w 1378585"/>
                  <a:gd name="connsiteY2" fmla="*/ 302260 h 302260"/>
                  <a:gd name="connisteX3" fmla="*/ 1378585 w 1378585"/>
                  <a:gd name="connsiteY3" fmla="*/ 0 h 302260"/>
                  <a:gd name="connisteX4" fmla="*/ 0 w 1378585"/>
                  <a:gd name="connsiteY4" fmla="*/ 0 h 302260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</a:cxnLst>
                <a:rect l="l" t="t" r="r" b="b"/>
                <a:pathLst>
                  <a:path w="1378585" h="302260">
                    <a:moveTo>
                      <a:pt x="0" y="0"/>
                    </a:moveTo>
                    <a:lnTo>
                      <a:pt x="0" y="302260"/>
                    </a:lnTo>
                    <a:lnTo>
                      <a:pt x="1378585" y="302260"/>
                    </a:lnTo>
                    <a:lnTo>
                      <a:pt x="137858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4C4A7"/>
              </a:solidFill>
              <a:ln w="222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sp>
        <p:nvSpPr>
          <p:cNvPr id="7171" name="Rectangle 51"/>
          <p:cNvSpPr/>
          <p:nvPr/>
        </p:nvSpPr>
        <p:spPr>
          <a:xfrm>
            <a:off x="1746250" y="4037965"/>
            <a:ext cx="33115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颗珠子，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172" name="Rectangle 51"/>
          <p:cNvSpPr/>
          <p:nvPr/>
        </p:nvSpPr>
        <p:spPr>
          <a:xfrm>
            <a:off x="3954463" y="4053840"/>
            <a:ext cx="4125912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添上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颗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是（   ）。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175" name="Rectangle 51"/>
          <p:cNvSpPr/>
          <p:nvPr/>
        </p:nvSpPr>
        <p:spPr>
          <a:xfrm>
            <a:off x="6005513" y="4051935"/>
            <a:ext cx="8382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10</a:t>
            </a:r>
            <a:endParaRPr lang="en-US" altLang="zh-CN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4351" name="Picture 15" descr="16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57725" y="2434590"/>
            <a:ext cx="439738" cy="892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52" name="Picture 15" descr="16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97463" y="2434590"/>
            <a:ext cx="439737" cy="892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53" name="Picture 15" descr="16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87775" y="2434590"/>
            <a:ext cx="439738" cy="892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54" name="Picture 15" descr="16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24338" y="2434590"/>
            <a:ext cx="439737" cy="892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15" descr="16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32438" y="2434590"/>
            <a:ext cx="439737" cy="892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60" name="AutoShape 2"/>
          <p:cNvSpPr/>
          <p:nvPr/>
        </p:nvSpPr>
        <p:spPr>
          <a:xfrm>
            <a:off x="644525" y="980440"/>
            <a:ext cx="4167188" cy="396875"/>
          </a:xfrm>
          <a:prstGeom prst="roundRect">
            <a:avLst>
              <a:gd name="adj" fmla="val 4889"/>
            </a:avLst>
          </a:prstGeom>
          <a:solidFill>
            <a:srgbClr val="FCD9DD"/>
          </a:solidFill>
          <a:ln w="9525">
            <a:noFill/>
          </a:ln>
        </p:spPr>
        <p:txBody>
          <a:bodyPr wrap="none" anchor="ctr" anchorCtr="0"/>
          <a:lstStyle/>
          <a:p>
            <a:pPr>
              <a:lnSpc>
                <a:spcPct val="110000"/>
              </a:lnSpc>
            </a:pP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探究点</a:t>
            </a:r>
            <a:r>
              <a:rPr lang="en-US" altLang="zh-CN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：</a:t>
            </a:r>
            <a:r>
              <a:rPr lang="en-US" altLang="zh-CN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10 </a:t>
            </a: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的顺序、大小</a:t>
            </a:r>
            <a:endParaRPr lang="zh-CN" altLang="en-US" sz="2600" b="1" dirty="0">
              <a:solidFill>
                <a:srgbClr val="FF376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2323" name="文本框 3"/>
          <p:cNvSpPr txBox="1"/>
          <p:nvPr/>
        </p:nvSpPr>
        <p:spPr>
          <a:xfrm>
            <a:off x="4876483" y="947420"/>
            <a:ext cx="272923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（教材第</a:t>
            </a:r>
            <a:r>
              <a:rPr lang="en-US" altLang="zh-CN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59</a:t>
            </a:r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页内容）</a:t>
            </a:r>
            <a:endParaRPr lang="zh-CN" altLang="en-US" sz="2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5347 0.000000 L 0.000000 0.000000 " pathEditMode="relative" rAng="0" ptsTypes="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7172" grpId="0"/>
      <p:bldP spid="717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20"/>
          <p:cNvGrpSpPr/>
          <p:nvPr/>
        </p:nvGrpSpPr>
        <p:grpSpPr>
          <a:xfrm>
            <a:off x="3419476" y="2601913"/>
            <a:ext cx="1773238" cy="1666875"/>
            <a:chOff x="26" y="0"/>
            <a:chExt cx="1117" cy="1050"/>
          </a:xfrm>
        </p:grpSpPr>
        <p:sp>
          <p:nvSpPr>
            <p:cNvPr id="20" name="Rectangle 28"/>
            <p:cNvSpPr>
              <a:spLocks noChangeArrowheads="1"/>
            </p:cNvSpPr>
            <p:nvPr/>
          </p:nvSpPr>
          <p:spPr bwMode="auto">
            <a:xfrm>
              <a:off x="26" y="0"/>
              <a:ext cx="374" cy="1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6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9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6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10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1" name="椭圆 77"/>
            <p:cNvSpPr>
              <a:spLocks noChangeArrowheads="1"/>
            </p:cNvSpPr>
            <p:nvPr/>
          </p:nvSpPr>
          <p:spPr bwMode="auto">
            <a:xfrm>
              <a:off x="425" y="666"/>
              <a:ext cx="317" cy="317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2" name="矩形 44"/>
            <p:cNvSpPr>
              <a:spLocks noChangeArrowheads="1"/>
            </p:cNvSpPr>
            <p:nvPr/>
          </p:nvSpPr>
          <p:spPr bwMode="auto">
            <a:xfrm>
              <a:off x="826" y="669"/>
              <a:ext cx="317" cy="31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3" name="椭圆 77"/>
            <p:cNvSpPr>
              <a:spLocks noChangeArrowheads="1"/>
            </p:cNvSpPr>
            <p:nvPr/>
          </p:nvSpPr>
          <p:spPr bwMode="auto">
            <a:xfrm>
              <a:off x="425" y="180"/>
              <a:ext cx="317" cy="317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4" name="矩形 44"/>
            <p:cNvSpPr>
              <a:spLocks noChangeArrowheads="1"/>
            </p:cNvSpPr>
            <p:nvPr/>
          </p:nvSpPr>
          <p:spPr bwMode="auto">
            <a:xfrm>
              <a:off x="826" y="183"/>
              <a:ext cx="317" cy="31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pic>
        <p:nvPicPr>
          <p:cNvPr id="15367" name="Picture 50" descr="23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77850" y="1055688"/>
            <a:ext cx="8189913" cy="663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62" descr="23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38825" y="2486025"/>
            <a:ext cx="1039813" cy="2079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Picture 63" descr="23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17713" y="2486025"/>
            <a:ext cx="1046162" cy="2079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Rectangle 37"/>
          <p:cNvSpPr>
            <a:spLocks noChangeArrowheads="1"/>
          </p:cNvSpPr>
          <p:nvPr/>
        </p:nvSpPr>
        <p:spPr bwMode="auto">
          <a:xfrm>
            <a:off x="3992404" y="2849563"/>
            <a:ext cx="5892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＜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6" name="Rectangle 38"/>
          <p:cNvSpPr>
            <a:spLocks noChangeArrowheads="1"/>
          </p:cNvSpPr>
          <p:nvPr/>
        </p:nvSpPr>
        <p:spPr bwMode="auto">
          <a:xfrm>
            <a:off x="4032092" y="3625850"/>
            <a:ext cx="5892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＞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4662488" y="3611563"/>
            <a:ext cx="5715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9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4486275" y="2847975"/>
            <a:ext cx="9144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10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6350000" y="2564765"/>
            <a:ext cx="433705" cy="43307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Text Box 3"/>
          <p:cNvSpPr txBox="1"/>
          <p:nvPr/>
        </p:nvSpPr>
        <p:spPr>
          <a:xfrm>
            <a:off x="1066800" y="1187450"/>
            <a:ext cx="7008813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0～10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按照从小到大的顺序排列，后面的数比前面的数大；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0～10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各数中，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最大，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最小。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Box 2"/>
          <p:cNvSpPr txBox="1"/>
          <p:nvPr/>
        </p:nvSpPr>
        <p:spPr>
          <a:xfrm>
            <a:off x="667385" y="1450340"/>
            <a:ext cx="447675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先用    摆一摆，再填数。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410" name="Picture 46" descr="23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684973" y="1378903"/>
            <a:ext cx="323850" cy="666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1101725" y="3164205"/>
            <a:ext cx="479425" cy="73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" name="Rectangle 16"/>
          <p:cNvSpPr>
            <a:spLocks noChangeArrowheads="1"/>
          </p:cNvSpPr>
          <p:nvPr/>
        </p:nvSpPr>
        <p:spPr bwMode="auto">
          <a:xfrm>
            <a:off x="1931988" y="3156268"/>
            <a:ext cx="479425" cy="73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8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6" name="Rectangle 17"/>
          <p:cNvSpPr>
            <a:spLocks noChangeArrowheads="1"/>
          </p:cNvSpPr>
          <p:nvPr/>
        </p:nvSpPr>
        <p:spPr bwMode="auto">
          <a:xfrm>
            <a:off x="2638425" y="3156268"/>
            <a:ext cx="479425" cy="73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7" name="Rectangle 36"/>
          <p:cNvSpPr>
            <a:spLocks noChangeArrowheads="1"/>
          </p:cNvSpPr>
          <p:nvPr/>
        </p:nvSpPr>
        <p:spPr bwMode="auto">
          <a:xfrm>
            <a:off x="3465513" y="3165793"/>
            <a:ext cx="479425" cy="73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7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8" name="Rectangle 37"/>
          <p:cNvSpPr>
            <a:spLocks noChangeArrowheads="1"/>
          </p:cNvSpPr>
          <p:nvPr/>
        </p:nvSpPr>
        <p:spPr bwMode="auto">
          <a:xfrm>
            <a:off x="4175125" y="3156268"/>
            <a:ext cx="479425" cy="73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9" name="Rectangle 38"/>
          <p:cNvSpPr>
            <a:spLocks noChangeArrowheads="1"/>
          </p:cNvSpPr>
          <p:nvPr/>
        </p:nvSpPr>
        <p:spPr bwMode="auto">
          <a:xfrm>
            <a:off x="4978400" y="3153093"/>
            <a:ext cx="479425" cy="73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6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0" name="Rectangle 39"/>
          <p:cNvSpPr>
            <a:spLocks noChangeArrowheads="1"/>
          </p:cNvSpPr>
          <p:nvPr/>
        </p:nvSpPr>
        <p:spPr bwMode="auto">
          <a:xfrm>
            <a:off x="5683250" y="3153093"/>
            <a:ext cx="479425" cy="73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4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1" name="Rectangle 40"/>
          <p:cNvSpPr>
            <a:spLocks noChangeArrowheads="1"/>
          </p:cNvSpPr>
          <p:nvPr/>
        </p:nvSpPr>
        <p:spPr bwMode="auto">
          <a:xfrm>
            <a:off x="6434138" y="3167380"/>
            <a:ext cx="479425" cy="73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5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2" name="Rectangle 41"/>
          <p:cNvSpPr>
            <a:spLocks noChangeArrowheads="1"/>
          </p:cNvSpPr>
          <p:nvPr/>
        </p:nvSpPr>
        <p:spPr bwMode="auto">
          <a:xfrm>
            <a:off x="7145338" y="3167380"/>
            <a:ext cx="479425" cy="73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5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pSp>
        <p:nvGrpSpPr>
          <p:cNvPr id="17420" name="Group 20"/>
          <p:cNvGrpSpPr/>
          <p:nvPr/>
        </p:nvGrpSpPr>
        <p:grpSpPr>
          <a:xfrm>
            <a:off x="366713" y="2276793"/>
            <a:ext cx="1184275" cy="1644650"/>
            <a:chOff x="0" y="0"/>
            <a:chExt cx="746" cy="1036"/>
          </a:xfrm>
        </p:grpSpPr>
        <p:grpSp>
          <p:nvGrpSpPr>
            <p:cNvPr id="17421" name="Group 21"/>
            <p:cNvGrpSpPr/>
            <p:nvPr/>
          </p:nvGrpSpPr>
          <p:grpSpPr>
            <a:xfrm>
              <a:off x="185" y="373"/>
              <a:ext cx="436" cy="232"/>
              <a:chOff x="0" y="0"/>
              <a:chExt cx="635" cy="317"/>
            </a:xfrm>
          </p:grpSpPr>
          <p:sp>
            <p:nvSpPr>
              <p:cNvPr id="18" name="Line 4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318" cy="31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" name="Line 5"/>
              <p:cNvSpPr>
                <a:spLocks noChangeShapeType="1"/>
              </p:cNvSpPr>
              <p:nvPr/>
            </p:nvSpPr>
            <p:spPr bwMode="auto">
              <a:xfrm flipH="1" flipV="1">
                <a:off x="317" y="0"/>
                <a:ext cx="318" cy="31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5" name="Rectangle 6"/>
            <p:cNvSpPr>
              <a:spLocks noChangeArrowheads="1"/>
            </p:cNvSpPr>
            <p:nvPr/>
          </p:nvSpPr>
          <p:spPr bwMode="auto">
            <a:xfrm>
              <a:off x="172" y="0"/>
              <a:ext cx="482" cy="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10</a:t>
              </a:r>
              <a:endPara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6" name="Rectangle 7"/>
            <p:cNvSpPr>
              <a:spLocks noChangeArrowheads="1"/>
            </p:cNvSpPr>
            <p:nvPr/>
          </p:nvSpPr>
          <p:spPr bwMode="auto">
            <a:xfrm>
              <a:off x="0" y="575"/>
              <a:ext cx="362" cy="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9</a:t>
              </a:r>
              <a:endPara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7" name="Rectangle 101"/>
            <p:cNvSpPr>
              <a:spLocks noChangeArrowheads="1"/>
            </p:cNvSpPr>
            <p:nvPr/>
          </p:nvSpPr>
          <p:spPr bwMode="auto">
            <a:xfrm>
              <a:off x="501" y="683"/>
              <a:ext cx="245" cy="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20" name="Group 27"/>
          <p:cNvGrpSpPr/>
          <p:nvPr/>
        </p:nvGrpSpPr>
        <p:grpSpPr>
          <a:xfrm>
            <a:off x="1984375" y="2276793"/>
            <a:ext cx="1093788" cy="1473200"/>
            <a:chOff x="0" y="0"/>
            <a:chExt cx="689" cy="928"/>
          </a:xfrm>
        </p:grpSpPr>
        <p:grpSp>
          <p:nvGrpSpPr>
            <p:cNvPr id="17428" name="Group 28"/>
            <p:cNvGrpSpPr/>
            <p:nvPr/>
          </p:nvGrpSpPr>
          <p:grpSpPr>
            <a:xfrm>
              <a:off x="128" y="373"/>
              <a:ext cx="436" cy="232"/>
              <a:chOff x="0" y="0"/>
              <a:chExt cx="635" cy="317"/>
            </a:xfrm>
          </p:grpSpPr>
          <p:sp>
            <p:nvSpPr>
              <p:cNvPr id="25" name="Line 4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318" cy="31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" name="Line 5"/>
              <p:cNvSpPr>
                <a:spLocks noChangeShapeType="1"/>
              </p:cNvSpPr>
              <p:nvPr/>
            </p:nvSpPr>
            <p:spPr bwMode="auto">
              <a:xfrm flipH="1" flipV="1">
                <a:off x="318" y="0"/>
                <a:ext cx="319" cy="31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2" name="Rectangle 6"/>
            <p:cNvSpPr>
              <a:spLocks noChangeArrowheads="1"/>
            </p:cNvSpPr>
            <p:nvPr/>
          </p:nvSpPr>
          <p:spPr bwMode="auto">
            <a:xfrm>
              <a:off x="125" y="0"/>
              <a:ext cx="462" cy="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10</a:t>
              </a:r>
              <a:endPara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3" name="Rectangle 107"/>
            <p:cNvSpPr>
              <a:spLocks noChangeArrowheads="1"/>
            </p:cNvSpPr>
            <p:nvPr/>
          </p:nvSpPr>
          <p:spPr bwMode="auto">
            <a:xfrm>
              <a:off x="444" y="683"/>
              <a:ext cx="245" cy="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4" name="Rectangle 108"/>
            <p:cNvSpPr>
              <a:spLocks noChangeArrowheads="1"/>
            </p:cNvSpPr>
            <p:nvPr/>
          </p:nvSpPr>
          <p:spPr bwMode="auto">
            <a:xfrm>
              <a:off x="0" y="683"/>
              <a:ext cx="245" cy="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27" name="Group 34"/>
          <p:cNvGrpSpPr/>
          <p:nvPr/>
        </p:nvGrpSpPr>
        <p:grpSpPr>
          <a:xfrm>
            <a:off x="3513138" y="2276793"/>
            <a:ext cx="1093787" cy="1473200"/>
            <a:chOff x="0" y="0"/>
            <a:chExt cx="689" cy="928"/>
          </a:xfrm>
        </p:grpSpPr>
        <p:grpSp>
          <p:nvGrpSpPr>
            <p:cNvPr id="17435" name="Group 35"/>
            <p:cNvGrpSpPr/>
            <p:nvPr/>
          </p:nvGrpSpPr>
          <p:grpSpPr>
            <a:xfrm>
              <a:off x="128" y="373"/>
              <a:ext cx="436" cy="232"/>
              <a:chOff x="0" y="0"/>
              <a:chExt cx="635" cy="317"/>
            </a:xfrm>
          </p:grpSpPr>
          <p:sp>
            <p:nvSpPr>
              <p:cNvPr id="32" name="Line 4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318" cy="31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" name="Line 5"/>
              <p:cNvSpPr>
                <a:spLocks noChangeShapeType="1"/>
              </p:cNvSpPr>
              <p:nvPr/>
            </p:nvSpPr>
            <p:spPr bwMode="auto">
              <a:xfrm flipH="1" flipV="1">
                <a:off x="317" y="0"/>
                <a:ext cx="319" cy="31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9" name="Rectangle 6"/>
            <p:cNvSpPr>
              <a:spLocks noChangeArrowheads="1"/>
            </p:cNvSpPr>
            <p:nvPr/>
          </p:nvSpPr>
          <p:spPr bwMode="auto">
            <a:xfrm>
              <a:off x="125" y="0"/>
              <a:ext cx="462" cy="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10</a:t>
              </a:r>
              <a:endPara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30" name="Rectangle 116"/>
            <p:cNvSpPr>
              <a:spLocks noChangeArrowheads="1"/>
            </p:cNvSpPr>
            <p:nvPr/>
          </p:nvSpPr>
          <p:spPr bwMode="auto">
            <a:xfrm>
              <a:off x="444" y="683"/>
              <a:ext cx="245" cy="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31" name="Rectangle 117"/>
            <p:cNvSpPr>
              <a:spLocks noChangeArrowheads="1"/>
            </p:cNvSpPr>
            <p:nvPr/>
          </p:nvSpPr>
          <p:spPr bwMode="auto">
            <a:xfrm>
              <a:off x="0" y="683"/>
              <a:ext cx="245" cy="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34" name="Group 41"/>
          <p:cNvGrpSpPr/>
          <p:nvPr/>
        </p:nvGrpSpPr>
        <p:grpSpPr>
          <a:xfrm>
            <a:off x="5024438" y="2276793"/>
            <a:ext cx="1093787" cy="1473200"/>
            <a:chOff x="0" y="0"/>
            <a:chExt cx="689" cy="928"/>
          </a:xfrm>
        </p:grpSpPr>
        <p:grpSp>
          <p:nvGrpSpPr>
            <p:cNvPr id="17442" name="Group 42"/>
            <p:cNvGrpSpPr/>
            <p:nvPr/>
          </p:nvGrpSpPr>
          <p:grpSpPr>
            <a:xfrm>
              <a:off x="128" y="373"/>
              <a:ext cx="436" cy="232"/>
              <a:chOff x="0" y="0"/>
              <a:chExt cx="635" cy="317"/>
            </a:xfrm>
          </p:grpSpPr>
          <p:sp>
            <p:nvSpPr>
              <p:cNvPr id="39" name="Line 4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318" cy="31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0" name="Line 5"/>
              <p:cNvSpPr>
                <a:spLocks noChangeShapeType="1"/>
              </p:cNvSpPr>
              <p:nvPr/>
            </p:nvSpPr>
            <p:spPr bwMode="auto">
              <a:xfrm flipH="1" flipV="1">
                <a:off x="318" y="0"/>
                <a:ext cx="319" cy="31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6" name="Rectangle 6"/>
            <p:cNvSpPr>
              <a:spLocks noChangeArrowheads="1"/>
            </p:cNvSpPr>
            <p:nvPr/>
          </p:nvSpPr>
          <p:spPr bwMode="auto">
            <a:xfrm>
              <a:off x="125" y="0"/>
              <a:ext cx="462" cy="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10</a:t>
              </a:r>
              <a:endPara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37" name="Rectangle 123"/>
            <p:cNvSpPr>
              <a:spLocks noChangeArrowheads="1"/>
            </p:cNvSpPr>
            <p:nvPr/>
          </p:nvSpPr>
          <p:spPr bwMode="auto">
            <a:xfrm>
              <a:off x="444" y="683"/>
              <a:ext cx="245" cy="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38" name="Rectangle 124"/>
            <p:cNvSpPr>
              <a:spLocks noChangeArrowheads="1"/>
            </p:cNvSpPr>
            <p:nvPr/>
          </p:nvSpPr>
          <p:spPr bwMode="auto">
            <a:xfrm>
              <a:off x="0" y="683"/>
              <a:ext cx="245" cy="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41" name="Group 48"/>
          <p:cNvGrpSpPr/>
          <p:nvPr/>
        </p:nvGrpSpPr>
        <p:grpSpPr>
          <a:xfrm>
            <a:off x="6496050" y="2276793"/>
            <a:ext cx="1093788" cy="1473200"/>
            <a:chOff x="0" y="0"/>
            <a:chExt cx="689" cy="928"/>
          </a:xfrm>
        </p:grpSpPr>
        <p:grpSp>
          <p:nvGrpSpPr>
            <p:cNvPr id="17449" name="Group 49"/>
            <p:cNvGrpSpPr/>
            <p:nvPr/>
          </p:nvGrpSpPr>
          <p:grpSpPr>
            <a:xfrm>
              <a:off x="128" y="373"/>
              <a:ext cx="436" cy="232"/>
              <a:chOff x="0" y="0"/>
              <a:chExt cx="635" cy="317"/>
            </a:xfrm>
          </p:grpSpPr>
          <p:sp>
            <p:nvSpPr>
              <p:cNvPr id="46" name="Line 4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318" cy="31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7" name="Line 5"/>
              <p:cNvSpPr>
                <a:spLocks noChangeShapeType="1"/>
              </p:cNvSpPr>
              <p:nvPr/>
            </p:nvSpPr>
            <p:spPr bwMode="auto">
              <a:xfrm flipH="1" flipV="1">
                <a:off x="318" y="0"/>
                <a:ext cx="319" cy="31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43" name="Rectangle 6"/>
            <p:cNvSpPr>
              <a:spLocks noChangeArrowheads="1"/>
            </p:cNvSpPr>
            <p:nvPr/>
          </p:nvSpPr>
          <p:spPr bwMode="auto">
            <a:xfrm>
              <a:off x="125" y="0"/>
              <a:ext cx="462" cy="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10</a:t>
              </a:r>
              <a:endPara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44" name="Rectangle 130"/>
            <p:cNvSpPr>
              <a:spLocks noChangeArrowheads="1"/>
            </p:cNvSpPr>
            <p:nvPr/>
          </p:nvSpPr>
          <p:spPr bwMode="auto">
            <a:xfrm>
              <a:off x="444" y="683"/>
              <a:ext cx="245" cy="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45" name="Rectangle 131"/>
            <p:cNvSpPr>
              <a:spLocks noChangeArrowheads="1"/>
            </p:cNvSpPr>
            <p:nvPr/>
          </p:nvSpPr>
          <p:spPr bwMode="auto">
            <a:xfrm>
              <a:off x="0" y="683"/>
              <a:ext cx="245" cy="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17459" name="AutoShape 2"/>
          <p:cNvSpPr/>
          <p:nvPr/>
        </p:nvSpPr>
        <p:spPr>
          <a:xfrm>
            <a:off x="644525" y="678180"/>
            <a:ext cx="4167188" cy="396875"/>
          </a:xfrm>
          <a:prstGeom prst="roundRect">
            <a:avLst>
              <a:gd name="adj" fmla="val 4889"/>
            </a:avLst>
          </a:prstGeom>
          <a:solidFill>
            <a:srgbClr val="FCD9DD"/>
          </a:solidFill>
          <a:ln w="9525">
            <a:noFill/>
          </a:ln>
        </p:spPr>
        <p:txBody>
          <a:bodyPr wrap="none" anchor="ctr" anchorCtr="0"/>
          <a:lstStyle/>
          <a:p>
            <a:pPr>
              <a:lnSpc>
                <a:spcPct val="110000"/>
              </a:lnSpc>
            </a:pP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探究点</a:t>
            </a:r>
            <a:r>
              <a:rPr lang="en-US" altLang="zh-CN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3</a:t>
            </a: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：</a:t>
            </a:r>
            <a:r>
              <a:rPr lang="en-US" altLang="zh-CN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10 </a:t>
            </a: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的组成、写法</a:t>
            </a:r>
            <a:endParaRPr lang="zh-CN" altLang="en-US" sz="2600" b="1" dirty="0">
              <a:solidFill>
                <a:srgbClr val="FF376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2" name="Picture 46" descr="23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1883" y="4177983"/>
            <a:ext cx="323850" cy="666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Picture 46" descr="23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444308" y="4177983"/>
            <a:ext cx="323850" cy="666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Picture 46" descr="23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796733" y="4177983"/>
            <a:ext cx="323850" cy="666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" name="Picture 46" descr="23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149158" y="4177983"/>
            <a:ext cx="323850" cy="666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" name="Picture 46" descr="23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501583" y="4177983"/>
            <a:ext cx="323850" cy="666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" name="Picture 46" descr="23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263708" y="4177983"/>
            <a:ext cx="323850" cy="666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" name="Picture 46" descr="23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911283" y="4177983"/>
            <a:ext cx="323850" cy="666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" name="Picture 46" descr="23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558858" y="4177983"/>
            <a:ext cx="323850" cy="666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" name="Picture 46" descr="23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206433" y="4177983"/>
            <a:ext cx="323850" cy="666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" name="Picture 46" descr="23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854008" y="4177983"/>
            <a:ext cx="323850" cy="666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23" name="文本框 3"/>
          <p:cNvSpPr txBox="1"/>
          <p:nvPr/>
        </p:nvSpPr>
        <p:spPr>
          <a:xfrm>
            <a:off x="2342833" y="177165"/>
            <a:ext cx="272923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（教材第</a:t>
            </a:r>
            <a:r>
              <a:rPr lang="en-US" altLang="zh-CN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60</a:t>
            </a:r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页内容）</a:t>
            </a:r>
            <a:endParaRPr lang="zh-CN" altLang="en-US" sz="2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4911725" y="485775"/>
            <a:ext cx="3847465" cy="2152650"/>
            <a:chOff x="7735" y="765"/>
            <a:chExt cx="6059" cy="3390"/>
          </a:xfrm>
        </p:grpSpPr>
        <p:sp>
          <p:nvSpPr>
            <p:cNvPr id="13" name="AutoShape 27"/>
            <p:cNvSpPr/>
            <p:nvPr/>
          </p:nvSpPr>
          <p:spPr>
            <a:xfrm>
              <a:off x="7735" y="765"/>
              <a:ext cx="5376" cy="1907"/>
            </a:xfrm>
            <a:prstGeom prst="wedgeRoundRectCallout">
              <a:avLst>
                <a:gd name="adj1" fmla="val 41666"/>
                <a:gd name="adj2" fmla="val 68720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>
                <a:lnSpc>
                  <a:spcPct val="100000"/>
                </a:lnSpc>
                <a:spcBef>
                  <a:spcPct val="50000"/>
                </a:spcBef>
              </a:pPr>
              <a:r>
                <a:rPr lang="zh-CN" altLang="en-US" sz="32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看到每一组，你还能想到什么？</a:t>
              </a:r>
              <a:endPara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3" name="图片 2" descr="老师8 拷贝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flipH="1">
              <a:off x="12420" y="2391"/>
              <a:ext cx="1374" cy="1765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3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5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tags/tag1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581</Words>
  <Application>WPS 演示</Application>
  <PresentationFormat>全屏显示(16:9)</PresentationFormat>
  <Paragraphs>197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Arial</vt:lpstr>
      <vt:lpstr>宋体</vt:lpstr>
      <vt:lpstr>Wingdings</vt:lpstr>
      <vt:lpstr>Calibri</vt:lpstr>
      <vt:lpstr>微软雅黑</vt:lpstr>
      <vt:lpstr>Wingdings</vt:lpstr>
      <vt:lpstr>黑体</vt:lpstr>
      <vt:lpstr>楷体</vt:lpstr>
      <vt:lpstr>Arial Unicode MS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696</cp:revision>
  <dcterms:created xsi:type="dcterms:W3CDTF">2015-05-29T07:51:00Z</dcterms:created>
  <dcterms:modified xsi:type="dcterms:W3CDTF">2023-09-28T13:09:20Z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41AA928D7E984EC1B1D87001A94989A5</vt:lpwstr>
  </property>
  <property fmtid="{D5CDD505-2E9C-101B-9397-08002B2CF9AE}" pid="5" name="KSOSaveFontToCloudKey">
    <vt:lpwstr>443445414_embed</vt:lpwstr>
  </property>
</Properties>
</file>