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sldIdLst>
    <p:sldId id="256" r:id="rId4"/>
    <p:sldId id="257" r:id="rId6"/>
    <p:sldId id="260" r:id="rId7"/>
    <p:sldId id="267" r:id="rId8"/>
    <p:sldId id="268" r:id="rId9"/>
    <p:sldId id="269" r:id="rId10"/>
    <p:sldId id="277" r:id="rId11"/>
    <p:sldId id="258" r:id="rId12"/>
    <p:sldId id="275" r:id="rId13"/>
    <p:sldId id="276" r:id="rId14"/>
    <p:sldId id="278" r:id="rId15"/>
    <p:sldId id="259" r:id="rId16"/>
    <p:sldId id="261" r:id="rId17"/>
    <p:sldId id="262" r:id="rId18"/>
    <p:sldId id="285" r:id="rId19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1"/>
      </p:cViewPr>
      <p:guideLst>
        <p:guide orient="horz" pos="162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8" name="组合 17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0" name="矩形: 圆角 19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: 圆角 20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6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两、三位数乘一位数（不进位）的笔算</a:t>
                  </a:r>
                  <a:endParaRPr lang="zh-CN" altLang="en-US" sz="3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335560" y="640563"/>
            <a:ext cx="8330268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买一个电饭煲要花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元，洗衣机的价钱是电饭煲的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倍，买一个洗衣机要花多少钱？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40587" y="2805856"/>
            <a:ext cx="1571523" cy="2024336"/>
          </a:xfrm>
          <a:prstGeom prst="rect">
            <a:avLst/>
          </a:prstGeom>
        </p:spPr>
      </p:pic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1083990" y="3714915"/>
            <a:ext cx="54425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答：买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一个洗衣机要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488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66560" y="1743213"/>
            <a:ext cx="2829238" cy="1666140"/>
            <a:chOff x="2755995" y="3464402"/>
            <a:chExt cx="3478064" cy="1574379"/>
          </a:xfrm>
        </p:grpSpPr>
        <p:sp>
          <p:nvSpPr>
            <p:cNvPr id="7" name="云形标注 6"/>
            <p:cNvSpPr/>
            <p:nvPr/>
          </p:nvSpPr>
          <p:spPr>
            <a:xfrm>
              <a:off x="2755995" y="3464402"/>
              <a:ext cx="3456384" cy="1574379"/>
            </a:xfrm>
            <a:prstGeom prst="cloudCallout">
              <a:avLst>
                <a:gd name="adj1" fmla="val 27755"/>
                <a:gd name="adj2" fmla="val 49456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076974" y="3590792"/>
              <a:ext cx="3157085" cy="1417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求一个数的几倍是多少，用乘法计算。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02655" y="2783271"/>
            <a:ext cx="3794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122×4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1696" y="1922770"/>
            <a:ext cx="2085975" cy="208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4988" y="567118"/>
            <a:ext cx="7848600" cy="193033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小力第一天写了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113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个字，第二天写了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131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个字，写了两天才完成了计划的一半，小力已经写了多少个字？小力一共要写多少个字？</a:t>
            </a: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4988" y="2861310"/>
            <a:ext cx="2881313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113+131=244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kumimoji="0" lang="zh-CN" altLang="en-US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3233" y="3747135"/>
            <a:ext cx="812709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</a:t>
            </a:r>
            <a:r>
              <a:rPr kumimoji="0" lang="en-US" altLang="zh-CN" sz="2800" b="1" i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kumimoji="0" lang="zh-CN" altLang="en-US" sz="2800" b="1" i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小力已经写了</a:t>
            </a:r>
            <a:r>
              <a:rPr kumimoji="0" lang="en-US" altLang="zh-CN" sz="2800" b="1" i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244</a:t>
            </a:r>
            <a:r>
              <a:rPr kumimoji="0" lang="zh-CN" altLang="en-US" sz="2800" b="1" i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个字；小力一共要写</a:t>
            </a:r>
            <a:r>
              <a:rPr kumimoji="0" lang="en-US" altLang="zh-CN" sz="2800" b="1" i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488</a:t>
            </a:r>
            <a:r>
              <a:rPr kumimoji="0" lang="zh-CN" altLang="en-US" sz="2800" b="1" i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个字。</a:t>
            </a:r>
            <a:endParaRPr kumimoji="0" lang="zh-CN" altLang="en-US" sz="2800" b="1" i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763645" y="2861310"/>
            <a:ext cx="281559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244×2=488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kumimoji="0" lang="zh-CN" altLang="en-US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0363" y="1429104"/>
            <a:ext cx="5722920" cy="3126049"/>
          </a:xfrm>
          <a:prstGeom prst="rect">
            <a:avLst/>
          </a:prstGeom>
          <a:solidFill>
            <a:schemeClr val="bg1"/>
          </a:solidFill>
          <a:ln w="38100">
            <a:solidFill>
              <a:srgbClr val="3D6C56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两、三位数乘一位数（不进位）的笔算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把一位数写在多位数的下面，与多位数的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个位对齐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乘起，用一位数依次去乘多位数的每一个数，乘到哪一位积就写在那一位下面。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99418" y="692079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763954" y="1906786"/>
            <a:ext cx="2191177" cy="2275286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51"/>
          <p:cNvSpPr>
            <a:spLocks noChangeArrowheads="1"/>
          </p:cNvSpPr>
          <p:nvPr/>
        </p:nvSpPr>
        <p:spPr bwMode="auto">
          <a:xfrm>
            <a:off x="7513694" y="3337299"/>
            <a:ext cx="598214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1"/>
          <p:cNvSpPr>
            <a:spLocks noChangeArrowheads="1"/>
          </p:cNvSpPr>
          <p:nvPr/>
        </p:nvSpPr>
        <p:spPr bwMode="auto">
          <a:xfrm>
            <a:off x="7889481" y="3341730"/>
            <a:ext cx="5762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1"/>
          <p:cNvSpPr>
            <a:spLocks noChangeArrowheads="1"/>
          </p:cNvSpPr>
          <p:nvPr/>
        </p:nvSpPr>
        <p:spPr bwMode="auto">
          <a:xfrm>
            <a:off x="6264837" y="2203509"/>
            <a:ext cx="290671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1 2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" name="直接连接符 46"/>
          <p:cNvCxnSpPr/>
          <p:nvPr/>
        </p:nvCxnSpPr>
        <p:spPr bwMode="auto">
          <a:xfrm>
            <a:off x="7167590" y="3409690"/>
            <a:ext cx="1336430" cy="175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51"/>
          <p:cNvSpPr>
            <a:spLocks noChangeArrowheads="1"/>
          </p:cNvSpPr>
          <p:nvPr/>
        </p:nvSpPr>
        <p:spPr bwMode="auto">
          <a:xfrm>
            <a:off x="7508096" y="2650497"/>
            <a:ext cx="22320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01176" y="2765628"/>
            <a:ext cx="1941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7866500" y="2125710"/>
            <a:ext cx="447758" cy="1221082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 rot="19531220">
            <a:off x="7582512" y="2116374"/>
            <a:ext cx="523095" cy="1352969"/>
          </a:xfrm>
          <a:prstGeom prst="ellipse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4862919" y="1062990"/>
            <a:ext cx="4278630" cy="9175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51"/>
          <p:cNvSpPr>
            <a:spLocks noChangeArrowheads="1"/>
          </p:cNvSpPr>
          <p:nvPr/>
        </p:nvSpPr>
        <p:spPr bwMode="auto">
          <a:xfrm>
            <a:off x="7385774" y="1188720"/>
            <a:ext cx="200406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 bldLvl="0" animBg="1"/>
      <p:bldP spid="28" grpId="0" bldLvl="0" animBg="1"/>
      <p:bldP spid="44" grpId="0"/>
      <p:bldP spid="45" grpId="0"/>
      <p:bldP spid="46" grpId="0"/>
      <p:bldP spid="48" grpId="0"/>
      <p:bldP spid="49" grpId="0"/>
      <p:bldP spid="50" grpId="0" bldLvl="0" animBg="1"/>
      <p:bldP spid="50" grpId="1" bldLvl="0" animBg="1"/>
      <p:bldP spid="51" grpId="0" bldLvl="0" animBg="1"/>
      <p:bldP spid="40" grpId="0" bldLvl="0" animBg="1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14032" y="608367"/>
            <a:ext cx="1758366" cy="1758366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462906" y="820915"/>
            <a:ext cx="6539132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口算：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304800">
              <a:lnSpc>
                <a:spcPct val="120000"/>
              </a:lnSpc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并用自己的话说一说你是怎样算的。</a:t>
            </a:r>
            <a:endParaRPr lang="en-US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83568" y="2070748"/>
            <a:ext cx="7874624" cy="2001329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755576" y="2805310"/>
            <a:ext cx="72728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12×3=     31×2=     2×41=    33×3=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3×11=     14×2=     11×6=    42×2=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21593" y="2388844"/>
            <a:ext cx="11027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62385" y="2374671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18893" y="2380697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45140" y="2374671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38612" y="3256393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80277" y="3256393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18893" y="3256308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16728" y="3223374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2" grpId="0" bldLvl="0" animBg="1"/>
      <p:bldP spid="13" grpId="0" bldLvl="0" autoUpdateAnimBg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651" y="3042322"/>
            <a:ext cx="1770637" cy="177063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22665" y="1913771"/>
            <a:ext cx="2769170" cy="1383665"/>
            <a:chOff x="2323973" y="3454649"/>
            <a:chExt cx="3646003" cy="1383665"/>
          </a:xfrm>
        </p:grpSpPr>
        <p:sp>
          <p:nvSpPr>
            <p:cNvPr id="4" name="矩形标注 3"/>
            <p:cNvSpPr/>
            <p:nvPr/>
          </p:nvSpPr>
          <p:spPr>
            <a:xfrm>
              <a:off x="2323973" y="3454649"/>
              <a:ext cx="3646003" cy="1327874"/>
            </a:xfrm>
            <a:prstGeom prst="wedgeRoundRectCallout">
              <a:avLst/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15940" y="3454649"/>
              <a:ext cx="3462990" cy="1383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举手回答：应该用什么法计算？怎样列式？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Picture 16" descr="9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09"/>
          <a:stretch>
            <a:fillRect/>
          </a:stretch>
        </p:blipFill>
        <p:spPr bwMode="auto">
          <a:xfrm>
            <a:off x="3161685" y="2867211"/>
            <a:ext cx="4747089" cy="1115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006382" y="3927641"/>
            <a:ext cx="6766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每盒有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支彩笔，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盒一共有多少支彩笔？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928" y="692639"/>
            <a:ext cx="3891762" cy="2189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25724" y="3223050"/>
            <a:ext cx="1895161" cy="1895161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704633" y="1824112"/>
            <a:ext cx="3138551" cy="1317972"/>
            <a:chOff x="2755995" y="3464401"/>
            <a:chExt cx="3456384" cy="1586911"/>
          </a:xfrm>
        </p:grpSpPr>
        <p:sp>
          <p:nvSpPr>
            <p:cNvPr id="202" name="矩形标注 201"/>
            <p:cNvSpPr/>
            <p:nvPr/>
          </p:nvSpPr>
          <p:spPr>
            <a:xfrm>
              <a:off x="2755995" y="3464401"/>
              <a:ext cx="3456384" cy="1586911"/>
            </a:xfrm>
            <a:prstGeom prst="wedgeRoundRectCallout">
              <a:avLst>
                <a:gd name="adj1" fmla="val 9371"/>
                <a:gd name="adj2" fmla="val 7050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3021417" y="3776920"/>
              <a:ext cx="3042041" cy="90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是多少，用（    ）计算。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402895" y="738856"/>
            <a:ext cx="6715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每盒有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支彩笔，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盒一共有多少支彩笔？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36"/>
          <p:cNvSpPr txBox="1">
            <a:spLocks noChangeArrowheads="1"/>
          </p:cNvSpPr>
          <p:nvPr/>
        </p:nvSpPr>
        <p:spPr bwMode="auto">
          <a:xfrm flipH="1">
            <a:off x="6699360" y="2476836"/>
            <a:ext cx="114909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乘法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298065" y="1178094"/>
            <a:ext cx="4233672" cy="91728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3286784" y="2547736"/>
            <a:ext cx="1854069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10×3=30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55022" y="3647411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30+6=36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55022" y="30888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2×3=6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51"/>
          <p:cNvSpPr>
            <a:spLocks noChangeArrowheads="1"/>
          </p:cNvSpPr>
          <p:nvPr/>
        </p:nvSpPr>
        <p:spPr bwMode="auto">
          <a:xfrm>
            <a:off x="3854668" y="1372940"/>
            <a:ext cx="3136150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321" y="3060700"/>
            <a:ext cx="2171165" cy="217116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667828" y="2004988"/>
            <a:ext cx="2105449" cy="1314401"/>
            <a:chOff x="2852233" y="3682594"/>
            <a:chExt cx="3360146" cy="1368717"/>
          </a:xfrm>
        </p:grpSpPr>
        <p:sp>
          <p:nvSpPr>
            <p:cNvPr id="31" name="矩形标注 30"/>
            <p:cNvSpPr/>
            <p:nvPr/>
          </p:nvSpPr>
          <p:spPr>
            <a:xfrm>
              <a:off x="2852233" y="3682594"/>
              <a:ext cx="3360146" cy="1368717"/>
            </a:xfrm>
            <a:prstGeom prst="wedgeRoundRectCallout">
              <a:avLst/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011285" y="3882216"/>
              <a:ext cx="3042041" cy="992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举手回答：怎样口算？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0" grpId="0" bldLvl="0" animBg="1"/>
      <p:bldP spid="37" grpId="0"/>
      <p:bldP spid="4" grpId="0"/>
      <p:bldP spid="5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942206" y="661588"/>
            <a:ext cx="3400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12×3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1475656" y="662686"/>
            <a:ext cx="313615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笔算：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7210" y="1386215"/>
            <a:ext cx="2952328" cy="638287"/>
          </a:xfrm>
          <a:prstGeom prst="roundRect">
            <a:avLst/>
          </a:prstGeom>
          <a:solidFill>
            <a:srgbClr val="3D6C5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相同数位对齐；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57210" y="2234109"/>
            <a:ext cx="2952328" cy="648072"/>
          </a:xfrm>
          <a:prstGeom prst="roundRect">
            <a:avLst/>
          </a:prstGeom>
          <a:solidFill>
            <a:srgbClr val="3D6C5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从个位乘起；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357210" y="3126241"/>
            <a:ext cx="2952328" cy="908068"/>
          </a:xfrm>
          <a:prstGeom prst="roundRect">
            <a:avLst/>
          </a:prstGeom>
          <a:solidFill>
            <a:srgbClr val="3D6C5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3.3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分别与两位数每一位上的数相乘。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266" y="2882181"/>
            <a:ext cx="1818220" cy="1818220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1868537" y="1465819"/>
            <a:ext cx="2416070" cy="3169412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1"/>
          <p:cNvSpPr>
            <a:spLocks noChangeArrowheads="1"/>
          </p:cNvSpPr>
          <p:nvPr/>
        </p:nvSpPr>
        <p:spPr bwMode="auto">
          <a:xfrm>
            <a:off x="2612680" y="3351045"/>
            <a:ext cx="11966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51"/>
          <p:cNvSpPr>
            <a:spLocks noChangeArrowheads="1"/>
          </p:cNvSpPr>
          <p:nvPr/>
        </p:nvSpPr>
        <p:spPr bwMode="auto">
          <a:xfrm>
            <a:off x="3894801" y="3003798"/>
            <a:ext cx="293857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2×3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51"/>
          <p:cNvSpPr>
            <a:spLocks noChangeArrowheads="1"/>
          </p:cNvSpPr>
          <p:nvPr/>
        </p:nvSpPr>
        <p:spPr bwMode="auto">
          <a:xfrm>
            <a:off x="2996089" y="2905039"/>
            <a:ext cx="5762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51"/>
          <p:cNvSpPr>
            <a:spLocks noChangeArrowheads="1"/>
          </p:cNvSpPr>
          <p:nvPr/>
        </p:nvSpPr>
        <p:spPr bwMode="auto">
          <a:xfrm>
            <a:off x="1383935" y="1669145"/>
            <a:ext cx="290671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1 2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 bwMode="auto">
          <a:xfrm flipV="1">
            <a:off x="2148991" y="2917380"/>
            <a:ext cx="1443593" cy="96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51"/>
          <p:cNvSpPr>
            <a:spLocks noChangeArrowheads="1"/>
          </p:cNvSpPr>
          <p:nvPr/>
        </p:nvSpPr>
        <p:spPr bwMode="auto">
          <a:xfrm>
            <a:off x="2590295" y="2308472"/>
            <a:ext cx="22320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11739" y="2441600"/>
            <a:ext cx="1941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 flipV="1">
            <a:off x="3421888" y="3246671"/>
            <a:ext cx="472913" cy="192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圆角矩形 35"/>
          <p:cNvSpPr/>
          <p:nvPr/>
        </p:nvSpPr>
        <p:spPr>
          <a:xfrm>
            <a:off x="2942284" y="1771851"/>
            <a:ext cx="447758" cy="1221082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 rot="19531220">
            <a:off x="2680737" y="1658558"/>
            <a:ext cx="523095" cy="1352969"/>
          </a:xfrm>
          <a:prstGeom prst="ellipse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51"/>
          <p:cNvSpPr>
            <a:spLocks noChangeArrowheads="1"/>
          </p:cNvSpPr>
          <p:nvPr/>
        </p:nvSpPr>
        <p:spPr bwMode="auto">
          <a:xfrm>
            <a:off x="3826813" y="3428903"/>
            <a:ext cx="293857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10×3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 flipV="1">
            <a:off x="3485280" y="3692677"/>
            <a:ext cx="409521" cy="46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 bwMode="auto">
          <a:xfrm flipV="1">
            <a:off x="2050894" y="4002827"/>
            <a:ext cx="1510583" cy="95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51"/>
          <p:cNvSpPr>
            <a:spLocks noChangeArrowheads="1"/>
          </p:cNvSpPr>
          <p:nvPr/>
        </p:nvSpPr>
        <p:spPr bwMode="auto">
          <a:xfrm>
            <a:off x="2999690" y="3924751"/>
            <a:ext cx="5762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1"/>
          <p:cNvSpPr>
            <a:spLocks noChangeArrowheads="1"/>
          </p:cNvSpPr>
          <p:nvPr/>
        </p:nvSpPr>
        <p:spPr bwMode="auto">
          <a:xfrm>
            <a:off x="2599184" y="3917589"/>
            <a:ext cx="5762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987132" y="3450277"/>
            <a:ext cx="447758" cy="458234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3" grpId="0" bldLvl="0" animBg="1"/>
      <p:bldP spid="23" grpId="0" bldLvl="0" animBg="1"/>
      <p:bldP spid="26" grpId="0" bldLvl="0" animBg="1"/>
      <p:bldP spid="17" grpId="0" bldLvl="0" animBg="1"/>
      <p:bldP spid="18" grpId="0"/>
      <p:bldP spid="29" grpId="0"/>
      <p:bldP spid="30" grpId="0"/>
      <p:bldP spid="31" grpId="0"/>
      <p:bldP spid="33" grpId="0"/>
      <p:bldP spid="34" grpId="0"/>
      <p:bldP spid="36" grpId="0" bldLvl="0" animBg="1"/>
      <p:bldP spid="36" grpId="1" bldLvl="0" animBg="1"/>
      <p:bldP spid="37" grpId="0" bldLvl="0" animBg="1"/>
      <p:bldP spid="38" grpId="0"/>
      <p:bldP spid="41" grpId="0"/>
      <p:bldP spid="42" grpId="0"/>
      <p:bldP spid="4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942206" y="704452"/>
            <a:ext cx="3400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12×3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4139952" y="676974"/>
            <a:ext cx="3136150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1475656" y="684118"/>
            <a:ext cx="313615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笔算：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1244" y="2975673"/>
            <a:ext cx="1872913" cy="1872913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1868537" y="1465819"/>
            <a:ext cx="2416070" cy="3169412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1"/>
          <p:cNvSpPr>
            <a:spLocks noChangeArrowheads="1"/>
          </p:cNvSpPr>
          <p:nvPr/>
        </p:nvSpPr>
        <p:spPr bwMode="auto">
          <a:xfrm>
            <a:off x="2612680" y="3351045"/>
            <a:ext cx="11966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51"/>
          <p:cNvSpPr>
            <a:spLocks noChangeArrowheads="1"/>
          </p:cNvSpPr>
          <p:nvPr/>
        </p:nvSpPr>
        <p:spPr bwMode="auto">
          <a:xfrm>
            <a:off x="2996089" y="2905039"/>
            <a:ext cx="5762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51"/>
          <p:cNvSpPr>
            <a:spLocks noChangeArrowheads="1"/>
          </p:cNvSpPr>
          <p:nvPr/>
        </p:nvSpPr>
        <p:spPr bwMode="auto">
          <a:xfrm>
            <a:off x="1383935" y="1669145"/>
            <a:ext cx="290671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1 2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 bwMode="auto">
          <a:xfrm flipV="1">
            <a:off x="2148991" y="2917380"/>
            <a:ext cx="1443593" cy="96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51"/>
          <p:cNvSpPr>
            <a:spLocks noChangeArrowheads="1"/>
          </p:cNvSpPr>
          <p:nvPr/>
        </p:nvSpPr>
        <p:spPr bwMode="auto">
          <a:xfrm>
            <a:off x="2590295" y="2308472"/>
            <a:ext cx="22320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11739" y="2441600"/>
            <a:ext cx="1941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2942284" y="1771851"/>
            <a:ext cx="447758" cy="1221082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 rot="19531220">
            <a:off x="2680737" y="1658558"/>
            <a:ext cx="523095" cy="1352969"/>
          </a:xfrm>
          <a:prstGeom prst="ellipse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 bwMode="auto">
          <a:xfrm flipV="1">
            <a:off x="2050894" y="4002827"/>
            <a:ext cx="1510583" cy="95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51"/>
          <p:cNvSpPr>
            <a:spLocks noChangeArrowheads="1"/>
          </p:cNvSpPr>
          <p:nvPr/>
        </p:nvSpPr>
        <p:spPr bwMode="auto">
          <a:xfrm>
            <a:off x="2999690" y="3924751"/>
            <a:ext cx="5762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1"/>
          <p:cNvSpPr>
            <a:spLocks noChangeArrowheads="1"/>
          </p:cNvSpPr>
          <p:nvPr/>
        </p:nvSpPr>
        <p:spPr bwMode="auto">
          <a:xfrm>
            <a:off x="2599184" y="3917589"/>
            <a:ext cx="5762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987132" y="3450277"/>
            <a:ext cx="447758" cy="458234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540853" y="3588303"/>
            <a:ext cx="455083" cy="2795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357937" y="2723122"/>
            <a:ext cx="38708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因为积的十位上的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，所以这个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可以省略不写，可以把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直接写在积的十位上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5084925" y="1995686"/>
            <a:ext cx="2191177" cy="2275286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51"/>
          <p:cNvSpPr>
            <a:spLocks noChangeArrowheads="1"/>
          </p:cNvSpPr>
          <p:nvPr/>
        </p:nvSpPr>
        <p:spPr bwMode="auto">
          <a:xfrm>
            <a:off x="5834665" y="3426199"/>
            <a:ext cx="598214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1"/>
          <p:cNvSpPr>
            <a:spLocks noChangeArrowheads="1"/>
          </p:cNvSpPr>
          <p:nvPr/>
        </p:nvSpPr>
        <p:spPr bwMode="auto">
          <a:xfrm>
            <a:off x="6210452" y="3430630"/>
            <a:ext cx="5762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1"/>
          <p:cNvSpPr>
            <a:spLocks noChangeArrowheads="1"/>
          </p:cNvSpPr>
          <p:nvPr/>
        </p:nvSpPr>
        <p:spPr bwMode="auto">
          <a:xfrm>
            <a:off x="4585808" y="2292409"/>
            <a:ext cx="290671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1 2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" name="直接连接符 46"/>
          <p:cNvCxnSpPr/>
          <p:nvPr/>
        </p:nvCxnSpPr>
        <p:spPr bwMode="auto">
          <a:xfrm>
            <a:off x="5488561" y="3498590"/>
            <a:ext cx="1336430" cy="175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51"/>
          <p:cNvSpPr>
            <a:spLocks noChangeArrowheads="1"/>
          </p:cNvSpPr>
          <p:nvPr/>
        </p:nvSpPr>
        <p:spPr bwMode="auto">
          <a:xfrm>
            <a:off x="5829067" y="2739397"/>
            <a:ext cx="22320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722147" y="2854528"/>
            <a:ext cx="1941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6187471" y="2214610"/>
            <a:ext cx="447758" cy="1221082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 rot="19531220">
            <a:off x="5903483" y="2205274"/>
            <a:ext cx="523095" cy="1352969"/>
          </a:xfrm>
          <a:prstGeom prst="ellipse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bldLvl="0" animBg="1"/>
      <p:bldP spid="2" grpId="1" bldLvl="0" animBg="1"/>
      <p:bldP spid="27" grpId="0"/>
      <p:bldP spid="27" grpId="1"/>
      <p:bldP spid="28" grpId="0" bldLvl="0" animBg="1"/>
      <p:bldP spid="44" grpId="0"/>
      <p:bldP spid="45" grpId="0"/>
      <p:bldP spid="46" grpId="0"/>
      <p:bldP spid="48" grpId="0"/>
      <p:bldP spid="49" grpId="0"/>
      <p:bldP spid="50" grpId="0" bldLvl="0" animBg="1"/>
      <p:bldP spid="50" grpId="1" bldLvl="0" animBg="1"/>
      <p:bldP spid="5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文本框 99"/>
          <p:cNvSpPr txBox="1"/>
          <p:nvPr/>
        </p:nvSpPr>
        <p:spPr>
          <a:xfrm>
            <a:off x="289630" y="604264"/>
            <a:ext cx="8732520" cy="4225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填空。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在笔算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23×2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时，先计算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，是表示有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相加，再计算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，是表示有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相加，最后再把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加起来，得（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②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倍是（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的和是（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里面有（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）个百和（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）个十。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29960" y="1781810"/>
            <a:ext cx="64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09865" y="1775460"/>
            <a:ext cx="6451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0435" y="2359025"/>
            <a:ext cx="64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3195" y="2339975"/>
            <a:ext cx="64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5660" y="2894330"/>
            <a:ext cx="6451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94982" y="3492500"/>
            <a:ext cx="6451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65992" y="3492500"/>
            <a:ext cx="6337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14997" y="4117975"/>
            <a:ext cx="64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68687" y="4107180"/>
            <a:ext cx="6451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10" grpId="0"/>
      <p:bldP spid="11" grpId="0"/>
      <p:bldP spid="12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00011" y="2821825"/>
            <a:ext cx="1783160" cy="2002003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441874" y="735261"/>
            <a:ext cx="26564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32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625038" y="2598788"/>
            <a:ext cx="1223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3 4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2045553" y="3084563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1187595" y="307980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 flipV="1">
            <a:off x="1196067" y="3608438"/>
            <a:ext cx="1281286" cy="1258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2014511" y="3564108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1595349" y="3557878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832703" y="1898700"/>
            <a:ext cx="1874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34×2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2264628" y="1900288"/>
            <a:ext cx="719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3298091" y="1893938"/>
            <a:ext cx="1801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12×4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4739541" y="1890763"/>
            <a:ext cx="792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4"/>
          <p:cNvSpPr txBox="1">
            <a:spLocks noChangeArrowheads="1"/>
          </p:cNvSpPr>
          <p:nvPr/>
        </p:nvSpPr>
        <p:spPr bwMode="auto">
          <a:xfrm>
            <a:off x="4042628" y="2643238"/>
            <a:ext cx="1512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1 2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4428391" y="307980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26"/>
          <p:cNvSpPr txBox="1">
            <a:spLocks noChangeArrowheads="1"/>
          </p:cNvSpPr>
          <p:nvPr/>
        </p:nvSpPr>
        <p:spPr bwMode="auto">
          <a:xfrm>
            <a:off x="3637516" y="3084682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27"/>
          <p:cNvSpPr>
            <a:spLocks noChangeShapeType="1"/>
          </p:cNvSpPr>
          <p:nvPr/>
        </p:nvSpPr>
        <p:spPr bwMode="auto">
          <a:xfrm flipV="1">
            <a:off x="3634466" y="3575100"/>
            <a:ext cx="1362249" cy="1416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4447441" y="348302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29"/>
          <p:cNvSpPr txBox="1">
            <a:spLocks noChangeArrowheads="1"/>
          </p:cNvSpPr>
          <p:nvPr/>
        </p:nvSpPr>
        <p:spPr bwMode="auto">
          <a:xfrm>
            <a:off x="4032954" y="3484732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19"/>
          <p:cNvSpPr txBox="1">
            <a:spLocks noChangeArrowheads="1"/>
          </p:cNvSpPr>
          <p:nvPr/>
        </p:nvSpPr>
        <p:spPr bwMode="auto">
          <a:xfrm>
            <a:off x="5799693" y="1895765"/>
            <a:ext cx="1966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312×3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20"/>
          <p:cNvSpPr txBox="1">
            <a:spLocks noChangeArrowheads="1"/>
          </p:cNvSpPr>
          <p:nvPr/>
        </p:nvSpPr>
        <p:spPr bwMode="auto">
          <a:xfrm>
            <a:off x="7457043" y="1895765"/>
            <a:ext cx="1000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936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32"/>
          <p:cNvSpPr txBox="1">
            <a:spLocks noChangeArrowheads="1"/>
          </p:cNvSpPr>
          <p:nvPr/>
        </p:nvSpPr>
        <p:spPr bwMode="auto">
          <a:xfrm>
            <a:off x="6323568" y="2575215"/>
            <a:ext cx="1853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3 1 2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33"/>
          <p:cNvSpPr txBox="1">
            <a:spLocks noChangeArrowheads="1"/>
          </p:cNvSpPr>
          <p:nvPr/>
        </p:nvSpPr>
        <p:spPr bwMode="auto">
          <a:xfrm>
            <a:off x="7158057" y="307980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34"/>
          <p:cNvSpPr txBox="1">
            <a:spLocks noChangeArrowheads="1"/>
          </p:cNvSpPr>
          <p:nvPr/>
        </p:nvSpPr>
        <p:spPr bwMode="auto">
          <a:xfrm>
            <a:off x="5861606" y="307051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Line 35"/>
          <p:cNvSpPr>
            <a:spLocks noChangeShapeType="1"/>
          </p:cNvSpPr>
          <p:nvPr/>
        </p:nvSpPr>
        <p:spPr bwMode="auto">
          <a:xfrm>
            <a:off x="5956856" y="3595977"/>
            <a:ext cx="17938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36"/>
          <p:cNvSpPr txBox="1">
            <a:spLocks noChangeArrowheads="1"/>
          </p:cNvSpPr>
          <p:nvPr/>
        </p:nvSpPr>
        <p:spPr bwMode="auto">
          <a:xfrm>
            <a:off x="7146438" y="3063639"/>
            <a:ext cx="5048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37"/>
          <p:cNvSpPr txBox="1">
            <a:spLocks noChangeArrowheads="1"/>
          </p:cNvSpPr>
          <p:nvPr/>
        </p:nvSpPr>
        <p:spPr bwMode="auto">
          <a:xfrm>
            <a:off x="6757030" y="3538827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39"/>
          <p:cNvSpPr txBox="1">
            <a:spLocks noChangeArrowheads="1"/>
          </p:cNvSpPr>
          <p:nvPr/>
        </p:nvSpPr>
        <p:spPr bwMode="auto">
          <a:xfrm>
            <a:off x="6347344" y="3538827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 bldLvl="0" animBg="1"/>
      <p:bldP spid="24" grpId="0"/>
      <p:bldP spid="25" grpId="0"/>
      <p:bldP spid="27" grpId="0"/>
      <p:bldP spid="29" grpId="0"/>
      <p:bldP spid="30" grpId="0"/>
      <p:bldP spid="31" grpId="0"/>
      <p:bldP spid="32" grpId="0"/>
      <p:bldP spid="33" grpId="0" bldLvl="0" animBg="1"/>
      <p:bldP spid="34" grpId="0"/>
      <p:bldP spid="35" grpId="0"/>
      <p:bldP spid="55" grpId="0"/>
      <p:bldP spid="56" grpId="0"/>
      <p:bldP spid="57" grpId="0"/>
      <p:bldP spid="58" grpId="0"/>
      <p:bldP spid="59" grpId="0" bldLvl="0" animBg="1"/>
      <p:bldP spid="60" grpId="0"/>
      <p:bldP spid="61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50108" y="664669"/>
            <a:ext cx="8324775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小兔采了两堆蘑菇，每堆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个，它今天采了多少个蘑菇？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342" y="3095489"/>
            <a:ext cx="1755699" cy="1755699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123728" y="3435846"/>
            <a:ext cx="54425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答：它今天采了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264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个蘑菇。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43808" y="2355726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132×2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1024</Words>
  <Application>WPS 演示</Application>
  <PresentationFormat>全屏显示(16:9)</PresentationFormat>
  <Paragraphs>224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Calibri</vt:lpstr>
      <vt:lpstr>楷体_GB2312</vt:lpstr>
      <vt:lpstr>新宋体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52</cp:revision>
  <dcterms:created xsi:type="dcterms:W3CDTF">2019-09-02T08:53:00Z</dcterms:created>
  <dcterms:modified xsi:type="dcterms:W3CDTF">2023-09-28T13:38:46Z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65E407FD1DFB4D319E36327D43B47368_12</vt:lpwstr>
  </property>
</Properties>
</file>