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7"/>
  </p:notesMasterIdLst>
  <p:sldIdLst>
    <p:sldId id="256" r:id="rId4"/>
    <p:sldId id="257" r:id="rId5"/>
    <p:sldId id="273" r:id="rId6"/>
    <p:sldId id="274" r:id="rId7"/>
    <p:sldId id="295" r:id="rId8"/>
    <p:sldId id="296" r:id="rId9"/>
    <p:sldId id="297" r:id="rId10"/>
    <p:sldId id="298" r:id="rId11"/>
    <p:sldId id="304" r:id="rId12"/>
    <p:sldId id="305" r:id="rId13"/>
    <p:sldId id="306" r:id="rId14"/>
    <p:sldId id="307" r:id="rId15"/>
    <p:sldId id="308" r:id="rId16"/>
    <p:sldId id="267" r:id="rId17"/>
    <p:sldId id="299" r:id="rId18"/>
    <p:sldId id="300" r:id="rId19"/>
    <p:sldId id="301" r:id="rId20"/>
    <p:sldId id="286" r:id="rId21"/>
    <p:sldId id="328" r:id="rId22"/>
    <p:sldId id="287" r:id="rId23"/>
    <p:sldId id="268" r:id="rId24"/>
    <p:sldId id="263" r:id="rId25"/>
    <p:sldId id="334" r:id="rId26"/>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5" userDrawn="1">
          <p15:clr>
            <a:srgbClr val="A4A3A4"/>
          </p15:clr>
        </p15:guide>
        <p15:guide id="2" pos="38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4ECA"/>
    <a:srgbClr val="91DFFF"/>
    <a:srgbClr val="49D2FF"/>
    <a:srgbClr val="00B4FF"/>
    <a:srgbClr val="ECECEC"/>
    <a:srgbClr val="FFFFFF"/>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215"/>
        <p:guide pos="389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gs" Target="tags/tag28.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notesMaster" Target="notesMasters/notes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2.png"/><Relationship Id="rId3" Type="http://schemas.openxmlformats.org/officeDocument/2006/relationships/tags" Target="../tags/tag15.xml"/><Relationship Id="rId2" Type="http://schemas.openxmlformats.org/officeDocument/2006/relationships/image" Target="../media/image21.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3.png"/><Relationship Id="rId3" Type="http://schemas.openxmlformats.org/officeDocument/2006/relationships/tags" Target="../tags/tag16.xml"/><Relationship Id="rId2" Type="http://schemas.openxmlformats.org/officeDocument/2006/relationships/image" Target="../media/image22.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1.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tags" Target="../tags/tag17.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image" Target="../media/image28.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6.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7.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media/image17.png"/><Relationship Id="rId4" Type="http://schemas.openxmlformats.org/officeDocument/2006/relationships/tags" Target="../tags/tag2.xml"/><Relationship Id="rId3" Type="http://schemas.openxmlformats.org/officeDocument/2006/relationships/image" Target="../media/image16.png"/><Relationship Id="rId2" Type="http://schemas.openxmlformats.org/officeDocument/2006/relationships/tags" Target="../tags/tag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8.jpeg"/><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8.jpeg"/><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8.jpeg"/><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tags" Target="../tags/tag14.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579927" y="2169041"/>
            <a:ext cx="5365115" cy="922020"/>
          </a:xfrm>
          <a:prstGeom prst="rect">
            <a:avLst/>
          </a:prstGeom>
          <a:noFill/>
        </p:spPr>
        <p:txBody>
          <a:bodyPr wrap="none" rtlCol="0">
            <a:spAutoFit/>
          </a:bodyPr>
          <a:lstStyle/>
          <a:p>
            <a:r>
              <a:rPr kumimoji="1" lang="zh-CN" altLang="zh-CN" sz="5400" b="1" dirty="0">
                <a:solidFill>
                  <a:srgbClr val="00B4FF"/>
                </a:solidFill>
              </a:rPr>
              <a:t>条形统计图（</a:t>
            </a:r>
            <a:r>
              <a:rPr kumimoji="1" lang="en-US" altLang="zh-CN" sz="5400" b="1" dirty="0">
                <a:solidFill>
                  <a:srgbClr val="00B4FF"/>
                </a:solidFill>
              </a:rPr>
              <a:t>2</a:t>
            </a:r>
            <a:r>
              <a:rPr kumimoji="1" lang="zh-CN" altLang="zh-CN" sz="5400" b="1" dirty="0">
                <a:solidFill>
                  <a:srgbClr val="00B4FF"/>
                </a:solidFill>
              </a:rPr>
              <a:t>）</a:t>
            </a:r>
            <a:endParaRPr kumimoji="1" lang="zh-CN" altLang="zh-CN"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4" name="图片 13" descr="51miz-E1271191-097ED150"/>
          <p:cNvPicPr>
            <a:picLocks noChangeAspect="1"/>
          </p:cNvPicPr>
          <p:nvPr/>
        </p:nvPicPr>
        <p:blipFill>
          <a:blip r:embed="rId2"/>
          <a:stretch>
            <a:fillRect/>
          </a:stretch>
        </p:blipFill>
        <p:spPr>
          <a:xfrm>
            <a:off x="3996690" y="3697605"/>
            <a:ext cx="3229610" cy="2421890"/>
          </a:xfrm>
          <a:prstGeom prst="rect">
            <a:avLst/>
          </a:prstGeom>
        </p:spPr>
      </p:pic>
      <p:pic>
        <p:nvPicPr>
          <p:cNvPr id="4" name="图片 3" descr="C:\Users\Administrator\Desktop\图片2.png图片2"/>
          <p:cNvPicPr>
            <a:picLocks noChangeAspect="1"/>
          </p:cNvPicPr>
          <p:nvPr/>
        </p:nvPicPr>
        <p:blipFill>
          <a:blip r:embed="rId3"/>
          <a:srcRect/>
          <a:stretch>
            <a:fillRect/>
          </a:stretch>
        </p:blipFill>
        <p:spPr>
          <a:xfrm>
            <a:off x="2840038" y="1155065"/>
            <a:ext cx="6511925" cy="850265"/>
          </a:xfrm>
          <a:prstGeom prst="rect">
            <a:avLst/>
          </a:prstGeom>
        </p:spPr>
      </p:pic>
      <p:grpSp>
        <p:nvGrpSpPr>
          <p:cNvPr id="25" name="组合 24"/>
          <p:cNvGrpSpPr/>
          <p:nvPr/>
        </p:nvGrpSpPr>
        <p:grpSpPr>
          <a:xfrm>
            <a:off x="719455" y="2458085"/>
            <a:ext cx="3178810" cy="1568450"/>
            <a:chOff x="1542" y="3871"/>
            <a:chExt cx="5006" cy="2470"/>
          </a:xfrm>
        </p:grpSpPr>
        <p:sp>
          <p:nvSpPr>
            <p:cNvPr id="24" name="圆角矩形标注 23"/>
            <p:cNvSpPr/>
            <p:nvPr/>
          </p:nvSpPr>
          <p:spPr>
            <a:xfrm>
              <a:off x="1542" y="3871"/>
              <a:ext cx="5006" cy="2471"/>
            </a:xfrm>
            <a:prstGeom prst="wedgeRoundRectCallout">
              <a:avLst>
                <a:gd name="adj1" fmla="val 61446"/>
                <a:gd name="adj2" fmla="val 32881"/>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760" y="4030"/>
              <a:ext cx="4788" cy="2237"/>
            </a:xfrm>
            <a:prstGeom prst="rect">
              <a:avLst/>
            </a:prstGeom>
            <a:noFill/>
          </p:spPr>
          <p:txBody>
            <a:bodyPr wrap="square" rtlCol="0" anchor="t">
              <a:spAutoFit/>
            </a:bodyPr>
            <a:p>
              <a:pPr eaLnBrk="1" hangingPunct="1">
                <a:lnSpc>
                  <a:spcPct val="12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你能把上面的结果</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2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用“以</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代表</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2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条形图表示出来吗？</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7" name="组合 26"/>
          <p:cNvGrpSpPr/>
          <p:nvPr/>
        </p:nvGrpSpPr>
        <p:grpSpPr>
          <a:xfrm>
            <a:off x="5018405" y="2329180"/>
            <a:ext cx="3851910" cy="1224280"/>
            <a:chOff x="10486" y="3719"/>
            <a:chExt cx="6066" cy="1928"/>
          </a:xfrm>
        </p:grpSpPr>
        <p:sp>
          <p:nvSpPr>
            <p:cNvPr id="26" name="圆角矩形标注 25"/>
            <p:cNvSpPr/>
            <p:nvPr/>
          </p:nvSpPr>
          <p:spPr>
            <a:xfrm>
              <a:off x="10486" y="3719"/>
              <a:ext cx="6066" cy="1928"/>
            </a:xfrm>
            <a:prstGeom prst="wedgeRoundRectCallout">
              <a:avLst>
                <a:gd name="adj1" fmla="val -33959"/>
                <a:gd name="adj2" fmla="val 102800"/>
                <a:gd name="adj3" fmla="val 16667"/>
              </a:avLst>
            </a:prstGeom>
            <a:solidFill>
              <a:schemeClr val="accent2">
                <a:lumMod val="60000"/>
                <a:lumOff val="40000"/>
              </a:schemeClr>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10703" y="4030"/>
              <a:ext cx="5849" cy="1307"/>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如果用每个格表示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辆车，</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要画很多个格，太麻烦。</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9" name="组合 28"/>
          <p:cNvGrpSpPr/>
          <p:nvPr/>
        </p:nvGrpSpPr>
        <p:grpSpPr>
          <a:xfrm>
            <a:off x="7325360" y="4027805"/>
            <a:ext cx="4017645" cy="1121410"/>
            <a:chOff x="11536" y="6343"/>
            <a:chExt cx="6327" cy="1766"/>
          </a:xfrm>
        </p:grpSpPr>
        <p:sp>
          <p:nvSpPr>
            <p:cNvPr id="28" name="圆角矩形标注 27"/>
            <p:cNvSpPr/>
            <p:nvPr/>
          </p:nvSpPr>
          <p:spPr>
            <a:xfrm>
              <a:off x="11536" y="6343"/>
              <a:ext cx="6028" cy="1766"/>
            </a:xfrm>
            <a:prstGeom prst="wedgeRoundRectCallout">
              <a:avLst>
                <a:gd name="adj1" fmla="val -62740"/>
                <a:gd name="adj2" fmla="val 23596"/>
                <a:gd name="adj3" fmla="val 16667"/>
              </a:avLst>
            </a:prstGeom>
            <a:solidFill>
              <a:schemeClr val="accent6">
                <a:lumMod val="60000"/>
                <a:lumOff val="40000"/>
              </a:schemeClr>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11815" y="6551"/>
              <a:ext cx="6048" cy="1307"/>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可以用</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格代表多辆车，</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这样就不用画那么多格了。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 name="文本框 2"/>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4109720" y="3084830"/>
            <a:ext cx="482600" cy="2734310"/>
          </a:xfrm>
          <a:prstGeom prst="rect">
            <a:avLst/>
          </a:prstGeom>
          <a:solidFill>
            <a:srgbClr val="944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5074920" y="4171315"/>
            <a:ext cx="482600" cy="1656000"/>
          </a:xfrm>
          <a:prstGeom prst="rect">
            <a:avLst/>
          </a:prstGeom>
          <a:solidFill>
            <a:srgbClr val="944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6040120" y="4470400"/>
            <a:ext cx="482600" cy="1368000"/>
          </a:xfrm>
          <a:prstGeom prst="rect">
            <a:avLst/>
          </a:prstGeom>
          <a:solidFill>
            <a:srgbClr val="944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7007860" y="5276850"/>
            <a:ext cx="482600" cy="576000"/>
          </a:xfrm>
          <a:prstGeom prst="rect">
            <a:avLst/>
          </a:prstGeom>
          <a:solidFill>
            <a:srgbClr val="944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C:\Users\Administrator\Desktop\图片2.png图片2"/>
          <p:cNvPicPr>
            <a:picLocks noChangeAspect="1"/>
          </p:cNvPicPr>
          <p:nvPr/>
        </p:nvPicPr>
        <p:blipFill>
          <a:blip r:embed="rId2"/>
          <a:srcRect/>
          <a:stretch>
            <a:fillRect/>
          </a:stretch>
        </p:blipFill>
        <p:spPr>
          <a:xfrm>
            <a:off x="2840038" y="945515"/>
            <a:ext cx="6511925" cy="850265"/>
          </a:xfrm>
          <a:prstGeom prst="rect">
            <a:avLst/>
          </a:prstGeom>
        </p:spPr>
      </p:pic>
      <p:graphicFrame>
        <p:nvGraphicFramePr>
          <p:cNvPr id="3" name="表格 2"/>
          <p:cNvGraphicFramePr/>
          <p:nvPr>
            <p:custDataLst>
              <p:tags r:id="rId3"/>
            </p:custDataLst>
          </p:nvPr>
        </p:nvGraphicFramePr>
        <p:xfrm>
          <a:off x="3615055" y="2813685"/>
          <a:ext cx="4360545" cy="3017520"/>
        </p:xfrm>
        <a:graphic>
          <a:graphicData uri="http://schemas.openxmlformats.org/drawingml/2006/table">
            <a:tbl>
              <a:tblPr firstRow="1" bandRow="1">
                <a:tableStyleId>{5940675A-B579-460E-94D1-54222C63F5DA}</a:tableStyleId>
              </a:tblPr>
              <a:tblGrid>
                <a:gridCol w="483870"/>
                <a:gridCol w="484505"/>
                <a:gridCol w="485140"/>
                <a:gridCol w="484505"/>
                <a:gridCol w="484505"/>
                <a:gridCol w="484505"/>
                <a:gridCol w="483870"/>
                <a:gridCol w="485775"/>
                <a:gridCol w="483870"/>
              </a:tblGrid>
              <a:tr h="274320">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cxnSp>
        <p:nvCxnSpPr>
          <p:cNvPr id="5" name="直接箭头连接符 4"/>
          <p:cNvCxnSpPr/>
          <p:nvPr/>
        </p:nvCxnSpPr>
        <p:spPr>
          <a:xfrm>
            <a:off x="3611245" y="5837555"/>
            <a:ext cx="4905375"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V="1">
            <a:off x="3624580" y="2456815"/>
            <a:ext cx="0" cy="33480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3" name="Text Box 64"/>
          <p:cNvSpPr txBox="1">
            <a:spLocks noChangeArrowheads="1"/>
          </p:cNvSpPr>
          <p:nvPr/>
        </p:nvSpPr>
        <p:spPr bwMode="auto">
          <a:xfrm>
            <a:off x="4032885" y="5840730"/>
            <a:ext cx="51028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spcBef>
                <a:spcPct val="50000"/>
              </a:spcBef>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轿车 </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 面包车  </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 客车    </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货车   </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 机动车</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4" name="Text Box 65"/>
          <p:cNvSpPr txBox="1">
            <a:spLocks noChangeArrowheads="1"/>
          </p:cNvSpPr>
          <p:nvPr/>
        </p:nvSpPr>
        <p:spPr bwMode="auto">
          <a:xfrm>
            <a:off x="3264456" y="1858486"/>
            <a:ext cx="72072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spcBef>
                <a:spcPct val="50000"/>
              </a:spcBef>
            </a:pPr>
            <a:r>
              <a:rPr lang="zh-CN" altLang="en-US" sz="2000" dirty="0">
                <a:latin typeface="微软雅黑" panose="020B0503020204020204" pitchFamily="34" charset="-122"/>
                <a:ea typeface="微软雅黑" panose="020B0503020204020204" pitchFamily="34" charset="-122"/>
              </a:rPr>
              <a:t>辆数</a:t>
            </a:r>
            <a:endParaRPr lang="zh-CN" altLang="en-US" sz="2000" dirty="0">
              <a:latin typeface="微软雅黑" panose="020B0503020204020204" pitchFamily="34" charset="-122"/>
              <a:ea typeface="微软雅黑" panose="020B0503020204020204" pitchFamily="34" charset="-122"/>
            </a:endParaRPr>
          </a:p>
        </p:txBody>
      </p:sp>
      <p:sp>
        <p:nvSpPr>
          <p:cNvPr id="8" name="文本框 7"/>
          <p:cNvSpPr txBox="1"/>
          <p:nvPr/>
        </p:nvSpPr>
        <p:spPr>
          <a:xfrm>
            <a:off x="3206115" y="2638425"/>
            <a:ext cx="436880" cy="3415030"/>
          </a:xfrm>
          <a:prstGeom prst="rect">
            <a:avLst/>
          </a:prstGeom>
          <a:noFill/>
        </p:spPr>
        <p:txBody>
          <a:bodyPr wrap="none" rtlCol="0">
            <a:spAutoFit/>
          </a:bodyPr>
          <a:p>
            <a:pPr algn="r">
              <a:lnSpc>
                <a:spcPct val="100000"/>
              </a:lnSpc>
            </a:pPr>
            <a:r>
              <a:rPr lang="en-US" altLang="zh-CN"/>
              <a:t>55</a:t>
            </a:r>
            <a:endParaRPr lang="en-US" altLang="zh-CN"/>
          </a:p>
          <a:p>
            <a:pPr algn="r">
              <a:lnSpc>
                <a:spcPct val="100000"/>
              </a:lnSpc>
            </a:pPr>
            <a:r>
              <a:rPr lang="en-US" altLang="zh-CN"/>
              <a:t>50</a:t>
            </a:r>
            <a:endParaRPr lang="en-US" altLang="zh-CN"/>
          </a:p>
          <a:p>
            <a:pPr algn="r">
              <a:lnSpc>
                <a:spcPct val="100000"/>
              </a:lnSpc>
            </a:pPr>
            <a:r>
              <a:rPr lang="en-US" altLang="zh-CN"/>
              <a:t>45</a:t>
            </a:r>
            <a:endParaRPr lang="en-US" altLang="zh-CN"/>
          </a:p>
          <a:p>
            <a:pPr algn="r">
              <a:lnSpc>
                <a:spcPct val="100000"/>
              </a:lnSpc>
            </a:pPr>
            <a:r>
              <a:rPr lang="en-US" altLang="zh-CN"/>
              <a:t>40</a:t>
            </a:r>
            <a:endParaRPr lang="en-US" altLang="zh-CN"/>
          </a:p>
          <a:p>
            <a:pPr algn="r">
              <a:lnSpc>
                <a:spcPct val="100000"/>
              </a:lnSpc>
            </a:pPr>
            <a:r>
              <a:rPr lang="en-US" altLang="zh-CN"/>
              <a:t>35</a:t>
            </a:r>
            <a:endParaRPr lang="en-US" altLang="zh-CN"/>
          </a:p>
          <a:p>
            <a:pPr algn="r">
              <a:lnSpc>
                <a:spcPct val="100000"/>
              </a:lnSpc>
            </a:pPr>
            <a:r>
              <a:rPr lang="en-US" altLang="zh-CN"/>
              <a:t>30</a:t>
            </a:r>
            <a:endParaRPr lang="en-US" altLang="zh-CN"/>
          </a:p>
          <a:p>
            <a:pPr algn="r">
              <a:lnSpc>
                <a:spcPct val="100000"/>
              </a:lnSpc>
            </a:pPr>
            <a:r>
              <a:rPr lang="en-US" altLang="zh-CN"/>
              <a:t>25</a:t>
            </a:r>
            <a:endParaRPr lang="en-US" altLang="zh-CN"/>
          </a:p>
          <a:p>
            <a:pPr algn="r">
              <a:lnSpc>
                <a:spcPct val="100000"/>
              </a:lnSpc>
            </a:pPr>
            <a:r>
              <a:rPr lang="en-US" altLang="zh-CN"/>
              <a:t>20</a:t>
            </a:r>
            <a:endParaRPr lang="en-US" altLang="zh-CN"/>
          </a:p>
          <a:p>
            <a:pPr algn="r">
              <a:lnSpc>
                <a:spcPct val="100000"/>
              </a:lnSpc>
            </a:pPr>
            <a:r>
              <a:rPr lang="en-US" altLang="zh-CN"/>
              <a:t>15</a:t>
            </a:r>
            <a:endParaRPr lang="en-US" altLang="zh-CN"/>
          </a:p>
          <a:p>
            <a:pPr algn="r">
              <a:lnSpc>
                <a:spcPct val="100000"/>
              </a:lnSpc>
            </a:pPr>
            <a:r>
              <a:rPr lang="en-US" altLang="zh-CN"/>
              <a:t>10</a:t>
            </a:r>
            <a:endParaRPr lang="en-US" altLang="zh-CN"/>
          </a:p>
          <a:p>
            <a:pPr algn="r">
              <a:lnSpc>
                <a:spcPct val="100000"/>
              </a:lnSpc>
            </a:pPr>
            <a:r>
              <a:rPr lang="en-US" altLang="zh-CN"/>
              <a:t>5</a:t>
            </a:r>
            <a:endParaRPr lang="en-US" altLang="zh-CN"/>
          </a:p>
          <a:p>
            <a:pPr algn="r">
              <a:lnSpc>
                <a:spcPct val="100000"/>
              </a:lnSpc>
            </a:pPr>
            <a:r>
              <a:rPr lang="en-US" altLang="zh-CN"/>
              <a:t>0</a:t>
            </a:r>
            <a:endParaRPr lang="en-US" altLang="zh-CN"/>
          </a:p>
        </p:txBody>
      </p:sp>
      <p:grpSp>
        <p:nvGrpSpPr>
          <p:cNvPr id="16" name="组合 15"/>
          <p:cNvGrpSpPr/>
          <p:nvPr/>
        </p:nvGrpSpPr>
        <p:grpSpPr>
          <a:xfrm>
            <a:off x="8516620" y="2505710"/>
            <a:ext cx="2926080" cy="690880"/>
            <a:chOff x="13412" y="3946"/>
            <a:chExt cx="4608" cy="1088"/>
          </a:xfrm>
        </p:grpSpPr>
        <p:sp>
          <p:nvSpPr>
            <p:cNvPr id="15" name="圆角矩形标注 14"/>
            <p:cNvSpPr/>
            <p:nvPr/>
          </p:nvSpPr>
          <p:spPr>
            <a:xfrm>
              <a:off x="13438" y="3946"/>
              <a:ext cx="4458" cy="1089"/>
            </a:xfrm>
            <a:prstGeom prst="wedgeRoundRectCallout">
              <a:avLst>
                <a:gd name="adj1" fmla="val 23485"/>
                <a:gd name="adj2" fmla="val 97382"/>
                <a:gd name="adj3" fmla="val 16667"/>
              </a:avLst>
            </a:prstGeom>
            <a:solidFill>
              <a:srgbClr val="FFFF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13412" y="4133"/>
              <a:ext cx="4608" cy="725"/>
            </a:xfrm>
            <a:prstGeom prst="rect">
              <a:avLst/>
            </a:prstGeom>
            <a:noFill/>
          </p:spPr>
          <p:txBody>
            <a:bodyPr wrap="none" rtlCol="0" anchor="t">
              <a:spAutoFit/>
            </a:bodyPr>
            <a:p>
              <a:pPr eaLnBrk="1" hangingPunct="1">
                <a:lnSpc>
                  <a:spcPct val="100000"/>
                </a:lnSpc>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sym typeface="+mn-ea"/>
                </a:rPr>
                <a:t>每格代表多少辆车？</a:t>
              </a:r>
              <a:endParaRPr lang="zh-CN" altLang="en-US" sz="2400">
                <a:latin typeface="微软雅黑" panose="020B0503020204020204" pitchFamily="34" charset="-122"/>
                <a:ea typeface="微软雅黑" panose="020B0503020204020204" pitchFamily="34" charset="-122"/>
              </a:endParaRPr>
            </a:p>
          </p:txBody>
        </p:sp>
      </p:grpSp>
      <p:pic>
        <p:nvPicPr>
          <p:cNvPr id="17" name="图片 16" descr="图片1"/>
          <p:cNvPicPr>
            <a:picLocks noChangeAspect="1"/>
          </p:cNvPicPr>
          <p:nvPr/>
        </p:nvPicPr>
        <p:blipFill>
          <a:blip r:embed="rId4"/>
          <a:stretch>
            <a:fillRect/>
          </a:stretch>
        </p:blipFill>
        <p:spPr>
          <a:xfrm>
            <a:off x="10068560" y="3792855"/>
            <a:ext cx="1295400" cy="2011680"/>
          </a:xfrm>
          <a:prstGeom prst="rect">
            <a:avLst/>
          </a:prstGeom>
        </p:spPr>
      </p:pic>
      <p:sp>
        <p:nvSpPr>
          <p:cNvPr id="18" name="AutoShape 27"/>
          <p:cNvSpPr>
            <a:spLocks noChangeArrowheads="1"/>
          </p:cNvSpPr>
          <p:nvPr/>
        </p:nvSpPr>
        <p:spPr bwMode="auto">
          <a:xfrm>
            <a:off x="1182641" y="5352389"/>
            <a:ext cx="2082423" cy="474770"/>
          </a:xfrm>
          <a:prstGeom prst="wedgeRoundRectCallout">
            <a:avLst>
              <a:gd name="adj1" fmla="val 65129"/>
              <a:gd name="adj2" fmla="val 23701"/>
              <a:gd name="adj3" fmla="val 16667"/>
            </a:avLst>
          </a:prstGeom>
          <a:solidFill>
            <a:srgbClr val="92D050">
              <a:alpha val="50000"/>
            </a:srgbClr>
          </a:solidFill>
          <a:ln w="25400">
            <a:solidFill>
              <a:srgbClr val="FF0000"/>
            </a:solidFill>
            <a:miter lim="800000"/>
          </a:ln>
        </p:spPr>
        <p:txBody>
          <a:bodyPr lIns="68580" tIns="34290" rIns="68580" bIns="34290"/>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格表示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辆车</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ppt_y</p:attrName>
                                        </p:attrNameLst>
                                      </p:cBhvr>
                                      <p:tavLst>
                                        <p:tav tm="0">
                                          <p:val>
                                            <p:strVal val="#ppt_y+#ppt_h*1.125000"/>
                                          </p:val>
                                        </p:tav>
                                        <p:tav tm="100000">
                                          <p:val>
                                            <p:strVal val="#ppt_y"/>
                                          </p:val>
                                        </p:tav>
                                      </p:tavLst>
                                    </p:anim>
                                    <p:animEffect transition="in" filter="wipe(up)">
                                      <p:cBhvr>
                                        <p:cTn id="28" dur="500"/>
                                        <p:tgtEl>
                                          <p:spTgt spid="17"/>
                                        </p:tgtEl>
                                      </p:cBhvr>
                                    </p:animEffect>
                                  </p:childTnLst>
                                </p:cTn>
                              </p:par>
                              <p:par>
                                <p:cTn id="29" presetID="12" presetClass="entr" presetSubtype="4"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p:tgtEl>
                                          <p:spTgt spid="16"/>
                                        </p:tgtEl>
                                        <p:attrNameLst>
                                          <p:attrName>ppt_y</p:attrName>
                                        </p:attrNameLst>
                                      </p:cBhvr>
                                      <p:tavLst>
                                        <p:tav tm="0">
                                          <p:val>
                                            <p:strVal val="#ppt_y+#ppt_h*1.125000"/>
                                          </p:val>
                                        </p:tav>
                                        <p:tav tm="100000">
                                          <p:val>
                                            <p:strVal val="#ppt_y"/>
                                          </p:val>
                                        </p:tav>
                                      </p:tavLst>
                                    </p:anim>
                                    <p:animEffect transition="in" filter="wipe(up)">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bldLvl="0" animBg="1"/>
      <p:bldP spid="12" grpId="0" bldLvl="0" animBg="1"/>
      <p:bldP spid="13" grpId="0" bldLvl="0" animBg="1"/>
      <p:bldP spid="1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6" name="组合 15"/>
          <p:cNvGrpSpPr/>
          <p:nvPr/>
        </p:nvGrpSpPr>
        <p:grpSpPr>
          <a:xfrm>
            <a:off x="8533130" y="1858645"/>
            <a:ext cx="3264535" cy="1338580"/>
            <a:chOff x="13438" y="2927"/>
            <a:chExt cx="5141" cy="2108"/>
          </a:xfrm>
        </p:grpSpPr>
        <p:sp>
          <p:nvSpPr>
            <p:cNvPr id="15" name="圆角矩形标注 14"/>
            <p:cNvSpPr/>
            <p:nvPr/>
          </p:nvSpPr>
          <p:spPr>
            <a:xfrm>
              <a:off x="13438" y="2927"/>
              <a:ext cx="5141" cy="2108"/>
            </a:xfrm>
            <a:prstGeom prst="wedgeRoundRectCallout">
              <a:avLst>
                <a:gd name="adj1" fmla="val 23485"/>
                <a:gd name="adj2" fmla="val 97382"/>
                <a:gd name="adj3" fmla="val 16667"/>
              </a:avLst>
            </a:prstGeom>
            <a:solidFill>
              <a:srgbClr val="FFFF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13587" y="3208"/>
              <a:ext cx="4889" cy="1597"/>
            </a:xfrm>
            <a:prstGeom prst="rect">
              <a:avLst/>
            </a:prstGeom>
            <a:noFill/>
          </p:spPr>
          <p:txBody>
            <a:bodyPr wrap="none" rtlCol="0" anchor="t">
              <a:spAutoFit/>
            </a:bodyPr>
            <a:p>
              <a:pPr algn="l" eaLnBrk="1" hangingPunct="1">
                <a:lnSpc>
                  <a:spcPct val="10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什么情况下用</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格代表</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eaLnBrk="1" hangingPunct="1">
                <a:lnSpc>
                  <a:spcPct val="100000"/>
                </a:lnSpc>
                <a:spcBef>
                  <a:spcPct val="50000"/>
                </a:spcBef>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辆车比较合适</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pic>
        <p:nvPicPr>
          <p:cNvPr id="17" name="图片 16" descr="图片1"/>
          <p:cNvPicPr>
            <a:picLocks noChangeAspect="1"/>
          </p:cNvPicPr>
          <p:nvPr/>
        </p:nvPicPr>
        <p:blipFill>
          <a:blip r:embed="rId2"/>
          <a:stretch>
            <a:fillRect/>
          </a:stretch>
        </p:blipFill>
        <p:spPr>
          <a:xfrm>
            <a:off x="10068560" y="3792855"/>
            <a:ext cx="1295400" cy="2011680"/>
          </a:xfrm>
          <a:prstGeom prst="rect">
            <a:avLst/>
          </a:prstGeom>
        </p:spPr>
      </p:pic>
      <p:sp>
        <p:nvSpPr>
          <p:cNvPr id="9" name="矩形 8"/>
          <p:cNvSpPr/>
          <p:nvPr/>
        </p:nvSpPr>
        <p:spPr>
          <a:xfrm>
            <a:off x="4109720" y="3084830"/>
            <a:ext cx="482600" cy="2734310"/>
          </a:xfrm>
          <a:prstGeom prst="rect">
            <a:avLst/>
          </a:prstGeom>
          <a:solidFill>
            <a:srgbClr val="944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5074920" y="4171315"/>
            <a:ext cx="482600" cy="1656000"/>
          </a:xfrm>
          <a:prstGeom prst="rect">
            <a:avLst/>
          </a:prstGeom>
          <a:solidFill>
            <a:srgbClr val="944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6040120" y="4470400"/>
            <a:ext cx="482600" cy="1368000"/>
          </a:xfrm>
          <a:prstGeom prst="rect">
            <a:avLst/>
          </a:prstGeom>
          <a:solidFill>
            <a:srgbClr val="944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7007860" y="5276850"/>
            <a:ext cx="482600" cy="576000"/>
          </a:xfrm>
          <a:prstGeom prst="rect">
            <a:avLst/>
          </a:prstGeom>
          <a:solidFill>
            <a:srgbClr val="944E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3" name="表格 2"/>
          <p:cNvGraphicFramePr/>
          <p:nvPr>
            <p:custDataLst>
              <p:tags r:id="rId3"/>
            </p:custDataLst>
          </p:nvPr>
        </p:nvGraphicFramePr>
        <p:xfrm>
          <a:off x="3615055" y="2813685"/>
          <a:ext cx="4360545" cy="3017520"/>
        </p:xfrm>
        <a:graphic>
          <a:graphicData uri="http://schemas.openxmlformats.org/drawingml/2006/table">
            <a:tbl>
              <a:tblPr firstRow="1" bandRow="1">
                <a:tableStyleId>{5940675A-B579-460E-94D1-54222C63F5DA}</a:tableStyleId>
              </a:tblPr>
              <a:tblGrid>
                <a:gridCol w="483870"/>
                <a:gridCol w="484505"/>
                <a:gridCol w="485140"/>
                <a:gridCol w="484505"/>
                <a:gridCol w="484505"/>
                <a:gridCol w="484505"/>
                <a:gridCol w="483870"/>
                <a:gridCol w="485775"/>
                <a:gridCol w="483870"/>
              </a:tblGrid>
              <a:tr h="274320">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432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cxnSp>
        <p:nvCxnSpPr>
          <p:cNvPr id="5" name="直接箭头连接符 4"/>
          <p:cNvCxnSpPr/>
          <p:nvPr/>
        </p:nvCxnSpPr>
        <p:spPr>
          <a:xfrm>
            <a:off x="3611245" y="5837555"/>
            <a:ext cx="4905375"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V="1">
            <a:off x="3624580" y="2456815"/>
            <a:ext cx="0" cy="33480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3" name="Text Box 64"/>
          <p:cNvSpPr txBox="1">
            <a:spLocks noChangeArrowheads="1"/>
          </p:cNvSpPr>
          <p:nvPr/>
        </p:nvSpPr>
        <p:spPr bwMode="auto">
          <a:xfrm>
            <a:off x="4032885" y="5840730"/>
            <a:ext cx="5102860"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spcBef>
                <a:spcPct val="50000"/>
              </a:spcBef>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轿车 </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 面包车  </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 客车    </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货车   </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 机动车</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4" name="Text Box 65"/>
          <p:cNvSpPr txBox="1">
            <a:spLocks noChangeArrowheads="1"/>
          </p:cNvSpPr>
          <p:nvPr/>
        </p:nvSpPr>
        <p:spPr bwMode="auto">
          <a:xfrm>
            <a:off x="3264456" y="1858486"/>
            <a:ext cx="72072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spcBef>
                <a:spcPct val="50000"/>
              </a:spcBef>
            </a:pPr>
            <a:r>
              <a:rPr lang="zh-CN" altLang="en-US" sz="2000" dirty="0">
                <a:latin typeface="微软雅黑" panose="020B0503020204020204" pitchFamily="34" charset="-122"/>
                <a:ea typeface="微软雅黑" panose="020B0503020204020204" pitchFamily="34" charset="-122"/>
              </a:rPr>
              <a:t>辆数</a:t>
            </a:r>
            <a:endParaRPr lang="zh-CN" altLang="en-US" sz="2000" dirty="0">
              <a:latin typeface="微软雅黑" panose="020B0503020204020204" pitchFamily="34" charset="-122"/>
              <a:ea typeface="微软雅黑" panose="020B0503020204020204" pitchFamily="34" charset="-122"/>
            </a:endParaRPr>
          </a:p>
        </p:txBody>
      </p:sp>
      <p:sp>
        <p:nvSpPr>
          <p:cNvPr id="8" name="文本框 7"/>
          <p:cNvSpPr txBox="1"/>
          <p:nvPr/>
        </p:nvSpPr>
        <p:spPr>
          <a:xfrm>
            <a:off x="3206115" y="2638425"/>
            <a:ext cx="436880" cy="3415030"/>
          </a:xfrm>
          <a:prstGeom prst="rect">
            <a:avLst/>
          </a:prstGeom>
          <a:noFill/>
        </p:spPr>
        <p:txBody>
          <a:bodyPr wrap="none" rtlCol="0">
            <a:spAutoFit/>
          </a:bodyPr>
          <a:p>
            <a:pPr algn="r">
              <a:lnSpc>
                <a:spcPct val="100000"/>
              </a:lnSpc>
            </a:pPr>
            <a:r>
              <a:rPr lang="en-US" altLang="zh-CN"/>
              <a:t>55</a:t>
            </a:r>
            <a:endParaRPr lang="en-US" altLang="zh-CN"/>
          </a:p>
          <a:p>
            <a:pPr algn="r">
              <a:lnSpc>
                <a:spcPct val="100000"/>
              </a:lnSpc>
            </a:pPr>
            <a:r>
              <a:rPr lang="en-US" altLang="zh-CN"/>
              <a:t>50</a:t>
            </a:r>
            <a:endParaRPr lang="en-US" altLang="zh-CN"/>
          </a:p>
          <a:p>
            <a:pPr algn="r">
              <a:lnSpc>
                <a:spcPct val="100000"/>
              </a:lnSpc>
            </a:pPr>
            <a:r>
              <a:rPr lang="en-US" altLang="zh-CN"/>
              <a:t>45</a:t>
            </a:r>
            <a:endParaRPr lang="en-US" altLang="zh-CN"/>
          </a:p>
          <a:p>
            <a:pPr algn="r">
              <a:lnSpc>
                <a:spcPct val="100000"/>
              </a:lnSpc>
            </a:pPr>
            <a:r>
              <a:rPr lang="en-US" altLang="zh-CN"/>
              <a:t>40</a:t>
            </a:r>
            <a:endParaRPr lang="en-US" altLang="zh-CN"/>
          </a:p>
          <a:p>
            <a:pPr algn="r">
              <a:lnSpc>
                <a:spcPct val="100000"/>
              </a:lnSpc>
            </a:pPr>
            <a:r>
              <a:rPr lang="en-US" altLang="zh-CN"/>
              <a:t>35</a:t>
            </a:r>
            <a:endParaRPr lang="en-US" altLang="zh-CN"/>
          </a:p>
          <a:p>
            <a:pPr algn="r">
              <a:lnSpc>
                <a:spcPct val="100000"/>
              </a:lnSpc>
            </a:pPr>
            <a:r>
              <a:rPr lang="en-US" altLang="zh-CN"/>
              <a:t>30</a:t>
            </a:r>
            <a:endParaRPr lang="en-US" altLang="zh-CN"/>
          </a:p>
          <a:p>
            <a:pPr algn="r">
              <a:lnSpc>
                <a:spcPct val="100000"/>
              </a:lnSpc>
            </a:pPr>
            <a:r>
              <a:rPr lang="en-US" altLang="zh-CN"/>
              <a:t>25</a:t>
            </a:r>
            <a:endParaRPr lang="en-US" altLang="zh-CN"/>
          </a:p>
          <a:p>
            <a:pPr algn="r">
              <a:lnSpc>
                <a:spcPct val="100000"/>
              </a:lnSpc>
            </a:pPr>
            <a:r>
              <a:rPr lang="en-US" altLang="zh-CN"/>
              <a:t>20</a:t>
            </a:r>
            <a:endParaRPr lang="en-US" altLang="zh-CN"/>
          </a:p>
          <a:p>
            <a:pPr algn="r">
              <a:lnSpc>
                <a:spcPct val="100000"/>
              </a:lnSpc>
            </a:pPr>
            <a:r>
              <a:rPr lang="en-US" altLang="zh-CN"/>
              <a:t>15</a:t>
            </a:r>
            <a:endParaRPr lang="en-US" altLang="zh-CN"/>
          </a:p>
          <a:p>
            <a:pPr algn="r">
              <a:lnSpc>
                <a:spcPct val="100000"/>
              </a:lnSpc>
            </a:pPr>
            <a:r>
              <a:rPr lang="en-US" altLang="zh-CN"/>
              <a:t>10</a:t>
            </a:r>
            <a:endParaRPr lang="en-US" altLang="zh-CN"/>
          </a:p>
          <a:p>
            <a:pPr algn="r">
              <a:lnSpc>
                <a:spcPct val="100000"/>
              </a:lnSpc>
            </a:pPr>
            <a:r>
              <a:rPr lang="en-US" altLang="zh-CN"/>
              <a:t>5</a:t>
            </a:r>
            <a:endParaRPr lang="en-US" altLang="zh-CN"/>
          </a:p>
          <a:p>
            <a:pPr algn="r">
              <a:lnSpc>
                <a:spcPct val="100000"/>
              </a:lnSpc>
            </a:pPr>
            <a:r>
              <a:rPr lang="en-US" altLang="zh-CN"/>
              <a:t>0</a:t>
            </a:r>
            <a:endParaRPr lang="en-US" altLang="zh-CN"/>
          </a:p>
        </p:txBody>
      </p:sp>
      <p:grpSp>
        <p:nvGrpSpPr>
          <p:cNvPr id="25" name="组合 24"/>
          <p:cNvGrpSpPr/>
          <p:nvPr/>
        </p:nvGrpSpPr>
        <p:grpSpPr>
          <a:xfrm>
            <a:off x="344170" y="2037080"/>
            <a:ext cx="3465830" cy="4515485"/>
            <a:chOff x="542" y="3208"/>
            <a:chExt cx="5458" cy="7111"/>
          </a:xfrm>
        </p:grpSpPr>
        <p:grpSp>
          <p:nvGrpSpPr>
            <p:cNvPr id="4" name="组合 3"/>
            <p:cNvGrpSpPr/>
            <p:nvPr/>
          </p:nvGrpSpPr>
          <p:grpSpPr>
            <a:xfrm>
              <a:off x="542" y="3208"/>
              <a:ext cx="5459" cy="3552"/>
              <a:chOff x="542" y="3208"/>
              <a:chExt cx="5459" cy="3552"/>
            </a:xfrm>
          </p:grpSpPr>
          <p:sp>
            <p:nvSpPr>
              <p:cNvPr id="18" name="圆角矩形标注 17"/>
              <p:cNvSpPr/>
              <p:nvPr/>
            </p:nvSpPr>
            <p:spPr>
              <a:xfrm>
                <a:off x="542" y="3208"/>
                <a:ext cx="4529" cy="3552"/>
              </a:xfrm>
              <a:prstGeom prst="wedgeRoundRectCallout">
                <a:avLst>
                  <a:gd name="adj1" fmla="val -25734"/>
                  <a:gd name="adj2" fmla="val 66722"/>
                  <a:gd name="adj3" fmla="val 16667"/>
                </a:avLst>
              </a:prstGeom>
              <a:solidFill>
                <a:schemeClr val="accent2">
                  <a:lumMod val="60000"/>
                  <a:lumOff val="40000"/>
                </a:scheme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593" y="3555"/>
                <a:ext cx="5408" cy="3052"/>
              </a:xfrm>
              <a:prstGeom prst="rect">
                <a:avLst/>
              </a:prstGeom>
              <a:noFill/>
            </p:spPr>
            <p:txBody>
              <a:bodyPr wrap="square" rtlCol="0" anchor="t">
                <a:spAutoFit/>
              </a:bodyPr>
              <a:p>
                <a:pPr>
                  <a:lnSpc>
                    <a:spcPts val="3600"/>
                  </a:lnSpc>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数比较大，并且数</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600"/>
                  </a:lnSpc>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末尾是</a:t>
                </a:r>
                <a:r>
                  <a:rPr lang="en-US" altLang="zh-CN"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或</a:t>
                </a:r>
                <a:r>
                  <a:rPr lang="en-US" altLang="zh-CN"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的数</a:t>
                </a:r>
                <a:endPar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600"/>
                  </a:lnSpc>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时，用一个格表示</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600"/>
                  </a:lnSpc>
                  <a:spcBef>
                    <a:spcPct val="0"/>
                  </a:spcBef>
                  <a:buFontTx/>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比较合适。</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9" name="图片 18" descr="图片2"/>
            <p:cNvPicPr>
              <a:picLocks noChangeAspect="1"/>
            </p:cNvPicPr>
            <p:nvPr/>
          </p:nvPicPr>
          <p:blipFill>
            <a:blip r:embed="rId4"/>
            <a:stretch>
              <a:fillRect/>
            </a:stretch>
          </p:blipFill>
          <p:spPr>
            <a:xfrm flipH="1">
              <a:off x="1262" y="7207"/>
              <a:ext cx="2162" cy="3113"/>
            </a:xfrm>
            <a:prstGeom prst="rect">
              <a:avLst/>
            </a:prstGeom>
          </p:spPr>
        </p:pic>
      </p:grpSp>
      <p:pic>
        <p:nvPicPr>
          <p:cNvPr id="20" name="图片 19" descr="C:\Users\Administrator\Desktop\图片2.png图片2"/>
          <p:cNvPicPr>
            <a:picLocks noChangeAspect="1"/>
          </p:cNvPicPr>
          <p:nvPr/>
        </p:nvPicPr>
        <p:blipFill>
          <a:blip r:embed="rId5"/>
          <a:srcRect/>
          <a:stretch>
            <a:fillRect/>
          </a:stretch>
        </p:blipFill>
        <p:spPr>
          <a:xfrm>
            <a:off x="2840038" y="945515"/>
            <a:ext cx="6511925" cy="850265"/>
          </a:xfrm>
          <a:prstGeom prst="rect">
            <a:avLst/>
          </a:prstGeom>
        </p:spPr>
      </p:pic>
      <p:sp>
        <p:nvSpPr>
          <p:cNvPr id="26" name="文本框 25"/>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p:tgtEl>
                                          <p:spTgt spid="25"/>
                                        </p:tgtEl>
                                        <p:attrNameLst>
                                          <p:attrName>ppt_y</p:attrName>
                                        </p:attrNameLst>
                                      </p:cBhvr>
                                      <p:tavLst>
                                        <p:tav tm="0">
                                          <p:val>
                                            <p:strVal val="#ppt_y+#ppt_h*1.125000"/>
                                          </p:val>
                                        </p:tav>
                                        <p:tav tm="100000">
                                          <p:val>
                                            <p:strVal val="#ppt_y"/>
                                          </p:val>
                                        </p:tav>
                                      </p:tavLst>
                                    </p:anim>
                                    <p:animEffect transition="in" filter="wipe(up)">
                                      <p:cBhvr>
                                        <p:cTn id="1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8" name="组合 27"/>
          <p:cNvGrpSpPr/>
          <p:nvPr/>
        </p:nvGrpSpPr>
        <p:grpSpPr>
          <a:xfrm>
            <a:off x="4333875" y="4192905"/>
            <a:ext cx="6510020" cy="1935480"/>
            <a:chOff x="6825" y="6603"/>
            <a:chExt cx="10252" cy="3048"/>
          </a:xfrm>
        </p:grpSpPr>
        <p:grpSp>
          <p:nvGrpSpPr>
            <p:cNvPr id="7" name="组合 6"/>
            <p:cNvGrpSpPr/>
            <p:nvPr/>
          </p:nvGrpSpPr>
          <p:grpSpPr>
            <a:xfrm>
              <a:off x="6825" y="6928"/>
              <a:ext cx="8144" cy="2130"/>
              <a:chOff x="3127" y="4473"/>
              <a:chExt cx="7496" cy="2130"/>
            </a:xfrm>
          </p:grpSpPr>
          <p:grpSp>
            <p:nvGrpSpPr>
              <p:cNvPr id="8" name="组合 7"/>
              <p:cNvGrpSpPr/>
              <p:nvPr/>
            </p:nvGrpSpPr>
            <p:grpSpPr>
              <a:xfrm rot="0">
                <a:off x="3127" y="4473"/>
                <a:ext cx="6809" cy="2130"/>
                <a:chOff x="10439" y="4084"/>
                <a:chExt cx="6280" cy="3054"/>
              </a:xfrm>
            </p:grpSpPr>
            <p:sp>
              <p:nvSpPr>
                <p:cNvPr id="9" name="圆角矩形标注 8"/>
                <p:cNvSpPr/>
                <p:nvPr/>
              </p:nvSpPr>
              <p:spPr>
                <a:xfrm>
                  <a:off x="10439" y="4084"/>
                  <a:ext cx="6281" cy="3054"/>
                </a:xfrm>
                <a:prstGeom prst="wedgeRoundRectCallout">
                  <a:avLst>
                    <a:gd name="adj1" fmla="val 58246"/>
                    <a:gd name="adj2" fmla="val -15868"/>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0" name="圆角矩形 9"/>
                <p:cNvSpPr/>
                <p:nvPr/>
              </p:nvSpPr>
              <p:spPr>
                <a:xfrm>
                  <a:off x="10619" y="4282"/>
                  <a:ext cx="5921" cy="2657"/>
                </a:xfrm>
                <a:prstGeom prst="roundRect">
                  <a:avLst/>
                </a:prstGeom>
                <a:solidFill>
                  <a:schemeClr val="accent1">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1" name="文本框 10"/>
              <p:cNvSpPr txBox="1"/>
              <p:nvPr/>
            </p:nvSpPr>
            <p:spPr>
              <a:xfrm>
                <a:off x="3319" y="4707"/>
                <a:ext cx="7304" cy="1598"/>
              </a:xfrm>
              <a:prstGeom prst="rect">
                <a:avLst/>
              </a:prstGeom>
              <a:noFill/>
            </p:spPr>
            <p:txBody>
              <a:bodyPr wrap="square" rtlCol="0" anchor="t">
                <a:spAutoFit/>
              </a:bodyPr>
              <a:p>
                <a:pPr algn="l">
                  <a:lnSpc>
                    <a:spcPts val="3600"/>
                  </a:lnSpc>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数据更大了，并且数的</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末尾是</a:t>
                </a:r>
                <a:r>
                  <a:rPr lang="en-US" altLang="zh-CN"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ts val="3600"/>
                  </a:lnSpc>
                  <a:spcBef>
                    <a:spcPct val="0"/>
                  </a:spcBef>
                  <a:buFontTx/>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用一个格表示</a:t>
                </a:r>
                <a:r>
                  <a:rPr lang="en-US" altLang="zh-CN"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比较合适。</a:t>
                </a:r>
                <a:endParaRPr lang="zh-CN" altLang="en-US" sz="2400">
                  <a:latin typeface="微软雅黑" panose="020B0503020204020204" pitchFamily="34" charset="-122"/>
                  <a:ea typeface="微软雅黑" panose="020B0503020204020204" pitchFamily="34" charset="-122"/>
                </a:endParaRPr>
              </a:p>
            </p:txBody>
          </p:sp>
        </p:grpSp>
        <p:pic>
          <p:nvPicPr>
            <p:cNvPr id="12" name="图片 11" descr="图片10"/>
            <p:cNvPicPr>
              <a:picLocks noChangeAspect="1"/>
            </p:cNvPicPr>
            <p:nvPr/>
          </p:nvPicPr>
          <p:blipFill>
            <a:blip r:embed="rId2"/>
            <a:stretch>
              <a:fillRect/>
            </a:stretch>
          </p:blipFill>
          <p:spPr>
            <a:xfrm>
              <a:off x="14969" y="6603"/>
              <a:ext cx="2109" cy="3049"/>
            </a:xfrm>
            <a:prstGeom prst="rect">
              <a:avLst/>
            </a:prstGeom>
          </p:spPr>
        </p:pic>
      </p:grpSp>
      <p:grpSp>
        <p:nvGrpSpPr>
          <p:cNvPr id="27" name="组合 26"/>
          <p:cNvGrpSpPr/>
          <p:nvPr/>
        </p:nvGrpSpPr>
        <p:grpSpPr>
          <a:xfrm>
            <a:off x="768350" y="2840355"/>
            <a:ext cx="6176010" cy="1996440"/>
            <a:chOff x="1210" y="4473"/>
            <a:chExt cx="9726" cy="3144"/>
          </a:xfrm>
        </p:grpSpPr>
        <p:grpSp>
          <p:nvGrpSpPr>
            <p:cNvPr id="5" name="组合 4"/>
            <p:cNvGrpSpPr/>
            <p:nvPr/>
          </p:nvGrpSpPr>
          <p:grpSpPr>
            <a:xfrm>
              <a:off x="4127" y="4473"/>
              <a:ext cx="6809" cy="2130"/>
              <a:chOff x="3127" y="4473"/>
              <a:chExt cx="6809" cy="2130"/>
            </a:xfrm>
          </p:grpSpPr>
          <p:grpSp>
            <p:nvGrpSpPr>
              <p:cNvPr id="64" name="组合 63"/>
              <p:cNvGrpSpPr/>
              <p:nvPr/>
            </p:nvGrpSpPr>
            <p:grpSpPr>
              <a:xfrm rot="0">
                <a:off x="3127" y="4473"/>
                <a:ext cx="6809" cy="2130"/>
                <a:chOff x="10439" y="4084"/>
                <a:chExt cx="6280" cy="3054"/>
              </a:xfrm>
            </p:grpSpPr>
            <p:sp>
              <p:nvSpPr>
                <p:cNvPr id="61" name="圆角矩形标注 60"/>
                <p:cNvSpPr/>
                <p:nvPr/>
              </p:nvSpPr>
              <p:spPr>
                <a:xfrm>
                  <a:off x="10439" y="4084"/>
                  <a:ext cx="6281" cy="3054"/>
                </a:xfrm>
                <a:prstGeom prst="wedgeRoundRectCallout">
                  <a:avLst>
                    <a:gd name="adj1" fmla="val -59192"/>
                    <a:gd name="adj2" fmla="val -12300"/>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3559" y="4807"/>
                <a:ext cx="6048" cy="1598"/>
              </a:xfrm>
              <a:prstGeom prst="rect">
                <a:avLst/>
              </a:prstGeom>
              <a:noFill/>
            </p:spPr>
            <p:txBody>
              <a:bodyPr wrap="none" rtlCol="0" anchor="t">
                <a:spAutoFit/>
              </a:bodyPr>
              <a:p>
                <a:pPr eaLnBrk="1" hangingPunct="1">
                  <a:lnSpc>
                    <a:spcPct val="100000"/>
                  </a:lnSpc>
                  <a:spcBef>
                    <a:spcPct val="50000"/>
                  </a:spcBef>
                </a:pPr>
                <a:r>
                  <a:rPr lang="zh-CN" altLang="en-US" sz="2400" dirty="0">
                    <a:latin typeface="微软雅黑" panose="020B0503020204020204" pitchFamily="34" charset="-122"/>
                    <a:ea typeface="微软雅黑" panose="020B0503020204020204" pitchFamily="34" charset="-122"/>
                    <a:sym typeface="+mn-ea"/>
                  </a:rPr>
                  <a:t>如果统计结果是上面这样，</a:t>
                </a:r>
                <a:endParaRPr lang="zh-CN" altLang="en-US" sz="2400" dirty="0">
                  <a:latin typeface="微软雅黑" panose="020B0503020204020204" pitchFamily="34" charset="-122"/>
                  <a:ea typeface="微软雅黑" panose="020B0503020204020204" pitchFamily="34" charset="-122"/>
                  <a:sym typeface="+mn-ea"/>
                </a:endParaRPr>
              </a:p>
              <a:p>
                <a:pPr eaLnBrk="1" hangingPunct="1">
                  <a:lnSpc>
                    <a:spcPct val="100000"/>
                  </a:lnSpc>
                  <a:spcBef>
                    <a:spcPct val="50000"/>
                  </a:spcBef>
                </a:pPr>
                <a:r>
                  <a:rPr lang="zh-CN" altLang="en-US" sz="2400" dirty="0">
                    <a:latin typeface="微软雅黑" panose="020B0503020204020204" pitchFamily="34" charset="-122"/>
                    <a:ea typeface="微软雅黑" panose="020B0503020204020204" pitchFamily="34" charset="-122"/>
                    <a:sym typeface="+mn-ea"/>
                  </a:rPr>
                  <a:t>每格代表几合适</a:t>
                </a:r>
                <a:r>
                  <a:rPr lang="zh-CN" altLang="en-US" sz="2400" dirty="0">
                    <a:solidFill>
                      <a:srgbClr val="000000"/>
                    </a:solidFill>
                    <a:latin typeface="微软雅黑" panose="020B0503020204020204" pitchFamily="34" charset="-122"/>
                    <a:ea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pic>
          <p:nvPicPr>
            <p:cNvPr id="13" name="图片 12" descr="图片9"/>
            <p:cNvPicPr>
              <a:picLocks noChangeAspect="1"/>
            </p:cNvPicPr>
            <p:nvPr/>
          </p:nvPicPr>
          <p:blipFill>
            <a:blip r:embed="rId3"/>
            <a:stretch>
              <a:fillRect/>
            </a:stretch>
          </p:blipFill>
          <p:spPr>
            <a:xfrm>
              <a:off x="1210" y="4473"/>
              <a:ext cx="2490" cy="3144"/>
            </a:xfrm>
            <a:prstGeom prst="rect">
              <a:avLst/>
            </a:prstGeom>
          </p:spPr>
        </p:pic>
      </p:grpSp>
      <p:sp>
        <p:nvSpPr>
          <p:cNvPr id="29" name="文本框 28"/>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2" name="图片 1" descr="图片2"/>
          <p:cNvPicPr>
            <a:picLocks noChangeAspect="1"/>
          </p:cNvPicPr>
          <p:nvPr/>
        </p:nvPicPr>
        <p:blipFill>
          <a:blip r:embed="rId4"/>
          <a:stretch>
            <a:fillRect/>
          </a:stretch>
        </p:blipFill>
        <p:spPr>
          <a:xfrm>
            <a:off x="2349500" y="1172845"/>
            <a:ext cx="7985760" cy="10426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2524760" y="623570"/>
            <a:ext cx="4018915" cy="460375"/>
          </a:xfrm>
          <a:prstGeom prst="rect">
            <a:avLst/>
          </a:prstGeom>
          <a:noFill/>
        </p:spPr>
        <p:txBody>
          <a:bodyPr wrap="none" rtlCol="0" anchor="t">
            <a:spAutoFit/>
          </a:bodyPr>
          <a:p>
            <a:pPr eaLnBrk="1" hangingPunct="1">
              <a:lnSpc>
                <a:spcPct val="100000"/>
              </a:lnSpc>
              <a:spcBef>
                <a:spcPct val="0"/>
              </a:spcBef>
              <a:buFontTx/>
              <a:buNone/>
              <a:defRPr/>
            </a:pPr>
            <a:r>
              <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kern="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sym typeface="+mn-ea"/>
              </a:rPr>
              <a:t>）根据记录单填写下表。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577975" y="1283970"/>
            <a:ext cx="3732530" cy="553085"/>
          </a:xfrm>
          <a:prstGeom prst="rect">
            <a:avLst/>
          </a:prstGeom>
          <a:noFill/>
        </p:spPr>
        <p:txBody>
          <a:bodyPr wrap="square" rtlCol="0" anchor="t">
            <a:spAutoFit/>
          </a:bodyPr>
          <a:p>
            <a:pPr algn="l">
              <a:lnSpc>
                <a:spcPct val="150000"/>
              </a:lnSpc>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市</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月的天气情况</a:t>
            </a:r>
            <a:endParaRPr lang="zh-CN" altLang="en-US" sz="2000"/>
          </a:p>
        </p:txBody>
      </p:sp>
      <p:sp>
        <p:nvSpPr>
          <p:cNvPr id="5" name="文本框 4"/>
          <p:cNvSpPr txBox="1"/>
          <p:nvPr/>
        </p:nvSpPr>
        <p:spPr>
          <a:xfrm>
            <a:off x="6508750" y="1353185"/>
            <a:ext cx="3925570" cy="398780"/>
          </a:xfrm>
          <a:prstGeom prst="rect">
            <a:avLst/>
          </a:prstGeom>
          <a:noFill/>
        </p:spPr>
        <p:txBody>
          <a:bodyPr wrap="square" rtlCol="0" anchor="t">
            <a:spAutoFit/>
          </a:bodyPr>
          <a:p>
            <a:r>
              <a:rPr kumimoji="1" lang="en-US" altLang="zh-CN"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A</a:t>
            </a:r>
            <a:r>
              <a:rPr kumimoji="1"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市</a:t>
            </a:r>
            <a:r>
              <a:rPr kumimoji="1" lang="en-US" altLang="zh-CN"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2012</a:t>
            </a:r>
            <a:r>
              <a:rPr kumimoji="1"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kumimoji="1" lang="en-US" altLang="zh-CN"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kumimoji="1"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月的天气情况</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7" name="表格 6"/>
          <p:cNvGraphicFramePr/>
          <p:nvPr>
            <p:custDataLst>
              <p:tags r:id="rId2"/>
            </p:custDataLst>
          </p:nvPr>
        </p:nvGraphicFramePr>
        <p:xfrm>
          <a:off x="2078355" y="4469765"/>
          <a:ext cx="7358380" cy="1957705"/>
        </p:xfrm>
        <a:graphic>
          <a:graphicData uri="http://schemas.openxmlformats.org/drawingml/2006/table">
            <a:tbl>
              <a:tblPr firstRow="1" bandRow="1">
                <a:tableStyleId>{5C22544A-7EE6-4342-B048-85BDC9FD1C3A}</a:tableStyleId>
              </a:tblPr>
              <a:tblGrid>
                <a:gridCol w="2011680"/>
                <a:gridCol w="1336675"/>
                <a:gridCol w="1336675"/>
                <a:gridCol w="1336675"/>
                <a:gridCol w="1336675"/>
              </a:tblGrid>
              <a:tr h="1064895">
                <a:tc>
                  <a:txBody>
                    <a:bodyPr/>
                    <a:p>
                      <a:pPr>
                        <a:buNone/>
                      </a:pPr>
                      <a:endParaRPr lang="zh-CN" altLang="en-US"/>
                    </a:p>
                  </a:txBody>
                  <a:tcPr>
                    <a:solidFill>
                      <a:srgbClr val="FFC000"/>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晴</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FC000"/>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阴</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FC000"/>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多云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FC000"/>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雨</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FC000"/>
                    </a:solidFill>
                  </a:tcPr>
                </a:tc>
              </a:tr>
              <a:tr h="446405">
                <a:tc>
                  <a:txBody>
                    <a:bodyPr/>
                    <a:p>
                      <a:pPr>
                        <a:buNone/>
                      </a:pP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chemeClr val="accent2">
                        <a:lumMod val="60000"/>
                        <a:lumOff val="40000"/>
                      </a:schemeClr>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2">
                        <a:lumMod val="60000"/>
                        <a:lumOff val="40000"/>
                      </a:schemeClr>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2">
                        <a:lumMod val="60000"/>
                        <a:lumOff val="40000"/>
                      </a:schemeClr>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2">
                        <a:lumMod val="60000"/>
                        <a:lumOff val="40000"/>
                      </a:schemeClr>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2">
                        <a:lumMod val="60000"/>
                        <a:lumOff val="40000"/>
                      </a:schemeClr>
                    </a:solidFill>
                  </a:tcPr>
                </a:tc>
              </a:tr>
              <a:tr h="446405">
                <a:tc>
                  <a:txBody>
                    <a:bodyPr/>
                    <a:p>
                      <a:pPr>
                        <a:buNone/>
                      </a:pP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1">
                    <a:solidFill>
                      <a:schemeClr val="accent6">
                        <a:lumMod val="60000"/>
                        <a:lumOff val="40000"/>
                      </a:schemeClr>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6">
                        <a:lumMod val="60000"/>
                        <a:lumOff val="40000"/>
                      </a:schemeClr>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6">
                        <a:lumMod val="60000"/>
                        <a:lumOff val="40000"/>
                      </a:schemeClr>
                    </a:solidFill>
                  </a:tcPr>
                </a:tc>
                <a:tc>
                  <a:txBody>
                    <a:bodyPr/>
                    <a:p>
                      <a:pPr algn="ctr">
                        <a:buNone/>
                      </a:pP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6">
                        <a:lumMod val="60000"/>
                        <a:lumOff val="40000"/>
                      </a:schemeClr>
                    </a:solidFill>
                  </a:tcPr>
                </a:tc>
                <a:tc>
                  <a:txBody>
                    <a:bodyPr/>
                    <a:p>
                      <a:pPr algn="ctr">
                        <a:buNone/>
                      </a:pP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6">
                        <a:lumMod val="60000"/>
                        <a:lumOff val="40000"/>
                      </a:schemeClr>
                    </a:solidFill>
                  </a:tcPr>
                </a:tc>
              </a:tr>
            </a:tbl>
          </a:graphicData>
        </a:graphic>
      </p:graphicFrame>
      <p:cxnSp>
        <p:nvCxnSpPr>
          <p:cNvPr id="8" name="直接连接符 7"/>
          <p:cNvCxnSpPr/>
          <p:nvPr/>
        </p:nvCxnSpPr>
        <p:spPr>
          <a:xfrm>
            <a:off x="2743200" y="4458970"/>
            <a:ext cx="1315720" cy="100965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078355" y="5512435"/>
            <a:ext cx="7323455"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089785" y="5956935"/>
            <a:ext cx="7323455"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067560" y="4973955"/>
            <a:ext cx="2010410" cy="48260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093845" y="4458970"/>
            <a:ext cx="0" cy="1962785"/>
          </a:xfrm>
          <a:prstGeom prst="line">
            <a:avLst/>
          </a:prstGeom>
          <a:ln w="539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443220" y="4441190"/>
            <a:ext cx="0" cy="1962785"/>
          </a:xfrm>
          <a:prstGeom prst="line">
            <a:avLst/>
          </a:prstGeom>
          <a:ln w="539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776085" y="4471670"/>
            <a:ext cx="0" cy="1962785"/>
          </a:xfrm>
          <a:prstGeom prst="line">
            <a:avLst/>
          </a:prstGeom>
          <a:ln w="539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108950" y="4471670"/>
            <a:ext cx="0" cy="1962785"/>
          </a:xfrm>
          <a:prstGeom prst="line">
            <a:avLst/>
          </a:prstGeom>
          <a:ln w="539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2197100" y="4519295"/>
            <a:ext cx="1863725" cy="993140"/>
            <a:chOff x="3460" y="7117"/>
            <a:chExt cx="2935" cy="1564"/>
          </a:xfrm>
        </p:grpSpPr>
        <p:sp>
          <p:nvSpPr>
            <p:cNvPr id="21" name="文本框 20"/>
            <p:cNvSpPr txBox="1"/>
            <p:nvPr/>
          </p:nvSpPr>
          <p:spPr>
            <a:xfrm>
              <a:off x="5307" y="7117"/>
              <a:ext cx="1088" cy="628"/>
            </a:xfrm>
            <a:prstGeom prst="rect">
              <a:avLst/>
            </a:prstGeom>
            <a:noFill/>
          </p:spPr>
          <p:txBody>
            <a:bodyPr wrap="none" rtlCol="0">
              <a:spAutoFit/>
            </a:bodyPr>
            <a:p>
              <a:r>
                <a:rPr lang="zh-CN" altLang="en-US" sz="2000"/>
                <a:t>天气</a:t>
              </a:r>
              <a:endParaRPr lang="zh-CN" altLang="en-US" sz="2000"/>
            </a:p>
          </p:txBody>
        </p:sp>
        <p:sp>
          <p:nvSpPr>
            <p:cNvPr id="22" name="文本框 21"/>
            <p:cNvSpPr txBox="1"/>
            <p:nvPr/>
          </p:nvSpPr>
          <p:spPr>
            <a:xfrm>
              <a:off x="3835" y="7344"/>
              <a:ext cx="1088" cy="628"/>
            </a:xfrm>
            <a:prstGeom prst="rect">
              <a:avLst/>
            </a:prstGeom>
            <a:noFill/>
          </p:spPr>
          <p:txBody>
            <a:bodyPr wrap="none" rtlCol="0">
              <a:spAutoFit/>
            </a:bodyPr>
            <a:p>
              <a:r>
                <a:rPr lang="zh-CN" altLang="en-US" sz="2000"/>
                <a:t>天数</a:t>
              </a:r>
              <a:endParaRPr lang="zh-CN" altLang="en-US" sz="2000"/>
            </a:p>
          </p:txBody>
        </p:sp>
        <p:sp>
          <p:nvSpPr>
            <p:cNvPr id="23" name="文本框 22"/>
            <p:cNvSpPr txBox="1"/>
            <p:nvPr/>
          </p:nvSpPr>
          <p:spPr>
            <a:xfrm>
              <a:off x="3460" y="8053"/>
              <a:ext cx="1088" cy="628"/>
            </a:xfrm>
            <a:prstGeom prst="rect">
              <a:avLst/>
            </a:prstGeom>
            <a:noFill/>
          </p:spPr>
          <p:txBody>
            <a:bodyPr wrap="none" rtlCol="0">
              <a:spAutoFit/>
            </a:bodyPr>
            <a:p>
              <a:r>
                <a:rPr lang="zh-CN" altLang="en-US" sz="2000"/>
                <a:t>月份</a:t>
              </a:r>
              <a:endParaRPr lang="zh-CN" altLang="en-US" sz="2000"/>
            </a:p>
          </p:txBody>
        </p:sp>
      </p:grpSp>
      <p:sp>
        <p:nvSpPr>
          <p:cNvPr id="28" name="矩形 4"/>
          <p:cNvSpPr>
            <a:spLocks noChangeArrowheads="1"/>
          </p:cNvSpPr>
          <p:nvPr/>
        </p:nvSpPr>
        <p:spPr bwMode="auto">
          <a:xfrm>
            <a:off x="4648074" y="5504345"/>
            <a:ext cx="4606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0" name="矩形 4"/>
          <p:cNvSpPr>
            <a:spLocks noChangeArrowheads="1"/>
          </p:cNvSpPr>
          <p:nvPr/>
        </p:nvSpPr>
        <p:spPr bwMode="auto">
          <a:xfrm>
            <a:off x="5912060" y="5520515"/>
            <a:ext cx="50403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1" name="矩形 4"/>
          <p:cNvSpPr>
            <a:spLocks noChangeArrowheads="1"/>
          </p:cNvSpPr>
          <p:nvPr/>
        </p:nvSpPr>
        <p:spPr bwMode="auto">
          <a:xfrm>
            <a:off x="7251531" y="5520515"/>
            <a:ext cx="5401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2" name="矩形 4"/>
          <p:cNvSpPr>
            <a:spLocks noChangeArrowheads="1"/>
          </p:cNvSpPr>
          <p:nvPr/>
        </p:nvSpPr>
        <p:spPr bwMode="auto">
          <a:xfrm>
            <a:off x="8607914" y="5520515"/>
            <a:ext cx="4595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3" name="矩形 4"/>
          <p:cNvSpPr>
            <a:spLocks noChangeArrowheads="1"/>
          </p:cNvSpPr>
          <p:nvPr/>
        </p:nvSpPr>
        <p:spPr bwMode="auto">
          <a:xfrm>
            <a:off x="4534935" y="5985974"/>
            <a:ext cx="555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18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4" name="矩形 4"/>
          <p:cNvSpPr>
            <a:spLocks noChangeArrowheads="1"/>
          </p:cNvSpPr>
          <p:nvPr/>
        </p:nvSpPr>
        <p:spPr bwMode="auto">
          <a:xfrm>
            <a:off x="5908899" y="5995470"/>
            <a:ext cx="5021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5" name="矩形 4"/>
          <p:cNvSpPr>
            <a:spLocks noChangeArrowheads="1"/>
          </p:cNvSpPr>
          <p:nvPr/>
        </p:nvSpPr>
        <p:spPr bwMode="auto">
          <a:xfrm>
            <a:off x="7232918" y="5995470"/>
            <a:ext cx="72418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6" name="矩形 4"/>
          <p:cNvSpPr>
            <a:spLocks noChangeArrowheads="1"/>
          </p:cNvSpPr>
          <p:nvPr/>
        </p:nvSpPr>
        <p:spPr bwMode="auto">
          <a:xfrm>
            <a:off x="8626456" y="5995470"/>
            <a:ext cx="4373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pic>
        <p:nvPicPr>
          <p:cNvPr id="37" name="图片 36" descr="图片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1001395" y="1986915"/>
            <a:ext cx="4907280" cy="2073910"/>
          </a:xfrm>
          <a:prstGeom prst="rect">
            <a:avLst/>
          </a:prstGeom>
        </p:spPr>
      </p:pic>
      <p:pic>
        <p:nvPicPr>
          <p:cNvPr id="42" name="图片 41" descr="图片4"/>
          <p:cNvPicPr>
            <a:picLocks noChangeAspect="1"/>
          </p:cNvPicPr>
          <p:nvPr/>
        </p:nvPicPr>
        <p:blipFill>
          <a:blip r:embed="rId4"/>
          <a:stretch>
            <a:fillRect/>
          </a:stretch>
        </p:blipFill>
        <p:spPr>
          <a:xfrm>
            <a:off x="6461760" y="1917700"/>
            <a:ext cx="4112895" cy="20593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0" grpId="0"/>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51" name="矩形 50"/>
          <p:cNvSpPr/>
          <p:nvPr/>
        </p:nvSpPr>
        <p:spPr>
          <a:xfrm>
            <a:off x="6959600" y="2894330"/>
            <a:ext cx="354330" cy="298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矩形 51"/>
          <p:cNvSpPr/>
          <p:nvPr/>
        </p:nvSpPr>
        <p:spPr>
          <a:xfrm>
            <a:off x="7705090" y="5224145"/>
            <a:ext cx="354330" cy="64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矩形 52"/>
          <p:cNvSpPr/>
          <p:nvPr/>
        </p:nvSpPr>
        <p:spPr>
          <a:xfrm>
            <a:off x="8459470" y="5420360"/>
            <a:ext cx="354330" cy="46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矩形 53"/>
          <p:cNvSpPr/>
          <p:nvPr/>
        </p:nvSpPr>
        <p:spPr>
          <a:xfrm>
            <a:off x="9180830" y="5019675"/>
            <a:ext cx="354330" cy="86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矩形 45"/>
          <p:cNvSpPr/>
          <p:nvPr/>
        </p:nvSpPr>
        <p:spPr>
          <a:xfrm>
            <a:off x="2170430" y="4394200"/>
            <a:ext cx="354330" cy="152844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矩形 46"/>
          <p:cNvSpPr/>
          <p:nvPr/>
        </p:nvSpPr>
        <p:spPr>
          <a:xfrm>
            <a:off x="2908300" y="4907280"/>
            <a:ext cx="354330" cy="100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矩形 48"/>
          <p:cNvSpPr/>
          <p:nvPr/>
        </p:nvSpPr>
        <p:spPr>
          <a:xfrm>
            <a:off x="3629660" y="4393565"/>
            <a:ext cx="354330" cy="152844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nvSpPr>
        <p:spPr>
          <a:xfrm>
            <a:off x="4367530" y="4718050"/>
            <a:ext cx="354330" cy="118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C:\Users\Administrator\Desktop\图片5.png图片5"/>
          <p:cNvPicPr>
            <a:picLocks noChangeAspect="1"/>
          </p:cNvPicPr>
          <p:nvPr/>
        </p:nvPicPr>
        <p:blipFill>
          <a:blip r:embed="rId2"/>
          <a:srcRect/>
          <a:stretch>
            <a:fillRect/>
          </a:stretch>
        </p:blipFill>
        <p:spPr>
          <a:xfrm>
            <a:off x="6273483" y="553720"/>
            <a:ext cx="4931410" cy="1348105"/>
          </a:xfrm>
          <a:prstGeom prst="rect">
            <a:avLst/>
          </a:prstGeom>
        </p:spPr>
      </p:pic>
      <p:sp>
        <p:nvSpPr>
          <p:cNvPr id="25" name="文本框 24"/>
          <p:cNvSpPr txBox="1"/>
          <p:nvPr/>
        </p:nvSpPr>
        <p:spPr>
          <a:xfrm>
            <a:off x="1991995" y="1071880"/>
            <a:ext cx="3533140" cy="829945"/>
          </a:xfrm>
          <a:prstGeom prst="rect">
            <a:avLst/>
          </a:prstGeom>
          <a:noFill/>
        </p:spPr>
        <p:txBody>
          <a:bodyPr wrap="square" rtlCol="0" anchor="t">
            <a:spAutoFit/>
          </a:bodyPr>
          <a:p>
            <a:pPr>
              <a:lnSpc>
                <a:spcPct val="100000"/>
              </a:lnSpc>
              <a:spcBef>
                <a:spcPct val="0"/>
              </a:spcBef>
              <a:buFontTx/>
              <a:buNone/>
              <a:defRPr/>
            </a:pPr>
            <a:r>
              <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kern="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sym typeface="+mn-ea"/>
              </a:rPr>
              <a:t>）把这些数据分别用</a:t>
            </a:r>
            <a:endPar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00000"/>
              </a:lnSpc>
              <a:spcBef>
                <a:spcPct val="0"/>
              </a:spcBef>
              <a:buFontTx/>
              <a:buNone/>
              <a:defRPr/>
            </a:pPr>
            <a:r>
              <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kern="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kern="0" dirty="0">
                <a:latin typeface="微软雅黑" panose="020B0503020204020204" pitchFamily="34" charset="-122"/>
                <a:ea typeface="微软雅黑" panose="020B0503020204020204" pitchFamily="34" charset="-122"/>
                <a:cs typeface="微软雅黑" panose="020B0503020204020204" pitchFamily="34" charset="-122"/>
                <a:sym typeface="+mn-ea"/>
              </a:rPr>
              <a:t>条形图表示出来。</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27" name="表格 26"/>
          <p:cNvGraphicFramePr/>
          <p:nvPr>
            <p:custDataLst>
              <p:tags r:id="rId3"/>
            </p:custDataLst>
          </p:nvPr>
        </p:nvGraphicFramePr>
        <p:xfrm>
          <a:off x="1791335" y="2910205"/>
          <a:ext cx="3314065" cy="2988945"/>
        </p:xfrm>
        <a:graphic>
          <a:graphicData uri="http://schemas.openxmlformats.org/drawingml/2006/table">
            <a:tbl>
              <a:tblPr firstRow="1" bandRow="1">
                <a:tableStyleId>{5940675A-B579-460E-94D1-54222C63F5DA}</a:tableStyleId>
              </a:tblPr>
              <a:tblGrid>
                <a:gridCol w="368300"/>
                <a:gridCol w="367030"/>
                <a:gridCol w="369570"/>
                <a:gridCol w="368300"/>
                <a:gridCol w="367665"/>
                <a:gridCol w="368300"/>
                <a:gridCol w="368300"/>
                <a:gridCol w="368300"/>
                <a:gridCol w="368300"/>
              </a:tblGrid>
              <a:tr h="332105">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29" name="表格 28"/>
          <p:cNvGraphicFramePr/>
          <p:nvPr>
            <p:custDataLst>
              <p:tags r:id="rId4"/>
            </p:custDataLst>
          </p:nvPr>
        </p:nvGraphicFramePr>
        <p:xfrm>
          <a:off x="6590665" y="2909570"/>
          <a:ext cx="3314065" cy="2988945"/>
        </p:xfrm>
        <a:graphic>
          <a:graphicData uri="http://schemas.openxmlformats.org/drawingml/2006/table">
            <a:tbl>
              <a:tblPr firstRow="1" bandRow="1">
                <a:tableStyleId>{5940675A-B579-460E-94D1-54222C63F5DA}</a:tableStyleId>
              </a:tblPr>
              <a:tblGrid>
                <a:gridCol w="368300"/>
                <a:gridCol w="367030"/>
                <a:gridCol w="369570"/>
                <a:gridCol w="368300"/>
                <a:gridCol w="367665"/>
                <a:gridCol w="368300"/>
                <a:gridCol w="368300"/>
                <a:gridCol w="368300"/>
                <a:gridCol w="368300"/>
              </a:tblGrid>
              <a:tr h="332105">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0" name="Text Box 106"/>
          <p:cNvSpPr txBox="1">
            <a:spLocks noChangeArrowheads="1"/>
          </p:cNvSpPr>
          <p:nvPr/>
        </p:nvSpPr>
        <p:spPr bwMode="auto">
          <a:xfrm>
            <a:off x="1605280" y="2364740"/>
            <a:ext cx="3691255" cy="368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p>
            <a:pPr algn="ctr">
              <a:spcBef>
                <a:spcPct val="50000"/>
              </a:spcBef>
              <a:defRPr/>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市</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2012</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月天气统计图</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Text Box 106"/>
          <p:cNvSpPr txBox="1">
            <a:spLocks noChangeArrowheads="1"/>
          </p:cNvSpPr>
          <p:nvPr/>
        </p:nvSpPr>
        <p:spPr bwMode="auto">
          <a:xfrm>
            <a:off x="6402070" y="2364740"/>
            <a:ext cx="3691255" cy="368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p>
            <a:pPr algn="ctr">
              <a:spcBef>
                <a:spcPct val="50000"/>
              </a:spcBef>
              <a:defRPr/>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市</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2012</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月天气统计图</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8" name="直接箭头连接符 37"/>
          <p:cNvCxnSpPr/>
          <p:nvPr/>
        </p:nvCxnSpPr>
        <p:spPr>
          <a:xfrm>
            <a:off x="1784985" y="5906770"/>
            <a:ext cx="384429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6574155" y="5889625"/>
            <a:ext cx="384429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V="1">
            <a:off x="1787525" y="2432050"/>
            <a:ext cx="0" cy="348996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V="1">
            <a:off x="6590665" y="2416175"/>
            <a:ext cx="0" cy="348996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1366520" y="2695575"/>
            <a:ext cx="436880" cy="3412490"/>
          </a:xfrm>
          <a:prstGeom prst="rect">
            <a:avLst/>
          </a:prstGeom>
          <a:noFill/>
        </p:spPr>
        <p:txBody>
          <a:bodyPr wrap="none" rtlCol="0">
            <a:spAutoFit/>
          </a:bodyPr>
          <a:p>
            <a:pPr algn="r">
              <a:lnSpc>
                <a:spcPct val="120000"/>
              </a:lnSpc>
            </a:pPr>
            <a:r>
              <a:rPr lang="en-US" altLang="zh-CN"/>
              <a:t>18</a:t>
            </a:r>
            <a:endParaRPr lang="en-US" altLang="zh-CN"/>
          </a:p>
          <a:p>
            <a:pPr algn="r">
              <a:lnSpc>
                <a:spcPct val="120000"/>
              </a:lnSpc>
            </a:pPr>
            <a:r>
              <a:rPr lang="en-US" altLang="zh-CN"/>
              <a:t>16</a:t>
            </a:r>
            <a:endParaRPr lang="en-US" altLang="zh-CN"/>
          </a:p>
          <a:p>
            <a:pPr algn="r">
              <a:lnSpc>
                <a:spcPct val="120000"/>
              </a:lnSpc>
            </a:pPr>
            <a:r>
              <a:rPr lang="en-US" altLang="zh-CN"/>
              <a:t>14</a:t>
            </a:r>
            <a:endParaRPr lang="en-US" altLang="zh-CN"/>
          </a:p>
          <a:p>
            <a:pPr algn="r">
              <a:lnSpc>
                <a:spcPct val="120000"/>
              </a:lnSpc>
            </a:pPr>
            <a:r>
              <a:rPr lang="en-US" altLang="zh-CN"/>
              <a:t>12</a:t>
            </a:r>
            <a:endParaRPr lang="en-US" altLang="zh-CN"/>
          </a:p>
          <a:p>
            <a:pPr algn="r">
              <a:lnSpc>
                <a:spcPct val="120000"/>
              </a:lnSpc>
            </a:pPr>
            <a:r>
              <a:rPr lang="en-US" altLang="zh-CN"/>
              <a:t>10</a:t>
            </a:r>
            <a:endParaRPr lang="en-US" altLang="zh-CN"/>
          </a:p>
          <a:p>
            <a:pPr algn="r">
              <a:lnSpc>
                <a:spcPct val="120000"/>
              </a:lnSpc>
            </a:pPr>
            <a:r>
              <a:rPr lang="en-US" altLang="zh-CN"/>
              <a:t>8</a:t>
            </a:r>
            <a:endParaRPr lang="en-US" altLang="zh-CN"/>
          </a:p>
          <a:p>
            <a:pPr algn="r">
              <a:lnSpc>
                <a:spcPct val="120000"/>
              </a:lnSpc>
            </a:pPr>
            <a:r>
              <a:rPr lang="en-US" altLang="zh-CN"/>
              <a:t>6</a:t>
            </a:r>
            <a:endParaRPr lang="en-US" altLang="zh-CN"/>
          </a:p>
          <a:p>
            <a:pPr algn="r">
              <a:lnSpc>
                <a:spcPct val="120000"/>
              </a:lnSpc>
            </a:pPr>
            <a:r>
              <a:rPr lang="en-US" altLang="zh-CN"/>
              <a:t>4</a:t>
            </a:r>
            <a:endParaRPr lang="en-US" altLang="zh-CN"/>
          </a:p>
          <a:p>
            <a:pPr algn="r">
              <a:lnSpc>
                <a:spcPct val="120000"/>
              </a:lnSpc>
            </a:pPr>
            <a:r>
              <a:rPr lang="en-US" altLang="zh-CN"/>
              <a:t>2</a:t>
            </a:r>
            <a:endParaRPr lang="en-US" altLang="zh-CN"/>
          </a:p>
          <a:p>
            <a:pPr algn="r">
              <a:lnSpc>
                <a:spcPct val="120000"/>
              </a:lnSpc>
            </a:pPr>
            <a:r>
              <a:rPr lang="en-US" altLang="zh-CN"/>
              <a:t>0</a:t>
            </a:r>
            <a:endParaRPr lang="en-US" altLang="zh-CN"/>
          </a:p>
        </p:txBody>
      </p:sp>
      <p:sp>
        <p:nvSpPr>
          <p:cNvPr id="44" name="文本框 43"/>
          <p:cNvSpPr txBox="1"/>
          <p:nvPr/>
        </p:nvSpPr>
        <p:spPr>
          <a:xfrm>
            <a:off x="6186805" y="2682240"/>
            <a:ext cx="436880" cy="3412490"/>
          </a:xfrm>
          <a:prstGeom prst="rect">
            <a:avLst/>
          </a:prstGeom>
          <a:noFill/>
        </p:spPr>
        <p:txBody>
          <a:bodyPr wrap="none" rtlCol="0">
            <a:spAutoFit/>
          </a:bodyPr>
          <a:p>
            <a:pPr algn="r">
              <a:lnSpc>
                <a:spcPct val="120000"/>
              </a:lnSpc>
            </a:pPr>
            <a:r>
              <a:rPr lang="en-US" altLang="zh-CN"/>
              <a:t>18</a:t>
            </a:r>
            <a:endParaRPr lang="en-US" altLang="zh-CN"/>
          </a:p>
          <a:p>
            <a:pPr algn="r">
              <a:lnSpc>
                <a:spcPct val="120000"/>
              </a:lnSpc>
            </a:pPr>
            <a:r>
              <a:rPr lang="en-US" altLang="zh-CN"/>
              <a:t>16</a:t>
            </a:r>
            <a:endParaRPr lang="en-US" altLang="zh-CN"/>
          </a:p>
          <a:p>
            <a:pPr algn="r">
              <a:lnSpc>
                <a:spcPct val="120000"/>
              </a:lnSpc>
            </a:pPr>
            <a:r>
              <a:rPr lang="en-US" altLang="zh-CN"/>
              <a:t>14</a:t>
            </a:r>
            <a:endParaRPr lang="en-US" altLang="zh-CN"/>
          </a:p>
          <a:p>
            <a:pPr algn="r">
              <a:lnSpc>
                <a:spcPct val="120000"/>
              </a:lnSpc>
            </a:pPr>
            <a:r>
              <a:rPr lang="en-US" altLang="zh-CN"/>
              <a:t>12</a:t>
            </a:r>
            <a:endParaRPr lang="en-US" altLang="zh-CN"/>
          </a:p>
          <a:p>
            <a:pPr algn="r">
              <a:lnSpc>
                <a:spcPct val="120000"/>
              </a:lnSpc>
            </a:pPr>
            <a:r>
              <a:rPr lang="en-US" altLang="zh-CN"/>
              <a:t>10</a:t>
            </a:r>
            <a:endParaRPr lang="en-US" altLang="zh-CN"/>
          </a:p>
          <a:p>
            <a:pPr algn="r">
              <a:lnSpc>
                <a:spcPct val="120000"/>
              </a:lnSpc>
            </a:pPr>
            <a:r>
              <a:rPr lang="en-US" altLang="zh-CN"/>
              <a:t>8</a:t>
            </a:r>
            <a:endParaRPr lang="en-US" altLang="zh-CN"/>
          </a:p>
          <a:p>
            <a:pPr algn="r">
              <a:lnSpc>
                <a:spcPct val="120000"/>
              </a:lnSpc>
            </a:pPr>
            <a:r>
              <a:rPr lang="en-US" altLang="zh-CN"/>
              <a:t>6</a:t>
            </a:r>
            <a:endParaRPr lang="en-US" altLang="zh-CN"/>
          </a:p>
          <a:p>
            <a:pPr algn="r">
              <a:lnSpc>
                <a:spcPct val="120000"/>
              </a:lnSpc>
            </a:pPr>
            <a:r>
              <a:rPr lang="en-US" altLang="zh-CN"/>
              <a:t>4</a:t>
            </a:r>
            <a:endParaRPr lang="en-US" altLang="zh-CN"/>
          </a:p>
          <a:p>
            <a:pPr algn="r">
              <a:lnSpc>
                <a:spcPct val="120000"/>
              </a:lnSpc>
            </a:pPr>
            <a:r>
              <a:rPr lang="en-US" altLang="zh-CN"/>
              <a:t>2</a:t>
            </a:r>
            <a:endParaRPr lang="en-US" altLang="zh-CN"/>
          </a:p>
          <a:p>
            <a:pPr algn="r">
              <a:lnSpc>
                <a:spcPct val="120000"/>
              </a:lnSpc>
            </a:pPr>
            <a:r>
              <a:rPr lang="en-US" altLang="zh-CN"/>
              <a:t>0</a:t>
            </a:r>
            <a:endParaRPr lang="en-US" altLang="zh-CN"/>
          </a:p>
        </p:txBody>
      </p:sp>
      <p:sp>
        <p:nvSpPr>
          <p:cNvPr id="71" name="Text Box 107"/>
          <p:cNvSpPr txBox="1">
            <a:spLocks noChangeArrowheads="1"/>
          </p:cNvSpPr>
          <p:nvPr/>
        </p:nvSpPr>
        <p:spPr bwMode="auto">
          <a:xfrm>
            <a:off x="2126615" y="5869940"/>
            <a:ext cx="3782060" cy="39878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a:spcBef>
                <a:spcPct val="50000"/>
              </a:spcBef>
            </a:pP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晴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  阴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多云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雨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天气</a:t>
            </a:r>
            <a:endParaRPr lang="zh-CN" altLang="en-US"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Text Box 107"/>
          <p:cNvSpPr txBox="1">
            <a:spLocks noChangeArrowheads="1"/>
          </p:cNvSpPr>
          <p:nvPr/>
        </p:nvSpPr>
        <p:spPr bwMode="auto">
          <a:xfrm>
            <a:off x="6952615" y="5851525"/>
            <a:ext cx="3782060" cy="39878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a:spcBef>
                <a:spcPct val="50000"/>
              </a:spcBef>
            </a:pP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晴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  阴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多云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雨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天气</a:t>
            </a:r>
            <a:endParaRPr lang="zh-CN" altLang="en-US"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down)">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down)">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down)">
                                      <p:cBhvr>
                                        <p:cTn id="17" dur="5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down)">
                                      <p:cBhvr>
                                        <p:cTn id="22" dur="500"/>
                                        <p:tgtEl>
                                          <p:spTgt spid="5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down)">
                                      <p:cBhvr>
                                        <p:cTn id="27" dur="500"/>
                                        <p:tgtEl>
                                          <p:spTgt spid="5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down)">
                                      <p:cBhvr>
                                        <p:cTn id="32" dur="500"/>
                                        <p:tgtEl>
                                          <p:spTgt spid="5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down)">
                                      <p:cBhvr>
                                        <p:cTn id="37" dur="500"/>
                                        <p:tgtEl>
                                          <p:spTgt spid="5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wipe(down)">
                                      <p:cBhvr>
                                        <p:cTn id="42"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47" grpId="0" bldLvl="0" animBg="1"/>
      <p:bldP spid="49" grpId="0" bldLvl="0" animBg="1"/>
      <p:bldP spid="50" grpId="0" bldLvl="0" animBg="1"/>
      <p:bldP spid="51" grpId="0" bldLvl="0" animBg="1"/>
      <p:bldP spid="52" grpId="0" bldLvl="0" animBg="1"/>
      <p:bldP spid="53" grpId="0" bldLvl="0" animBg="1"/>
      <p:bldP spid="5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51" name="矩形 50"/>
          <p:cNvSpPr/>
          <p:nvPr/>
        </p:nvSpPr>
        <p:spPr>
          <a:xfrm>
            <a:off x="7009130" y="1433830"/>
            <a:ext cx="354330" cy="298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矩形 51"/>
          <p:cNvSpPr/>
          <p:nvPr/>
        </p:nvSpPr>
        <p:spPr>
          <a:xfrm>
            <a:off x="7754620" y="3763645"/>
            <a:ext cx="354330" cy="64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矩形 52"/>
          <p:cNvSpPr/>
          <p:nvPr/>
        </p:nvSpPr>
        <p:spPr>
          <a:xfrm>
            <a:off x="8509000" y="3975100"/>
            <a:ext cx="354330" cy="46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矩形 53"/>
          <p:cNvSpPr/>
          <p:nvPr/>
        </p:nvSpPr>
        <p:spPr>
          <a:xfrm>
            <a:off x="9230360" y="3559175"/>
            <a:ext cx="354330" cy="86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矩形 45"/>
          <p:cNvSpPr/>
          <p:nvPr/>
        </p:nvSpPr>
        <p:spPr>
          <a:xfrm>
            <a:off x="2219960" y="2933700"/>
            <a:ext cx="354330" cy="152844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矩形 46"/>
          <p:cNvSpPr/>
          <p:nvPr/>
        </p:nvSpPr>
        <p:spPr>
          <a:xfrm>
            <a:off x="2957830" y="3446780"/>
            <a:ext cx="354330" cy="100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矩形 48"/>
          <p:cNvSpPr/>
          <p:nvPr/>
        </p:nvSpPr>
        <p:spPr>
          <a:xfrm>
            <a:off x="3679190" y="2933065"/>
            <a:ext cx="354330" cy="152844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nvSpPr>
        <p:spPr>
          <a:xfrm>
            <a:off x="4417060" y="3257550"/>
            <a:ext cx="354330" cy="118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27" name="表格 26"/>
          <p:cNvGraphicFramePr/>
          <p:nvPr>
            <p:custDataLst>
              <p:tags r:id="rId2"/>
            </p:custDataLst>
          </p:nvPr>
        </p:nvGraphicFramePr>
        <p:xfrm>
          <a:off x="1840865" y="1449705"/>
          <a:ext cx="3314065" cy="2988945"/>
        </p:xfrm>
        <a:graphic>
          <a:graphicData uri="http://schemas.openxmlformats.org/drawingml/2006/table">
            <a:tbl>
              <a:tblPr firstRow="1" bandRow="1">
                <a:tableStyleId>{5940675A-B579-460E-94D1-54222C63F5DA}</a:tableStyleId>
              </a:tblPr>
              <a:tblGrid>
                <a:gridCol w="368300"/>
                <a:gridCol w="367030"/>
                <a:gridCol w="369570"/>
                <a:gridCol w="368300"/>
                <a:gridCol w="367665"/>
                <a:gridCol w="368300"/>
                <a:gridCol w="368300"/>
                <a:gridCol w="368300"/>
                <a:gridCol w="368300"/>
              </a:tblGrid>
              <a:tr h="332105">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29" name="表格 28"/>
          <p:cNvGraphicFramePr/>
          <p:nvPr>
            <p:custDataLst>
              <p:tags r:id="rId3"/>
            </p:custDataLst>
          </p:nvPr>
        </p:nvGraphicFramePr>
        <p:xfrm>
          <a:off x="6640195" y="1449070"/>
          <a:ext cx="3314065" cy="2988945"/>
        </p:xfrm>
        <a:graphic>
          <a:graphicData uri="http://schemas.openxmlformats.org/drawingml/2006/table">
            <a:tbl>
              <a:tblPr firstRow="1" bandRow="1">
                <a:tableStyleId>{5940675A-B579-460E-94D1-54222C63F5DA}</a:tableStyleId>
              </a:tblPr>
              <a:tblGrid>
                <a:gridCol w="368300"/>
                <a:gridCol w="367030"/>
                <a:gridCol w="369570"/>
                <a:gridCol w="368300"/>
                <a:gridCol w="367665"/>
                <a:gridCol w="368300"/>
                <a:gridCol w="368300"/>
                <a:gridCol w="368300"/>
                <a:gridCol w="368300"/>
              </a:tblGrid>
              <a:tr h="332105">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0" name="Text Box 106"/>
          <p:cNvSpPr txBox="1">
            <a:spLocks noChangeArrowheads="1"/>
          </p:cNvSpPr>
          <p:nvPr/>
        </p:nvSpPr>
        <p:spPr bwMode="auto">
          <a:xfrm>
            <a:off x="1654810" y="904240"/>
            <a:ext cx="3691255" cy="368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p>
            <a:pPr algn="ctr">
              <a:spcBef>
                <a:spcPct val="50000"/>
              </a:spcBef>
              <a:defRPr/>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北京市</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2012</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月天气统计图</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Text Box 106"/>
          <p:cNvSpPr txBox="1">
            <a:spLocks noChangeArrowheads="1"/>
          </p:cNvSpPr>
          <p:nvPr/>
        </p:nvSpPr>
        <p:spPr bwMode="auto">
          <a:xfrm>
            <a:off x="6451600" y="904240"/>
            <a:ext cx="3691255" cy="368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p>
            <a:pPr algn="ctr">
              <a:spcBef>
                <a:spcPct val="50000"/>
              </a:spcBef>
              <a:defRPr/>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北京市</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2012</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月天气统计图</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8" name="直接箭头连接符 37"/>
          <p:cNvCxnSpPr/>
          <p:nvPr/>
        </p:nvCxnSpPr>
        <p:spPr>
          <a:xfrm>
            <a:off x="1834515" y="4446270"/>
            <a:ext cx="384429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6623685" y="4429125"/>
            <a:ext cx="384429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V="1">
            <a:off x="1837055" y="971550"/>
            <a:ext cx="0" cy="348996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V="1">
            <a:off x="6640195" y="955675"/>
            <a:ext cx="0" cy="348996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1416050" y="1235075"/>
            <a:ext cx="436880" cy="3412490"/>
          </a:xfrm>
          <a:prstGeom prst="rect">
            <a:avLst/>
          </a:prstGeom>
          <a:noFill/>
        </p:spPr>
        <p:txBody>
          <a:bodyPr wrap="none" rtlCol="0">
            <a:spAutoFit/>
          </a:bodyPr>
          <a:p>
            <a:pPr algn="r">
              <a:lnSpc>
                <a:spcPct val="120000"/>
              </a:lnSpc>
            </a:pPr>
            <a:r>
              <a:rPr lang="en-US" altLang="zh-CN"/>
              <a:t>18</a:t>
            </a:r>
            <a:endParaRPr lang="en-US" altLang="zh-CN"/>
          </a:p>
          <a:p>
            <a:pPr algn="r">
              <a:lnSpc>
                <a:spcPct val="120000"/>
              </a:lnSpc>
            </a:pPr>
            <a:r>
              <a:rPr lang="en-US" altLang="zh-CN"/>
              <a:t>16</a:t>
            </a:r>
            <a:endParaRPr lang="en-US" altLang="zh-CN"/>
          </a:p>
          <a:p>
            <a:pPr algn="r">
              <a:lnSpc>
                <a:spcPct val="120000"/>
              </a:lnSpc>
            </a:pPr>
            <a:r>
              <a:rPr lang="en-US" altLang="zh-CN"/>
              <a:t>14</a:t>
            </a:r>
            <a:endParaRPr lang="en-US" altLang="zh-CN"/>
          </a:p>
          <a:p>
            <a:pPr algn="r">
              <a:lnSpc>
                <a:spcPct val="120000"/>
              </a:lnSpc>
            </a:pPr>
            <a:r>
              <a:rPr lang="en-US" altLang="zh-CN"/>
              <a:t>12</a:t>
            </a:r>
            <a:endParaRPr lang="en-US" altLang="zh-CN"/>
          </a:p>
          <a:p>
            <a:pPr algn="r">
              <a:lnSpc>
                <a:spcPct val="120000"/>
              </a:lnSpc>
            </a:pPr>
            <a:r>
              <a:rPr lang="en-US" altLang="zh-CN"/>
              <a:t>10</a:t>
            </a:r>
            <a:endParaRPr lang="en-US" altLang="zh-CN"/>
          </a:p>
          <a:p>
            <a:pPr algn="r">
              <a:lnSpc>
                <a:spcPct val="120000"/>
              </a:lnSpc>
            </a:pPr>
            <a:r>
              <a:rPr lang="en-US" altLang="zh-CN"/>
              <a:t>8</a:t>
            </a:r>
            <a:endParaRPr lang="en-US" altLang="zh-CN"/>
          </a:p>
          <a:p>
            <a:pPr algn="r">
              <a:lnSpc>
                <a:spcPct val="120000"/>
              </a:lnSpc>
            </a:pPr>
            <a:r>
              <a:rPr lang="en-US" altLang="zh-CN"/>
              <a:t>6</a:t>
            </a:r>
            <a:endParaRPr lang="en-US" altLang="zh-CN"/>
          </a:p>
          <a:p>
            <a:pPr algn="r">
              <a:lnSpc>
                <a:spcPct val="120000"/>
              </a:lnSpc>
            </a:pPr>
            <a:r>
              <a:rPr lang="en-US" altLang="zh-CN"/>
              <a:t>4</a:t>
            </a:r>
            <a:endParaRPr lang="en-US" altLang="zh-CN"/>
          </a:p>
          <a:p>
            <a:pPr algn="r">
              <a:lnSpc>
                <a:spcPct val="120000"/>
              </a:lnSpc>
            </a:pPr>
            <a:r>
              <a:rPr lang="en-US" altLang="zh-CN"/>
              <a:t>2</a:t>
            </a:r>
            <a:endParaRPr lang="en-US" altLang="zh-CN"/>
          </a:p>
          <a:p>
            <a:pPr algn="r">
              <a:lnSpc>
                <a:spcPct val="120000"/>
              </a:lnSpc>
            </a:pPr>
            <a:r>
              <a:rPr lang="en-US" altLang="zh-CN"/>
              <a:t>0</a:t>
            </a:r>
            <a:endParaRPr lang="en-US" altLang="zh-CN"/>
          </a:p>
        </p:txBody>
      </p:sp>
      <p:sp>
        <p:nvSpPr>
          <p:cNvPr id="44" name="文本框 43"/>
          <p:cNvSpPr txBox="1"/>
          <p:nvPr/>
        </p:nvSpPr>
        <p:spPr>
          <a:xfrm>
            <a:off x="6236335" y="1221740"/>
            <a:ext cx="436880" cy="3412490"/>
          </a:xfrm>
          <a:prstGeom prst="rect">
            <a:avLst/>
          </a:prstGeom>
          <a:noFill/>
        </p:spPr>
        <p:txBody>
          <a:bodyPr wrap="none" rtlCol="0">
            <a:spAutoFit/>
          </a:bodyPr>
          <a:p>
            <a:pPr algn="r">
              <a:lnSpc>
                <a:spcPct val="120000"/>
              </a:lnSpc>
            </a:pPr>
            <a:r>
              <a:rPr lang="en-US" altLang="zh-CN"/>
              <a:t>18</a:t>
            </a:r>
            <a:endParaRPr lang="en-US" altLang="zh-CN"/>
          </a:p>
          <a:p>
            <a:pPr algn="r">
              <a:lnSpc>
                <a:spcPct val="120000"/>
              </a:lnSpc>
            </a:pPr>
            <a:r>
              <a:rPr lang="en-US" altLang="zh-CN"/>
              <a:t>16</a:t>
            </a:r>
            <a:endParaRPr lang="en-US" altLang="zh-CN"/>
          </a:p>
          <a:p>
            <a:pPr algn="r">
              <a:lnSpc>
                <a:spcPct val="120000"/>
              </a:lnSpc>
            </a:pPr>
            <a:r>
              <a:rPr lang="en-US" altLang="zh-CN"/>
              <a:t>14</a:t>
            </a:r>
            <a:endParaRPr lang="en-US" altLang="zh-CN"/>
          </a:p>
          <a:p>
            <a:pPr algn="r">
              <a:lnSpc>
                <a:spcPct val="120000"/>
              </a:lnSpc>
            </a:pPr>
            <a:r>
              <a:rPr lang="en-US" altLang="zh-CN"/>
              <a:t>12</a:t>
            </a:r>
            <a:endParaRPr lang="en-US" altLang="zh-CN"/>
          </a:p>
          <a:p>
            <a:pPr algn="r">
              <a:lnSpc>
                <a:spcPct val="120000"/>
              </a:lnSpc>
            </a:pPr>
            <a:r>
              <a:rPr lang="en-US" altLang="zh-CN"/>
              <a:t>10</a:t>
            </a:r>
            <a:endParaRPr lang="en-US" altLang="zh-CN"/>
          </a:p>
          <a:p>
            <a:pPr algn="r">
              <a:lnSpc>
                <a:spcPct val="120000"/>
              </a:lnSpc>
            </a:pPr>
            <a:r>
              <a:rPr lang="en-US" altLang="zh-CN"/>
              <a:t>8</a:t>
            </a:r>
            <a:endParaRPr lang="en-US" altLang="zh-CN"/>
          </a:p>
          <a:p>
            <a:pPr algn="r">
              <a:lnSpc>
                <a:spcPct val="120000"/>
              </a:lnSpc>
            </a:pPr>
            <a:r>
              <a:rPr lang="en-US" altLang="zh-CN"/>
              <a:t>6</a:t>
            </a:r>
            <a:endParaRPr lang="en-US" altLang="zh-CN"/>
          </a:p>
          <a:p>
            <a:pPr algn="r">
              <a:lnSpc>
                <a:spcPct val="120000"/>
              </a:lnSpc>
            </a:pPr>
            <a:r>
              <a:rPr lang="en-US" altLang="zh-CN"/>
              <a:t>4</a:t>
            </a:r>
            <a:endParaRPr lang="en-US" altLang="zh-CN"/>
          </a:p>
          <a:p>
            <a:pPr algn="r">
              <a:lnSpc>
                <a:spcPct val="120000"/>
              </a:lnSpc>
            </a:pPr>
            <a:r>
              <a:rPr lang="en-US" altLang="zh-CN"/>
              <a:t>2</a:t>
            </a:r>
            <a:endParaRPr lang="en-US" altLang="zh-CN"/>
          </a:p>
          <a:p>
            <a:pPr algn="r">
              <a:lnSpc>
                <a:spcPct val="120000"/>
              </a:lnSpc>
            </a:pPr>
            <a:r>
              <a:rPr lang="en-US" altLang="zh-CN"/>
              <a:t>0</a:t>
            </a:r>
            <a:endParaRPr lang="en-US" altLang="zh-CN"/>
          </a:p>
        </p:txBody>
      </p:sp>
      <p:sp>
        <p:nvSpPr>
          <p:cNvPr id="71" name="Text Box 107"/>
          <p:cNvSpPr txBox="1">
            <a:spLocks noChangeArrowheads="1"/>
          </p:cNvSpPr>
          <p:nvPr/>
        </p:nvSpPr>
        <p:spPr bwMode="auto">
          <a:xfrm>
            <a:off x="2176145" y="4409440"/>
            <a:ext cx="3782060" cy="39878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a:spcBef>
                <a:spcPct val="50000"/>
              </a:spcBef>
            </a:pP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晴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  阴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多云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雨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天气</a:t>
            </a:r>
            <a:endParaRPr lang="zh-CN" altLang="en-US"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Text Box 107"/>
          <p:cNvSpPr txBox="1">
            <a:spLocks noChangeArrowheads="1"/>
          </p:cNvSpPr>
          <p:nvPr/>
        </p:nvSpPr>
        <p:spPr bwMode="auto">
          <a:xfrm>
            <a:off x="7002145" y="4391025"/>
            <a:ext cx="3782060" cy="39878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a:spcBef>
                <a:spcPct val="50000"/>
              </a:spcBef>
            </a:pP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晴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  阴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多云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雨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天气</a:t>
            </a:r>
            <a:endParaRPr lang="zh-CN" altLang="en-US"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0" name="文本框 95"/>
          <p:cNvSpPr txBox="1"/>
          <p:nvPr/>
        </p:nvSpPr>
        <p:spPr>
          <a:xfrm>
            <a:off x="1416353" y="5154892"/>
            <a:ext cx="5206365" cy="460375"/>
          </a:xfrm>
          <a:prstGeom prst="rect">
            <a:avLst/>
          </a:prstGeom>
          <a:noFill/>
        </p:spPr>
        <p:txBody>
          <a:bodyPr wrap="non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月和</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月比较</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天气有什么变化</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1" name="文本框 95"/>
          <p:cNvSpPr txBox="1"/>
          <p:nvPr/>
        </p:nvSpPr>
        <p:spPr>
          <a:xfrm>
            <a:off x="1564054" y="5772923"/>
            <a:ext cx="8062693" cy="534035"/>
          </a:xfrm>
          <a:prstGeom prst="rect">
            <a:avLst/>
          </a:prstGeom>
          <a:noFill/>
        </p:spPr>
        <p:txBody>
          <a:bodyPr wrap="square" rtlCol="0">
            <a:spAutoFit/>
          </a:bodyPr>
          <a:p>
            <a:pPr>
              <a:lnSpc>
                <a:spcPct val="120000"/>
              </a:lnSpc>
              <a:spcBef>
                <a:spcPct val="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月和</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月比较</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晴天增多了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阴天、多云和雨天减少了。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51" name="矩形 50"/>
          <p:cNvSpPr/>
          <p:nvPr/>
        </p:nvSpPr>
        <p:spPr>
          <a:xfrm>
            <a:off x="7009130" y="1433830"/>
            <a:ext cx="354330" cy="298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矩形 51"/>
          <p:cNvSpPr/>
          <p:nvPr/>
        </p:nvSpPr>
        <p:spPr>
          <a:xfrm>
            <a:off x="7754620" y="3763645"/>
            <a:ext cx="354330" cy="648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矩形 52"/>
          <p:cNvSpPr/>
          <p:nvPr/>
        </p:nvSpPr>
        <p:spPr>
          <a:xfrm>
            <a:off x="8509000" y="3914140"/>
            <a:ext cx="354330" cy="50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矩形 53"/>
          <p:cNvSpPr/>
          <p:nvPr/>
        </p:nvSpPr>
        <p:spPr>
          <a:xfrm>
            <a:off x="9230360" y="3559175"/>
            <a:ext cx="354330" cy="86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矩形 45"/>
          <p:cNvSpPr/>
          <p:nvPr/>
        </p:nvSpPr>
        <p:spPr>
          <a:xfrm>
            <a:off x="2219960" y="2933700"/>
            <a:ext cx="354330" cy="152844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矩形 46"/>
          <p:cNvSpPr/>
          <p:nvPr/>
        </p:nvSpPr>
        <p:spPr>
          <a:xfrm>
            <a:off x="2957830" y="3446780"/>
            <a:ext cx="354330" cy="100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矩形 48"/>
          <p:cNvSpPr/>
          <p:nvPr/>
        </p:nvSpPr>
        <p:spPr>
          <a:xfrm>
            <a:off x="3679190" y="2933065"/>
            <a:ext cx="354330" cy="152844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nvSpPr>
        <p:spPr>
          <a:xfrm>
            <a:off x="4417060" y="3257550"/>
            <a:ext cx="354330" cy="118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27" name="表格 26"/>
          <p:cNvGraphicFramePr/>
          <p:nvPr>
            <p:custDataLst>
              <p:tags r:id="rId2"/>
            </p:custDataLst>
          </p:nvPr>
        </p:nvGraphicFramePr>
        <p:xfrm>
          <a:off x="1840865" y="1449705"/>
          <a:ext cx="3314065" cy="2988945"/>
        </p:xfrm>
        <a:graphic>
          <a:graphicData uri="http://schemas.openxmlformats.org/drawingml/2006/table">
            <a:tbl>
              <a:tblPr firstRow="1" bandRow="1">
                <a:tableStyleId>{5940675A-B579-460E-94D1-54222C63F5DA}</a:tableStyleId>
              </a:tblPr>
              <a:tblGrid>
                <a:gridCol w="368300"/>
                <a:gridCol w="367030"/>
                <a:gridCol w="369570"/>
                <a:gridCol w="368300"/>
                <a:gridCol w="367665"/>
                <a:gridCol w="368300"/>
                <a:gridCol w="368300"/>
                <a:gridCol w="368300"/>
                <a:gridCol w="368300"/>
              </a:tblGrid>
              <a:tr h="332105">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29" name="表格 28"/>
          <p:cNvGraphicFramePr/>
          <p:nvPr>
            <p:custDataLst>
              <p:tags r:id="rId3"/>
            </p:custDataLst>
          </p:nvPr>
        </p:nvGraphicFramePr>
        <p:xfrm>
          <a:off x="6640195" y="1433830"/>
          <a:ext cx="3314065" cy="2988945"/>
        </p:xfrm>
        <a:graphic>
          <a:graphicData uri="http://schemas.openxmlformats.org/drawingml/2006/table">
            <a:tbl>
              <a:tblPr firstRow="1" bandRow="1">
                <a:tableStyleId>{5940675A-B579-460E-94D1-54222C63F5DA}</a:tableStyleId>
              </a:tblPr>
              <a:tblGrid>
                <a:gridCol w="368300"/>
                <a:gridCol w="367030"/>
                <a:gridCol w="369570"/>
                <a:gridCol w="368300"/>
                <a:gridCol w="367665"/>
                <a:gridCol w="368300"/>
                <a:gridCol w="368300"/>
                <a:gridCol w="368300"/>
                <a:gridCol w="368300"/>
              </a:tblGrid>
              <a:tr h="332105">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3210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0" name="Text Box 106"/>
          <p:cNvSpPr txBox="1">
            <a:spLocks noChangeArrowheads="1"/>
          </p:cNvSpPr>
          <p:nvPr/>
        </p:nvSpPr>
        <p:spPr bwMode="auto">
          <a:xfrm>
            <a:off x="1654810" y="904240"/>
            <a:ext cx="3691255" cy="368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p>
            <a:pPr algn="ctr">
              <a:spcBef>
                <a:spcPct val="50000"/>
              </a:spcBef>
              <a:defRPr/>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北京市</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2012</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8</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月天气统计图</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7" name="Text Box 106"/>
          <p:cNvSpPr txBox="1">
            <a:spLocks noChangeArrowheads="1"/>
          </p:cNvSpPr>
          <p:nvPr/>
        </p:nvSpPr>
        <p:spPr bwMode="auto">
          <a:xfrm>
            <a:off x="6451600" y="904240"/>
            <a:ext cx="3691255" cy="368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p>
            <a:pPr algn="ctr">
              <a:spcBef>
                <a:spcPct val="50000"/>
              </a:spcBef>
              <a:defRPr/>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北京市</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2012</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9</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月天气统计图</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38" name="直接箭头连接符 37"/>
          <p:cNvCxnSpPr/>
          <p:nvPr/>
        </p:nvCxnSpPr>
        <p:spPr>
          <a:xfrm>
            <a:off x="1834515" y="4446270"/>
            <a:ext cx="384429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6623685" y="4429125"/>
            <a:ext cx="384429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V="1">
            <a:off x="1837055" y="971550"/>
            <a:ext cx="0" cy="348996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V="1">
            <a:off x="6640195" y="955675"/>
            <a:ext cx="0" cy="348996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1416050" y="1235075"/>
            <a:ext cx="436880" cy="3412490"/>
          </a:xfrm>
          <a:prstGeom prst="rect">
            <a:avLst/>
          </a:prstGeom>
          <a:noFill/>
        </p:spPr>
        <p:txBody>
          <a:bodyPr wrap="none" rtlCol="0">
            <a:spAutoFit/>
          </a:bodyPr>
          <a:p>
            <a:pPr algn="r">
              <a:lnSpc>
                <a:spcPct val="120000"/>
              </a:lnSpc>
            </a:pPr>
            <a:r>
              <a:rPr lang="en-US" altLang="zh-CN"/>
              <a:t>18</a:t>
            </a:r>
            <a:endParaRPr lang="en-US" altLang="zh-CN"/>
          </a:p>
          <a:p>
            <a:pPr algn="r">
              <a:lnSpc>
                <a:spcPct val="120000"/>
              </a:lnSpc>
            </a:pPr>
            <a:r>
              <a:rPr lang="en-US" altLang="zh-CN"/>
              <a:t>16</a:t>
            </a:r>
            <a:endParaRPr lang="en-US" altLang="zh-CN"/>
          </a:p>
          <a:p>
            <a:pPr algn="r">
              <a:lnSpc>
                <a:spcPct val="120000"/>
              </a:lnSpc>
            </a:pPr>
            <a:r>
              <a:rPr lang="en-US" altLang="zh-CN"/>
              <a:t>14</a:t>
            </a:r>
            <a:endParaRPr lang="en-US" altLang="zh-CN"/>
          </a:p>
          <a:p>
            <a:pPr algn="r">
              <a:lnSpc>
                <a:spcPct val="120000"/>
              </a:lnSpc>
            </a:pPr>
            <a:r>
              <a:rPr lang="en-US" altLang="zh-CN"/>
              <a:t>12</a:t>
            </a:r>
            <a:endParaRPr lang="en-US" altLang="zh-CN"/>
          </a:p>
          <a:p>
            <a:pPr algn="r">
              <a:lnSpc>
                <a:spcPct val="120000"/>
              </a:lnSpc>
            </a:pPr>
            <a:r>
              <a:rPr lang="en-US" altLang="zh-CN"/>
              <a:t>10</a:t>
            </a:r>
            <a:endParaRPr lang="en-US" altLang="zh-CN"/>
          </a:p>
          <a:p>
            <a:pPr algn="r">
              <a:lnSpc>
                <a:spcPct val="120000"/>
              </a:lnSpc>
            </a:pPr>
            <a:r>
              <a:rPr lang="en-US" altLang="zh-CN"/>
              <a:t>8</a:t>
            </a:r>
            <a:endParaRPr lang="en-US" altLang="zh-CN"/>
          </a:p>
          <a:p>
            <a:pPr algn="r">
              <a:lnSpc>
                <a:spcPct val="120000"/>
              </a:lnSpc>
            </a:pPr>
            <a:r>
              <a:rPr lang="en-US" altLang="zh-CN"/>
              <a:t>6</a:t>
            </a:r>
            <a:endParaRPr lang="en-US" altLang="zh-CN"/>
          </a:p>
          <a:p>
            <a:pPr algn="r">
              <a:lnSpc>
                <a:spcPct val="120000"/>
              </a:lnSpc>
            </a:pPr>
            <a:r>
              <a:rPr lang="en-US" altLang="zh-CN"/>
              <a:t>4</a:t>
            </a:r>
            <a:endParaRPr lang="en-US" altLang="zh-CN"/>
          </a:p>
          <a:p>
            <a:pPr algn="r">
              <a:lnSpc>
                <a:spcPct val="120000"/>
              </a:lnSpc>
            </a:pPr>
            <a:r>
              <a:rPr lang="en-US" altLang="zh-CN"/>
              <a:t>2</a:t>
            </a:r>
            <a:endParaRPr lang="en-US" altLang="zh-CN"/>
          </a:p>
          <a:p>
            <a:pPr algn="r">
              <a:lnSpc>
                <a:spcPct val="120000"/>
              </a:lnSpc>
            </a:pPr>
            <a:r>
              <a:rPr lang="en-US" altLang="zh-CN"/>
              <a:t>0</a:t>
            </a:r>
            <a:endParaRPr lang="en-US" altLang="zh-CN"/>
          </a:p>
        </p:txBody>
      </p:sp>
      <p:sp>
        <p:nvSpPr>
          <p:cNvPr id="44" name="文本框 43"/>
          <p:cNvSpPr txBox="1"/>
          <p:nvPr/>
        </p:nvSpPr>
        <p:spPr>
          <a:xfrm>
            <a:off x="6236335" y="1221740"/>
            <a:ext cx="436880" cy="3412490"/>
          </a:xfrm>
          <a:prstGeom prst="rect">
            <a:avLst/>
          </a:prstGeom>
          <a:noFill/>
        </p:spPr>
        <p:txBody>
          <a:bodyPr wrap="none" rtlCol="0">
            <a:spAutoFit/>
          </a:bodyPr>
          <a:p>
            <a:pPr algn="r">
              <a:lnSpc>
                <a:spcPct val="120000"/>
              </a:lnSpc>
            </a:pPr>
            <a:r>
              <a:rPr lang="en-US" altLang="zh-CN"/>
              <a:t>18</a:t>
            </a:r>
            <a:endParaRPr lang="en-US" altLang="zh-CN"/>
          </a:p>
          <a:p>
            <a:pPr algn="r">
              <a:lnSpc>
                <a:spcPct val="120000"/>
              </a:lnSpc>
            </a:pPr>
            <a:r>
              <a:rPr lang="en-US" altLang="zh-CN"/>
              <a:t>16</a:t>
            </a:r>
            <a:endParaRPr lang="en-US" altLang="zh-CN"/>
          </a:p>
          <a:p>
            <a:pPr algn="r">
              <a:lnSpc>
                <a:spcPct val="120000"/>
              </a:lnSpc>
            </a:pPr>
            <a:r>
              <a:rPr lang="en-US" altLang="zh-CN"/>
              <a:t>14</a:t>
            </a:r>
            <a:endParaRPr lang="en-US" altLang="zh-CN"/>
          </a:p>
          <a:p>
            <a:pPr algn="r">
              <a:lnSpc>
                <a:spcPct val="120000"/>
              </a:lnSpc>
            </a:pPr>
            <a:r>
              <a:rPr lang="en-US" altLang="zh-CN"/>
              <a:t>12</a:t>
            </a:r>
            <a:endParaRPr lang="en-US" altLang="zh-CN"/>
          </a:p>
          <a:p>
            <a:pPr algn="r">
              <a:lnSpc>
                <a:spcPct val="120000"/>
              </a:lnSpc>
            </a:pPr>
            <a:r>
              <a:rPr lang="en-US" altLang="zh-CN"/>
              <a:t>10</a:t>
            </a:r>
            <a:endParaRPr lang="en-US" altLang="zh-CN"/>
          </a:p>
          <a:p>
            <a:pPr algn="r">
              <a:lnSpc>
                <a:spcPct val="120000"/>
              </a:lnSpc>
            </a:pPr>
            <a:r>
              <a:rPr lang="en-US" altLang="zh-CN"/>
              <a:t>8</a:t>
            </a:r>
            <a:endParaRPr lang="en-US" altLang="zh-CN"/>
          </a:p>
          <a:p>
            <a:pPr algn="r">
              <a:lnSpc>
                <a:spcPct val="120000"/>
              </a:lnSpc>
            </a:pPr>
            <a:r>
              <a:rPr lang="en-US" altLang="zh-CN"/>
              <a:t>6</a:t>
            </a:r>
            <a:endParaRPr lang="en-US" altLang="zh-CN"/>
          </a:p>
          <a:p>
            <a:pPr algn="r">
              <a:lnSpc>
                <a:spcPct val="120000"/>
              </a:lnSpc>
            </a:pPr>
            <a:r>
              <a:rPr lang="en-US" altLang="zh-CN"/>
              <a:t>4</a:t>
            </a:r>
            <a:endParaRPr lang="en-US" altLang="zh-CN"/>
          </a:p>
          <a:p>
            <a:pPr algn="r">
              <a:lnSpc>
                <a:spcPct val="120000"/>
              </a:lnSpc>
            </a:pPr>
            <a:r>
              <a:rPr lang="en-US" altLang="zh-CN"/>
              <a:t>2</a:t>
            </a:r>
            <a:endParaRPr lang="en-US" altLang="zh-CN"/>
          </a:p>
          <a:p>
            <a:pPr algn="r">
              <a:lnSpc>
                <a:spcPct val="120000"/>
              </a:lnSpc>
            </a:pPr>
            <a:r>
              <a:rPr lang="en-US" altLang="zh-CN"/>
              <a:t>0</a:t>
            </a:r>
            <a:endParaRPr lang="en-US" altLang="zh-CN"/>
          </a:p>
        </p:txBody>
      </p:sp>
      <p:sp>
        <p:nvSpPr>
          <p:cNvPr id="71" name="Text Box 107"/>
          <p:cNvSpPr txBox="1">
            <a:spLocks noChangeArrowheads="1"/>
          </p:cNvSpPr>
          <p:nvPr/>
        </p:nvSpPr>
        <p:spPr bwMode="auto">
          <a:xfrm>
            <a:off x="2176145" y="4409440"/>
            <a:ext cx="3782060" cy="39878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a:spcBef>
                <a:spcPct val="50000"/>
              </a:spcBef>
            </a:pP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晴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  阴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多云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雨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天气</a:t>
            </a:r>
            <a:endParaRPr lang="zh-CN" altLang="en-US"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5" name="Text Box 107"/>
          <p:cNvSpPr txBox="1">
            <a:spLocks noChangeArrowheads="1"/>
          </p:cNvSpPr>
          <p:nvPr/>
        </p:nvSpPr>
        <p:spPr bwMode="auto">
          <a:xfrm>
            <a:off x="7002145" y="4391025"/>
            <a:ext cx="3782060" cy="39878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a:spcBef>
                <a:spcPct val="50000"/>
              </a:spcBef>
            </a:pP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晴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  阴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多云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雨   </a:t>
            </a:r>
            <a:r>
              <a:rPr lang="en-US" altLang="zh-CN" b="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dirty="0">
                <a:latin typeface="微软雅黑" panose="020B0503020204020204" pitchFamily="34" charset="-122"/>
                <a:ea typeface="微软雅黑" panose="020B0503020204020204" pitchFamily="34" charset="-122"/>
                <a:cs typeface="微软雅黑" panose="020B0503020204020204" pitchFamily="34" charset="-122"/>
              </a:rPr>
              <a:t>天气</a:t>
            </a:r>
            <a:endParaRPr lang="zh-CN" altLang="en-US"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0" name="文本框 95"/>
          <p:cNvSpPr txBox="1"/>
          <p:nvPr/>
        </p:nvSpPr>
        <p:spPr>
          <a:xfrm>
            <a:off x="1416050" y="5154930"/>
            <a:ext cx="10174605" cy="460375"/>
          </a:xfrm>
          <a:prstGeom prst="rect">
            <a:avLst/>
          </a:prstGeom>
          <a:noFill/>
        </p:spPr>
        <p:txBody>
          <a:bodyPr wrap="square" rtlCol="0">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9</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月北京已正式进入秋季，你认为北京</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月的天气有什么特点</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1" name="文本框 95"/>
          <p:cNvSpPr txBox="1"/>
          <p:nvPr/>
        </p:nvSpPr>
        <p:spPr>
          <a:xfrm>
            <a:off x="1597025" y="5772785"/>
            <a:ext cx="8931275" cy="534035"/>
          </a:xfrm>
          <a:prstGeom prst="rect">
            <a:avLst/>
          </a:prstGeom>
          <a:noFill/>
        </p:spPr>
        <p:txBody>
          <a:bodyPr wrap="square" rtlCol="0">
            <a:spAutoFit/>
          </a:bodyPr>
          <a:p>
            <a:pPr>
              <a:lnSpc>
                <a:spcPct val="120000"/>
              </a:lnSpc>
              <a:spcBef>
                <a:spcPct val="0"/>
              </a:spcBef>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月北京已正式进入秋季，天气以晴天为主，降雨明显减少。</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1" name="矩形 10"/>
          <p:cNvSpPr/>
          <p:nvPr/>
        </p:nvSpPr>
        <p:spPr>
          <a:xfrm>
            <a:off x="3755390" y="5306060"/>
            <a:ext cx="360000" cy="81470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4464050" y="5568315"/>
            <a:ext cx="360000" cy="54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5203190" y="5026660"/>
            <a:ext cx="360000" cy="108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5913120" y="4747260"/>
            <a:ext cx="360000" cy="136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6638290" y="4467860"/>
            <a:ext cx="360000" cy="1656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7360920" y="3372485"/>
            <a:ext cx="360000" cy="2736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8070850" y="3677285"/>
            <a:ext cx="360000" cy="244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3261360" y="654685"/>
            <a:ext cx="5669280" cy="460375"/>
          </a:xfrm>
          <a:prstGeom prst="rect">
            <a:avLst/>
          </a:prstGeom>
          <a:noFill/>
        </p:spPr>
        <p:txBody>
          <a:bodyPr wrap="none" rtlCol="0" anchor="t">
            <a:spAutoFit/>
          </a:bodyPr>
          <a:p>
            <a:pPr algn="ctr"/>
            <a:r>
              <a:rPr lang="zh-CN" altLang="en-US" sz="2400" dirty="0">
                <a:latin typeface="微软雅黑" panose="020B0503020204020204" pitchFamily="34" charset="-122"/>
                <a:ea typeface="微软雅黑" panose="020B0503020204020204" pitchFamily="34" charset="-122"/>
                <a:sym typeface="+mn-ea"/>
              </a:rPr>
              <a:t>欢乐电器商店电视机一周销售情况统计表</a:t>
            </a:r>
            <a:endParaRPr lang="zh-CN" altLang="en-US" sz="2400">
              <a:latin typeface="微软雅黑" panose="020B0503020204020204" pitchFamily="34" charset="-122"/>
              <a:ea typeface="微软雅黑" panose="020B0503020204020204" pitchFamily="34" charset="-122"/>
            </a:endParaRPr>
          </a:p>
        </p:txBody>
      </p:sp>
      <p:graphicFrame>
        <p:nvGraphicFramePr>
          <p:cNvPr id="4" name="表格 3"/>
          <p:cNvGraphicFramePr/>
          <p:nvPr>
            <p:custDataLst>
              <p:tags r:id="rId2"/>
            </p:custDataLst>
          </p:nvPr>
        </p:nvGraphicFramePr>
        <p:xfrm>
          <a:off x="1730375" y="1278890"/>
          <a:ext cx="8232140" cy="929640"/>
        </p:xfrm>
        <a:graphic>
          <a:graphicData uri="http://schemas.openxmlformats.org/drawingml/2006/table">
            <a:tbl>
              <a:tblPr firstRow="1" bandRow="1">
                <a:tableStyleId>{5C22544A-7EE6-4342-B048-85BDC9FD1C3A}</a:tableStyleId>
              </a:tblPr>
              <a:tblGrid>
                <a:gridCol w="2018030"/>
                <a:gridCol w="887730"/>
                <a:gridCol w="887730"/>
                <a:gridCol w="887730"/>
                <a:gridCol w="887730"/>
                <a:gridCol w="887730"/>
                <a:gridCol w="887730"/>
                <a:gridCol w="887730"/>
              </a:tblGrid>
              <a:tr h="464820">
                <a:tc>
                  <a:txBody>
                    <a:bodyPr/>
                    <a:p>
                      <a:pPr>
                        <a:buNone/>
                      </a:pPr>
                      <a:r>
                        <a:rPr lang="zh-CN" altLang="zh-CN" sz="2400" b="0">
                          <a:solidFill>
                            <a:schemeClr val="tx1"/>
                          </a:solidFill>
                          <a:latin typeface="微软雅黑" panose="020B0503020204020204" pitchFamily="34" charset="-122"/>
                          <a:ea typeface="微软雅黑" panose="020B0503020204020204" pitchFamily="34" charset="-122"/>
                        </a:rPr>
                        <a:t>星期</a:t>
                      </a:r>
                      <a:endParaRPr lang="zh-CN" altLang="zh-CN"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6">
                        <a:lumMod val="60000"/>
                        <a:lumOff val="40000"/>
                      </a:schemeClr>
                    </a:solidFill>
                  </a:tcPr>
                </a:tc>
                <a:tc>
                  <a:txBody>
                    <a:bodyPr/>
                    <a:p>
                      <a:pPr>
                        <a:buNone/>
                      </a:pPr>
                      <a:r>
                        <a:rPr lang="zh-CN" altLang="en-US" sz="2400" b="0">
                          <a:solidFill>
                            <a:schemeClr val="tx1"/>
                          </a:solidFill>
                          <a:latin typeface="微软雅黑" panose="020B0503020204020204" pitchFamily="34" charset="-122"/>
                          <a:ea typeface="微软雅黑" panose="020B0503020204020204" pitchFamily="34" charset="-122"/>
                        </a:rPr>
                        <a:t>一</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6">
                        <a:lumMod val="60000"/>
                        <a:lumOff val="40000"/>
                      </a:schemeClr>
                    </a:solidFill>
                  </a:tcPr>
                </a:tc>
                <a:tc>
                  <a:txBody>
                    <a:bodyPr/>
                    <a:p>
                      <a:pPr>
                        <a:buNone/>
                      </a:pPr>
                      <a:r>
                        <a:rPr lang="zh-CN" altLang="en-US" sz="2400" b="0">
                          <a:solidFill>
                            <a:schemeClr val="tx1"/>
                          </a:solidFill>
                          <a:latin typeface="微软雅黑" panose="020B0503020204020204" pitchFamily="34" charset="-122"/>
                          <a:ea typeface="微软雅黑" panose="020B0503020204020204" pitchFamily="34" charset="-122"/>
                        </a:rPr>
                        <a:t>二</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6">
                        <a:lumMod val="60000"/>
                        <a:lumOff val="40000"/>
                      </a:schemeClr>
                    </a:solidFill>
                  </a:tcPr>
                </a:tc>
                <a:tc>
                  <a:txBody>
                    <a:bodyPr/>
                    <a:p>
                      <a:pPr>
                        <a:buNone/>
                      </a:pPr>
                      <a:r>
                        <a:rPr lang="zh-CN" altLang="en-US" sz="2400" b="0">
                          <a:solidFill>
                            <a:schemeClr val="tx1"/>
                          </a:solidFill>
                          <a:latin typeface="微软雅黑" panose="020B0503020204020204" pitchFamily="34" charset="-122"/>
                          <a:ea typeface="微软雅黑" panose="020B0503020204020204" pitchFamily="34" charset="-122"/>
                        </a:rPr>
                        <a:t>三</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6">
                        <a:lumMod val="60000"/>
                        <a:lumOff val="40000"/>
                      </a:schemeClr>
                    </a:solidFill>
                  </a:tcPr>
                </a:tc>
                <a:tc>
                  <a:txBody>
                    <a:bodyPr/>
                    <a:p>
                      <a:pPr>
                        <a:buNone/>
                      </a:pPr>
                      <a:r>
                        <a:rPr lang="zh-CN" altLang="en-US" sz="2400" b="0">
                          <a:solidFill>
                            <a:schemeClr val="tx1"/>
                          </a:solidFill>
                          <a:latin typeface="微软雅黑" panose="020B0503020204020204" pitchFamily="34" charset="-122"/>
                          <a:ea typeface="微软雅黑" panose="020B0503020204020204" pitchFamily="34" charset="-122"/>
                        </a:rPr>
                        <a:t>四</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6">
                        <a:lumMod val="60000"/>
                        <a:lumOff val="40000"/>
                      </a:schemeClr>
                    </a:solidFill>
                  </a:tcPr>
                </a:tc>
                <a:tc>
                  <a:txBody>
                    <a:bodyPr/>
                    <a:p>
                      <a:pPr>
                        <a:buNone/>
                      </a:pPr>
                      <a:r>
                        <a:rPr lang="zh-CN" altLang="en-US" sz="2400" b="0">
                          <a:solidFill>
                            <a:schemeClr val="tx1"/>
                          </a:solidFill>
                          <a:latin typeface="微软雅黑" panose="020B0503020204020204" pitchFamily="34" charset="-122"/>
                          <a:ea typeface="微软雅黑" panose="020B0503020204020204" pitchFamily="34" charset="-122"/>
                        </a:rPr>
                        <a:t>五</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6">
                        <a:lumMod val="60000"/>
                        <a:lumOff val="40000"/>
                      </a:schemeClr>
                    </a:solidFill>
                  </a:tcPr>
                </a:tc>
                <a:tc>
                  <a:txBody>
                    <a:bodyPr/>
                    <a:p>
                      <a:pPr>
                        <a:buNone/>
                      </a:pPr>
                      <a:r>
                        <a:rPr lang="zh-CN" altLang="en-US" sz="2400" b="0">
                          <a:solidFill>
                            <a:schemeClr val="tx1"/>
                          </a:solidFill>
                          <a:latin typeface="微软雅黑" panose="020B0503020204020204" pitchFamily="34" charset="-122"/>
                          <a:ea typeface="微软雅黑" panose="020B0503020204020204" pitchFamily="34" charset="-122"/>
                        </a:rPr>
                        <a:t>六</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6">
                        <a:lumMod val="60000"/>
                        <a:lumOff val="40000"/>
                      </a:schemeClr>
                    </a:solidFill>
                  </a:tcPr>
                </a:tc>
                <a:tc>
                  <a:txBody>
                    <a:bodyPr/>
                    <a:p>
                      <a:pPr>
                        <a:buNone/>
                      </a:pPr>
                      <a:r>
                        <a:rPr lang="zh-CN" altLang="en-US" sz="2400" b="0">
                          <a:solidFill>
                            <a:schemeClr val="tx1"/>
                          </a:solidFill>
                          <a:latin typeface="微软雅黑" panose="020B0503020204020204" pitchFamily="34" charset="-122"/>
                          <a:ea typeface="微软雅黑" panose="020B0503020204020204" pitchFamily="34" charset="-122"/>
                        </a:rPr>
                        <a:t>日</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chemeClr val="accent6">
                        <a:lumMod val="60000"/>
                        <a:lumOff val="40000"/>
                      </a:schemeClr>
                    </a:solidFill>
                  </a:tcPr>
                </a:tc>
              </a:tr>
              <a:tr h="464820">
                <a:tc>
                  <a:txBody>
                    <a:bodyPr/>
                    <a:p>
                      <a:pPr>
                        <a:buNone/>
                      </a:pPr>
                      <a:r>
                        <a:rPr lang="zh-CN" altLang="en-US" sz="2400" b="0">
                          <a:solidFill>
                            <a:schemeClr val="tx1"/>
                          </a:solidFill>
                          <a:latin typeface="微软雅黑" panose="020B0503020204020204" pitchFamily="34" charset="-122"/>
                          <a:ea typeface="微软雅黑" panose="020B0503020204020204" pitchFamily="34" charset="-122"/>
                        </a:rPr>
                        <a:t>销售量（台）</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FC000"/>
                    </a:solidFill>
                  </a:tcPr>
                </a:tc>
                <a:tc>
                  <a:txBody>
                    <a:bodyPr/>
                    <a:p>
                      <a:pPr>
                        <a:buNone/>
                      </a:pPr>
                      <a:r>
                        <a:rPr lang="en-US" altLang="zh-CN" sz="2400" b="0">
                          <a:solidFill>
                            <a:schemeClr val="tx1"/>
                          </a:solidFill>
                          <a:latin typeface="微软雅黑" panose="020B0503020204020204" pitchFamily="34" charset="-122"/>
                          <a:ea typeface="微软雅黑" panose="020B0503020204020204" pitchFamily="34" charset="-122"/>
                        </a:rPr>
                        <a:t>15</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FC000"/>
                    </a:solidFill>
                  </a:tcPr>
                </a:tc>
                <a:tc>
                  <a:txBody>
                    <a:bodyPr/>
                    <a:p>
                      <a:pPr>
                        <a:buNone/>
                      </a:pPr>
                      <a:r>
                        <a:rPr lang="en-US" altLang="zh-CN" sz="2400" b="0">
                          <a:solidFill>
                            <a:schemeClr val="tx1"/>
                          </a:solidFill>
                          <a:latin typeface="微软雅黑" panose="020B0503020204020204" pitchFamily="34" charset="-122"/>
                          <a:ea typeface="微软雅黑" panose="020B0503020204020204" pitchFamily="34" charset="-122"/>
                        </a:rPr>
                        <a:t>10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FC000"/>
                    </a:solidFill>
                  </a:tcPr>
                </a:tc>
                <a:tc>
                  <a:txBody>
                    <a:bodyPr/>
                    <a:p>
                      <a:pPr>
                        <a:buNone/>
                      </a:pPr>
                      <a:r>
                        <a:rPr lang="en-US" altLang="zh-CN" sz="2400" b="0">
                          <a:solidFill>
                            <a:schemeClr val="tx1"/>
                          </a:solidFill>
                          <a:latin typeface="微软雅黑" panose="020B0503020204020204" pitchFamily="34" charset="-122"/>
                          <a:ea typeface="微软雅黑" panose="020B0503020204020204" pitchFamily="34" charset="-122"/>
                        </a:rPr>
                        <a:t>20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FC000"/>
                    </a:solidFill>
                  </a:tcPr>
                </a:tc>
                <a:tc>
                  <a:txBody>
                    <a:bodyPr/>
                    <a:p>
                      <a:pPr>
                        <a:buNone/>
                      </a:pPr>
                      <a:r>
                        <a:rPr lang="en-US" altLang="zh-CN" sz="2400" b="0">
                          <a:solidFill>
                            <a:schemeClr val="tx1"/>
                          </a:solidFill>
                          <a:latin typeface="微软雅黑" panose="020B0503020204020204" pitchFamily="34" charset="-122"/>
                          <a:ea typeface="微软雅黑" panose="020B0503020204020204" pitchFamily="34" charset="-122"/>
                        </a:rPr>
                        <a:t>25</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FC000"/>
                    </a:solidFill>
                  </a:tcPr>
                </a:tc>
                <a:tc>
                  <a:txBody>
                    <a:bodyPr/>
                    <a:p>
                      <a:pPr>
                        <a:buNone/>
                      </a:pPr>
                      <a:r>
                        <a:rPr lang="en-US" altLang="zh-CN" sz="2400" b="0">
                          <a:solidFill>
                            <a:schemeClr val="tx1"/>
                          </a:solidFill>
                          <a:latin typeface="微软雅黑" panose="020B0503020204020204" pitchFamily="34" charset="-122"/>
                          <a:ea typeface="微软雅黑" panose="020B0503020204020204" pitchFamily="34" charset="-122"/>
                        </a:rPr>
                        <a:t>30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FC000"/>
                    </a:solidFill>
                  </a:tcPr>
                </a:tc>
                <a:tc>
                  <a:txBody>
                    <a:bodyPr/>
                    <a:p>
                      <a:pPr>
                        <a:buNone/>
                      </a:pPr>
                      <a:r>
                        <a:rPr lang="en-US" altLang="zh-CN" sz="2400" b="0">
                          <a:solidFill>
                            <a:schemeClr val="tx1"/>
                          </a:solidFill>
                          <a:latin typeface="微软雅黑" panose="020B0503020204020204" pitchFamily="34" charset="-122"/>
                          <a:ea typeface="微软雅黑" panose="020B0503020204020204" pitchFamily="34" charset="-122"/>
                        </a:rPr>
                        <a:t>50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FC000"/>
                    </a:solidFill>
                  </a:tcPr>
                </a:tc>
                <a:tc>
                  <a:txBody>
                    <a:bodyPr/>
                    <a:p>
                      <a:pPr>
                        <a:buNone/>
                      </a:pPr>
                      <a:r>
                        <a:rPr lang="en-US" altLang="zh-CN" sz="2400" b="0">
                          <a:solidFill>
                            <a:schemeClr val="tx1"/>
                          </a:solidFill>
                          <a:latin typeface="微软雅黑" panose="020B0503020204020204" pitchFamily="34" charset="-122"/>
                          <a:ea typeface="微软雅黑" panose="020B0503020204020204" pitchFamily="34" charset="-122"/>
                        </a:rPr>
                        <a:t>45</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1">
                    <a:solidFill>
                      <a:srgbClr val="FFC000"/>
                    </a:solidFill>
                  </a:tcPr>
                </a:tc>
              </a:tr>
            </a:tbl>
          </a:graphicData>
        </a:graphic>
      </p:graphicFrame>
      <p:graphicFrame>
        <p:nvGraphicFramePr>
          <p:cNvPr id="5" name="表格 4"/>
          <p:cNvGraphicFramePr/>
          <p:nvPr>
            <p:custDataLst>
              <p:tags r:id="rId3"/>
            </p:custDataLst>
          </p:nvPr>
        </p:nvGraphicFramePr>
        <p:xfrm>
          <a:off x="3394075" y="3110865"/>
          <a:ext cx="5403850" cy="3010535"/>
        </p:xfrm>
        <a:graphic>
          <a:graphicData uri="http://schemas.openxmlformats.org/drawingml/2006/table">
            <a:tbl>
              <a:tblPr firstRow="1" bandRow="1">
                <a:tableStyleId>{5940675A-B579-460E-94D1-54222C63F5DA}</a:tableStyleId>
              </a:tblPr>
              <a:tblGrid>
                <a:gridCol w="360680"/>
                <a:gridCol w="360045"/>
                <a:gridCol w="358775"/>
                <a:gridCol w="360680"/>
                <a:gridCol w="360045"/>
                <a:gridCol w="360680"/>
                <a:gridCol w="360045"/>
                <a:gridCol w="358775"/>
                <a:gridCol w="360680"/>
                <a:gridCol w="360045"/>
                <a:gridCol w="360680"/>
                <a:gridCol w="360045"/>
                <a:gridCol w="358775"/>
                <a:gridCol w="361950"/>
                <a:gridCol w="361950"/>
              </a:tblGrid>
              <a:tr h="273685">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cxnSp>
        <p:nvCxnSpPr>
          <p:cNvPr id="6" name="直接箭头连接符 5"/>
          <p:cNvCxnSpPr/>
          <p:nvPr/>
        </p:nvCxnSpPr>
        <p:spPr>
          <a:xfrm>
            <a:off x="3394075" y="6121400"/>
            <a:ext cx="609600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3375025" y="2617470"/>
            <a:ext cx="0" cy="35280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985135" y="2911475"/>
            <a:ext cx="436880" cy="3415030"/>
          </a:xfrm>
          <a:prstGeom prst="rect">
            <a:avLst/>
          </a:prstGeom>
          <a:noFill/>
        </p:spPr>
        <p:txBody>
          <a:bodyPr wrap="none" rtlCol="0">
            <a:spAutoFit/>
          </a:bodyPr>
          <a:p>
            <a:pPr algn="r"/>
            <a:r>
              <a:rPr lang="en-US" altLang="zh-CN"/>
              <a:t>55</a:t>
            </a:r>
            <a:endParaRPr lang="en-US" altLang="zh-CN"/>
          </a:p>
          <a:p>
            <a:pPr algn="r"/>
            <a:r>
              <a:rPr lang="en-US" altLang="zh-CN"/>
              <a:t>50</a:t>
            </a:r>
            <a:endParaRPr lang="en-US" altLang="zh-CN"/>
          </a:p>
          <a:p>
            <a:pPr algn="r"/>
            <a:r>
              <a:rPr lang="en-US" altLang="zh-CN"/>
              <a:t>45</a:t>
            </a:r>
            <a:endParaRPr lang="en-US" altLang="zh-CN"/>
          </a:p>
          <a:p>
            <a:pPr algn="r"/>
            <a:r>
              <a:rPr lang="en-US" altLang="zh-CN"/>
              <a:t>40</a:t>
            </a:r>
            <a:endParaRPr lang="en-US" altLang="zh-CN"/>
          </a:p>
          <a:p>
            <a:pPr algn="r"/>
            <a:r>
              <a:rPr lang="en-US" altLang="zh-CN"/>
              <a:t>35</a:t>
            </a:r>
            <a:endParaRPr lang="en-US" altLang="zh-CN"/>
          </a:p>
          <a:p>
            <a:pPr algn="r"/>
            <a:r>
              <a:rPr lang="en-US" altLang="zh-CN"/>
              <a:t>30</a:t>
            </a:r>
            <a:endParaRPr lang="en-US" altLang="zh-CN"/>
          </a:p>
          <a:p>
            <a:pPr algn="r"/>
            <a:r>
              <a:rPr lang="en-US" altLang="zh-CN"/>
              <a:t>25</a:t>
            </a:r>
            <a:endParaRPr lang="en-US" altLang="zh-CN"/>
          </a:p>
          <a:p>
            <a:pPr algn="r"/>
            <a:r>
              <a:rPr lang="en-US" altLang="zh-CN"/>
              <a:t>20</a:t>
            </a:r>
            <a:endParaRPr lang="en-US" altLang="zh-CN"/>
          </a:p>
          <a:p>
            <a:pPr algn="r"/>
            <a:r>
              <a:rPr lang="en-US" altLang="zh-CN"/>
              <a:t>15</a:t>
            </a:r>
            <a:endParaRPr lang="en-US" altLang="zh-CN"/>
          </a:p>
          <a:p>
            <a:pPr algn="r"/>
            <a:r>
              <a:rPr lang="en-US" altLang="zh-CN"/>
              <a:t>10</a:t>
            </a:r>
            <a:endParaRPr lang="en-US" altLang="zh-CN"/>
          </a:p>
          <a:p>
            <a:pPr algn="r"/>
            <a:r>
              <a:rPr lang="en-US" altLang="zh-CN"/>
              <a:t>5</a:t>
            </a:r>
            <a:endParaRPr lang="en-US" altLang="zh-CN"/>
          </a:p>
          <a:p>
            <a:pPr algn="r"/>
            <a:r>
              <a:rPr lang="en-US" altLang="zh-CN"/>
              <a:t>0</a:t>
            </a:r>
            <a:endParaRPr lang="en-US" altLang="zh-CN"/>
          </a:p>
        </p:txBody>
      </p:sp>
      <p:sp>
        <p:nvSpPr>
          <p:cNvPr id="9" name="Rectangle 79"/>
          <p:cNvSpPr>
            <a:spLocks noChangeArrowheads="1"/>
          </p:cNvSpPr>
          <p:nvPr/>
        </p:nvSpPr>
        <p:spPr bwMode="auto">
          <a:xfrm>
            <a:off x="3509645" y="6122035"/>
            <a:ext cx="615886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400" dirty="0">
                <a:solidFill>
                  <a:srgbClr val="1C1C1C"/>
                </a:solidFill>
                <a:latin typeface="微软雅黑" panose="020B0503020204020204" pitchFamily="34" charset="-122"/>
                <a:ea typeface="微软雅黑" panose="020B0503020204020204" pitchFamily="34" charset="-122"/>
                <a:cs typeface="微软雅黑" panose="020B0503020204020204" pitchFamily="34" charset="-122"/>
              </a:rPr>
              <a:t> 星期</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一 </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星期二 </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星期三</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  星期四</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  星期五</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 星期六 </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 星期日  </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星期</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Rectangle 78"/>
          <p:cNvSpPr>
            <a:spLocks noChangeArrowheads="1"/>
          </p:cNvSpPr>
          <p:nvPr/>
        </p:nvSpPr>
        <p:spPr bwMode="auto">
          <a:xfrm>
            <a:off x="2838970" y="2327292"/>
            <a:ext cx="1038225"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600" dirty="0">
                <a:solidFill>
                  <a:srgbClr val="1C1C1C"/>
                </a:solidFill>
                <a:latin typeface="微软雅黑" panose="020B0503020204020204" pitchFamily="34" charset="-122"/>
                <a:ea typeface="微软雅黑" panose="020B0503020204020204" pitchFamily="34" charset="-122"/>
                <a:cs typeface="微软雅黑" panose="020B0503020204020204" pitchFamily="34" charset="-122"/>
              </a:rPr>
              <a:t>销售量</a:t>
            </a:r>
            <a:r>
              <a:rPr lang="en-US" altLang="zh-CN" sz="1600" dirty="0">
                <a:solidFill>
                  <a:srgbClr val="1C1C1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rgbClr val="1C1C1C"/>
                </a:solidFill>
                <a:latin typeface="微软雅黑" panose="020B0503020204020204" pitchFamily="34" charset="-122"/>
                <a:ea typeface="微软雅黑" panose="020B0503020204020204" pitchFamily="34" charset="-122"/>
                <a:cs typeface="微软雅黑" panose="020B0503020204020204" pitchFamily="34" charset="-122"/>
              </a:rPr>
              <a:t>台</a:t>
            </a:r>
            <a:endParaRPr lang="zh-CN" altLang="en-US" sz="1600" dirty="0">
              <a:solidFill>
                <a:srgbClr val="1C1C1C"/>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bldLvl="0" animBg="1"/>
      <p:bldP spid="15" grpId="0" bldLvl="0" animBg="1"/>
      <p:bldP spid="16" grpId="0" bldLvl="0" animBg="1"/>
      <p:bldP spid="1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1" name="矩形 10"/>
          <p:cNvSpPr/>
          <p:nvPr/>
        </p:nvSpPr>
        <p:spPr>
          <a:xfrm>
            <a:off x="1835150" y="4345940"/>
            <a:ext cx="360000" cy="81470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2543810" y="4608195"/>
            <a:ext cx="360000" cy="54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3282950" y="4066540"/>
            <a:ext cx="360000" cy="108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3992880" y="3787140"/>
            <a:ext cx="360000" cy="136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4718050" y="3507740"/>
            <a:ext cx="360000" cy="1656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5440680" y="2412365"/>
            <a:ext cx="360000" cy="2736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6150610" y="2717165"/>
            <a:ext cx="360000" cy="244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aphicFrame>
        <p:nvGraphicFramePr>
          <p:cNvPr id="5" name="表格 4"/>
          <p:cNvGraphicFramePr/>
          <p:nvPr>
            <p:custDataLst>
              <p:tags r:id="rId2"/>
            </p:custDataLst>
          </p:nvPr>
        </p:nvGraphicFramePr>
        <p:xfrm>
          <a:off x="1473835" y="2150745"/>
          <a:ext cx="5403850" cy="3010535"/>
        </p:xfrm>
        <a:graphic>
          <a:graphicData uri="http://schemas.openxmlformats.org/drawingml/2006/table">
            <a:tbl>
              <a:tblPr firstRow="1" bandRow="1">
                <a:tableStyleId>{5940675A-B579-460E-94D1-54222C63F5DA}</a:tableStyleId>
              </a:tblPr>
              <a:tblGrid>
                <a:gridCol w="360680"/>
                <a:gridCol w="360045"/>
                <a:gridCol w="358775"/>
                <a:gridCol w="360680"/>
                <a:gridCol w="360045"/>
                <a:gridCol w="360680"/>
                <a:gridCol w="360045"/>
                <a:gridCol w="358775"/>
                <a:gridCol w="360680"/>
                <a:gridCol w="360045"/>
                <a:gridCol w="360680"/>
                <a:gridCol w="360045"/>
                <a:gridCol w="358775"/>
                <a:gridCol w="361950"/>
                <a:gridCol w="361950"/>
              </a:tblGrid>
              <a:tr h="273685">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cxnSp>
        <p:nvCxnSpPr>
          <p:cNvPr id="6" name="直接箭头连接符 5"/>
          <p:cNvCxnSpPr/>
          <p:nvPr/>
        </p:nvCxnSpPr>
        <p:spPr>
          <a:xfrm>
            <a:off x="1473835" y="5161280"/>
            <a:ext cx="609600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1454785" y="1657350"/>
            <a:ext cx="0" cy="35280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064895" y="1951355"/>
            <a:ext cx="436880" cy="3415030"/>
          </a:xfrm>
          <a:prstGeom prst="rect">
            <a:avLst/>
          </a:prstGeom>
          <a:noFill/>
        </p:spPr>
        <p:txBody>
          <a:bodyPr wrap="none" rtlCol="0">
            <a:spAutoFit/>
          </a:bodyPr>
          <a:p>
            <a:pPr algn="r"/>
            <a:r>
              <a:rPr lang="en-US" altLang="zh-CN"/>
              <a:t>55</a:t>
            </a:r>
            <a:endParaRPr lang="en-US" altLang="zh-CN"/>
          </a:p>
          <a:p>
            <a:pPr algn="r"/>
            <a:r>
              <a:rPr lang="en-US" altLang="zh-CN"/>
              <a:t>50</a:t>
            </a:r>
            <a:endParaRPr lang="en-US" altLang="zh-CN"/>
          </a:p>
          <a:p>
            <a:pPr algn="r"/>
            <a:r>
              <a:rPr lang="en-US" altLang="zh-CN"/>
              <a:t>45</a:t>
            </a:r>
            <a:endParaRPr lang="en-US" altLang="zh-CN"/>
          </a:p>
          <a:p>
            <a:pPr algn="r"/>
            <a:r>
              <a:rPr lang="en-US" altLang="zh-CN"/>
              <a:t>40</a:t>
            </a:r>
            <a:endParaRPr lang="en-US" altLang="zh-CN"/>
          </a:p>
          <a:p>
            <a:pPr algn="r"/>
            <a:r>
              <a:rPr lang="en-US" altLang="zh-CN"/>
              <a:t>35</a:t>
            </a:r>
            <a:endParaRPr lang="en-US" altLang="zh-CN"/>
          </a:p>
          <a:p>
            <a:pPr algn="r"/>
            <a:r>
              <a:rPr lang="en-US" altLang="zh-CN"/>
              <a:t>30</a:t>
            </a:r>
            <a:endParaRPr lang="en-US" altLang="zh-CN"/>
          </a:p>
          <a:p>
            <a:pPr algn="r"/>
            <a:r>
              <a:rPr lang="en-US" altLang="zh-CN"/>
              <a:t>25</a:t>
            </a:r>
            <a:endParaRPr lang="en-US" altLang="zh-CN"/>
          </a:p>
          <a:p>
            <a:pPr algn="r"/>
            <a:r>
              <a:rPr lang="en-US" altLang="zh-CN"/>
              <a:t>20</a:t>
            </a:r>
            <a:endParaRPr lang="en-US" altLang="zh-CN"/>
          </a:p>
          <a:p>
            <a:pPr algn="r"/>
            <a:r>
              <a:rPr lang="en-US" altLang="zh-CN"/>
              <a:t>15</a:t>
            </a:r>
            <a:endParaRPr lang="en-US" altLang="zh-CN"/>
          </a:p>
          <a:p>
            <a:pPr algn="r"/>
            <a:r>
              <a:rPr lang="en-US" altLang="zh-CN"/>
              <a:t>10</a:t>
            </a:r>
            <a:endParaRPr lang="en-US" altLang="zh-CN"/>
          </a:p>
          <a:p>
            <a:pPr algn="r"/>
            <a:r>
              <a:rPr lang="en-US" altLang="zh-CN"/>
              <a:t>5</a:t>
            </a:r>
            <a:endParaRPr lang="en-US" altLang="zh-CN"/>
          </a:p>
          <a:p>
            <a:pPr algn="r"/>
            <a:r>
              <a:rPr lang="en-US" altLang="zh-CN"/>
              <a:t>0</a:t>
            </a:r>
            <a:endParaRPr lang="en-US" altLang="zh-CN"/>
          </a:p>
        </p:txBody>
      </p:sp>
      <p:sp>
        <p:nvSpPr>
          <p:cNvPr id="9" name="Rectangle 79"/>
          <p:cNvSpPr>
            <a:spLocks noChangeArrowheads="1"/>
          </p:cNvSpPr>
          <p:nvPr/>
        </p:nvSpPr>
        <p:spPr bwMode="auto">
          <a:xfrm>
            <a:off x="1589405" y="5161915"/>
            <a:ext cx="6158865" cy="30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spcBef>
                <a:spcPct val="20000"/>
              </a:spcBef>
            </a:pPr>
            <a:r>
              <a:rPr lang="zh-CN" altLang="en-US" sz="1400" dirty="0">
                <a:solidFill>
                  <a:srgbClr val="1C1C1C"/>
                </a:solidFill>
                <a:latin typeface="微软雅黑" panose="020B0503020204020204" pitchFamily="34" charset="-122"/>
                <a:ea typeface="微软雅黑" panose="020B0503020204020204" pitchFamily="34" charset="-122"/>
                <a:cs typeface="微软雅黑" panose="020B0503020204020204" pitchFamily="34" charset="-122"/>
              </a:rPr>
              <a:t> 星期</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一 </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星期二 </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星期三</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  星期四</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  星期五</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 星期六 </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 星期日  </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星期</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Rectangle 78"/>
          <p:cNvSpPr>
            <a:spLocks noChangeArrowheads="1"/>
          </p:cNvSpPr>
          <p:nvPr/>
        </p:nvSpPr>
        <p:spPr bwMode="auto">
          <a:xfrm>
            <a:off x="918730" y="1367172"/>
            <a:ext cx="1038225"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600" dirty="0">
                <a:solidFill>
                  <a:srgbClr val="1C1C1C"/>
                </a:solidFill>
                <a:latin typeface="微软雅黑" panose="020B0503020204020204" pitchFamily="34" charset="-122"/>
                <a:ea typeface="微软雅黑" panose="020B0503020204020204" pitchFamily="34" charset="-122"/>
                <a:cs typeface="微软雅黑" panose="020B0503020204020204" pitchFamily="34" charset="-122"/>
              </a:rPr>
              <a:t>销售量</a:t>
            </a:r>
            <a:r>
              <a:rPr lang="en-US" altLang="zh-CN" sz="1600" dirty="0">
                <a:solidFill>
                  <a:srgbClr val="1C1C1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rgbClr val="1C1C1C"/>
                </a:solidFill>
                <a:latin typeface="微软雅黑" panose="020B0503020204020204" pitchFamily="34" charset="-122"/>
                <a:ea typeface="微软雅黑" panose="020B0503020204020204" pitchFamily="34" charset="-122"/>
                <a:cs typeface="微软雅黑" panose="020B0503020204020204" pitchFamily="34" charset="-122"/>
              </a:rPr>
              <a:t>台</a:t>
            </a:r>
            <a:endParaRPr lang="zh-CN" altLang="en-US" sz="1600" dirty="0">
              <a:solidFill>
                <a:srgbClr val="1C1C1C"/>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TextBox 16"/>
          <p:cNvSpPr txBox="1"/>
          <p:nvPr/>
        </p:nvSpPr>
        <p:spPr>
          <a:xfrm>
            <a:off x="7371460" y="2045189"/>
            <a:ext cx="3979764" cy="1091565"/>
          </a:xfrm>
          <a:prstGeom prst="rect">
            <a:avLst/>
          </a:prstGeom>
          <a:noFill/>
        </p:spPr>
        <p:txBody>
          <a:bodyPr wrap="square" rtlCol="0">
            <a:spAutoFit/>
          </a:bodyPr>
          <a:p>
            <a:pPr>
              <a:lnSpc>
                <a:spcPts val="3900"/>
              </a:lnSpc>
              <a:defRPr/>
            </a:pP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）这一周哪天销售量最</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900"/>
              </a:lnSpc>
              <a:defRPr/>
            </a:pP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多？哪天最少？</a:t>
            </a:r>
            <a:endPar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9" name="TextBox 17"/>
          <p:cNvSpPr txBox="1"/>
          <p:nvPr/>
        </p:nvSpPr>
        <p:spPr>
          <a:xfrm>
            <a:off x="7590790" y="3372485"/>
            <a:ext cx="3972560" cy="1091565"/>
          </a:xfrm>
          <a:prstGeom prst="rect">
            <a:avLst/>
          </a:prstGeom>
          <a:noFill/>
        </p:spPr>
        <p:txBody>
          <a:bodyPr wrap="square" rtlCol="0">
            <a:spAutoFit/>
          </a:bodyPr>
          <a:p>
            <a:pPr>
              <a:lnSpc>
                <a:spcPts val="3900"/>
              </a:lnSpc>
              <a:defRPr/>
            </a:pPr>
            <a:r>
              <a:rPr kumimoji="1" lang="zh-CN" altLang="en-US" sz="2400" dirty="0">
                <a:solidFill>
                  <a:schemeClr val="tx1"/>
                </a:solidFill>
                <a:latin typeface="微软雅黑" panose="020B0503020204020204" pitchFamily="34" charset="-122"/>
                <a:ea typeface="微软雅黑" panose="020B0503020204020204" pitchFamily="34" charset="-122"/>
                <a:sym typeface="+mn-ea"/>
              </a:rPr>
              <a:t>答：这一周星期六销售量最</a:t>
            </a:r>
            <a:r>
              <a:rPr kumimoji="1" lang="en-US" altLang="zh-CN" sz="2400" dirty="0">
                <a:solidFill>
                  <a:schemeClr val="tx1"/>
                </a:solidFill>
                <a:latin typeface="微软雅黑" panose="020B0503020204020204" pitchFamily="34" charset="-122"/>
                <a:ea typeface="微软雅黑" panose="020B0503020204020204" pitchFamily="34" charset="-122"/>
                <a:sym typeface="+mn-ea"/>
              </a:rPr>
              <a:t>  </a:t>
            </a:r>
            <a:endParaRPr kumimoji="1" lang="en-US" altLang="zh-CN" sz="2400" dirty="0">
              <a:solidFill>
                <a:schemeClr val="tx1"/>
              </a:solidFill>
              <a:latin typeface="微软雅黑" panose="020B0503020204020204" pitchFamily="34" charset="-122"/>
              <a:ea typeface="微软雅黑" panose="020B0503020204020204" pitchFamily="34" charset="-122"/>
              <a:sym typeface="+mn-ea"/>
            </a:endParaRPr>
          </a:p>
          <a:p>
            <a:pPr>
              <a:lnSpc>
                <a:spcPts val="3900"/>
              </a:lnSpc>
              <a:defRPr/>
            </a:pPr>
            <a:r>
              <a:rPr kumimoji="1" lang="en-US" altLang="zh-CN" sz="2400" dirty="0">
                <a:solidFill>
                  <a:schemeClr val="tx1"/>
                </a:solidFill>
                <a:latin typeface="微软雅黑" panose="020B0503020204020204" pitchFamily="34" charset="-122"/>
                <a:ea typeface="微软雅黑" panose="020B0503020204020204" pitchFamily="34" charset="-122"/>
                <a:sym typeface="+mn-ea"/>
              </a:rPr>
              <a:t>      </a:t>
            </a:r>
            <a:r>
              <a:rPr kumimoji="1" lang="zh-CN" altLang="en-US" sz="2400" dirty="0">
                <a:solidFill>
                  <a:schemeClr val="tx1"/>
                </a:solidFill>
                <a:latin typeface="微软雅黑" panose="020B0503020204020204" pitchFamily="34" charset="-122"/>
                <a:ea typeface="微软雅黑" panose="020B0503020204020204" pitchFamily="34" charset="-122"/>
                <a:sym typeface="+mn-ea"/>
              </a:rPr>
              <a:t>多，星期二销售量最少。</a:t>
            </a:r>
            <a:endParaRPr kumimoji="1" lang="zh-CN" altLang="en-US" sz="2400"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4" name="组合 3"/>
          <p:cNvGrpSpPr/>
          <p:nvPr/>
        </p:nvGrpSpPr>
        <p:grpSpPr>
          <a:xfrm>
            <a:off x="4182110" y="1543050"/>
            <a:ext cx="3568700" cy="803910"/>
            <a:chOff x="4712" y="1797"/>
            <a:chExt cx="5620" cy="1266"/>
          </a:xfrm>
        </p:grpSpPr>
        <p:sp>
          <p:nvSpPr>
            <p:cNvPr id="7" name="圆角矩形标注 6"/>
            <p:cNvSpPr/>
            <p:nvPr/>
          </p:nvSpPr>
          <p:spPr>
            <a:xfrm>
              <a:off x="4712" y="1797"/>
              <a:ext cx="5620" cy="1267"/>
            </a:xfrm>
            <a:prstGeom prst="wedgeRoundRectCallout">
              <a:avLst>
                <a:gd name="adj1" fmla="val 65497"/>
                <a:gd name="adj2" fmla="val -15263"/>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937" y="2092"/>
              <a:ext cx="508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条形统计图有什么特点</a:t>
              </a:r>
              <a:endParaRPr lang="zh-CN" altLang="en-US" sz="2400">
                <a:latin typeface="微软雅黑" panose="020B0503020204020204" pitchFamily="34" charset="-122"/>
                <a:ea typeface="微软雅黑" panose="020B0503020204020204" pitchFamily="34" charset="-122"/>
              </a:endParaRPr>
            </a:p>
          </p:txBody>
        </p:sp>
      </p:grpSp>
      <p:pic>
        <p:nvPicPr>
          <p:cNvPr id="5" name="图片 4" descr="51miz-E1220918-499EEDC2"/>
          <p:cNvPicPr>
            <a:picLocks noChangeAspect="1"/>
          </p:cNvPicPr>
          <p:nvPr/>
        </p:nvPicPr>
        <p:blipFill>
          <a:blip r:embed="rId2"/>
          <a:stretch>
            <a:fillRect/>
          </a:stretch>
        </p:blipFill>
        <p:spPr>
          <a:xfrm>
            <a:off x="8698230" y="812800"/>
            <a:ext cx="2386330" cy="2386330"/>
          </a:xfrm>
          <a:prstGeom prst="rect">
            <a:avLst/>
          </a:prstGeom>
        </p:spPr>
      </p:pic>
      <p:grpSp>
        <p:nvGrpSpPr>
          <p:cNvPr id="12" name="组合 11"/>
          <p:cNvGrpSpPr/>
          <p:nvPr/>
        </p:nvGrpSpPr>
        <p:grpSpPr>
          <a:xfrm>
            <a:off x="4554220" y="3382010"/>
            <a:ext cx="2722880" cy="699770"/>
            <a:chOff x="7172" y="5326"/>
            <a:chExt cx="4288" cy="1102"/>
          </a:xfrm>
        </p:grpSpPr>
        <p:sp>
          <p:nvSpPr>
            <p:cNvPr id="10" name="圆角矩形 9"/>
            <p:cNvSpPr/>
            <p:nvPr/>
          </p:nvSpPr>
          <p:spPr>
            <a:xfrm>
              <a:off x="7172" y="5326"/>
              <a:ext cx="4211"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7250" y="5515"/>
              <a:ext cx="4210" cy="725"/>
            </a:xfrm>
            <a:prstGeom prst="rect">
              <a:avLst/>
            </a:prstGeom>
            <a:noFill/>
          </p:spPr>
          <p:txBody>
            <a:bodyPr wrap="none" rtlCol="0" anchor="t">
              <a:spAutoFit/>
            </a:bodyPr>
            <a:p>
              <a:pPr eaLnBrk="1" hangingPunct="1">
                <a:spcBef>
                  <a:spcPct val="50000"/>
                </a:spcBef>
                <a:buFontTx/>
                <a:buNone/>
                <a:defRPr/>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格表示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个数据。</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4" name="组合 13"/>
          <p:cNvGrpSpPr/>
          <p:nvPr/>
        </p:nvGrpSpPr>
        <p:grpSpPr>
          <a:xfrm>
            <a:off x="2557780" y="4757420"/>
            <a:ext cx="7434580" cy="699770"/>
            <a:chOff x="4028" y="7492"/>
            <a:chExt cx="11708" cy="1102"/>
          </a:xfrm>
        </p:grpSpPr>
        <p:sp>
          <p:nvSpPr>
            <p:cNvPr id="13" name="圆角矩形 12"/>
            <p:cNvSpPr/>
            <p:nvPr/>
          </p:nvSpPr>
          <p:spPr>
            <a:xfrm>
              <a:off x="4028" y="7492"/>
              <a:ext cx="11708" cy="1102"/>
            </a:xfrm>
            <a:prstGeom prst="roundRect">
              <a:avLst/>
            </a:prstGeom>
            <a:solidFill>
              <a:schemeClr val="accent2">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4407" y="7492"/>
              <a:ext cx="11328" cy="931"/>
            </a:xfrm>
            <a:prstGeom prst="rect">
              <a:avLst/>
            </a:prstGeom>
            <a:noFill/>
          </p:spPr>
          <p:txBody>
            <a:bodyPr wrap="none" rtlCol="0" anchor="t">
              <a:spAutoFit/>
            </a:bodyPr>
            <a:p>
              <a:pPr>
                <a:lnSpc>
                  <a:spcPts val="39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能清楚、直观地表示出各种数据的大小，便于比较。</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par>
                                <p:cTn id="9" presetID="1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7" name="TextBox 16"/>
          <p:cNvSpPr txBox="1"/>
          <p:nvPr/>
        </p:nvSpPr>
        <p:spPr>
          <a:xfrm>
            <a:off x="7434325" y="1534739"/>
            <a:ext cx="3979764" cy="1014730"/>
          </a:xfrm>
          <a:prstGeom prst="rect">
            <a:avLst/>
          </a:prstGeom>
          <a:noFill/>
        </p:spPr>
        <p:txBody>
          <a:bodyPr wrap="square" rtlCol="0">
            <a:spAutoFit/>
          </a:bodyPr>
          <a:p>
            <a:pPr>
              <a:lnSpc>
                <a:spcPts val="3600"/>
              </a:lnSpc>
              <a:defRPr/>
            </a:pP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）你还能发现什么？你</a:t>
            </a: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3600"/>
              </a:lnSpc>
              <a:defRPr/>
            </a:pPr>
            <a:r>
              <a:rPr kumimoji="1"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能提出什么建议？</a:t>
            </a:r>
            <a:endPar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8" name="TextBox 17"/>
          <p:cNvSpPr txBox="1"/>
          <p:nvPr/>
        </p:nvSpPr>
        <p:spPr>
          <a:xfrm>
            <a:off x="7426325" y="2748915"/>
            <a:ext cx="4314190" cy="937260"/>
          </a:xfrm>
          <a:prstGeom prst="rect">
            <a:avLst/>
          </a:prstGeom>
          <a:noFill/>
        </p:spPr>
        <p:txBody>
          <a:bodyPr wrap="square" rtlCol="0">
            <a:spAutoFit/>
          </a:bodyPr>
          <a:p>
            <a:pPr>
              <a:lnSpc>
                <a:spcPts val="3300"/>
              </a:lnSpc>
              <a:defRPr/>
            </a:pPr>
            <a:r>
              <a:rPr kumimoji="1" lang="zh-CN" altLang="en-US" sz="2400" dirty="0">
                <a:solidFill>
                  <a:schemeClr val="tx1"/>
                </a:solidFill>
                <a:latin typeface="微软雅黑" panose="020B0503020204020204" pitchFamily="34" charset="-122"/>
                <a:ea typeface="微软雅黑" panose="020B0503020204020204" pitchFamily="34" charset="-122"/>
                <a:sym typeface="+mn-ea"/>
              </a:rPr>
              <a:t>答：</a:t>
            </a:r>
            <a:r>
              <a:rPr lang="zh-CN" altLang="en-US" sz="2400" dirty="0">
                <a:solidFill>
                  <a:schemeClr val="tx1"/>
                </a:solidFill>
                <a:latin typeface="微软雅黑" panose="020B0503020204020204" pitchFamily="34" charset="-122"/>
                <a:ea typeface="微软雅黑" panose="020B0503020204020204" pitchFamily="34" charset="-122"/>
              </a:rPr>
              <a:t>我发现周六周日的销售量</a:t>
            </a:r>
            <a:endParaRPr lang="zh-CN" altLang="en-US" sz="2400" dirty="0">
              <a:solidFill>
                <a:schemeClr val="tx1"/>
              </a:solidFill>
              <a:latin typeface="微软雅黑" panose="020B0503020204020204" pitchFamily="34" charset="-122"/>
              <a:ea typeface="微软雅黑" panose="020B0503020204020204" pitchFamily="34" charset="-122"/>
            </a:endParaRPr>
          </a:p>
          <a:p>
            <a:pPr>
              <a:lnSpc>
                <a:spcPts val="3300"/>
              </a:lnSpc>
              <a:defRPr/>
            </a:pPr>
            <a:r>
              <a:rPr lang="zh-CN" altLang="en-US" sz="2400" dirty="0">
                <a:solidFill>
                  <a:schemeClr val="tx1"/>
                </a:solidFill>
                <a:latin typeface="微软雅黑" panose="020B0503020204020204" pitchFamily="34" charset="-122"/>
                <a:ea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高，周一周二的销售低。</a:t>
            </a:r>
            <a:endParaRPr kumimoji="1" lang="zh-CN" altLang="en-US" sz="2400" dirty="0">
              <a:solidFill>
                <a:schemeClr val="tx1"/>
              </a:solidFill>
              <a:latin typeface="微软雅黑" panose="020B0503020204020204" pitchFamily="34" charset="-122"/>
              <a:ea typeface="微软雅黑" panose="020B0503020204020204" pitchFamily="34" charset="-122"/>
              <a:sym typeface="+mn-ea"/>
            </a:endParaRPr>
          </a:p>
        </p:txBody>
      </p:sp>
      <p:sp>
        <p:nvSpPr>
          <p:cNvPr id="19" name="TextBox 18"/>
          <p:cNvSpPr txBox="1"/>
          <p:nvPr/>
        </p:nvSpPr>
        <p:spPr>
          <a:xfrm>
            <a:off x="7800340" y="4001770"/>
            <a:ext cx="4314190" cy="1783715"/>
          </a:xfrm>
          <a:prstGeom prst="rect">
            <a:avLst/>
          </a:prstGeom>
          <a:noFill/>
        </p:spPr>
        <p:txBody>
          <a:bodyPr wrap="square" rtlCol="0">
            <a:spAutoFit/>
          </a:bodyPr>
          <a:p>
            <a:pPr>
              <a:lnSpc>
                <a:spcPts val="3300"/>
              </a:lnSpc>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我建议商场在周末多进货；</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3300"/>
              </a:lnSpc>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在星期一和星期二做一些</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3300"/>
              </a:lnSpc>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优惠促销活动，可以提高</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3300"/>
              </a:lnSpc>
              <a:defRPr/>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销售量。</a:t>
            </a:r>
            <a:endParaRPr kumimoji="1"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矩形 10"/>
          <p:cNvSpPr/>
          <p:nvPr/>
        </p:nvSpPr>
        <p:spPr>
          <a:xfrm>
            <a:off x="1835150" y="4345940"/>
            <a:ext cx="360000" cy="81470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2543810" y="4608195"/>
            <a:ext cx="360000" cy="54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3282950" y="4066540"/>
            <a:ext cx="360000" cy="1080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3992880" y="3787140"/>
            <a:ext cx="360000" cy="136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矩形 14"/>
          <p:cNvSpPr/>
          <p:nvPr/>
        </p:nvSpPr>
        <p:spPr>
          <a:xfrm>
            <a:off x="4718050" y="3507740"/>
            <a:ext cx="360000" cy="1656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5440680" y="2412365"/>
            <a:ext cx="360000" cy="2736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6150610" y="2717165"/>
            <a:ext cx="360000" cy="244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5" name="表格 4"/>
          <p:cNvGraphicFramePr/>
          <p:nvPr>
            <p:custDataLst>
              <p:tags r:id="rId2"/>
            </p:custDataLst>
          </p:nvPr>
        </p:nvGraphicFramePr>
        <p:xfrm>
          <a:off x="1473835" y="2150745"/>
          <a:ext cx="5403850" cy="3010535"/>
        </p:xfrm>
        <a:graphic>
          <a:graphicData uri="http://schemas.openxmlformats.org/drawingml/2006/table">
            <a:tbl>
              <a:tblPr firstRow="1" bandRow="1">
                <a:tableStyleId>{5940675A-B579-460E-94D1-54222C63F5DA}</a:tableStyleId>
              </a:tblPr>
              <a:tblGrid>
                <a:gridCol w="360680"/>
                <a:gridCol w="360045"/>
                <a:gridCol w="358775"/>
                <a:gridCol w="360680"/>
                <a:gridCol w="360045"/>
                <a:gridCol w="360680"/>
                <a:gridCol w="360045"/>
                <a:gridCol w="358775"/>
                <a:gridCol w="360680"/>
                <a:gridCol w="360045"/>
                <a:gridCol w="360680"/>
                <a:gridCol w="360045"/>
                <a:gridCol w="358775"/>
                <a:gridCol w="361950"/>
                <a:gridCol w="361950"/>
              </a:tblGrid>
              <a:tr h="273685">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73685">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cxnSp>
        <p:nvCxnSpPr>
          <p:cNvPr id="6" name="直接箭头连接符 5"/>
          <p:cNvCxnSpPr/>
          <p:nvPr/>
        </p:nvCxnSpPr>
        <p:spPr>
          <a:xfrm>
            <a:off x="1473835" y="5161280"/>
            <a:ext cx="609600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1454785" y="1657350"/>
            <a:ext cx="0" cy="35280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1064895" y="1951355"/>
            <a:ext cx="436880" cy="3415030"/>
          </a:xfrm>
          <a:prstGeom prst="rect">
            <a:avLst/>
          </a:prstGeom>
          <a:noFill/>
        </p:spPr>
        <p:txBody>
          <a:bodyPr wrap="none" rtlCol="0">
            <a:spAutoFit/>
          </a:bodyPr>
          <a:p>
            <a:pPr algn="r"/>
            <a:r>
              <a:rPr lang="en-US" altLang="zh-CN"/>
              <a:t>55</a:t>
            </a:r>
            <a:endParaRPr lang="en-US" altLang="zh-CN"/>
          </a:p>
          <a:p>
            <a:pPr algn="r"/>
            <a:r>
              <a:rPr lang="en-US" altLang="zh-CN"/>
              <a:t>50</a:t>
            </a:r>
            <a:endParaRPr lang="en-US" altLang="zh-CN"/>
          </a:p>
          <a:p>
            <a:pPr algn="r"/>
            <a:r>
              <a:rPr lang="en-US" altLang="zh-CN"/>
              <a:t>45</a:t>
            </a:r>
            <a:endParaRPr lang="en-US" altLang="zh-CN"/>
          </a:p>
          <a:p>
            <a:pPr algn="r"/>
            <a:r>
              <a:rPr lang="en-US" altLang="zh-CN"/>
              <a:t>40</a:t>
            </a:r>
            <a:endParaRPr lang="en-US" altLang="zh-CN"/>
          </a:p>
          <a:p>
            <a:pPr algn="r"/>
            <a:r>
              <a:rPr lang="en-US" altLang="zh-CN"/>
              <a:t>35</a:t>
            </a:r>
            <a:endParaRPr lang="en-US" altLang="zh-CN"/>
          </a:p>
          <a:p>
            <a:pPr algn="r"/>
            <a:r>
              <a:rPr lang="en-US" altLang="zh-CN"/>
              <a:t>30</a:t>
            </a:r>
            <a:endParaRPr lang="en-US" altLang="zh-CN"/>
          </a:p>
          <a:p>
            <a:pPr algn="r"/>
            <a:r>
              <a:rPr lang="en-US" altLang="zh-CN"/>
              <a:t>25</a:t>
            </a:r>
            <a:endParaRPr lang="en-US" altLang="zh-CN"/>
          </a:p>
          <a:p>
            <a:pPr algn="r"/>
            <a:r>
              <a:rPr lang="en-US" altLang="zh-CN"/>
              <a:t>20</a:t>
            </a:r>
            <a:endParaRPr lang="en-US" altLang="zh-CN"/>
          </a:p>
          <a:p>
            <a:pPr algn="r"/>
            <a:r>
              <a:rPr lang="en-US" altLang="zh-CN"/>
              <a:t>15</a:t>
            </a:r>
            <a:endParaRPr lang="en-US" altLang="zh-CN"/>
          </a:p>
          <a:p>
            <a:pPr algn="r"/>
            <a:r>
              <a:rPr lang="en-US" altLang="zh-CN"/>
              <a:t>10</a:t>
            </a:r>
            <a:endParaRPr lang="en-US" altLang="zh-CN"/>
          </a:p>
          <a:p>
            <a:pPr algn="r"/>
            <a:r>
              <a:rPr lang="en-US" altLang="zh-CN"/>
              <a:t>5</a:t>
            </a:r>
            <a:endParaRPr lang="en-US" altLang="zh-CN"/>
          </a:p>
          <a:p>
            <a:pPr algn="r"/>
            <a:r>
              <a:rPr lang="en-US" altLang="zh-CN"/>
              <a:t>0</a:t>
            </a:r>
            <a:endParaRPr lang="en-US" altLang="zh-CN"/>
          </a:p>
        </p:txBody>
      </p:sp>
      <p:sp>
        <p:nvSpPr>
          <p:cNvPr id="10" name="Rectangle 78"/>
          <p:cNvSpPr>
            <a:spLocks noChangeArrowheads="1"/>
          </p:cNvSpPr>
          <p:nvPr/>
        </p:nvSpPr>
        <p:spPr bwMode="auto">
          <a:xfrm>
            <a:off x="918730" y="1367172"/>
            <a:ext cx="1038225"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600" dirty="0">
                <a:solidFill>
                  <a:srgbClr val="1C1C1C"/>
                </a:solidFill>
                <a:latin typeface="微软雅黑" panose="020B0503020204020204" pitchFamily="34" charset="-122"/>
                <a:ea typeface="微软雅黑" panose="020B0503020204020204" pitchFamily="34" charset="-122"/>
                <a:cs typeface="微软雅黑" panose="020B0503020204020204" pitchFamily="34" charset="-122"/>
              </a:rPr>
              <a:t>销售量</a:t>
            </a:r>
            <a:r>
              <a:rPr lang="en-US" altLang="zh-CN" sz="1600" dirty="0">
                <a:solidFill>
                  <a:srgbClr val="1C1C1C"/>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rgbClr val="1C1C1C"/>
                </a:solidFill>
                <a:latin typeface="微软雅黑" panose="020B0503020204020204" pitchFamily="34" charset="-122"/>
                <a:ea typeface="微软雅黑" panose="020B0503020204020204" pitchFamily="34" charset="-122"/>
                <a:cs typeface="微软雅黑" panose="020B0503020204020204" pitchFamily="34" charset="-122"/>
              </a:rPr>
              <a:t>台</a:t>
            </a:r>
            <a:endParaRPr lang="zh-CN" altLang="en-US" sz="1600" dirty="0">
              <a:solidFill>
                <a:srgbClr val="1C1C1C"/>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3" name="图片 12" descr="b772081f-10e0-489f-9f9b-1466975baa93"/>
          <p:cNvPicPr>
            <a:picLocks noChangeAspect="1"/>
          </p:cNvPicPr>
          <p:nvPr/>
        </p:nvPicPr>
        <p:blipFill>
          <a:blip r:embed="rId2"/>
          <a:stretch>
            <a:fillRect/>
          </a:stretch>
        </p:blipFill>
        <p:spPr>
          <a:xfrm>
            <a:off x="2530475" y="1099185"/>
            <a:ext cx="6944995" cy="556196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7" name="组合 6"/>
          <p:cNvGrpSpPr/>
          <p:nvPr/>
        </p:nvGrpSpPr>
        <p:grpSpPr>
          <a:xfrm>
            <a:off x="2961005" y="2012315"/>
            <a:ext cx="8382000" cy="1068070"/>
            <a:chOff x="3441" y="3594"/>
            <a:chExt cx="13200" cy="1682"/>
          </a:xfrm>
        </p:grpSpPr>
        <p:sp>
          <p:nvSpPr>
            <p:cNvPr id="9" name="矩形 8"/>
            <p:cNvSpPr/>
            <p:nvPr/>
          </p:nvSpPr>
          <p:spPr>
            <a:xfrm>
              <a:off x="4543" y="3594"/>
              <a:ext cx="12099" cy="1683"/>
            </a:xfrm>
            <a:prstGeom prst="rect">
              <a:avLst/>
            </a:prstGeom>
          </p:spPr>
          <p:txBody>
            <a:bodyPr wrap="square" lIns="68580" tIns="34290" rIns="68580" bIns="34290">
              <a:spAutoFit/>
            </a:bodyPr>
            <a:p>
              <a:pPr>
                <a:lnSpc>
                  <a:spcPts val="39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制作条形统计图时要根据统计表中数据</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39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的特点和大小来确定一格代表几。</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2" name="组合 11"/>
            <p:cNvGrpSpPr/>
            <p:nvPr/>
          </p:nvGrpSpPr>
          <p:grpSpPr>
            <a:xfrm>
              <a:off x="3441" y="3665"/>
              <a:ext cx="794" cy="794"/>
              <a:chOff x="1635" y="3842"/>
              <a:chExt cx="794" cy="794"/>
            </a:xfrm>
          </p:grpSpPr>
          <p:sp>
            <p:nvSpPr>
              <p:cNvPr id="3" name="椭圆 2"/>
              <p:cNvSpPr/>
              <p:nvPr/>
            </p:nvSpPr>
            <p:spPr>
              <a:xfrm>
                <a:off x="1635" y="3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IMG_20220113_004726"/>
              <p:cNvPicPr>
                <a:picLocks noChangeAspect="1"/>
              </p:cNvPicPr>
              <p:nvPr/>
            </p:nvPicPr>
            <p:blipFill>
              <a:blip r:embed="rId3">
                <a:clrChange>
                  <a:clrFrom>
                    <a:srgbClr val="FFFFFF">
                      <a:alpha val="100000"/>
                    </a:srgbClr>
                  </a:clrFrom>
                  <a:clrTo>
                    <a:srgbClr val="FFFFFF">
                      <a:alpha val="100000"/>
                      <a:alpha val="0"/>
                    </a:srgbClr>
                  </a:clrTo>
                </a:clrChange>
              </a:blip>
              <a:srcRect r="81109" b="50336"/>
              <a:stretch>
                <a:fillRect/>
              </a:stretch>
            </p:blipFill>
            <p:spPr>
              <a:xfrm>
                <a:off x="1753" y="3896"/>
                <a:ext cx="579" cy="740"/>
              </a:xfrm>
              <a:prstGeom prst="rect">
                <a:avLst/>
              </a:prstGeom>
            </p:spPr>
          </p:pic>
        </p:grpSp>
      </p:grpSp>
      <p:grpSp>
        <p:nvGrpSpPr>
          <p:cNvPr id="10" name="组合 9"/>
          <p:cNvGrpSpPr/>
          <p:nvPr/>
        </p:nvGrpSpPr>
        <p:grpSpPr>
          <a:xfrm>
            <a:off x="2960370" y="3286125"/>
            <a:ext cx="8381365" cy="1068070"/>
            <a:chOff x="3440" y="5600"/>
            <a:chExt cx="13199" cy="1682"/>
          </a:xfrm>
        </p:grpSpPr>
        <p:sp>
          <p:nvSpPr>
            <p:cNvPr id="11" name="矩形 10"/>
            <p:cNvSpPr/>
            <p:nvPr/>
          </p:nvSpPr>
          <p:spPr>
            <a:xfrm>
              <a:off x="4541" y="5600"/>
              <a:ext cx="12099" cy="1683"/>
            </a:xfrm>
            <a:prstGeom prst="rect">
              <a:avLst/>
            </a:prstGeom>
          </p:spPr>
          <p:txBody>
            <a:bodyPr wrap="square" lIns="68580" tIns="34290" rIns="68580" bIns="34290">
              <a:spAutoFit/>
            </a:bodyPr>
            <a:p>
              <a:pPr>
                <a:lnSpc>
                  <a:spcPts val="39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当一组数据较大，这组数据不集中时，</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39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可以用一格表示多个数量。</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3440" y="5749"/>
              <a:ext cx="794" cy="794"/>
              <a:chOff x="1559" y="1842"/>
              <a:chExt cx="794" cy="794"/>
            </a:xfrm>
          </p:grpSpPr>
          <p:sp>
            <p:nvSpPr>
              <p:cNvPr id="6" name="椭圆 5"/>
              <p:cNvSpPr/>
              <p:nvPr/>
            </p:nvSpPr>
            <p:spPr>
              <a:xfrm>
                <a:off x="1559" y="1842"/>
                <a:ext cx="794" cy="794"/>
              </a:xfrm>
              <a:prstGeom prst="ellipse">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IMG_20220113_004726"/>
              <p:cNvPicPr>
                <a:picLocks noChangeAspect="1"/>
              </p:cNvPicPr>
              <p:nvPr/>
            </p:nvPicPr>
            <p:blipFill>
              <a:blip r:embed="rId3">
                <a:clrChange>
                  <a:clrFrom>
                    <a:srgbClr val="FFFFFF">
                      <a:alpha val="100000"/>
                    </a:srgbClr>
                  </a:clrFrom>
                  <a:clrTo>
                    <a:srgbClr val="FFFFFF">
                      <a:alpha val="100000"/>
                      <a:alpha val="0"/>
                    </a:srgbClr>
                  </a:clrTo>
                </a:clrChange>
              </a:blip>
              <a:srcRect l="18173" r="60131" b="50336"/>
              <a:stretch>
                <a:fillRect/>
              </a:stretch>
            </p:blipFill>
            <p:spPr>
              <a:xfrm>
                <a:off x="1635" y="1893"/>
                <a:ext cx="665" cy="740"/>
              </a:xfrm>
              <a:prstGeom prst="rect">
                <a:avLst/>
              </a:prstGeom>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itchFamily="2" charset="-122"/>
              </a:rPr>
              <a:t>第一课件网，无需注册，免费下载。</a:t>
            </a:r>
            <a:endParaRPr lang="zh-CN" altLang="en-US" sz="3200" b="1" dirty="0">
              <a:solidFill>
                <a:srgbClr val="002060"/>
              </a:solidFill>
              <a:latin typeface="等线"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aphicFrame>
        <p:nvGraphicFramePr>
          <p:cNvPr id="28" name="表格 27"/>
          <p:cNvGraphicFramePr>
            <a:graphicFrameLocks noGrp="1"/>
          </p:cNvGraphicFramePr>
          <p:nvPr>
            <p:custDataLst>
              <p:tags r:id="rId2"/>
            </p:custDataLst>
          </p:nvPr>
        </p:nvGraphicFramePr>
        <p:xfrm>
          <a:off x="2364740" y="2169160"/>
          <a:ext cx="6959600" cy="1445260"/>
        </p:xfrm>
        <a:graphic>
          <a:graphicData uri="http://schemas.openxmlformats.org/drawingml/2006/table">
            <a:tbl>
              <a:tblPr firstRow="1" bandRow="1">
                <a:tableStyleId>{5940675A-B579-460E-94D1-54222C63F5DA}</a:tableStyleId>
              </a:tblPr>
              <a:tblGrid>
                <a:gridCol w="2219325"/>
                <a:gridCol w="1652905"/>
                <a:gridCol w="1540510"/>
                <a:gridCol w="1546860"/>
              </a:tblGrid>
              <a:tr h="805815">
                <a:tc>
                  <a:txBody>
                    <a:bodyPr/>
                    <a:p>
                      <a:pPr algn="ctr">
                        <a:lnSpc>
                          <a:spcPts val="2400"/>
                        </a:lnSpc>
                      </a:pPr>
                      <a:r>
                        <a:rPr lang="zh-CN" altLang="en-US" sz="2400" b="0" dirty="0">
                          <a:latin typeface="微软雅黑" panose="020B0503020204020204" pitchFamily="34" charset="-122"/>
                          <a:ea typeface="微软雅黑" panose="020B0503020204020204" pitchFamily="34" charset="-122"/>
                        </a:rPr>
                        <a:t>最喜欢的早餐</a:t>
                      </a:r>
                      <a:endParaRPr lang="zh-CN" altLang="en-US" sz="2400" b="0" dirty="0">
                        <a:latin typeface="微软雅黑" panose="020B0503020204020204" pitchFamily="34" charset="-122"/>
                        <a:ea typeface="微软雅黑" panose="020B0503020204020204" pitchFamily="34" charset="-122"/>
                      </a:endParaRPr>
                    </a:p>
                  </a:txBody>
                  <a:tcPr anchor="ctr"/>
                </a:tc>
                <a:tc>
                  <a:txBody>
                    <a:bodyPr/>
                    <a:p>
                      <a:pPr algn="ctr">
                        <a:lnSpc>
                          <a:spcPts val="2400"/>
                        </a:lnSpc>
                      </a:pPr>
                      <a:endParaRPr lang="zh-CN" altLang="en-US" sz="2400" b="0">
                        <a:latin typeface="微软雅黑" panose="020B0503020204020204" pitchFamily="34" charset="-122"/>
                        <a:ea typeface="微软雅黑" panose="020B0503020204020204" pitchFamily="34" charset="-122"/>
                      </a:endParaRPr>
                    </a:p>
                  </a:txBody>
                  <a:tcPr anchor="ctr"/>
                </a:tc>
                <a:tc>
                  <a:txBody>
                    <a:bodyPr/>
                    <a:p>
                      <a:pPr algn="ctr">
                        <a:lnSpc>
                          <a:spcPts val="2400"/>
                        </a:lnSpc>
                      </a:pPr>
                      <a:endParaRPr lang="zh-CN" altLang="en-US" sz="2400" b="0" dirty="0">
                        <a:latin typeface="微软雅黑" panose="020B0503020204020204" pitchFamily="34" charset="-122"/>
                        <a:ea typeface="微软雅黑" panose="020B0503020204020204" pitchFamily="34" charset="-122"/>
                      </a:endParaRPr>
                    </a:p>
                  </a:txBody>
                  <a:tcPr anchor="ctr"/>
                </a:tc>
                <a:tc>
                  <a:txBody>
                    <a:bodyPr/>
                    <a:p>
                      <a:pPr algn="ctr">
                        <a:lnSpc>
                          <a:spcPts val="2400"/>
                        </a:lnSpc>
                      </a:pPr>
                      <a:endParaRPr lang="zh-CN" altLang="en-US" sz="2400" b="0">
                        <a:latin typeface="微软雅黑" panose="020B0503020204020204" pitchFamily="34" charset="-122"/>
                        <a:ea typeface="微软雅黑" panose="020B0503020204020204" pitchFamily="34" charset="-122"/>
                      </a:endParaRPr>
                    </a:p>
                  </a:txBody>
                  <a:tcPr anchor="ctr"/>
                </a:tc>
              </a:tr>
              <a:tr h="639445">
                <a:tc>
                  <a:txBody>
                    <a:bodyPr/>
                    <a:p>
                      <a:pPr algn="ctr">
                        <a:lnSpc>
                          <a:spcPts val="2400"/>
                        </a:lnSpc>
                      </a:pP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人  数</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a:txBody>
                  <a:tcPr anchor="ctr"/>
                </a:tc>
                <a:tc>
                  <a:txBody>
                    <a:bodyPr/>
                    <a:p>
                      <a:pPr algn="ctr">
                        <a:lnSpc>
                          <a:spcPts val="2400"/>
                        </a:lnSpc>
                      </a:pPr>
                      <a:r>
                        <a:rPr lang="en-US" altLang="zh-CN" sz="2400" b="0" dirty="0">
                          <a:latin typeface="微软雅黑" panose="020B0503020204020204" pitchFamily="34" charset="-122"/>
                          <a:ea typeface="微软雅黑" panose="020B0503020204020204" pitchFamily="34" charset="-122"/>
                        </a:rPr>
                        <a:t>6</a:t>
                      </a:r>
                      <a:endParaRPr lang="en-US" altLang="zh-CN" sz="2400" b="0" dirty="0">
                        <a:latin typeface="微软雅黑" panose="020B0503020204020204" pitchFamily="34" charset="-122"/>
                        <a:ea typeface="微软雅黑" panose="020B0503020204020204" pitchFamily="34" charset="-122"/>
                      </a:endParaRPr>
                    </a:p>
                  </a:txBody>
                  <a:tcPr anchor="ctr"/>
                </a:tc>
                <a:tc>
                  <a:txBody>
                    <a:bodyPr/>
                    <a:p>
                      <a:pPr algn="ctr">
                        <a:lnSpc>
                          <a:spcPts val="2400"/>
                        </a:lnSpc>
                      </a:pPr>
                      <a:r>
                        <a:rPr lang="en-US" altLang="zh-CN" sz="2400" b="0" dirty="0">
                          <a:latin typeface="微软雅黑" panose="020B0503020204020204" pitchFamily="34" charset="-122"/>
                          <a:ea typeface="微软雅黑" panose="020B0503020204020204" pitchFamily="34" charset="-122"/>
                        </a:rPr>
                        <a:t>12</a:t>
                      </a:r>
                      <a:endParaRPr lang="en-US" altLang="zh-CN" sz="2400" b="0" dirty="0">
                        <a:latin typeface="微软雅黑" panose="020B0503020204020204" pitchFamily="34" charset="-122"/>
                        <a:ea typeface="微软雅黑" panose="020B0503020204020204" pitchFamily="34" charset="-122"/>
                      </a:endParaRPr>
                    </a:p>
                  </a:txBody>
                  <a:tcPr anchor="ctr"/>
                </a:tc>
                <a:tc>
                  <a:txBody>
                    <a:bodyPr/>
                    <a:p>
                      <a:pPr algn="ctr">
                        <a:lnSpc>
                          <a:spcPts val="2400"/>
                        </a:lnSpc>
                      </a:pPr>
                      <a:r>
                        <a:rPr lang="en-US" altLang="zh-CN" sz="2400" b="0" dirty="0">
                          <a:latin typeface="微软雅黑" panose="020B0503020204020204" pitchFamily="34" charset="-122"/>
                          <a:ea typeface="微软雅黑" panose="020B0503020204020204" pitchFamily="34" charset="-122"/>
                        </a:rPr>
                        <a:t>24</a:t>
                      </a:r>
                      <a:endParaRPr lang="en-US" altLang="zh-CN" sz="2400" b="0" dirty="0">
                        <a:latin typeface="微软雅黑" panose="020B0503020204020204" pitchFamily="34" charset="-122"/>
                        <a:ea typeface="微软雅黑" panose="020B0503020204020204" pitchFamily="34" charset="-122"/>
                      </a:endParaRPr>
                    </a:p>
                  </a:txBody>
                  <a:tcPr anchor="ctr"/>
                </a:tc>
              </a:tr>
            </a:tbl>
          </a:graphicData>
        </a:graphic>
      </p:graphicFrame>
      <p:sp>
        <p:nvSpPr>
          <p:cNvPr id="24" name="TextBox 56"/>
          <p:cNvSpPr txBox="1">
            <a:spLocks noChangeArrowheads="1"/>
          </p:cNvSpPr>
          <p:nvPr/>
        </p:nvSpPr>
        <p:spPr bwMode="auto">
          <a:xfrm>
            <a:off x="5067743" y="2362003"/>
            <a:ext cx="8159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牛奶</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5" name="TextBox 56"/>
          <p:cNvSpPr txBox="1">
            <a:spLocks noChangeArrowheads="1"/>
          </p:cNvSpPr>
          <p:nvPr/>
        </p:nvSpPr>
        <p:spPr bwMode="auto">
          <a:xfrm>
            <a:off x="6643093" y="2351893"/>
            <a:ext cx="8159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豆浆</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6" name="TextBox 56"/>
          <p:cNvSpPr txBox="1">
            <a:spLocks noChangeArrowheads="1"/>
          </p:cNvSpPr>
          <p:nvPr/>
        </p:nvSpPr>
        <p:spPr bwMode="auto">
          <a:xfrm>
            <a:off x="8279253" y="2352012"/>
            <a:ext cx="8159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粥</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 name="TextBox 56"/>
          <p:cNvSpPr txBox="1">
            <a:spLocks noChangeArrowheads="1"/>
          </p:cNvSpPr>
          <p:nvPr/>
        </p:nvSpPr>
        <p:spPr bwMode="auto">
          <a:xfrm>
            <a:off x="2169795" y="1260475"/>
            <a:ext cx="95834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下面是四（</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）班同学最喜欢的一种早餐的统计表。</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a:off x="311150" y="3614420"/>
            <a:ext cx="5658485" cy="2053590"/>
            <a:chOff x="490" y="5692"/>
            <a:chExt cx="8911" cy="3234"/>
          </a:xfrm>
        </p:grpSpPr>
        <p:grpSp>
          <p:nvGrpSpPr>
            <p:cNvPr id="4" name="组合 3"/>
            <p:cNvGrpSpPr/>
            <p:nvPr/>
          </p:nvGrpSpPr>
          <p:grpSpPr>
            <a:xfrm>
              <a:off x="4405" y="6729"/>
              <a:ext cx="4996" cy="1104"/>
              <a:chOff x="4405" y="6729"/>
              <a:chExt cx="4996" cy="1104"/>
            </a:xfrm>
          </p:grpSpPr>
          <p:grpSp>
            <p:nvGrpSpPr>
              <p:cNvPr id="64" name="组合 63"/>
              <p:cNvGrpSpPr/>
              <p:nvPr/>
            </p:nvGrpSpPr>
            <p:grpSpPr>
              <a:xfrm rot="0">
                <a:off x="4405" y="6729"/>
                <a:ext cx="4997" cy="1104"/>
                <a:chOff x="10439" y="4084"/>
                <a:chExt cx="6280" cy="3054"/>
              </a:xfrm>
            </p:grpSpPr>
            <p:sp>
              <p:nvSpPr>
                <p:cNvPr id="61" name="圆角矩形标注 60"/>
                <p:cNvSpPr/>
                <p:nvPr/>
              </p:nvSpPr>
              <p:spPr>
                <a:xfrm>
                  <a:off x="10439" y="4084"/>
                  <a:ext cx="6281" cy="3054"/>
                </a:xfrm>
                <a:prstGeom prst="wedgeRoundRectCallout">
                  <a:avLst>
                    <a:gd name="adj1" fmla="val -62922"/>
                    <a:gd name="adj2" fmla="val -16141"/>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4715" y="6934"/>
                <a:ext cx="4608" cy="725"/>
              </a:xfrm>
              <a:prstGeom prst="rect">
                <a:avLst/>
              </a:prstGeom>
              <a:noFill/>
            </p:spPr>
            <p:txBody>
              <a:bodyPr wrap="none" rtlCol="0" anchor="t">
                <a:spAutoFit/>
              </a:bodyPr>
              <a:p>
                <a:r>
                  <a:rPr lang="zh-CN" altLang="en-US" sz="2400" dirty="0">
                    <a:solidFill>
                      <a:srgbClr val="000000"/>
                    </a:solidFill>
                    <a:latin typeface="微软雅黑" panose="020B0503020204020204" pitchFamily="34" charset="-122"/>
                    <a:ea typeface="微软雅黑" panose="020B0503020204020204" pitchFamily="34" charset="-122"/>
                    <a:sym typeface="+mn-ea"/>
                  </a:rPr>
                  <a:t>你知道了哪些信息？</a:t>
                </a:r>
                <a:endParaRPr lang="zh-CN" altLang="en-US" sz="2400">
                  <a:latin typeface="微软雅黑" panose="020B0503020204020204" pitchFamily="34" charset="-122"/>
                  <a:ea typeface="微软雅黑" panose="020B0503020204020204" pitchFamily="34" charset="-122"/>
                </a:endParaRPr>
              </a:p>
            </p:txBody>
          </p:sp>
        </p:grpSp>
        <p:pic>
          <p:nvPicPr>
            <p:cNvPr id="5" name="图片 4" descr="51miz-E1172850-B3F08144"/>
            <p:cNvPicPr>
              <a:picLocks noChangeAspect="1"/>
            </p:cNvPicPr>
            <p:nvPr/>
          </p:nvPicPr>
          <p:blipFill>
            <a:blip r:embed="rId3"/>
            <a:stretch>
              <a:fillRect/>
            </a:stretch>
          </p:blipFill>
          <p:spPr>
            <a:xfrm flipH="1">
              <a:off x="490" y="5692"/>
              <a:ext cx="3234" cy="3234"/>
            </a:xfrm>
            <a:prstGeom prst="rect">
              <a:avLst/>
            </a:prstGeom>
          </p:spPr>
        </p:pic>
      </p:grpSp>
      <p:grpSp>
        <p:nvGrpSpPr>
          <p:cNvPr id="15" name="组合 14"/>
          <p:cNvGrpSpPr/>
          <p:nvPr/>
        </p:nvGrpSpPr>
        <p:grpSpPr>
          <a:xfrm>
            <a:off x="6170295" y="4091305"/>
            <a:ext cx="4085590" cy="994410"/>
            <a:chOff x="9718" y="6547"/>
            <a:chExt cx="6434" cy="1566"/>
          </a:xfrm>
        </p:grpSpPr>
        <p:pic>
          <p:nvPicPr>
            <p:cNvPr id="14" name="图片 13" descr="320"/>
            <p:cNvPicPr>
              <a:picLocks noChangeAspect="1"/>
            </p:cNvPicPr>
            <p:nvPr>
              <p:custDataLst>
                <p:tags r:id="rId4"/>
              </p:custDataLst>
            </p:nvPr>
          </p:nvPicPr>
          <p:blipFill>
            <a:blip r:embed="rId5">
              <a:clrChange>
                <a:clrFrom>
                  <a:srgbClr val="FFFFFF">
                    <a:alpha val="100000"/>
                  </a:srgbClr>
                </a:clrFrom>
                <a:clrTo>
                  <a:srgbClr val="FFFFFF">
                    <a:alpha val="100000"/>
                    <a:alpha val="0"/>
                  </a:srgbClr>
                </a:clrTo>
              </a:clrChange>
            </a:blip>
            <a:srcRect l="15123" t="71339" r="12373" b="13354"/>
            <a:stretch>
              <a:fillRect/>
            </a:stretch>
          </p:blipFill>
          <p:spPr>
            <a:xfrm>
              <a:off x="9718" y="6547"/>
              <a:ext cx="6435" cy="1567"/>
            </a:xfrm>
            <a:prstGeom prst="rect">
              <a:avLst/>
            </a:prstGeom>
          </p:spPr>
        </p:pic>
        <p:sp>
          <p:nvSpPr>
            <p:cNvPr id="9" name="TextBox 56"/>
            <p:cNvSpPr txBox="1">
              <a:spLocks noChangeArrowheads="1"/>
            </p:cNvSpPr>
            <p:nvPr/>
          </p:nvSpPr>
          <p:spPr bwMode="auto">
            <a:xfrm>
              <a:off x="10229" y="7010"/>
              <a:ext cx="577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最喜欢喝牛奶的有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6" name="组合 15"/>
          <p:cNvGrpSpPr/>
          <p:nvPr/>
        </p:nvGrpSpPr>
        <p:grpSpPr>
          <a:xfrm>
            <a:off x="6176645" y="4802505"/>
            <a:ext cx="4234180" cy="938530"/>
            <a:chOff x="9642" y="7317"/>
            <a:chExt cx="6668" cy="1478"/>
          </a:xfrm>
        </p:grpSpPr>
        <p:pic>
          <p:nvPicPr>
            <p:cNvPr id="13" name="图片 12" descr="320"/>
            <p:cNvPicPr>
              <a:picLocks noChangeAspect="1"/>
            </p:cNvPicPr>
            <p:nvPr>
              <p:custDataLst>
                <p:tags r:id="rId6"/>
              </p:custDataLst>
            </p:nvPr>
          </p:nvPicPr>
          <p:blipFill>
            <a:blip r:embed="rId5">
              <a:clrChange>
                <a:clrFrom>
                  <a:srgbClr val="FFFFFF">
                    <a:alpha val="100000"/>
                  </a:srgbClr>
                </a:clrFrom>
                <a:clrTo>
                  <a:srgbClr val="FFFFFF">
                    <a:alpha val="100000"/>
                    <a:alpha val="0"/>
                  </a:srgbClr>
                </a:clrTo>
              </a:clrChange>
            </a:blip>
            <a:srcRect l="15123" t="49175" r="13748" b="36382"/>
            <a:stretch>
              <a:fillRect/>
            </a:stretch>
          </p:blipFill>
          <p:spPr>
            <a:xfrm>
              <a:off x="9642" y="7317"/>
              <a:ext cx="6668" cy="1478"/>
            </a:xfrm>
            <a:prstGeom prst="rect">
              <a:avLst/>
            </a:prstGeom>
          </p:spPr>
        </p:pic>
        <p:sp>
          <p:nvSpPr>
            <p:cNvPr id="10" name="TextBox 56"/>
            <p:cNvSpPr txBox="1">
              <a:spLocks noChangeArrowheads="1"/>
            </p:cNvSpPr>
            <p:nvPr/>
          </p:nvSpPr>
          <p:spPr bwMode="auto">
            <a:xfrm>
              <a:off x="10229" y="7833"/>
              <a:ext cx="5344"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最喜欢喝豆浆的有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7" name="组合 16"/>
          <p:cNvGrpSpPr/>
          <p:nvPr/>
        </p:nvGrpSpPr>
        <p:grpSpPr>
          <a:xfrm>
            <a:off x="6155055" y="5605780"/>
            <a:ext cx="3982720" cy="956310"/>
            <a:chOff x="9641" y="8153"/>
            <a:chExt cx="6272" cy="1506"/>
          </a:xfrm>
        </p:grpSpPr>
        <p:pic>
          <p:nvPicPr>
            <p:cNvPr id="12" name="图片 11" descr="320"/>
            <p:cNvPicPr>
              <a:picLocks noChangeAspect="1"/>
            </p:cNvPicPr>
            <p:nvPr>
              <p:custDataLst>
                <p:tags r:id="rId7"/>
              </p:custDataLst>
            </p:nvPr>
          </p:nvPicPr>
          <p:blipFill>
            <a:blip r:embed="rId5">
              <a:clrChange>
                <a:clrFrom>
                  <a:srgbClr val="FFFFFF">
                    <a:alpha val="100000"/>
                  </a:srgbClr>
                </a:clrFrom>
                <a:clrTo>
                  <a:srgbClr val="FFFFFF">
                    <a:alpha val="100000"/>
                    <a:alpha val="0"/>
                  </a:srgbClr>
                </a:clrTo>
              </a:clrChange>
            </a:blip>
            <a:srcRect l="14671" t="34396" r="14653" b="50881"/>
            <a:stretch>
              <a:fillRect/>
            </a:stretch>
          </p:blipFill>
          <p:spPr>
            <a:xfrm>
              <a:off x="9641" y="8153"/>
              <a:ext cx="6272" cy="1507"/>
            </a:xfrm>
            <a:prstGeom prst="rect">
              <a:avLst/>
            </a:prstGeom>
          </p:spPr>
        </p:pic>
        <p:sp>
          <p:nvSpPr>
            <p:cNvPr id="11" name="TextBox 56"/>
            <p:cNvSpPr txBox="1">
              <a:spLocks noChangeArrowheads="1"/>
            </p:cNvSpPr>
            <p:nvPr/>
          </p:nvSpPr>
          <p:spPr bwMode="auto">
            <a:xfrm>
              <a:off x="10378" y="8599"/>
              <a:ext cx="482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最喜欢喝粥的有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right)">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left)">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left)">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2991485" y="4890135"/>
            <a:ext cx="353695" cy="1152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3682365" y="3722370"/>
            <a:ext cx="353695" cy="2304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4389755" y="1406525"/>
            <a:ext cx="353695" cy="4608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7380605" y="5307965"/>
            <a:ext cx="353695" cy="720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8080375" y="4550410"/>
            <a:ext cx="353695" cy="1476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8780145" y="3098165"/>
            <a:ext cx="353695" cy="2916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aphicFrame>
        <p:nvGraphicFramePr>
          <p:cNvPr id="3" name="表格 2"/>
          <p:cNvGraphicFramePr/>
          <p:nvPr>
            <p:custDataLst>
              <p:tags r:id="rId2"/>
            </p:custDataLst>
          </p:nvPr>
        </p:nvGraphicFramePr>
        <p:xfrm>
          <a:off x="2632075" y="1406525"/>
          <a:ext cx="2453640" cy="4632960"/>
        </p:xfrm>
        <a:graphic>
          <a:graphicData uri="http://schemas.openxmlformats.org/drawingml/2006/table">
            <a:tbl>
              <a:tblPr firstRow="1" bandRow="1">
                <a:tableStyleId>{5940675A-B579-460E-94D1-54222C63F5DA}</a:tableStyleId>
              </a:tblPr>
              <a:tblGrid>
                <a:gridCol w="350520"/>
                <a:gridCol w="350520"/>
                <a:gridCol w="350520"/>
                <a:gridCol w="350520"/>
                <a:gridCol w="350520"/>
                <a:gridCol w="350520"/>
                <a:gridCol w="350520"/>
              </a:tblGrid>
              <a:tr h="193040">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3"/>
            </p:custDataLst>
          </p:nvPr>
        </p:nvGraphicFramePr>
        <p:xfrm>
          <a:off x="7026275" y="3098165"/>
          <a:ext cx="2465705" cy="2941320"/>
        </p:xfrm>
        <a:graphic>
          <a:graphicData uri="http://schemas.openxmlformats.org/drawingml/2006/table">
            <a:tbl>
              <a:tblPr firstRow="1" bandRow="1">
                <a:tableStyleId>{5940675A-B579-460E-94D1-54222C63F5DA}</a:tableStyleId>
              </a:tblPr>
              <a:tblGrid>
                <a:gridCol w="351790"/>
                <a:gridCol w="352425"/>
                <a:gridCol w="351790"/>
                <a:gridCol w="351790"/>
                <a:gridCol w="353060"/>
                <a:gridCol w="351790"/>
                <a:gridCol w="353060"/>
              </a:tblGrid>
              <a:tr h="245110">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cxnSp>
        <p:nvCxnSpPr>
          <p:cNvPr id="5" name="直接箭头连接符 4"/>
          <p:cNvCxnSpPr/>
          <p:nvPr/>
        </p:nvCxnSpPr>
        <p:spPr>
          <a:xfrm>
            <a:off x="2632075" y="6039485"/>
            <a:ext cx="307213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7026275" y="6039485"/>
            <a:ext cx="307213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2625090" y="996315"/>
            <a:ext cx="0" cy="506603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7026275" y="2656205"/>
            <a:ext cx="0" cy="33840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Rectangle 74"/>
          <p:cNvSpPr>
            <a:spLocks noChangeArrowheads="1"/>
          </p:cNvSpPr>
          <p:nvPr/>
        </p:nvSpPr>
        <p:spPr bwMode="auto">
          <a:xfrm>
            <a:off x="2784027" y="6012119"/>
            <a:ext cx="3141980" cy="368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牛奶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豆浆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粥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早餐</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Rectangle 74"/>
          <p:cNvSpPr>
            <a:spLocks noChangeArrowheads="1"/>
          </p:cNvSpPr>
          <p:nvPr/>
        </p:nvSpPr>
        <p:spPr bwMode="auto">
          <a:xfrm>
            <a:off x="7156637" y="6012119"/>
            <a:ext cx="3141980" cy="368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牛奶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豆浆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粥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早餐</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2226310" y="1275080"/>
            <a:ext cx="421640" cy="5012690"/>
          </a:xfrm>
          <a:prstGeom prst="rect">
            <a:avLst/>
          </a:prstGeom>
          <a:noFill/>
        </p:spPr>
        <p:txBody>
          <a:bodyPr wrap="none" rtlCol="0">
            <a:spAutoFit/>
          </a:bodyPr>
          <a:p>
            <a:pPr algn="r">
              <a:lnSpc>
                <a:spcPct val="80000"/>
              </a:lnSpc>
            </a:pPr>
            <a:r>
              <a:rPr lang="en-US" altLang="zh-CN" sz="1600">
                <a:latin typeface="微软雅黑" panose="020B0503020204020204" pitchFamily="34" charset="-122"/>
                <a:ea typeface="微软雅黑" panose="020B0503020204020204" pitchFamily="34" charset="-122"/>
              </a:rPr>
              <a:t>24</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23</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22</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21</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20</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19</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18</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17</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16</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15</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14</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13</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12</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11</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10</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9</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8</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7</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6</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5</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4</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3</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0</a:t>
            </a:r>
            <a:endParaRPr lang="en-US" altLang="zh-CN" sz="1600">
              <a:latin typeface="微软雅黑" panose="020B0503020204020204" pitchFamily="34" charset="-122"/>
              <a:ea typeface="微软雅黑" panose="020B0503020204020204" pitchFamily="34" charset="-122"/>
            </a:endParaRPr>
          </a:p>
        </p:txBody>
      </p:sp>
      <p:sp>
        <p:nvSpPr>
          <p:cNvPr id="11" name="文本框 10"/>
          <p:cNvSpPr txBox="1"/>
          <p:nvPr/>
        </p:nvSpPr>
        <p:spPr>
          <a:xfrm>
            <a:off x="6612890" y="2957830"/>
            <a:ext cx="421640" cy="3291840"/>
          </a:xfrm>
          <a:prstGeom prst="rect">
            <a:avLst/>
          </a:prstGeom>
          <a:noFill/>
        </p:spPr>
        <p:txBody>
          <a:bodyPr wrap="none" rtlCol="0">
            <a:spAutoFit/>
          </a:bodyPr>
          <a:p>
            <a:pPr algn="r">
              <a:lnSpc>
                <a:spcPct val="100000"/>
              </a:lnSpc>
            </a:pPr>
            <a:r>
              <a:rPr lang="en-US" altLang="zh-CN" sz="1600">
                <a:latin typeface="微软雅黑" panose="020B0503020204020204" pitchFamily="34" charset="-122"/>
                <a:ea typeface="微软雅黑" panose="020B0503020204020204" pitchFamily="34" charset="-122"/>
              </a:rPr>
              <a:t>24</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22</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20</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18</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16</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14</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12</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10</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8</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6</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4</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2</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0</a:t>
            </a:r>
            <a:endParaRPr lang="en-US" altLang="zh-CN" sz="1600">
              <a:latin typeface="微软雅黑" panose="020B0503020204020204" pitchFamily="34" charset="-122"/>
              <a:ea typeface="微软雅黑" panose="020B0503020204020204" pitchFamily="34" charset="-122"/>
            </a:endParaRPr>
          </a:p>
        </p:txBody>
      </p:sp>
      <p:sp>
        <p:nvSpPr>
          <p:cNvPr id="12" name="文本框 11"/>
          <p:cNvSpPr txBox="1"/>
          <p:nvPr/>
        </p:nvSpPr>
        <p:spPr>
          <a:xfrm>
            <a:off x="1985010" y="859155"/>
            <a:ext cx="640080" cy="368300"/>
          </a:xfrm>
          <a:prstGeom prst="rect">
            <a:avLst/>
          </a:prstGeom>
          <a:noFill/>
        </p:spPr>
        <p:txBody>
          <a:bodyPr wrap="none" rtlCol="0">
            <a:spAutoFit/>
          </a:bodyPr>
          <a:p>
            <a:r>
              <a:rPr lang="zh-CN" altLang="en-US" b="1"/>
              <a:t>人数</a:t>
            </a:r>
            <a:endParaRPr lang="zh-CN" altLang="en-US" b="1"/>
          </a:p>
        </p:txBody>
      </p:sp>
      <p:sp>
        <p:nvSpPr>
          <p:cNvPr id="13" name="文本框 12"/>
          <p:cNvSpPr txBox="1"/>
          <p:nvPr/>
        </p:nvSpPr>
        <p:spPr>
          <a:xfrm>
            <a:off x="6386195" y="2465705"/>
            <a:ext cx="640080" cy="368300"/>
          </a:xfrm>
          <a:prstGeom prst="rect">
            <a:avLst/>
          </a:prstGeom>
          <a:noFill/>
        </p:spPr>
        <p:txBody>
          <a:bodyPr wrap="none" rtlCol="0">
            <a:spAutoFit/>
          </a:bodyPr>
          <a:p>
            <a:r>
              <a:rPr lang="zh-CN" altLang="en-US" b="1"/>
              <a:t>人数</a:t>
            </a:r>
            <a:endParaRPr lang="zh-CN" altLang="en-US" b="1"/>
          </a:p>
        </p:txBody>
      </p:sp>
      <p:sp>
        <p:nvSpPr>
          <p:cNvPr id="15" name="文本框 14"/>
          <p:cNvSpPr txBox="1"/>
          <p:nvPr/>
        </p:nvSpPr>
        <p:spPr>
          <a:xfrm>
            <a:off x="3616325" y="642620"/>
            <a:ext cx="5364480" cy="460375"/>
          </a:xfrm>
          <a:prstGeom prst="rect">
            <a:avLst/>
          </a:prstGeom>
          <a:noFill/>
        </p:spPr>
        <p:txBody>
          <a:bodyPr wrap="none" rtlCol="0" anchor="t">
            <a:spAutoFit/>
          </a:bodyPr>
          <a:p>
            <a:pPr>
              <a:lnSpc>
                <a:spcPct val="100000"/>
              </a:lnSpc>
              <a:spcBef>
                <a:spcPct val="0"/>
              </a:spcBef>
              <a:buFontTx/>
              <a:buNone/>
            </a:pPr>
            <a:r>
              <a:rPr lang="zh-CN" altLang="en-US" sz="2400" dirty="0">
                <a:solidFill>
                  <a:srgbClr val="000000"/>
                </a:solidFill>
                <a:latin typeface="微软雅黑" panose="020B0503020204020204" pitchFamily="34" charset="-122"/>
                <a:ea typeface="微软雅黑" panose="020B0503020204020204" pitchFamily="34" charset="-122"/>
                <a:sym typeface="+mn-ea"/>
              </a:rPr>
              <a:t>请选一个条形图把统计结果表示出来。</a:t>
            </a:r>
            <a:endParaRPr lang="zh-CN" altLang="en-US" sz="2400">
              <a:latin typeface="微软雅黑" panose="020B0503020204020204" pitchFamily="34" charset="-122"/>
              <a:ea typeface="微软雅黑" panose="020B0503020204020204" pitchFamily="34" charset="-122"/>
            </a:endParaRPr>
          </a:p>
        </p:txBody>
      </p:sp>
      <p:pic>
        <p:nvPicPr>
          <p:cNvPr id="22" name="图片 21" descr="人教版小学数学四年级上册7.2《条形统计图（2）》PPT课件"/>
          <p:cNvPicPr>
            <a:picLocks noChangeAspect="1"/>
          </p:cNvPicPr>
          <p:nvPr/>
        </p:nvPicPr>
        <p:blipFill>
          <a:blip r:embed="rId4">
            <a:clrChange>
              <a:clrFrom>
                <a:srgbClr val="FFFFFF">
                  <a:alpha val="100000"/>
                </a:srgbClr>
              </a:clrFrom>
              <a:clrTo>
                <a:srgbClr val="FFFFFF">
                  <a:alpha val="100000"/>
                  <a:alpha val="0"/>
                </a:srgbClr>
              </a:clrTo>
            </a:clrChange>
          </a:blip>
          <a:srcRect l="17166" t="28833" r="21100" b="44518"/>
          <a:stretch>
            <a:fillRect/>
          </a:stretch>
        </p:blipFill>
        <p:spPr>
          <a:xfrm>
            <a:off x="6076315" y="1217930"/>
            <a:ext cx="5047615" cy="12255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7" grpId="0" bldLvl="0" animBg="1"/>
      <p:bldP spid="18" grpId="0" bldLvl="0" animBg="1"/>
      <p:bldP spid="19" grpId="0" bldLvl="0" animBg="1"/>
      <p:bldP spid="20" grpId="0" bldLvl="0" animBg="1"/>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2" name="组合 31"/>
          <p:cNvGrpSpPr/>
          <p:nvPr/>
        </p:nvGrpSpPr>
        <p:grpSpPr>
          <a:xfrm>
            <a:off x="320040" y="5430520"/>
            <a:ext cx="2063750" cy="579120"/>
            <a:chOff x="1316" y="8635"/>
            <a:chExt cx="3250" cy="912"/>
          </a:xfrm>
        </p:grpSpPr>
        <p:sp>
          <p:nvSpPr>
            <p:cNvPr id="31" name="圆角矩形标注 30"/>
            <p:cNvSpPr/>
            <p:nvPr/>
          </p:nvSpPr>
          <p:spPr>
            <a:xfrm>
              <a:off x="1388" y="8635"/>
              <a:ext cx="3005" cy="912"/>
            </a:xfrm>
            <a:prstGeom prst="wedgeRoundRectCallout">
              <a:avLst>
                <a:gd name="adj1" fmla="val 65141"/>
                <a:gd name="adj2" fmla="val 40241"/>
                <a:gd name="adj3" fmla="val 16667"/>
              </a:avLst>
            </a:prstGeom>
            <a:solidFill>
              <a:srgbClr val="FFFF0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1316" y="8719"/>
              <a:ext cx="3250"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格表示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6" name="矩形 15"/>
          <p:cNvSpPr/>
          <p:nvPr/>
        </p:nvSpPr>
        <p:spPr>
          <a:xfrm>
            <a:off x="2991485" y="4890135"/>
            <a:ext cx="353695" cy="1152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3682365" y="3722370"/>
            <a:ext cx="353695" cy="2304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4389755" y="1406525"/>
            <a:ext cx="353695" cy="4608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7380605" y="5307965"/>
            <a:ext cx="353695" cy="720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8080375" y="4550410"/>
            <a:ext cx="353695" cy="1476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8780145" y="3098165"/>
            <a:ext cx="353695" cy="2916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aphicFrame>
        <p:nvGraphicFramePr>
          <p:cNvPr id="3" name="表格 2"/>
          <p:cNvGraphicFramePr/>
          <p:nvPr>
            <p:custDataLst>
              <p:tags r:id="rId2"/>
            </p:custDataLst>
          </p:nvPr>
        </p:nvGraphicFramePr>
        <p:xfrm>
          <a:off x="2632075" y="1406525"/>
          <a:ext cx="2453640" cy="4632960"/>
        </p:xfrm>
        <a:graphic>
          <a:graphicData uri="http://schemas.openxmlformats.org/drawingml/2006/table">
            <a:tbl>
              <a:tblPr firstRow="1" bandRow="1">
                <a:tableStyleId>{5940675A-B579-460E-94D1-54222C63F5DA}</a:tableStyleId>
              </a:tblPr>
              <a:tblGrid>
                <a:gridCol w="350520"/>
                <a:gridCol w="350520"/>
                <a:gridCol w="350520"/>
                <a:gridCol w="350520"/>
                <a:gridCol w="350520"/>
                <a:gridCol w="350520"/>
                <a:gridCol w="350520"/>
              </a:tblGrid>
              <a:tr h="193040">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3"/>
            </p:custDataLst>
          </p:nvPr>
        </p:nvGraphicFramePr>
        <p:xfrm>
          <a:off x="7026275" y="3098165"/>
          <a:ext cx="2465705" cy="2941320"/>
        </p:xfrm>
        <a:graphic>
          <a:graphicData uri="http://schemas.openxmlformats.org/drawingml/2006/table">
            <a:tbl>
              <a:tblPr firstRow="1" bandRow="1">
                <a:tableStyleId>{5940675A-B579-460E-94D1-54222C63F5DA}</a:tableStyleId>
              </a:tblPr>
              <a:tblGrid>
                <a:gridCol w="351790"/>
                <a:gridCol w="352425"/>
                <a:gridCol w="351790"/>
                <a:gridCol w="351790"/>
                <a:gridCol w="353060"/>
                <a:gridCol w="351790"/>
                <a:gridCol w="353060"/>
              </a:tblGrid>
              <a:tr h="245110">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cxnSp>
        <p:nvCxnSpPr>
          <p:cNvPr id="5" name="直接箭头连接符 4"/>
          <p:cNvCxnSpPr/>
          <p:nvPr/>
        </p:nvCxnSpPr>
        <p:spPr>
          <a:xfrm>
            <a:off x="2632075" y="6039485"/>
            <a:ext cx="307213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7026275" y="6039485"/>
            <a:ext cx="307213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2625090" y="996315"/>
            <a:ext cx="0" cy="506603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7026275" y="2656205"/>
            <a:ext cx="0" cy="33840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Rectangle 74"/>
          <p:cNvSpPr>
            <a:spLocks noChangeArrowheads="1"/>
          </p:cNvSpPr>
          <p:nvPr/>
        </p:nvSpPr>
        <p:spPr bwMode="auto">
          <a:xfrm>
            <a:off x="2784027" y="6012119"/>
            <a:ext cx="3141980" cy="368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牛奶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豆浆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粥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早餐</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Rectangle 74"/>
          <p:cNvSpPr>
            <a:spLocks noChangeArrowheads="1"/>
          </p:cNvSpPr>
          <p:nvPr/>
        </p:nvSpPr>
        <p:spPr bwMode="auto">
          <a:xfrm>
            <a:off x="7156637" y="6012119"/>
            <a:ext cx="3141980" cy="368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牛奶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豆浆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粥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早餐</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2226310" y="1275080"/>
            <a:ext cx="421640" cy="5012690"/>
          </a:xfrm>
          <a:prstGeom prst="rect">
            <a:avLst/>
          </a:prstGeom>
          <a:noFill/>
        </p:spPr>
        <p:txBody>
          <a:bodyPr wrap="none" rtlCol="0">
            <a:spAutoFit/>
          </a:bodyPr>
          <a:p>
            <a:pPr algn="r">
              <a:lnSpc>
                <a:spcPct val="80000"/>
              </a:lnSpc>
            </a:pPr>
            <a:r>
              <a:rPr lang="en-US" altLang="zh-CN" sz="1600">
                <a:latin typeface="微软雅黑" panose="020B0503020204020204" pitchFamily="34" charset="-122"/>
                <a:ea typeface="微软雅黑" panose="020B0503020204020204" pitchFamily="34" charset="-122"/>
              </a:rPr>
              <a:t>24</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23</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22</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21</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20</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19</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18</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17</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16</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15</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14</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13</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12</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11</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10</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9</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8</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7</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6</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5</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4</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3</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0</a:t>
            </a:r>
            <a:endParaRPr lang="en-US" altLang="zh-CN" sz="1600">
              <a:latin typeface="微软雅黑" panose="020B0503020204020204" pitchFamily="34" charset="-122"/>
              <a:ea typeface="微软雅黑" panose="020B0503020204020204" pitchFamily="34" charset="-122"/>
            </a:endParaRPr>
          </a:p>
        </p:txBody>
      </p:sp>
      <p:sp>
        <p:nvSpPr>
          <p:cNvPr id="11" name="文本框 10"/>
          <p:cNvSpPr txBox="1"/>
          <p:nvPr/>
        </p:nvSpPr>
        <p:spPr>
          <a:xfrm>
            <a:off x="6612890" y="2957830"/>
            <a:ext cx="421640" cy="3291840"/>
          </a:xfrm>
          <a:prstGeom prst="rect">
            <a:avLst/>
          </a:prstGeom>
          <a:noFill/>
        </p:spPr>
        <p:txBody>
          <a:bodyPr wrap="none" rtlCol="0">
            <a:spAutoFit/>
          </a:bodyPr>
          <a:p>
            <a:pPr algn="r">
              <a:lnSpc>
                <a:spcPct val="100000"/>
              </a:lnSpc>
            </a:pPr>
            <a:r>
              <a:rPr lang="en-US" altLang="zh-CN" sz="1600">
                <a:latin typeface="微软雅黑" panose="020B0503020204020204" pitchFamily="34" charset="-122"/>
                <a:ea typeface="微软雅黑" panose="020B0503020204020204" pitchFamily="34" charset="-122"/>
              </a:rPr>
              <a:t>24</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22</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20</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18</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16</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14</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12</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10</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8</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6</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4</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2</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0</a:t>
            </a:r>
            <a:endParaRPr lang="en-US" altLang="zh-CN" sz="1600">
              <a:latin typeface="微软雅黑" panose="020B0503020204020204" pitchFamily="34" charset="-122"/>
              <a:ea typeface="微软雅黑" panose="020B0503020204020204" pitchFamily="34" charset="-122"/>
            </a:endParaRPr>
          </a:p>
        </p:txBody>
      </p:sp>
      <p:sp>
        <p:nvSpPr>
          <p:cNvPr id="12" name="文本框 11"/>
          <p:cNvSpPr txBox="1"/>
          <p:nvPr/>
        </p:nvSpPr>
        <p:spPr>
          <a:xfrm>
            <a:off x="1985010" y="859155"/>
            <a:ext cx="640080" cy="368300"/>
          </a:xfrm>
          <a:prstGeom prst="rect">
            <a:avLst/>
          </a:prstGeom>
          <a:noFill/>
        </p:spPr>
        <p:txBody>
          <a:bodyPr wrap="none" rtlCol="0">
            <a:spAutoFit/>
          </a:bodyPr>
          <a:p>
            <a:r>
              <a:rPr lang="zh-CN" altLang="en-US" b="1"/>
              <a:t>人数</a:t>
            </a:r>
            <a:endParaRPr lang="zh-CN" altLang="en-US" b="1"/>
          </a:p>
        </p:txBody>
      </p:sp>
      <p:sp>
        <p:nvSpPr>
          <p:cNvPr id="13" name="文本框 12"/>
          <p:cNvSpPr txBox="1"/>
          <p:nvPr/>
        </p:nvSpPr>
        <p:spPr>
          <a:xfrm>
            <a:off x="6386195" y="2465705"/>
            <a:ext cx="640080" cy="368300"/>
          </a:xfrm>
          <a:prstGeom prst="rect">
            <a:avLst/>
          </a:prstGeom>
          <a:noFill/>
        </p:spPr>
        <p:txBody>
          <a:bodyPr wrap="none" rtlCol="0">
            <a:spAutoFit/>
          </a:bodyPr>
          <a:p>
            <a:r>
              <a:rPr lang="zh-CN" altLang="en-US" b="1"/>
              <a:t>人数</a:t>
            </a:r>
            <a:endParaRPr lang="zh-CN" altLang="en-US" b="1"/>
          </a:p>
        </p:txBody>
      </p:sp>
      <p:grpSp>
        <p:nvGrpSpPr>
          <p:cNvPr id="26" name="组合 25"/>
          <p:cNvGrpSpPr/>
          <p:nvPr/>
        </p:nvGrpSpPr>
        <p:grpSpPr>
          <a:xfrm>
            <a:off x="3513455" y="539750"/>
            <a:ext cx="4221480" cy="666750"/>
            <a:chOff x="5533" y="850"/>
            <a:chExt cx="6648" cy="1050"/>
          </a:xfrm>
        </p:grpSpPr>
        <p:grpSp>
          <p:nvGrpSpPr>
            <p:cNvPr id="22" name="组合 21"/>
            <p:cNvGrpSpPr/>
            <p:nvPr/>
          </p:nvGrpSpPr>
          <p:grpSpPr>
            <a:xfrm rot="0">
              <a:off x="5533" y="850"/>
              <a:ext cx="6648" cy="1051"/>
              <a:chOff x="5648" y="4880"/>
              <a:chExt cx="8796" cy="2662"/>
            </a:xfrm>
          </p:grpSpPr>
          <p:grpSp>
            <p:nvGrpSpPr>
              <p:cNvPr id="23" name="组合 22"/>
              <p:cNvGrpSpPr/>
              <p:nvPr/>
            </p:nvGrpSpPr>
            <p:grpSpPr>
              <a:xfrm>
                <a:off x="5648" y="4880"/>
                <a:ext cx="8797" cy="2662"/>
                <a:chOff x="5648" y="4880"/>
                <a:chExt cx="8797" cy="2662"/>
              </a:xfrm>
            </p:grpSpPr>
            <p:sp>
              <p:nvSpPr>
                <p:cNvPr id="24" name="圆角矩形标注 23"/>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52" name="圆角矩形标注 5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25" name="圆角矩形 24"/>
              <p:cNvSpPr/>
              <p:nvPr/>
            </p:nvSpPr>
            <p:spPr>
              <a:xfrm>
                <a:off x="5797" y="5060"/>
                <a:ext cx="8498" cy="2301"/>
              </a:xfrm>
              <a:prstGeom prst="round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文本框 14"/>
            <p:cNvSpPr txBox="1"/>
            <p:nvPr/>
          </p:nvSpPr>
          <p:spPr>
            <a:xfrm>
              <a:off x="5695" y="1012"/>
              <a:ext cx="6280" cy="725"/>
            </a:xfrm>
            <a:prstGeom prst="rect">
              <a:avLst/>
            </a:prstGeom>
            <a:noFill/>
          </p:spPr>
          <p:txBody>
            <a:bodyPr wrap="none" rtlCol="0" anchor="t">
              <a:spAutoFit/>
            </a:bodyPr>
            <a:p>
              <a:pPr algn="l" eaLnBrk="1" hangingPunct="1">
                <a:lnSpc>
                  <a:spcPct val="100000"/>
                </a:lnSpc>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两个图的每格分别代表几人</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4549775" y="5378450"/>
            <a:ext cx="2063750" cy="579120"/>
            <a:chOff x="776" y="10203"/>
            <a:chExt cx="3250" cy="912"/>
          </a:xfrm>
        </p:grpSpPr>
        <p:sp>
          <p:nvSpPr>
            <p:cNvPr id="33" name="圆角矩形标注 32"/>
            <p:cNvSpPr/>
            <p:nvPr/>
          </p:nvSpPr>
          <p:spPr>
            <a:xfrm>
              <a:off x="832" y="10203"/>
              <a:ext cx="3193" cy="912"/>
            </a:xfrm>
            <a:prstGeom prst="wedgeRoundRectCallout">
              <a:avLst>
                <a:gd name="adj1" fmla="val 65141"/>
                <a:gd name="adj2" fmla="val 40241"/>
                <a:gd name="adj3" fmla="val 16667"/>
              </a:avLst>
            </a:prstGeom>
            <a:solidFill>
              <a:srgbClr val="92D05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776" y="10315"/>
              <a:ext cx="3250"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格表示</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27" name="图片 26" descr="人教版小学数学四年级上册7.2《条形统计图（2）》PPT课件"/>
          <p:cNvPicPr>
            <a:picLocks noChangeAspect="1"/>
          </p:cNvPicPr>
          <p:nvPr/>
        </p:nvPicPr>
        <p:blipFill>
          <a:blip r:embed="rId4">
            <a:clrChange>
              <a:clrFrom>
                <a:srgbClr val="FFFFFF">
                  <a:alpha val="100000"/>
                </a:srgbClr>
              </a:clrFrom>
              <a:clrTo>
                <a:srgbClr val="FFFFFF">
                  <a:alpha val="100000"/>
                  <a:alpha val="0"/>
                </a:srgbClr>
              </a:clrTo>
            </a:clrChange>
          </a:blip>
          <a:srcRect l="17166" t="28833" r="21100" b="44518"/>
          <a:stretch>
            <a:fillRect/>
          </a:stretch>
        </p:blipFill>
        <p:spPr>
          <a:xfrm>
            <a:off x="6076315" y="1217930"/>
            <a:ext cx="5047615" cy="12255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down)">
                                      <p:cBhvr>
                                        <p:cTn id="14" dur="500"/>
                                        <p:tgtEl>
                                          <p:spTgt spid="3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2991485" y="4890135"/>
            <a:ext cx="353695" cy="1152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3682365" y="3722370"/>
            <a:ext cx="353695" cy="2304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4389755" y="1406525"/>
            <a:ext cx="353695" cy="4608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7380605" y="5307965"/>
            <a:ext cx="353695" cy="720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8080375" y="4550410"/>
            <a:ext cx="353695" cy="1476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8780145" y="3098165"/>
            <a:ext cx="353695" cy="2916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aphicFrame>
        <p:nvGraphicFramePr>
          <p:cNvPr id="3" name="表格 2"/>
          <p:cNvGraphicFramePr/>
          <p:nvPr>
            <p:custDataLst>
              <p:tags r:id="rId2"/>
            </p:custDataLst>
          </p:nvPr>
        </p:nvGraphicFramePr>
        <p:xfrm>
          <a:off x="2632075" y="1406525"/>
          <a:ext cx="2453640" cy="4632960"/>
        </p:xfrm>
        <a:graphic>
          <a:graphicData uri="http://schemas.openxmlformats.org/drawingml/2006/table">
            <a:tbl>
              <a:tblPr firstRow="1" bandRow="1">
                <a:tableStyleId>{5940675A-B579-460E-94D1-54222C63F5DA}</a:tableStyleId>
              </a:tblPr>
              <a:tblGrid>
                <a:gridCol w="350520"/>
                <a:gridCol w="350520"/>
                <a:gridCol w="350520"/>
                <a:gridCol w="350520"/>
                <a:gridCol w="350520"/>
                <a:gridCol w="350520"/>
                <a:gridCol w="350520"/>
              </a:tblGrid>
              <a:tr h="193040">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3"/>
            </p:custDataLst>
          </p:nvPr>
        </p:nvGraphicFramePr>
        <p:xfrm>
          <a:off x="7026275" y="3098165"/>
          <a:ext cx="2465705" cy="2941320"/>
        </p:xfrm>
        <a:graphic>
          <a:graphicData uri="http://schemas.openxmlformats.org/drawingml/2006/table">
            <a:tbl>
              <a:tblPr firstRow="1" bandRow="1">
                <a:tableStyleId>{5940675A-B579-460E-94D1-54222C63F5DA}</a:tableStyleId>
              </a:tblPr>
              <a:tblGrid>
                <a:gridCol w="351790"/>
                <a:gridCol w="352425"/>
                <a:gridCol w="351790"/>
                <a:gridCol w="351790"/>
                <a:gridCol w="353060"/>
                <a:gridCol w="351790"/>
                <a:gridCol w="353060"/>
              </a:tblGrid>
              <a:tr h="245110">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cxnSp>
        <p:nvCxnSpPr>
          <p:cNvPr id="5" name="直接箭头连接符 4"/>
          <p:cNvCxnSpPr/>
          <p:nvPr/>
        </p:nvCxnSpPr>
        <p:spPr>
          <a:xfrm>
            <a:off x="2632075" y="6039485"/>
            <a:ext cx="307213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7026275" y="6039485"/>
            <a:ext cx="307213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2625090" y="996315"/>
            <a:ext cx="0" cy="506603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7026275" y="2656205"/>
            <a:ext cx="0" cy="33840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Rectangle 74"/>
          <p:cNvSpPr>
            <a:spLocks noChangeArrowheads="1"/>
          </p:cNvSpPr>
          <p:nvPr/>
        </p:nvSpPr>
        <p:spPr bwMode="auto">
          <a:xfrm>
            <a:off x="2784027" y="6012119"/>
            <a:ext cx="3141980" cy="368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牛奶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豆浆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粥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早餐</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Rectangle 74"/>
          <p:cNvSpPr>
            <a:spLocks noChangeArrowheads="1"/>
          </p:cNvSpPr>
          <p:nvPr/>
        </p:nvSpPr>
        <p:spPr bwMode="auto">
          <a:xfrm>
            <a:off x="7156637" y="6012119"/>
            <a:ext cx="3141980" cy="368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牛奶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豆浆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粥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早餐</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2226310" y="1275080"/>
            <a:ext cx="421640" cy="5012690"/>
          </a:xfrm>
          <a:prstGeom prst="rect">
            <a:avLst/>
          </a:prstGeom>
          <a:noFill/>
        </p:spPr>
        <p:txBody>
          <a:bodyPr wrap="none" rtlCol="0">
            <a:spAutoFit/>
          </a:bodyPr>
          <a:p>
            <a:pPr algn="r">
              <a:lnSpc>
                <a:spcPct val="80000"/>
              </a:lnSpc>
            </a:pPr>
            <a:r>
              <a:rPr lang="en-US" altLang="zh-CN" sz="1600">
                <a:latin typeface="微软雅黑" panose="020B0503020204020204" pitchFamily="34" charset="-122"/>
                <a:ea typeface="微软雅黑" panose="020B0503020204020204" pitchFamily="34" charset="-122"/>
              </a:rPr>
              <a:t>24</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23</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22</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21</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20</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19</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18</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17</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16</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15</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14</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13</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12</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11</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10</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9</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8</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7</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6</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5</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4</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3</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0</a:t>
            </a:r>
            <a:endParaRPr lang="en-US" altLang="zh-CN" sz="1600">
              <a:latin typeface="微软雅黑" panose="020B0503020204020204" pitchFamily="34" charset="-122"/>
              <a:ea typeface="微软雅黑" panose="020B0503020204020204" pitchFamily="34" charset="-122"/>
            </a:endParaRPr>
          </a:p>
        </p:txBody>
      </p:sp>
      <p:sp>
        <p:nvSpPr>
          <p:cNvPr id="11" name="文本框 10"/>
          <p:cNvSpPr txBox="1"/>
          <p:nvPr/>
        </p:nvSpPr>
        <p:spPr>
          <a:xfrm>
            <a:off x="6612890" y="2957830"/>
            <a:ext cx="421640" cy="3291840"/>
          </a:xfrm>
          <a:prstGeom prst="rect">
            <a:avLst/>
          </a:prstGeom>
          <a:noFill/>
        </p:spPr>
        <p:txBody>
          <a:bodyPr wrap="none" rtlCol="0">
            <a:spAutoFit/>
          </a:bodyPr>
          <a:p>
            <a:pPr algn="r">
              <a:lnSpc>
                <a:spcPct val="100000"/>
              </a:lnSpc>
            </a:pPr>
            <a:r>
              <a:rPr lang="en-US" altLang="zh-CN" sz="1600">
                <a:latin typeface="微软雅黑" panose="020B0503020204020204" pitchFamily="34" charset="-122"/>
                <a:ea typeface="微软雅黑" panose="020B0503020204020204" pitchFamily="34" charset="-122"/>
              </a:rPr>
              <a:t>24</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22</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20</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18</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16</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14</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12</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10</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8</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6</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4</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2</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0</a:t>
            </a:r>
            <a:endParaRPr lang="en-US" altLang="zh-CN" sz="1600">
              <a:latin typeface="微软雅黑" panose="020B0503020204020204" pitchFamily="34" charset="-122"/>
              <a:ea typeface="微软雅黑" panose="020B0503020204020204" pitchFamily="34" charset="-122"/>
            </a:endParaRPr>
          </a:p>
        </p:txBody>
      </p:sp>
      <p:sp>
        <p:nvSpPr>
          <p:cNvPr id="12" name="文本框 11"/>
          <p:cNvSpPr txBox="1"/>
          <p:nvPr/>
        </p:nvSpPr>
        <p:spPr>
          <a:xfrm>
            <a:off x="1985010" y="859155"/>
            <a:ext cx="640080" cy="368300"/>
          </a:xfrm>
          <a:prstGeom prst="rect">
            <a:avLst/>
          </a:prstGeom>
          <a:noFill/>
        </p:spPr>
        <p:txBody>
          <a:bodyPr wrap="none" rtlCol="0">
            <a:spAutoFit/>
          </a:bodyPr>
          <a:p>
            <a:r>
              <a:rPr lang="zh-CN" altLang="en-US" b="1"/>
              <a:t>人数</a:t>
            </a:r>
            <a:endParaRPr lang="zh-CN" altLang="en-US" b="1"/>
          </a:p>
        </p:txBody>
      </p:sp>
      <p:sp>
        <p:nvSpPr>
          <p:cNvPr id="13" name="文本框 12"/>
          <p:cNvSpPr txBox="1"/>
          <p:nvPr/>
        </p:nvSpPr>
        <p:spPr>
          <a:xfrm>
            <a:off x="6386195" y="2465705"/>
            <a:ext cx="640080" cy="368300"/>
          </a:xfrm>
          <a:prstGeom prst="rect">
            <a:avLst/>
          </a:prstGeom>
          <a:noFill/>
        </p:spPr>
        <p:txBody>
          <a:bodyPr wrap="none" rtlCol="0">
            <a:spAutoFit/>
          </a:bodyPr>
          <a:p>
            <a:r>
              <a:rPr lang="zh-CN" altLang="en-US" b="1"/>
              <a:t>人数</a:t>
            </a:r>
            <a:endParaRPr lang="zh-CN" altLang="en-US" b="1"/>
          </a:p>
        </p:txBody>
      </p:sp>
      <p:grpSp>
        <p:nvGrpSpPr>
          <p:cNvPr id="26" name="组合 25"/>
          <p:cNvGrpSpPr/>
          <p:nvPr/>
        </p:nvGrpSpPr>
        <p:grpSpPr>
          <a:xfrm>
            <a:off x="3513455" y="539750"/>
            <a:ext cx="4221480" cy="667385"/>
            <a:chOff x="5533" y="850"/>
            <a:chExt cx="6648" cy="1051"/>
          </a:xfrm>
        </p:grpSpPr>
        <p:grpSp>
          <p:nvGrpSpPr>
            <p:cNvPr id="22" name="组合 21"/>
            <p:cNvGrpSpPr/>
            <p:nvPr/>
          </p:nvGrpSpPr>
          <p:grpSpPr>
            <a:xfrm rot="0">
              <a:off x="5533" y="850"/>
              <a:ext cx="6648" cy="1051"/>
              <a:chOff x="5648" y="4880"/>
              <a:chExt cx="8796" cy="2662"/>
            </a:xfrm>
          </p:grpSpPr>
          <p:grpSp>
            <p:nvGrpSpPr>
              <p:cNvPr id="23" name="组合 22"/>
              <p:cNvGrpSpPr/>
              <p:nvPr/>
            </p:nvGrpSpPr>
            <p:grpSpPr>
              <a:xfrm>
                <a:off x="5648" y="4880"/>
                <a:ext cx="8797" cy="2662"/>
                <a:chOff x="5648" y="4880"/>
                <a:chExt cx="8797" cy="2662"/>
              </a:xfrm>
            </p:grpSpPr>
            <p:sp>
              <p:nvSpPr>
                <p:cNvPr id="24" name="圆角矩形标注 23"/>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52" name="圆角矩形标注 5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25" name="圆角矩形 24"/>
              <p:cNvSpPr/>
              <p:nvPr/>
            </p:nvSpPr>
            <p:spPr>
              <a:xfrm>
                <a:off x="5797" y="5060"/>
                <a:ext cx="8498" cy="230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文本框 14"/>
            <p:cNvSpPr txBox="1"/>
            <p:nvPr/>
          </p:nvSpPr>
          <p:spPr>
            <a:xfrm>
              <a:off x="5747" y="1012"/>
              <a:ext cx="6348" cy="725"/>
            </a:xfrm>
            <a:prstGeom prst="rect">
              <a:avLst/>
            </a:prstGeom>
            <a:noFill/>
          </p:spPr>
          <p:txBody>
            <a:bodyPr wrap="none" rtlCol="0" anchor="t">
              <a:spAutoFit/>
            </a:bodyPr>
            <a:p>
              <a:pPr algn="l" eaLnBrk="1" hangingPunct="1">
                <a:lnSpc>
                  <a:spcPct val="100000"/>
                </a:lnSpc>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最喜欢</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的人数最多。</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7" name="Text Box 3"/>
          <p:cNvSpPr txBox="1">
            <a:spLocks noChangeArrowheads="1"/>
          </p:cNvSpPr>
          <p:nvPr/>
        </p:nvSpPr>
        <p:spPr bwMode="auto">
          <a:xfrm>
            <a:off x="4948695" y="529442"/>
            <a:ext cx="562773"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ts val="3900"/>
              </a:lnSpc>
              <a:spcBef>
                <a:spcPct val="50000"/>
              </a:spcBef>
            </a:pPr>
            <a:r>
              <a:rPr lang="zh-CN" altLang="en-US" dirty="0">
                <a:solidFill>
                  <a:schemeClr val="tx1"/>
                </a:solidFill>
                <a:latin typeface="微软雅黑" panose="020B0503020204020204" pitchFamily="34" charset="-122"/>
                <a:ea typeface="微软雅黑" panose="020B0503020204020204" pitchFamily="34" charset="-122"/>
              </a:rPr>
              <a:t>粥</a:t>
            </a:r>
            <a:endParaRPr lang="zh-CN" altLang="en-US" dirty="0">
              <a:solidFill>
                <a:schemeClr val="tx1"/>
              </a:solidFill>
              <a:latin typeface="微软雅黑" panose="020B0503020204020204" pitchFamily="34" charset="-122"/>
              <a:ea typeface="微软雅黑" panose="020B0503020204020204" pitchFamily="34" charset="-122"/>
            </a:endParaRPr>
          </a:p>
        </p:txBody>
      </p:sp>
      <p:pic>
        <p:nvPicPr>
          <p:cNvPr id="28" name="图片 27" descr="人教版小学数学四年级上册7.2《条形统计图（2）》PPT课件"/>
          <p:cNvPicPr>
            <a:picLocks noChangeAspect="1"/>
          </p:cNvPicPr>
          <p:nvPr/>
        </p:nvPicPr>
        <p:blipFill>
          <a:blip r:embed="rId4">
            <a:clrChange>
              <a:clrFrom>
                <a:srgbClr val="FFFFFF">
                  <a:alpha val="100000"/>
                </a:srgbClr>
              </a:clrFrom>
              <a:clrTo>
                <a:srgbClr val="FFFFFF">
                  <a:alpha val="100000"/>
                  <a:alpha val="0"/>
                </a:srgbClr>
              </a:clrTo>
            </a:clrChange>
          </a:blip>
          <a:srcRect l="17166" t="28833" r="21100" b="44518"/>
          <a:stretch>
            <a:fillRect/>
          </a:stretch>
        </p:blipFill>
        <p:spPr>
          <a:xfrm>
            <a:off x="6076315" y="1217930"/>
            <a:ext cx="5047615" cy="12255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down)">
                                      <p:cBhvr>
                                        <p:cTn id="8" dur="500"/>
                                        <p:tgtEl>
                                          <p:spTgt spid="26"/>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1637665" y="4937760"/>
            <a:ext cx="353695" cy="1152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2328545" y="3769995"/>
            <a:ext cx="353695" cy="2304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3035935" y="1454150"/>
            <a:ext cx="353695" cy="4608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5283835" y="5355590"/>
            <a:ext cx="353695" cy="720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5983605" y="4598035"/>
            <a:ext cx="353695" cy="1476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6683375" y="3145790"/>
            <a:ext cx="353695" cy="2916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aphicFrame>
        <p:nvGraphicFramePr>
          <p:cNvPr id="3" name="表格 2"/>
          <p:cNvGraphicFramePr/>
          <p:nvPr>
            <p:custDataLst>
              <p:tags r:id="rId2"/>
            </p:custDataLst>
          </p:nvPr>
        </p:nvGraphicFramePr>
        <p:xfrm>
          <a:off x="1278255" y="1454150"/>
          <a:ext cx="2453640" cy="4632960"/>
        </p:xfrm>
        <a:graphic>
          <a:graphicData uri="http://schemas.openxmlformats.org/drawingml/2006/table">
            <a:tbl>
              <a:tblPr firstRow="1" bandRow="1">
                <a:tableStyleId>{5940675A-B579-460E-94D1-54222C63F5DA}</a:tableStyleId>
              </a:tblPr>
              <a:tblGrid>
                <a:gridCol w="350520"/>
                <a:gridCol w="350520"/>
                <a:gridCol w="350520"/>
                <a:gridCol w="350520"/>
                <a:gridCol w="350520"/>
                <a:gridCol w="350520"/>
                <a:gridCol w="350520"/>
              </a:tblGrid>
              <a:tr h="193040">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304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4" name="表格 3"/>
          <p:cNvGraphicFramePr/>
          <p:nvPr>
            <p:custDataLst>
              <p:tags r:id="rId3"/>
            </p:custDataLst>
          </p:nvPr>
        </p:nvGraphicFramePr>
        <p:xfrm>
          <a:off x="4929505" y="3145790"/>
          <a:ext cx="2465705" cy="2941320"/>
        </p:xfrm>
        <a:graphic>
          <a:graphicData uri="http://schemas.openxmlformats.org/drawingml/2006/table">
            <a:tbl>
              <a:tblPr firstRow="1" bandRow="1">
                <a:tableStyleId>{5940675A-B579-460E-94D1-54222C63F5DA}</a:tableStyleId>
              </a:tblPr>
              <a:tblGrid>
                <a:gridCol w="351790"/>
                <a:gridCol w="352425"/>
                <a:gridCol w="351790"/>
                <a:gridCol w="351790"/>
                <a:gridCol w="353060"/>
                <a:gridCol w="351790"/>
                <a:gridCol w="353060"/>
              </a:tblGrid>
              <a:tr h="245110">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cxnSp>
        <p:nvCxnSpPr>
          <p:cNvPr id="5" name="直接箭头连接符 4"/>
          <p:cNvCxnSpPr/>
          <p:nvPr/>
        </p:nvCxnSpPr>
        <p:spPr>
          <a:xfrm>
            <a:off x="1278255" y="6087110"/>
            <a:ext cx="307213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4929505" y="6087110"/>
            <a:ext cx="307213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1271270" y="1043940"/>
            <a:ext cx="0" cy="506603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4929505" y="2703830"/>
            <a:ext cx="0" cy="33840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Rectangle 74"/>
          <p:cNvSpPr>
            <a:spLocks noChangeArrowheads="1"/>
          </p:cNvSpPr>
          <p:nvPr/>
        </p:nvSpPr>
        <p:spPr bwMode="auto">
          <a:xfrm>
            <a:off x="1430207" y="6059744"/>
            <a:ext cx="3141980" cy="368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牛奶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豆浆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粥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早餐</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Rectangle 74"/>
          <p:cNvSpPr>
            <a:spLocks noChangeArrowheads="1"/>
          </p:cNvSpPr>
          <p:nvPr/>
        </p:nvSpPr>
        <p:spPr bwMode="auto">
          <a:xfrm>
            <a:off x="5059867" y="6059744"/>
            <a:ext cx="3141980" cy="368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牛奶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豆浆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粥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早餐</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872490" y="1322705"/>
            <a:ext cx="421640" cy="5012690"/>
          </a:xfrm>
          <a:prstGeom prst="rect">
            <a:avLst/>
          </a:prstGeom>
          <a:noFill/>
        </p:spPr>
        <p:txBody>
          <a:bodyPr wrap="none" rtlCol="0">
            <a:spAutoFit/>
          </a:bodyPr>
          <a:p>
            <a:pPr algn="r">
              <a:lnSpc>
                <a:spcPct val="80000"/>
              </a:lnSpc>
            </a:pPr>
            <a:r>
              <a:rPr lang="en-US" altLang="zh-CN" sz="1600">
                <a:latin typeface="微软雅黑" panose="020B0503020204020204" pitchFamily="34" charset="-122"/>
                <a:ea typeface="微软雅黑" panose="020B0503020204020204" pitchFamily="34" charset="-122"/>
              </a:rPr>
              <a:t>24</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23</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22</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21</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20</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19</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18</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17</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16</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15</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14</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13</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12</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11</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10</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9</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8</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7</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6</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5</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4</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3</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2</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1</a:t>
            </a:r>
            <a:endParaRPr lang="en-US" altLang="zh-CN" sz="1600">
              <a:latin typeface="微软雅黑" panose="020B0503020204020204" pitchFamily="34" charset="-122"/>
              <a:ea typeface="微软雅黑" panose="020B0503020204020204" pitchFamily="34" charset="-122"/>
            </a:endParaRPr>
          </a:p>
          <a:p>
            <a:pPr algn="r">
              <a:lnSpc>
                <a:spcPct val="80000"/>
              </a:lnSpc>
            </a:pPr>
            <a:r>
              <a:rPr lang="en-US" altLang="zh-CN" sz="1600">
                <a:latin typeface="微软雅黑" panose="020B0503020204020204" pitchFamily="34" charset="-122"/>
                <a:ea typeface="微软雅黑" panose="020B0503020204020204" pitchFamily="34" charset="-122"/>
              </a:rPr>
              <a:t>0</a:t>
            </a:r>
            <a:endParaRPr lang="en-US" altLang="zh-CN" sz="1600">
              <a:latin typeface="微软雅黑" panose="020B0503020204020204" pitchFamily="34" charset="-122"/>
              <a:ea typeface="微软雅黑" panose="020B0503020204020204" pitchFamily="34" charset="-122"/>
            </a:endParaRPr>
          </a:p>
        </p:txBody>
      </p:sp>
      <p:sp>
        <p:nvSpPr>
          <p:cNvPr id="11" name="文本框 10"/>
          <p:cNvSpPr txBox="1"/>
          <p:nvPr/>
        </p:nvSpPr>
        <p:spPr>
          <a:xfrm>
            <a:off x="4516120" y="3005455"/>
            <a:ext cx="421640" cy="3291840"/>
          </a:xfrm>
          <a:prstGeom prst="rect">
            <a:avLst/>
          </a:prstGeom>
          <a:noFill/>
        </p:spPr>
        <p:txBody>
          <a:bodyPr wrap="none" rtlCol="0">
            <a:spAutoFit/>
          </a:bodyPr>
          <a:p>
            <a:pPr algn="r">
              <a:lnSpc>
                <a:spcPct val="100000"/>
              </a:lnSpc>
            </a:pPr>
            <a:r>
              <a:rPr lang="en-US" altLang="zh-CN" sz="1600">
                <a:latin typeface="微软雅黑" panose="020B0503020204020204" pitchFamily="34" charset="-122"/>
                <a:ea typeface="微软雅黑" panose="020B0503020204020204" pitchFamily="34" charset="-122"/>
              </a:rPr>
              <a:t>24</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22</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20</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18</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16</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14</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12</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10</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8</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6</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4</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2</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0</a:t>
            </a:r>
            <a:endParaRPr lang="en-US" altLang="zh-CN" sz="1600">
              <a:latin typeface="微软雅黑" panose="020B0503020204020204" pitchFamily="34" charset="-122"/>
              <a:ea typeface="微软雅黑" panose="020B0503020204020204" pitchFamily="34" charset="-122"/>
            </a:endParaRPr>
          </a:p>
        </p:txBody>
      </p:sp>
      <p:sp>
        <p:nvSpPr>
          <p:cNvPr id="12" name="文本框 11"/>
          <p:cNvSpPr txBox="1"/>
          <p:nvPr/>
        </p:nvSpPr>
        <p:spPr>
          <a:xfrm>
            <a:off x="631190" y="906780"/>
            <a:ext cx="640080" cy="368300"/>
          </a:xfrm>
          <a:prstGeom prst="rect">
            <a:avLst/>
          </a:prstGeom>
          <a:noFill/>
        </p:spPr>
        <p:txBody>
          <a:bodyPr wrap="none" rtlCol="0">
            <a:spAutoFit/>
          </a:bodyPr>
          <a:p>
            <a:r>
              <a:rPr lang="zh-CN" altLang="en-US" b="1"/>
              <a:t>人数</a:t>
            </a:r>
            <a:endParaRPr lang="zh-CN" altLang="en-US" b="1"/>
          </a:p>
        </p:txBody>
      </p:sp>
      <p:sp>
        <p:nvSpPr>
          <p:cNvPr id="13" name="文本框 12"/>
          <p:cNvSpPr txBox="1"/>
          <p:nvPr/>
        </p:nvSpPr>
        <p:spPr>
          <a:xfrm>
            <a:off x="4289425" y="2513330"/>
            <a:ext cx="640080" cy="368300"/>
          </a:xfrm>
          <a:prstGeom prst="rect">
            <a:avLst/>
          </a:prstGeom>
          <a:noFill/>
        </p:spPr>
        <p:txBody>
          <a:bodyPr wrap="none" rtlCol="0">
            <a:spAutoFit/>
          </a:bodyPr>
          <a:p>
            <a:r>
              <a:rPr lang="zh-CN" altLang="en-US" b="1"/>
              <a:t>人数</a:t>
            </a:r>
            <a:endParaRPr lang="zh-CN" altLang="en-US" b="1"/>
          </a:p>
        </p:txBody>
      </p:sp>
      <p:grpSp>
        <p:nvGrpSpPr>
          <p:cNvPr id="22" name="组合 21"/>
          <p:cNvGrpSpPr/>
          <p:nvPr/>
        </p:nvGrpSpPr>
        <p:grpSpPr>
          <a:xfrm rot="0">
            <a:off x="3513455" y="539750"/>
            <a:ext cx="5620385" cy="667385"/>
            <a:chOff x="5648" y="4880"/>
            <a:chExt cx="8796" cy="2662"/>
          </a:xfrm>
        </p:grpSpPr>
        <p:grpSp>
          <p:nvGrpSpPr>
            <p:cNvPr id="23" name="组合 22"/>
            <p:cNvGrpSpPr/>
            <p:nvPr/>
          </p:nvGrpSpPr>
          <p:grpSpPr>
            <a:xfrm>
              <a:off x="5648" y="4880"/>
              <a:ext cx="8797" cy="2662"/>
              <a:chOff x="5648" y="4880"/>
              <a:chExt cx="8797" cy="2662"/>
            </a:xfrm>
          </p:grpSpPr>
          <p:sp>
            <p:nvSpPr>
              <p:cNvPr id="24" name="圆角矩形标注 23"/>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52" name="圆角矩形标注 5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25" name="圆角矩形 24"/>
            <p:cNvSpPr/>
            <p:nvPr/>
          </p:nvSpPr>
          <p:spPr>
            <a:xfrm>
              <a:off x="5797" y="5060"/>
              <a:ext cx="8498" cy="2301"/>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文本框 14"/>
          <p:cNvSpPr txBox="1"/>
          <p:nvPr/>
        </p:nvSpPr>
        <p:spPr>
          <a:xfrm>
            <a:off x="3769995" y="641985"/>
            <a:ext cx="5364480" cy="460375"/>
          </a:xfrm>
          <a:prstGeom prst="rect">
            <a:avLst/>
          </a:prstGeom>
          <a:noFill/>
        </p:spPr>
        <p:txBody>
          <a:bodyPr wrap="none" rtlCol="0" anchor="t">
            <a:spAutoFit/>
          </a:bodyPr>
          <a:p>
            <a:pPr algn="l" eaLnBrk="1" hangingPunct="1">
              <a:lnSpc>
                <a:spcPct val="100000"/>
              </a:lnSpc>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sym typeface="+mn-ea"/>
              </a:rPr>
              <a:t>哪个统计图表示这里的数据比较合适？</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5" name="组合 44"/>
          <p:cNvGrpSpPr/>
          <p:nvPr/>
        </p:nvGrpSpPr>
        <p:grpSpPr>
          <a:xfrm>
            <a:off x="6007735" y="1464945"/>
            <a:ext cx="4145280" cy="598170"/>
            <a:chOff x="9461" y="2157"/>
            <a:chExt cx="6528" cy="942"/>
          </a:xfrm>
        </p:grpSpPr>
        <p:sp>
          <p:nvSpPr>
            <p:cNvPr id="43" name="圆角矩形 42"/>
            <p:cNvSpPr/>
            <p:nvPr/>
          </p:nvSpPr>
          <p:spPr>
            <a:xfrm>
              <a:off x="9461" y="2157"/>
              <a:ext cx="6528" cy="943"/>
            </a:xfrm>
            <a:prstGeom prst="roundRect">
              <a:avLst/>
            </a:prstGeom>
            <a:solidFill>
              <a:srgbClr val="49D2FF"/>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p:nvSpPr>
          <p:spPr>
            <a:xfrm>
              <a:off x="9682" y="2290"/>
              <a:ext cx="6048" cy="725"/>
            </a:xfrm>
            <a:prstGeom prst="rect">
              <a:avLst/>
            </a:prstGeom>
            <a:noFill/>
          </p:spPr>
          <p:txBody>
            <a:bodyPr wrap="none" rtlCol="0" anchor="t">
              <a:spAutoFit/>
            </a:bodyPr>
            <a:p>
              <a:pPr algn="l"/>
              <a:r>
                <a:rPr lang="zh-CN" altLang="en-US" sz="2400" dirty="0">
                  <a:solidFill>
                    <a:schemeClr val="tx1"/>
                  </a:solidFill>
                  <a:latin typeface="微软雅黑" panose="020B0503020204020204" pitchFamily="34" charset="-122"/>
                  <a:ea typeface="微软雅黑" panose="020B0503020204020204" pitchFamily="34" charset="-122"/>
                  <a:sym typeface="+mn-ea"/>
                </a:rPr>
                <a:t>右边的条形统计图</a:t>
              </a:r>
              <a:r>
                <a:rPr lang="zh-CN" altLang="zh-CN" sz="2400" dirty="0">
                  <a:solidFill>
                    <a:schemeClr val="tx1"/>
                  </a:solidFill>
                  <a:latin typeface="微软雅黑" panose="020B0503020204020204" pitchFamily="34" charset="-122"/>
                  <a:ea typeface="微软雅黑" panose="020B0503020204020204" pitchFamily="34" charset="-122"/>
                  <a:sym typeface="+mn-ea"/>
                </a:rPr>
                <a:t>比较合适</a:t>
              </a:r>
              <a:endParaRPr lang="zh-CN" altLang="zh-CN"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42" name="组合 41"/>
          <p:cNvGrpSpPr/>
          <p:nvPr/>
        </p:nvGrpSpPr>
        <p:grpSpPr>
          <a:xfrm>
            <a:off x="8174355" y="2379980"/>
            <a:ext cx="3430270" cy="1508760"/>
            <a:chOff x="12977" y="3523"/>
            <a:chExt cx="5402" cy="2376"/>
          </a:xfrm>
        </p:grpSpPr>
        <p:grpSp>
          <p:nvGrpSpPr>
            <p:cNvPr id="31" name="组合 30"/>
            <p:cNvGrpSpPr/>
            <p:nvPr/>
          </p:nvGrpSpPr>
          <p:grpSpPr>
            <a:xfrm rot="0">
              <a:off x="12977" y="3523"/>
              <a:ext cx="5403" cy="2376"/>
              <a:chOff x="5488" y="1621"/>
              <a:chExt cx="12197" cy="3351"/>
            </a:xfrm>
          </p:grpSpPr>
          <p:grpSp>
            <p:nvGrpSpPr>
              <p:cNvPr id="32" name="组合 31"/>
              <p:cNvGrpSpPr/>
              <p:nvPr/>
            </p:nvGrpSpPr>
            <p:grpSpPr>
              <a:xfrm>
                <a:off x="5488" y="1621"/>
                <a:ext cx="12197" cy="3351"/>
                <a:chOff x="5488" y="1621"/>
                <a:chExt cx="12197" cy="3351"/>
              </a:xfrm>
            </p:grpSpPr>
            <p:sp>
              <p:nvSpPr>
                <p:cNvPr id="33" name="圆角矩形 3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圆角矩形 3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5" name="圆角矩形 34"/>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文本框 28"/>
            <p:cNvSpPr txBox="1"/>
            <p:nvPr/>
          </p:nvSpPr>
          <p:spPr>
            <a:xfrm>
              <a:off x="13311" y="3783"/>
              <a:ext cx="4690" cy="1888"/>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用</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格表示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人，绘制</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的条形统计图很长，</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既不方便，也不美观</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41" name="组合 40"/>
          <p:cNvGrpSpPr/>
          <p:nvPr/>
        </p:nvGrpSpPr>
        <p:grpSpPr>
          <a:xfrm>
            <a:off x="8564880" y="4269740"/>
            <a:ext cx="2657475" cy="1577340"/>
            <a:chOff x="13574" y="6445"/>
            <a:chExt cx="4185" cy="2484"/>
          </a:xfrm>
        </p:grpSpPr>
        <p:grpSp>
          <p:nvGrpSpPr>
            <p:cNvPr id="36" name="组合 35"/>
            <p:cNvGrpSpPr/>
            <p:nvPr/>
          </p:nvGrpSpPr>
          <p:grpSpPr>
            <a:xfrm rot="0">
              <a:off x="13574" y="6445"/>
              <a:ext cx="4104" cy="2485"/>
              <a:chOff x="5488" y="1621"/>
              <a:chExt cx="12197" cy="3351"/>
            </a:xfrm>
          </p:grpSpPr>
          <p:grpSp>
            <p:nvGrpSpPr>
              <p:cNvPr id="37" name="组合 36"/>
              <p:cNvGrpSpPr/>
              <p:nvPr/>
            </p:nvGrpSpPr>
            <p:grpSpPr>
              <a:xfrm>
                <a:off x="5488" y="1621"/>
                <a:ext cx="12197" cy="3351"/>
                <a:chOff x="5488" y="1621"/>
                <a:chExt cx="12197" cy="3351"/>
              </a:xfrm>
            </p:grpSpPr>
            <p:sp>
              <p:nvSpPr>
                <p:cNvPr id="38" name="圆角矩形 37"/>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0" name="圆角矩形 39"/>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13831" y="6807"/>
              <a:ext cx="3929" cy="1888"/>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用每格代表</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条形统计图缩小</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了，制作方便。</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ppt_y</p:attrName>
                                        </p:attrNameLst>
                                      </p:cBhvr>
                                      <p:tavLst>
                                        <p:tav tm="0">
                                          <p:val>
                                            <p:strVal val="#ppt_y+#ppt_h*1.125000"/>
                                          </p:val>
                                        </p:tav>
                                        <p:tav tm="100000">
                                          <p:val>
                                            <p:strVal val="#ppt_y"/>
                                          </p:val>
                                        </p:tav>
                                      </p:tavLst>
                                    </p:anim>
                                    <p:animEffect transition="in" filter="wipe(up)">
                                      <p:cBhvr>
                                        <p:cTn id="8" dur="500"/>
                                        <p:tgtEl>
                                          <p:spTgt spid="4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p:tgtEl>
                                          <p:spTgt spid="42"/>
                                        </p:tgtEl>
                                        <p:attrNameLst>
                                          <p:attrName>ppt_y</p:attrName>
                                        </p:attrNameLst>
                                      </p:cBhvr>
                                      <p:tavLst>
                                        <p:tav tm="0">
                                          <p:val>
                                            <p:strVal val="#ppt_y+#ppt_h*1.125000"/>
                                          </p:val>
                                        </p:tav>
                                        <p:tav tm="100000">
                                          <p:val>
                                            <p:strVal val="#ppt_y"/>
                                          </p:val>
                                        </p:tav>
                                      </p:tavLst>
                                    </p:anim>
                                    <p:animEffect transition="in" filter="wipe(up)">
                                      <p:cBhvr>
                                        <p:cTn id="14" dur="500"/>
                                        <p:tgtEl>
                                          <p:spTgt spid="4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9" name="矩形 18"/>
          <p:cNvSpPr/>
          <p:nvPr/>
        </p:nvSpPr>
        <p:spPr>
          <a:xfrm>
            <a:off x="5302250" y="4980305"/>
            <a:ext cx="353695" cy="612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86" name="组合 185"/>
          <p:cNvGrpSpPr/>
          <p:nvPr/>
        </p:nvGrpSpPr>
        <p:grpSpPr>
          <a:xfrm>
            <a:off x="541020" y="2529205"/>
            <a:ext cx="3609340" cy="3524885"/>
            <a:chOff x="5626759" y="1325740"/>
            <a:chExt cx="5324475" cy="4902200"/>
          </a:xfrm>
        </p:grpSpPr>
        <p:grpSp>
          <p:nvGrpSpPr>
            <p:cNvPr id="185" name="组合 184"/>
            <p:cNvGrpSpPr/>
            <p:nvPr/>
          </p:nvGrpSpPr>
          <p:grpSpPr>
            <a:xfrm>
              <a:off x="5626759" y="1325740"/>
              <a:ext cx="5324475" cy="4902200"/>
              <a:chOff x="5626759" y="1325740"/>
              <a:chExt cx="5324475" cy="4902200"/>
            </a:xfrm>
          </p:grpSpPr>
          <p:grpSp>
            <p:nvGrpSpPr>
              <p:cNvPr id="48" name="组合 47"/>
              <p:cNvGrpSpPr/>
              <p:nvPr/>
            </p:nvGrpSpPr>
            <p:grpSpPr>
              <a:xfrm>
                <a:off x="6831012" y="4341308"/>
                <a:ext cx="2722563" cy="1335591"/>
                <a:chOff x="6831012" y="4181476"/>
                <a:chExt cx="2722563" cy="3706812"/>
              </a:xfrm>
            </p:grpSpPr>
            <p:sp>
              <p:nvSpPr>
                <p:cNvPr id="49" name="Line 11"/>
                <p:cNvSpPr>
                  <a:spLocks noChangeShapeType="1"/>
                </p:cNvSpPr>
                <p:nvPr/>
              </p:nvSpPr>
              <p:spPr bwMode="auto">
                <a:xfrm>
                  <a:off x="8208962" y="4233863"/>
                  <a:ext cx="0" cy="3362325"/>
                </a:xfrm>
                <a:prstGeom prst="line">
                  <a:avLst/>
                </a:prstGeom>
                <a:solidFill>
                  <a:srgbClr val="88C121"/>
                </a:solidFill>
                <a:ln w="33338" cap="flat">
                  <a:solidFill>
                    <a:srgbClr val="6C9A1A"/>
                  </a:solidFill>
                  <a:prstDash val="solid"/>
                  <a:miter lim="800000"/>
                </a:ln>
              </p:spPr>
              <p:txBody>
                <a:bodyPr vert="horz" wrap="square" lIns="91440" tIns="45720" rIns="91440" bIns="45720" numCol="1" anchor="t" anchorCtr="0" compatLnSpc="1"/>
                <a:p>
                  <a:endParaRPr lang="zh-CN" altLang="en-US"/>
                </a:p>
              </p:txBody>
            </p:sp>
            <p:sp>
              <p:nvSpPr>
                <p:cNvPr id="50" name="Line 12"/>
                <p:cNvSpPr>
                  <a:spLocks noChangeShapeType="1"/>
                </p:cNvSpPr>
                <p:nvPr/>
              </p:nvSpPr>
              <p:spPr bwMode="auto">
                <a:xfrm>
                  <a:off x="7469187" y="4370388"/>
                  <a:ext cx="636588" cy="3294062"/>
                </a:xfrm>
                <a:prstGeom prst="line">
                  <a:avLst/>
                </a:prstGeom>
                <a:solidFill>
                  <a:srgbClr val="88C121"/>
                </a:solidFill>
                <a:ln w="33338" cap="flat">
                  <a:solidFill>
                    <a:srgbClr val="6C9A1A"/>
                  </a:solidFill>
                  <a:prstDash val="solid"/>
                  <a:miter lim="800000"/>
                </a:ln>
              </p:spPr>
              <p:txBody>
                <a:bodyPr vert="horz" wrap="square" lIns="91440" tIns="45720" rIns="91440" bIns="45720" numCol="1" anchor="t" anchorCtr="0" compatLnSpc="1"/>
                <a:p>
                  <a:endParaRPr lang="zh-CN" altLang="en-US"/>
                </a:p>
              </p:txBody>
            </p:sp>
            <p:sp>
              <p:nvSpPr>
                <p:cNvPr id="51" name="Line 13"/>
                <p:cNvSpPr>
                  <a:spLocks noChangeShapeType="1"/>
                </p:cNvSpPr>
                <p:nvPr/>
              </p:nvSpPr>
              <p:spPr bwMode="auto">
                <a:xfrm>
                  <a:off x="6831012" y="4319588"/>
                  <a:ext cx="1154113" cy="3533775"/>
                </a:xfrm>
                <a:prstGeom prst="line">
                  <a:avLst/>
                </a:prstGeom>
                <a:solidFill>
                  <a:srgbClr val="88C121"/>
                </a:solidFill>
                <a:ln w="33338" cap="flat">
                  <a:solidFill>
                    <a:srgbClr val="6C9A1A"/>
                  </a:solidFill>
                  <a:prstDash val="solid"/>
                  <a:miter lim="800000"/>
                </a:ln>
              </p:spPr>
              <p:txBody>
                <a:bodyPr vert="horz" wrap="square" lIns="91440" tIns="45720" rIns="91440" bIns="45720" numCol="1" anchor="t" anchorCtr="0" compatLnSpc="1"/>
                <a:p>
                  <a:endParaRPr lang="zh-CN" altLang="en-US"/>
                </a:p>
              </p:txBody>
            </p:sp>
            <p:sp>
              <p:nvSpPr>
                <p:cNvPr id="53" name="Line 14"/>
                <p:cNvSpPr>
                  <a:spLocks noChangeShapeType="1"/>
                </p:cNvSpPr>
                <p:nvPr/>
              </p:nvSpPr>
              <p:spPr bwMode="auto">
                <a:xfrm flipH="1">
                  <a:off x="8278812" y="4319588"/>
                  <a:ext cx="603250" cy="3362325"/>
                </a:xfrm>
                <a:prstGeom prst="line">
                  <a:avLst/>
                </a:prstGeom>
                <a:solidFill>
                  <a:srgbClr val="88C121"/>
                </a:solidFill>
                <a:ln w="33338" cap="flat">
                  <a:solidFill>
                    <a:srgbClr val="6C9A1A"/>
                  </a:solidFill>
                  <a:prstDash val="solid"/>
                  <a:miter lim="800000"/>
                </a:ln>
              </p:spPr>
              <p:txBody>
                <a:bodyPr vert="horz" wrap="square" lIns="91440" tIns="45720" rIns="91440" bIns="45720" numCol="1" anchor="t" anchorCtr="0" compatLnSpc="1"/>
                <a:p>
                  <a:endParaRPr lang="zh-CN" altLang="en-US"/>
                </a:p>
              </p:txBody>
            </p:sp>
            <p:sp>
              <p:nvSpPr>
                <p:cNvPr id="54" name="Line 15"/>
                <p:cNvSpPr>
                  <a:spLocks noChangeShapeType="1"/>
                </p:cNvSpPr>
                <p:nvPr/>
              </p:nvSpPr>
              <p:spPr bwMode="auto">
                <a:xfrm flipH="1">
                  <a:off x="8329612" y="4181476"/>
                  <a:ext cx="1223963" cy="3706812"/>
                </a:xfrm>
                <a:prstGeom prst="line">
                  <a:avLst/>
                </a:prstGeom>
                <a:solidFill>
                  <a:srgbClr val="88C121"/>
                </a:solidFill>
                <a:ln w="33338" cap="flat">
                  <a:solidFill>
                    <a:srgbClr val="6C9A1A"/>
                  </a:solidFill>
                  <a:prstDash val="solid"/>
                  <a:miter lim="800000"/>
                </a:ln>
              </p:spPr>
              <p:txBody>
                <a:bodyPr vert="horz" wrap="square" lIns="91440" tIns="45720" rIns="91440" bIns="45720" numCol="1" anchor="t" anchorCtr="0" compatLnSpc="1"/>
                <a:p>
                  <a:endParaRPr lang="zh-CN" altLang="en-US"/>
                </a:p>
              </p:txBody>
            </p:sp>
          </p:grpSp>
          <p:grpSp>
            <p:nvGrpSpPr>
              <p:cNvPr id="55" name="Group 4"/>
              <p:cNvGrpSpPr>
                <a:grpSpLocks noChangeAspect="1"/>
              </p:cNvGrpSpPr>
              <p:nvPr/>
            </p:nvGrpSpPr>
            <p:grpSpPr bwMode="auto">
              <a:xfrm>
                <a:off x="5626759" y="1325740"/>
                <a:ext cx="5324475" cy="4902200"/>
                <a:chOff x="3513" y="897"/>
                <a:chExt cx="3354" cy="3088"/>
              </a:xfrm>
              <a:solidFill>
                <a:srgbClr val="88C121"/>
              </a:solidFill>
            </p:grpSpPr>
            <p:sp>
              <p:nvSpPr>
                <p:cNvPr id="56" name="Freeform 5"/>
                <p:cNvSpPr/>
                <p:nvPr/>
              </p:nvSpPr>
              <p:spPr bwMode="auto">
                <a:xfrm>
                  <a:off x="4714" y="3143"/>
                  <a:ext cx="810" cy="842"/>
                </a:xfrm>
                <a:custGeom>
                  <a:avLst/>
                  <a:gdLst>
                    <a:gd name="T0" fmla="*/ 1433 w 1705"/>
                    <a:gd name="T1" fmla="*/ 562 h 1773"/>
                    <a:gd name="T2" fmla="*/ 1433 w 1705"/>
                    <a:gd name="T3" fmla="*/ 130 h 1773"/>
                    <a:gd name="T4" fmla="*/ 1194 w 1705"/>
                    <a:gd name="T5" fmla="*/ 130 h 1773"/>
                    <a:gd name="T6" fmla="*/ 1194 w 1705"/>
                    <a:gd name="T7" fmla="*/ 325 h 1773"/>
                    <a:gd name="T8" fmla="*/ 869 w 1705"/>
                    <a:gd name="T9" fmla="*/ 0 h 1773"/>
                    <a:gd name="T10" fmla="*/ 0 w 1705"/>
                    <a:gd name="T11" fmla="*/ 832 h 1773"/>
                    <a:gd name="T12" fmla="*/ 239 w 1705"/>
                    <a:gd name="T13" fmla="*/ 832 h 1773"/>
                    <a:gd name="T14" fmla="*/ 239 w 1705"/>
                    <a:gd name="T15" fmla="*/ 1773 h 1773"/>
                    <a:gd name="T16" fmla="*/ 1477 w 1705"/>
                    <a:gd name="T17" fmla="*/ 1773 h 1773"/>
                    <a:gd name="T18" fmla="*/ 1477 w 1705"/>
                    <a:gd name="T19" fmla="*/ 832 h 1773"/>
                    <a:gd name="T20" fmla="*/ 1705 w 1705"/>
                    <a:gd name="T21" fmla="*/ 832 h 1773"/>
                    <a:gd name="T22" fmla="*/ 1433 w 1705"/>
                    <a:gd name="T23" fmla="*/ 562 h 1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5" h="1773">
                      <a:moveTo>
                        <a:pt x="1433" y="562"/>
                      </a:moveTo>
                      <a:lnTo>
                        <a:pt x="1433" y="130"/>
                      </a:lnTo>
                      <a:lnTo>
                        <a:pt x="1194" y="130"/>
                      </a:lnTo>
                      <a:lnTo>
                        <a:pt x="1194" y="325"/>
                      </a:lnTo>
                      <a:lnTo>
                        <a:pt x="869" y="0"/>
                      </a:lnTo>
                      <a:lnTo>
                        <a:pt x="0" y="832"/>
                      </a:lnTo>
                      <a:lnTo>
                        <a:pt x="239" y="832"/>
                      </a:lnTo>
                      <a:lnTo>
                        <a:pt x="239" y="1773"/>
                      </a:lnTo>
                      <a:lnTo>
                        <a:pt x="1477" y="1773"/>
                      </a:lnTo>
                      <a:lnTo>
                        <a:pt x="1477" y="832"/>
                      </a:lnTo>
                      <a:lnTo>
                        <a:pt x="1705" y="832"/>
                      </a:lnTo>
                      <a:lnTo>
                        <a:pt x="1433" y="5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7" name="Freeform 10"/>
                <p:cNvSpPr/>
                <p:nvPr/>
              </p:nvSpPr>
              <p:spPr bwMode="auto">
                <a:xfrm>
                  <a:off x="3513" y="897"/>
                  <a:ext cx="3354" cy="1557"/>
                </a:xfrm>
                <a:custGeom>
                  <a:avLst/>
                  <a:gdLst>
                    <a:gd name="T0" fmla="*/ 75 w 371"/>
                    <a:gd name="T1" fmla="*/ 222 h 225"/>
                    <a:gd name="T2" fmla="*/ 330 w 371"/>
                    <a:gd name="T3" fmla="*/ 222 h 225"/>
                    <a:gd name="T4" fmla="*/ 309 w 371"/>
                    <a:gd name="T5" fmla="*/ 163 h 225"/>
                    <a:gd name="T6" fmla="*/ 240 w 371"/>
                    <a:gd name="T7" fmla="*/ 110 h 225"/>
                    <a:gd name="T8" fmla="*/ 87 w 371"/>
                    <a:gd name="T9" fmla="*/ 124 h 225"/>
                    <a:gd name="T10" fmla="*/ 75 w 371"/>
                    <a:gd name="T11" fmla="*/ 222 h 225"/>
                    <a:gd name="connsiteX0" fmla="*/ 1198 w 8668"/>
                    <a:gd name="connsiteY0" fmla="*/ 7670 h 7674"/>
                    <a:gd name="connsiteX1" fmla="*/ 8071 w 8668"/>
                    <a:gd name="connsiteY1" fmla="*/ 7670 h 7674"/>
                    <a:gd name="connsiteX2" fmla="*/ 7505 w 8668"/>
                    <a:gd name="connsiteY2" fmla="*/ 5047 h 7674"/>
                    <a:gd name="connsiteX3" fmla="*/ 5645 w 8668"/>
                    <a:gd name="connsiteY3" fmla="*/ 2692 h 7674"/>
                    <a:gd name="connsiteX4" fmla="*/ 1521 w 8668"/>
                    <a:gd name="connsiteY4" fmla="*/ 3314 h 7674"/>
                    <a:gd name="connsiteX5" fmla="*/ 1198 w 8668"/>
                    <a:gd name="connsiteY5" fmla="*/ 7670 h 7674"/>
                    <a:gd name="connsiteX0-1" fmla="*/ 1382 w 10000"/>
                    <a:gd name="connsiteY0-2" fmla="*/ 9599 h 9604"/>
                    <a:gd name="connsiteX1-3" fmla="*/ 9311 w 10000"/>
                    <a:gd name="connsiteY1-4" fmla="*/ 9599 h 9604"/>
                    <a:gd name="connsiteX2-5" fmla="*/ 8658 w 10000"/>
                    <a:gd name="connsiteY2-6" fmla="*/ 6181 h 9604"/>
                    <a:gd name="connsiteX3-7" fmla="*/ 6512 w 10000"/>
                    <a:gd name="connsiteY3-8" fmla="*/ 3112 h 9604"/>
                    <a:gd name="connsiteX4-9" fmla="*/ 1755 w 10000"/>
                    <a:gd name="connsiteY4-10" fmla="*/ 3922 h 9604"/>
                    <a:gd name="connsiteX5-11" fmla="*/ 1382 w 10000"/>
                    <a:gd name="connsiteY5-12" fmla="*/ 9599 h 9604"/>
                    <a:gd name="connsiteX0-13" fmla="*/ 1463 w 10081"/>
                    <a:gd name="connsiteY0-14" fmla="*/ 10049 h 10054"/>
                    <a:gd name="connsiteX1-15" fmla="*/ 9392 w 10081"/>
                    <a:gd name="connsiteY1-16" fmla="*/ 10049 h 10054"/>
                    <a:gd name="connsiteX2-17" fmla="*/ 8739 w 10081"/>
                    <a:gd name="connsiteY2-18" fmla="*/ 6490 h 10054"/>
                    <a:gd name="connsiteX3-19" fmla="*/ 6593 w 10081"/>
                    <a:gd name="connsiteY3-20" fmla="*/ 3294 h 10054"/>
                    <a:gd name="connsiteX4-21" fmla="*/ 1630 w 10081"/>
                    <a:gd name="connsiteY4-22" fmla="*/ 4036 h 10054"/>
                    <a:gd name="connsiteX5-23" fmla="*/ 1463 w 10081"/>
                    <a:gd name="connsiteY5-24" fmla="*/ 10049 h 10054"/>
                    <a:gd name="connsiteX0-25" fmla="*/ 1463 w 10081"/>
                    <a:gd name="connsiteY0-26" fmla="*/ 9950 h 9955"/>
                    <a:gd name="connsiteX1-27" fmla="*/ 9392 w 10081"/>
                    <a:gd name="connsiteY1-28" fmla="*/ 9950 h 9955"/>
                    <a:gd name="connsiteX2-29" fmla="*/ 8739 w 10081"/>
                    <a:gd name="connsiteY2-30" fmla="*/ 6391 h 9955"/>
                    <a:gd name="connsiteX3-31" fmla="*/ 6593 w 10081"/>
                    <a:gd name="connsiteY3-32" fmla="*/ 3195 h 9955"/>
                    <a:gd name="connsiteX4-33" fmla="*/ 1630 w 10081"/>
                    <a:gd name="connsiteY4-34" fmla="*/ 3937 h 9955"/>
                    <a:gd name="connsiteX5-35" fmla="*/ 1463 w 10081"/>
                    <a:gd name="connsiteY5-36" fmla="*/ 9950 h 9955"/>
                    <a:gd name="connsiteX0-37" fmla="*/ 1316 w 9864"/>
                    <a:gd name="connsiteY0-38" fmla="*/ 9995 h 10000"/>
                    <a:gd name="connsiteX1-39" fmla="*/ 9182 w 9864"/>
                    <a:gd name="connsiteY1-40" fmla="*/ 9995 h 10000"/>
                    <a:gd name="connsiteX2-41" fmla="*/ 8534 w 9864"/>
                    <a:gd name="connsiteY2-42" fmla="*/ 6420 h 10000"/>
                    <a:gd name="connsiteX3-43" fmla="*/ 6405 w 9864"/>
                    <a:gd name="connsiteY3-44" fmla="*/ 3209 h 10000"/>
                    <a:gd name="connsiteX4-45" fmla="*/ 1482 w 9864"/>
                    <a:gd name="connsiteY4-46" fmla="*/ 3955 h 10000"/>
                    <a:gd name="connsiteX5-47" fmla="*/ 1316 w 9864"/>
                    <a:gd name="connsiteY5-48" fmla="*/ 9995 h 10000"/>
                    <a:gd name="connsiteX0-49" fmla="*/ 996 w 9662"/>
                    <a:gd name="connsiteY0-50" fmla="*/ 9995 h 10000"/>
                    <a:gd name="connsiteX1-51" fmla="*/ 8971 w 9662"/>
                    <a:gd name="connsiteY1-52" fmla="*/ 9995 h 10000"/>
                    <a:gd name="connsiteX2-53" fmla="*/ 8314 w 9662"/>
                    <a:gd name="connsiteY2-54" fmla="*/ 6420 h 10000"/>
                    <a:gd name="connsiteX3-55" fmla="*/ 6155 w 9662"/>
                    <a:gd name="connsiteY3-56" fmla="*/ 3209 h 10000"/>
                    <a:gd name="connsiteX4-57" fmla="*/ 1164 w 9662"/>
                    <a:gd name="connsiteY4-58" fmla="*/ 3955 h 10000"/>
                    <a:gd name="connsiteX5-59" fmla="*/ 996 w 9662"/>
                    <a:gd name="connsiteY5-60" fmla="*/ 9995 h 10000"/>
                    <a:gd name="connsiteX0-61" fmla="*/ 1031 w 10001"/>
                    <a:gd name="connsiteY0-62" fmla="*/ 10243 h 10248"/>
                    <a:gd name="connsiteX1-63" fmla="*/ 9285 w 10001"/>
                    <a:gd name="connsiteY1-64" fmla="*/ 10243 h 10248"/>
                    <a:gd name="connsiteX2-65" fmla="*/ 8605 w 10001"/>
                    <a:gd name="connsiteY2-66" fmla="*/ 6668 h 10248"/>
                    <a:gd name="connsiteX3-67" fmla="*/ 6418 w 10001"/>
                    <a:gd name="connsiteY3-68" fmla="*/ 2947 h 10248"/>
                    <a:gd name="connsiteX4-69" fmla="*/ 1205 w 10001"/>
                    <a:gd name="connsiteY4-70" fmla="*/ 4203 h 10248"/>
                    <a:gd name="connsiteX5-71" fmla="*/ 1031 w 10001"/>
                    <a:gd name="connsiteY5-72" fmla="*/ 10243 h 10248"/>
                    <a:gd name="connsiteX0-73" fmla="*/ 1031 w 10001"/>
                    <a:gd name="connsiteY0-74" fmla="*/ 10129 h 10134"/>
                    <a:gd name="connsiteX1-75" fmla="*/ 9285 w 10001"/>
                    <a:gd name="connsiteY1-76" fmla="*/ 10129 h 10134"/>
                    <a:gd name="connsiteX2-77" fmla="*/ 8605 w 10001"/>
                    <a:gd name="connsiteY2-78" fmla="*/ 6554 h 10134"/>
                    <a:gd name="connsiteX3-79" fmla="*/ 6418 w 10001"/>
                    <a:gd name="connsiteY3-80" fmla="*/ 2833 h 10134"/>
                    <a:gd name="connsiteX4-81" fmla="*/ 1205 w 10001"/>
                    <a:gd name="connsiteY4-82" fmla="*/ 4089 h 10134"/>
                    <a:gd name="connsiteX5-83" fmla="*/ 1031 w 10001"/>
                    <a:gd name="connsiteY5-84" fmla="*/ 10129 h 10134"/>
                    <a:gd name="connsiteX0-85" fmla="*/ 1031 w 10001"/>
                    <a:gd name="connsiteY0-86" fmla="*/ 10129 h 10134"/>
                    <a:gd name="connsiteX1-87" fmla="*/ 9285 w 10001"/>
                    <a:gd name="connsiteY1-88" fmla="*/ 10129 h 10134"/>
                    <a:gd name="connsiteX2-89" fmla="*/ 8605 w 10001"/>
                    <a:gd name="connsiteY2-90" fmla="*/ 6554 h 10134"/>
                    <a:gd name="connsiteX3-91" fmla="*/ 6418 w 10001"/>
                    <a:gd name="connsiteY3-92" fmla="*/ 2833 h 10134"/>
                    <a:gd name="connsiteX4-93" fmla="*/ 1205 w 10001"/>
                    <a:gd name="connsiteY4-94" fmla="*/ 4089 h 10134"/>
                    <a:gd name="connsiteX5-95" fmla="*/ 1031 w 10001"/>
                    <a:gd name="connsiteY5-96" fmla="*/ 10129 h 10134"/>
                    <a:gd name="connsiteX0-97" fmla="*/ 1031 w 10001"/>
                    <a:gd name="connsiteY0-98" fmla="*/ 9921 h 9926"/>
                    <a:gd name="connsiteX1-99" fmla="*/ 9285 w 10001"/>
                    <a:gd name="connsiteY1-100" fmla="*/ 9921 h 9926"/>
                    <a:gd name="connsiteX2-101" fmla="*/ 8605 w 10001"/>
                    <a:gd name="connsiteY2-102" fmla="*/ 6346 h 9926"/>
                    <a:gd name="connsiteX3-103" fmla="*/ 6418 w 10001"/>
                    <a:gd name="connsiteY3-104" fmla="*/ 2625 h 9926"/>
                    <a:gd name="connsiteX4-105" fmla="*/ 1205 w 10001"/>
                    <a:gd name="connsiteY4-106" fmla="*/ 3881 h 9926"/>
                    <a:gd name="connsiteX5-107" fmla="*/ 1031 w 10001"/>
                    <a:gd name="connsiteY5-108" fmla="*/ 9921 h 992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1" h="9926">
                      <a:moveTo>
                        <a:pt x="1031" y="9921"/>
                      </a:moveTo>
                      <a:lnTo>
                        <a:pt x="9285" y="9921"/>
                      </a:lnTo>
                      <a:cubicBezTo>
                        <a:pt x="10093" y="10102"/>
                        <a:pt x="10611" y="5800"/>
                        <a:pt x="8605" y="6346"/>
                      </a:cubicBezTo>
                      <a:cubicBezTo>
                        <a:pt x="9285" y="3559"/>
                        <a:pt x="7431" y="999"/>
                        <a:pt x="6418" y="2625"/>
                      </a:cubicBezTo>
                      <a:cubicBezTo>
                        <a:pt x="5486" y="-672"/>
                        <a:pt x="2248" y="-1489"/>
                        <a:pt x="1205" y="3881"/>
                      </a:cubicBezTo>
                      <a:cubicBezTo>
                        <a:pt x="-153" y="4375"/>
                        <a:pt x="-562" y="8595"/>
                        <a:pt x="1031" y="99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4" name="Freeform 10"/>
                <p:cNvSpPr/>
                <p:nvPr/>
              </p:nvSpPr>
              <p:spPr bwMode="auto">
                <a:xfrm>
                  <a:off x="3623" y="1096"/>
                  <a:ext cx="3121" cy="1449"/>
                </a:xfrm>
                <a:custGeom>
                  <a:avLst/>
                  <a:gdLst>
                    <a:gd name="T0" fmla="*/ 75 w 371"/>
                    <a:gd name="T1" fmla="*/ 222 h 225"/>
                    <a:gd name="T2" fmla="*/ 330 w 371"/>
                    <a:gd name="T3" fmla="*/ 222 h 225"/>
                    <a:gd name="T4" fmla="*/ 309 w 371"/>
                    <a:gd name="T5" fmla="*/ 163 h 225"/>
                    <a:gd name="T6" fmla="*/ 240 w 371"/>
                    <a:gd name="T7" fmla="*/ 110 h 225"/>
                    <a:gd name="T8" fmla="*/ 87 w 371"/>
                    <a:gd name="T9" fmla="*/ 124 h 225"/>
                    <a:gd name="T10" fmla="*/ 75 w 371"/>
                    <a:gd name="T11" fmla="*/ 222 h 225"/>
                    <a:gd name="connsiteX0" fmla="*/ 1198 w 8668"/>
                    <a:gd name="connsiteY0" fmla="*/ 7670 h 7674"/>
                    <a:gd name="connsiteX1" fmla="*/ 8071 w 8668"/>
                    <a:gd name="connsiteY1" fmla="*/ 7670 h 7674"/>
                    <a:gd name="connsiteX2" fmla="*/ 7505 w 8668"/>
                    <a:gd name="connsiteY2" fmla="*/ 5047 h 7674"/>
                    <a:gd name="connsiteX3" fmla="*/ 5645 w 8668"/>
                    <a:gd name="connsiteY3" fmla="*/ 2692 h 7674"/>
                    <a:gd name="connsiteX4" fmla="*/ 1521 w 8668"/>
                    <a:gd name="connsiteY4" fmla="*/ 3314 h 7674"/>
                    <a:gd name="connsiteX5" fmla="*/ 1198 w 8668"/>
                    <a:gd name="connsiteY5" fmla="*/ 7670 h 7674"/>
                    <a:gd name="connsiteX0-1" fmla="*/ 1382 w 10000"/>
                    <a:gd name="connsiteY0-2" fmla="*/ 9599 h 9604"/>
                    <a:gd name="connsiteX1-3" fmla="*/ 9311 w 10000"/>
                    <a:gd name="connsiteY1-4" fmla="*/ 9599 h 9604"/>
                    <a:gd name="connsiteX2-5" fmla="*/ 8658 w 10000"/>
                    <a:gd name="connsiteY2-6" fmla="*/ 6181 h 9604"/>
                    <a:gd name="connsiteX3-7" fmla="*/ 6512 w 10000"/>
                    <a:gd name="connsiteY3-8" fmla="*/ 3112 h 9604"/>
                    <a:gd name="connsiteX4-9" fmla="*/ 1755 w 10000"/>
                    <a:gd name="connsiteY4-10" fmla="*/ 3922 h 9604"/>
                    <a:gd name="connsiteX5-11" fmla="*/ 1382 w 10000"/>
                    <a:gd name="connsiteY5-12" fmla="*/ 9599 h 9604"/>
                    <a:gd name="connsiteX0-13" fmla="*/ 1463 w 10081"/>
                    <a:gd name="connsiteY0-14" fmla="*/ 10049 h 10054"/>
                    <a:gd name="connsiteX1-15" fmla="*/ 9392 w 10081"/>
                    <a:gd name="connsiteY1-16" fmla="*/ 10049 h 10054"/>
                    <a:gd name="connsiteX2-17" fmla="*/ 8739 w 10081"/>
                    <a:gd name="connsiteY2-18" fmla="*/ 6490 h 10054"/>
                    <a:gd name="connsiteX3-19" fmla="*/ 6593 w 10081"/>
                    <a:gd name="connsiteY3-20" fmla="*/ 3294 h 10054"/>
                    <a:gd name="connsiteX4-21" fmla="*/ 1630 w 10081"/>
                    <a:gd name="connsiteY4-22" fmla="*/ 4036 h 10054"/>
                    <a:gd name="connsiteX5-23" fmla="*/ 1463 w 10081"/>
                    <a:gd name="connsiteY5-24" fmla="*/ 10049 h 10054"/>
                    <a:gd name="connsiteX0-25" fmla="*/ 1463 w 10081"/>
                    <a:gd name="connsiteY0-26" fmla="*/ 9950 h 9955"/>
                    <a:gd name="connsiteX1-27" fmla="*/ 9392 w 10081"/>
                    <a:gd name="connsiteY1-28" fmla="*/ 9950 h 9955"/>
                    <a:gd name="connsiteX2-29" fmla="*/ 8739 w 10081"/>
                    <a:gd name="connsiteY2-30" fmla="*/ 6391 h 9955"/>
                    <a:gd name="connsiteX3-31" fmla="*/ 6593 w 10081"/>
                    <a:gd name="connsiteY3-32" fmla="*/ 3195 h 9955"/>
                    <a:gd name="connsiteX4-33" fmla="*/ 1630 w 10081"/>
                    <a:gd name="connsiteY4-34" fmla="*/ 3937 h 9955"/>
                    <a:gd name="connsiteX5-35" fmla="*/ 1463 w 10081"/>
                    <a:gd name="connsiteY5-36" fmla="*/ 9950 h 9955"/>
                    <a:gd name="connsiteX0-37" fmla="*/ 1316 w 9864"/>
                    <a:gd name="connsiteY0-38" fmla="*/ 9995 h 10000"/>
                    <a:gd name="connsiteX1-39" fmla="*/ 9182 w 9864"/>
                    <a:gd name="connsiteY1-40" fmla="*/ 9995 h 10000"/>
                    <a:gd name="connsiteX2-41" fmla="*/ 8534 w 9864"/>
                    <a:gd name="connsiteY2-42" fmla="*/ 6420 h 10000"/>
                    <a:gd name="connsiteX3-43" fmla="*/ 6405 w 9864"/>
                    <a:gd name="connsiteY3-44" fmla="*/ 3209 h 10000"/>
                    <a:gd name="connsiteX4-45" fmla="*/ 1482 w 9864"/>
                    <a:gd name="connsiteY4-46" fmla="*/ 3955 h 10000"/>
                    <a:gd name="connsiteX5-47" fmla="*/ 1316 w 9864"/>
                    <a:gd name="connsiteY5-48" fmla="*/ 9995 h 10000"/>
                    <a:gd name="connsiteX0-49" fmla="*/ 996 w 9662"/>
                    <a:gd name="connsiteY0-50" fmla="*/ 9995 h 10000"/>
                    <a:gd name="connsiteX1-51" fmla="*/ 8971 w 9662"/>
                    <a:gd name="connsiteY1-52" fmla="*/ 9995 h 10000"/>
                    <a:gd name="connsiteX2-53" fmla="*/ 8314 w 9662"/>
                    <a:gd name="connsiteY2-54" fmla="*/ 6420 h 10000"/>
                    <a:gd name="connsiteX3-55" fmla="*/ 6155 w 9662"/>
                    <a:gd name="connsiteY3-56" fmla="*/ 3209 h 10000"/>
                    <a:gd name="connsiteX4-57" fmla="*/ 1164 w 9662"/>
                    <a:gd name="connsiteY4-58" fmla="*/ 3955 h 10000"/>
                    <a:gd name="connsiteX5-59" fmla="*/ 996 w 9662"/>
                    <a:gd name="connsiteY5-60" fmla="*/ 9995 h 10000"/>
                    <a:gd name="connsiteX0-61" fmla="*/ 1031 w 10001"/>
                    <a:gd name="connsiteY0-62" fmla="*/ 10243 h 10248"/>
                    <a:gd name="connsiteX1-63" fmla="*/ 9285 w 10001"/>
                    <a:gd name="connsiteY1-64" fmla="*/ 10243 h 10248"/>
                    <a:gd name="connsiteX2-65" fmla="*/ 8605 w 10001"/>
                    <a:gd name="connsiteY2-66" fmla="*/ 6668 h 10248"/>
                    <a:gd name="connsiteX3-67" fmla="*/ 6418 w 10001"/>
                    <a:gd name="connsiteY3-68" fmla="*/ 2947 h 10248"/>
                    <a:gd name="connsiteX4-69" fmla="*/ 1205 w 10001"/>
                    <a:gd name="connsiteY4-70" fmla="*/ 4203 h 10248"/>
                    <a:gd name="connsiteX5-71" fmla="*/ 1031 w 10001"/>
                    <a:gd name="connsiteY5-72" fmla="*/ 10243 h 10248"/>
                    <a:gd name="connsiteX0-73" fmla="*/ 1031 w 10001"/>
                    <a:gd name="connsiteY0-74" fmla="*/ 10129 h 10134"/>
                    <a:gd name="connsiteX1-75" fmla="*/ 9285 w 10001"/>
                    <a:gd name="connsiteY1-76" fmla="*/ 10129 h 10134"/>
                    <a:gd name="connsiteX2-77" fmla="*/ 8605 w 10001"/>
                    <a:gd name="connsiteY2-78" fmla="*/ 6554 h 10134"/>
                    <a:gd name="connsiteX3-79" fmla="*/ 6418 w 10001"/>
                    <a:gd name="connsiteY3-80" fmla="*/ 2833 h 10134"/>
                    <a:gd name="connsiteX4-81" fmla="*/ 1205 w 10001"/>
                    <a:gd name="connsiteY4-82" fmla="*/ 4089 h 10134"/>
                    <a:gd name="connsiteX5-83" fmla="*/ 1031 w 10001"/>
                    <a:gd name="connsiteY5-84" fmla="*/ 10129 h 10134"/>
                    <a:gd name="connsiteX0-85" fmla="*/ 1031 w 10001"/>
                    <a:gd name="connsiteY0-86" fmla="*/ 10129 h 10134"/>
                    <a:gd name="connsiteX1-87" fmla="*/ 9285 w 10001"/>
                    <a:gd name="connsiteY1-88" fmla="*/ 10129 h 10134"/>
                    <a:gd name="connsiteX2-89" fmla="*/ 8605 w 10001"/>
                    <a:gd name="connsiteY2-90" fmla="*/ 6554 h 10134"/>
                    <a:gd name="connsiteX3-91" fmla="*/ 6418 w 10001"/>
                    <a:gd name="connsiteY3-92" fmla="*/ 2833 h 10134"/>
                    <a:gd name="connsiteX4-93" fmla="*/ 1205 w 10001"/>
                    <a:gd name="connsiteY4-94" fmla="*/ 4089 h 10134"/>
                    <a:gd name="connsiteX5-95" fmla="*/ 1031 w 10001"/>
                    <a:gd name="connsiteY5-96" fmla="*/ 10129 h 10134"/>
                    <a:gd name="connsiteX0-97" fmla="*/ 1031 w 10001"/>
                    <a:gd name="connsiteY0-98" fmla="*/ 9921 h 9926"/>
                    <a:gd name="connsiteX1-99" fmla="*/ 9285 w 10001"/>
                    <a:gd name="connsiteY1-100" fmla="*/ 9921 h 9926"/>
                    <a:gd name="connsiteX2-101" fmla="*/ 8605 w 10001"/>
                    <a:gd name="connsiteY2-102" fmla="*/ 6346 h 9926"/>
                    <a:gd name="connsiteX3-103" fmla="*/ 6418 w 10001"/>
                    <a:gd name="connsiteY3-104" fmla="*/ 2625 h 9926"/>
                    <a:gd name="connsiteX4-105" fmla="*/ 1205 w 10001"/>
                    <a:gd name="connsiteY4-106" fmla="*/ 3881 h 9926"/>
                    <a:gd name="connsiteX5-107" fmla="*/ 1031 w 10001"/>
                    <a:gd name="connsiteY5-108" fmla="*/ 9921 h 992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0001" h="9926">
                      <a:moveTo>
                        <a:pt x="1031" y="9921"/>
                      </a:moveTo>
                      <a:lnTo>
                        <a:pt x="9285" y="9921"/>
                      </a:lnTo>
                      <a:cubicBezTo>
                        <a:pt x="10093" y="10102"/>
                        <a:pt x="10611" y="5800"/>
                        <a:pt x="8605" y="6346"/>
                      </a:cubicBezTo>
                      <a:cubicBezTo>
                        <a:pt x="9285" y="3559"/>
                        <a:pt x="7431" y="999"/>
                        <a:pt x="6418" y="2625"/>
                      </a:cubicBezTo>
                      <a:cubicBezTo>
                        <a:pt x="5486" y="-672"/>
                        <a:pt x="2248" y="-1489"/>
                        <a:pt x="1205" y="3881"/>
                      </a:cubicBezTo>
                      <a:cubicBezTo>
                        <a:pt x="-153" y="4375"/>
                        <a:pt x="-562" y="8595"/>
                        <a:pt x="1031" y="992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grpSp>
          <p:nvGrpSpPr>
            <p:cNvPr id="58" name="组合 57"/>
            <p:cNvGrpSpPr/>
            <p:nvPr/>
          </p:nvGrpSpPr>
          <p:grpSpPr>
            <a:xfrm flipV="1">
              <a:off x="7950860" y="5559059"/>
              <a:ext cx="448602" cy="438262"/>
              <a:chOff x="7760360" y="8561565"/>
              <a:chExt cx="895350" cy="874713"/>
            </a:xfrm>
            <a:solidFill>
              <a:schemeClr val="bg1"/>
            </a:solidFill>
          </p:grpSpPr>
          <p:sp>
            <p:nvSpPr>
              <p:cNvPr id="59" name="Rectangle 6"/>
              <p:cNvSpPr>
                <a:spLocks noChangeArrowheads="1"/>
              </p:cNvSpPr>
              <p:nvPr/>
            </p:nvSpPr>
            <p:spPr bwMode="auto">
              <a:xfrm>
                <a:off x="7760360" y="8561565"/>
                <a:ext cx="412750" cy="411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60" name="Rectangle 7"/>
              <p:cNvSpPr>
                <a:spLocks noChangeArrowheads="1"/>
              </p:cNvSpPr>
              <p:nvPr/>
            </p:nvSpPr>
            <p:spPr bwMode="auto">
              <a:xfrm>
                <a:off x="8242960" y="8561565"/>
                <a:ext cx="412750" cy="411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61" name="Rectangle 8"/>
              <p:cNvSpPr>
                <a:spLocks noChangeArrowheads="1"/>
              </p:cNvSpPr>
              <p:nvPr/>
            </p:nvSpPr>
            <p:spPr bwMode="auto">
              <a:xfrm>
                <a:off x="7760360" y="9025115"/>
                <a:ext cx="412750" cy="411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sp>
            <p:nvSpPr>
              <p:cNvPr id="62" name="Rectangle 9"/>
              <p:cNvSpPr>
                <a:spLocks noChangeArrowheads="1"/>
              </p:cNvSpPr>
              <p:nvPr/>
            </p:nvSpPr>
            <p:spPr bwMode="auto">
              <a:xfrm>
                <a:off x="8242960" y="9025115"/>
                <a:ext cx="412750" cy="411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endParaRPr lang="zh-CN" altLang="en-US"/>
              </a:p>
            </p:txBody>
          </p:sp>
        </p:gr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aphicFrame>
        <p:nvGraphicFramePr>
          <p:cNvPr id="4" name="表格 3"/>
          <p:cNvGraphicFramePr/>
          <p:nvPr>
            <p:custDataLst>
              <p:tags r:id="rId2"/>
            </p:custDataLst>
          </p:nvPr>
        </p:nvGraphicFramePr>
        <p:xfrm>
          <a:off x="4946015" y="2658110"/>
          <a:ext cx="2465705" cy="2941320"/>
        </p:xfrm>
        <a:graphic>
          <a:graphicData uri="http://schemas.openxmlformats.org/drawingml/2006/table">
            <a:tbl>
              <a:tblPr firstRow="1" bandRow="1">
                <a:tableStyleId>{5940675A-B579-460E-94D1-54222C63F5DA}</a:tableStyleId>
              </a:tblPr>
              <a:tblGrid>
                <a:gridCol w="351790"/>
                <a:gridCol w="352425"/>
                <a:gridCol w="351790"/>
                <a:gridCol w="351790"/>
                <a:gridCol w="353060"/>
                <a:gridCol w="351790"/>
                <a:gridCol w="353060"/>
              </a:tblGrid>
              <a:tr h="245110">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45110">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000" b="0">
                          <a:latin typeface="Calibri" panose="020F0502020204030204" charset="0"/>
                          <a:cs typeface="Calibri" panose="020F0502020204030204" charset="0"/>
                        </a:rPr>
                        <a:t> </a:t>
                      </a: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Calibri" panose="020F0502020204030204" charset="0"/>
                        <a:ea typeface="Calibri" panose="020F0502020204030204" charset="0"/>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cxnSp>
        <p:nvCxnSpPr>
          <p:cNvPr id="6" name="直接箭头连接符 5"/>
          <p:cNvCxnSpPr/>
          <p:nvPr/>
        </p:nvCxnSpPr>
        <p:spPr>
          <a:xfrm>
            <a:off x="4929505" y="5610860"/>
            <a:ext cx="307213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4929505" y="2227580"/>
            <a:ext cx="0" cy="33840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Rectangle 74"/>
          <p:cNvSpPr>
            <a:spLocks noChangeArrowheads="1"/>
          </p:cNvSpPr>
          <p:nvPr/>
        </p:nvSpPr>
        <p:spPr bwMode="auto">
          <a:xfrm>
            <a:off x="5059867" y="5583494"/>
            <a:ext cx="3141980" cy="3683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牛奶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豆浆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 粥    </a:t>
            </a:r>
            <a:r>
              <a:rPr lang="en-US" altLang="zh-CN" sz="18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dirty="0">
                <a:latin typeface="微软雅黑" panose="020B0503020204020204" pitchFamily="34" charset="-122"/>
                <a:ea typeface="微软雅黑" panose="020B0503020204020204" pitchFamily="34" charset="-122"/>
                <a:cs typeface="微软雅黑" panose="020B0503020204020204" pitchFamily="34" charset="-122"/>
              </a:rPr>
              <a:t>早餐</a:t>
            </a:r>
            <a:endParaRPr lang="zh-CN" altLang="en-US" sz="1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4516120" y="2529205"/>
            <a:ext cx="421640" cy="3291840"/>
          </a:xfrm>
          <a:prstGeom prst="rect">
            <a:avLst/>
          </a:prstGeom>
          <a:noFill/>
        </p:spPr>
        <p:txBody>
          <a:bodyPr wrap="none" rtlCol="0">
            <a:spAutoFit/>
          </a:bodyPr>
          <a:p>
            <a:pPr algn="r">
              <a:lnSpc>
                <a:spcPct val="100000"/>
              </a:lnSpc>
            </a:pPr>
            <a:r>
              <a:rPr lang="en-US" altLang="zh-CN" sz="1600">
                <a:latin typeface="微软雅黑" panose="020B0503020204020204" pitchFamily="34" charset="-122"/>
                <a:ea typeface="微软雅黑" panose="020B0503020204020204" pitchFamily="34" charset="-122"/>
              </a:rPr>
              <a:t>24</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22</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20</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18</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16</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14</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12</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10</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8</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6</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4</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2</a:t>
            </a:r>
            <a:endParaRPr lang="en-US" altLang="zh-CN" sz="1600">
              <a:latin typeface="微软雅黑" panose="020B0503020204020204" pitchFamily="34" charset="-122"/>
              <a:ea typeface="微软雅黑" panose="020B0503020204020204" pitchFamily="34" charset="-122"/>
            </a:endParaRPr>
          </a:p>
          <a:p>
            <a:pPr algn="r">
              <a:lnSpc>
                <a:spcPct val="100000"/>
              </a:lnSpc>
            </a:pPr>
            <a:r>
              <a:rPr lang="en-US" altLang="zh-CN" sz="1600">
                <a:latin typeface="微软雅黑" panose="020B0503020204020204" pitchFamily="34" charset="-122"/>
                <a:ea typeface="微软雅黑" panose="020B0503020204020204" pitchFamily="34" charset="-122"/>
              </a:rPr>
              <a:t>0</a:t>
            </a:r>
            <a:endParaRPr lang="en-US" altLang="zh-CN" sz="1600">
              <a:latin typeface="微软雅黑" panose="020B0503020204020204" pitchFamily="34" charset="-122"/>
              <a:ea typeface="微软雅黑" panose="020B0503020204020204" pitchFamily="34" charset="-122"/>
            </a:endParaRPr>
          </a:p>
        </p:txBody>
      </p:sp>
      <p:sp>
        <p:nvSpPr>
          <p:cNvPr id="13" name="文本框 12"/>
          <p:cNvSpPr txBox="1"/>
          <p:nvPr/>
        </p:nvSpPr>
        <p:spPr>
          <a:xfrm>
            <a:off x="4289425" y="2037080"/>
            <a:ext cx="640080" cy="368300"/>
          </a:xfrm>
          <a:prstGeom prst="rect">
            <a:avLst/>
          </a:prstGeom>
          <a:noFill/>
        </p:spPr>
        <p:txBody>
          <a:bodyPr wrap="none" rtlCol="0">
            <a:spAutoFit/>
          </a:bodyPr>
          <a:p>
            <a:r>
              <a:rPr lang="zh-CN" altLang="en-US" b="1"/>
              <a:t>人数</a:t>
            </a:r>
            <a:endParaRPr lang="zh-CN" altLang="en-US" b="1"/>
          </a:p>
        </p:txBody>
      </p:sp>
      <p:grpSp>
        <p:nvGrpSpPr>
          <p:cNvPr id="26" name="组合 25"/>
          <p:cNvGrpSpPr/>
          <p:nvPr/>
        </p:nvGrpSpPr>
        <p:grpSpPr>
          <a:xfrm>
            <a:off x="2901950" y="1070610"/>
            <a:ext cx="6809740" cy="666750"/>
            <a:chOff x="5533" y="850"/>
            <a:chExt cx="10724" cy="1050"/>
          </a:xfrm>
        </p:grpSpPr>
        <p:grpSp>
          <p:nvGrpSpPr>
            <p:cNvPr id="22" name="组合 21"/>
            <p:cNvGrpSpPr/>
            <p:nvPr/>
          </p:nvGrpSpPr>
          <p:grpSpPr>
            <a:xfrm rot="0">
              <a:off x="5533" y="850"/>
              <a:ext cx="10725" cy="1051"/>
              <a:chOff x="5648" y="4880"/>
              <a:chExt cx="8796" cy="2662"/>
            </a:xfrm>
          </p:grpSpPr>
          <p:grpSp>
            <p:nvGrpSpPr>
              <p:cNvPr id="23" name="组合 22"/>
              <p:cNvGrpSpPr/>
              <p:nvPr/>
            </p:nvGrpSpPr>
            <p:grpSpPr>
              <a:xfrm>
                <a:off x="5648" y="4880"/>
                <a:ext cx="8797" cy="2662"/>
                <a:chOff x="5648" y="4880"/>
                <a:chExt cx="8797" cy="2662"/>
              </a:xfrm>
            </p:grpSpPr>
            <p:sp>
              <p:nvSpPr>
                <p:cNvPr id="24" name="圆角矩形标注 23"/>
                <p:cNvSpPr/>
                <p:nvPr/>
              </p:nvSpPr>
              <p:spPr>
                <a:xfrm>
                  <a:off x="5648" y="4880"/>
                  <a:ext cx="8797" cy="2662"/>
                </a:xfrm>
                <a:prstGeom prst="wedgeRoundRectCallout">
                  <a:avLst>
                    <a:gd name="adj1" fmla="val -51034"/>
                    <a:gd name="adj2" fmla="val 5000"/>
                    <a:gd name="adj3" fmla="val 16667"/>
                  </a:avLst>
                </a:prstGeom>
                <a:solidFill>
                  <a:schemeClr val="bg1"/>
                </a:solidFill>
                <a:ln w="19050">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sp>
              <p:nvSpPr>
                <p:cNvPr id="52" name="圆角矩形标注 51"/>
                <p:cNvSpPr/>
                <p:nvPr/>
              </p:nvSpPr>
              <p:spPr>
                <a:xfrm>
                  <a:off x="5648" y="4880"/>
                  <a:ext cx="8797" cy="2662"/>
                </a:xfrm>
                <a:prstGeom prst="wedgeRoundRectCallout">
                  <a:avLst>
                    <a:gd name="adj1" fmla="val -49999"/>
                    <a:gd name="adj2" fmla="val 9500"/>
                    <a:gd name="adj3" fmla="val 16667"/>
                  </a:avLst>
                </a:prstGeom>
                <a:solidFill>
                  <a:schemeClr val="bg1"/>
                </a:solidFill>
                <a:ln w="19050">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00"/>
                </a:p>
              </p:txBody>
            </p:sp>
          </p:grpSp>
          <p:sp>
            <p:nvSpPr>
              <p:cNvPr id="25" name="圆角矩形 24"/>
              <p:cNvSpPr/>
              <p:nvPr/>
            </p:nvSpPr>
            <p:spPr>
              <a:xfrm>
                <a:off x="5797" y="5060"/>
                <a:ext cx="8498" cy="2301"/>
              </a:xfrm>
              <a:prstGeom prst="round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5877" y="878"/>
              <a:ext cx="10169" cy="931"/>
            </a:xfrm>
            <a:prstGeom prst="rect">
              <a:avLst/>
            </a:prstGeom>
            <a:noFill/>
          </p:spPr>
          <p:txBody>
            <a:bodyPr wrap="none" rtlCol="0" anchor="t">
              <a:spAutoFit/>
            </a:bodyPr>
            <a:p>
              <a:pPr algn="l" eaLnBrk="1" hangingPunct="1">
                <a:lnSpc>
                  <a:spcPts val="3900"/>
                </a:lnSpc>
                <a:spcBef>
                  <a:spcPct val="50000"/>
                </a:spcBef>
              </a:pP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如果最喜欢牛奶的是</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人，在右图中怎样表示？</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6" name="矩形 45"/>
          <p:cNvSpPr/>
          <p:nvPr/>
        </p:nvSpPr>
        <p:spPr>
          <a:xfrm>
            <a:off x="1076193" y="3668524"/>
            <a:ext cx="3106966" cy="534035"/>
          </a:xfrm>
          <a:prstGeom prst="rect">
            <a:avLst/>
          </a:prstGeom>
        </p:spPr>
        <p:txBody>
          <a:bodyPr wrap="square">
            <a:spAutoFit/>
          </a:bodyPr>
          <a:p>
            <a:pPr lvl="0">
              <a:lnSpc>
                <a:spcPct val="12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半格表示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7" name="矩形 46"/>
          <p:cNvSpPr/>
          <p:nvPr/>
        </p:nvSpPr>
        <p:spPr>
          <a:xfrm>
            <a:off x="1077372" y="4137013"/>
            <a:ext cx="3106966" cy="534035"/>
          </a:xfrm>
          <a:prstGeom prst="rect">
            <a:avLst/>
          </a:prstGeom>
        </p:spPr>
        <p:txBody>
          <a:bodyPr wrap="square">
            <a:spAutoFit/>
          </a:bodyPr>
          <a:p>
            <a:pPr lvl="0">
              <a:lnSpc>
                <a:spcPct val="12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个人就是两格半。</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矩形 26"/>
          <p:cNvSpPr/>
          <p:nvPr/>
        </p:nvSpPr>
        <p:spPr>
          <a:xfrm>
            <a:off x="1039677" y="3199850"/>
            <a:ext cx="3106966" cy="534035"/>
          </a:xfrm>
          <a:prstGeom prst="rect">
            <a:avLst/>
          </a:prstGeom>
        </p:spPr>
        <p:txBody>
          <a:bodyPr wrap="square">
            <a:spAutoFit/>
          </a:bodyPr>
          <a:p>
            <a:pPr lvl="0">
              <a:lnSpc>
                <a:spcPct val="12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一格表示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2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ppt_y</p:attrName>
                                        </p:attrNameLst>
                                      </p:cBhvr>
                                      <p:tavLst>
                                        <p:tav tm="0">
                                          <p:val>
                                            <p:strVal val="#ppt_y-#ppt_h*1.125000"/>
                                          </p:val>
                                        </p:tav>
                                        <p:tav tm="100000">
                                          <p:val>
                                            <p:strVal val="#ppt_y"/>
                                          </p:val>
                                        </p:tav>
                                      </p:tavLst>
                                    </p:anim>
                                    <p:animEffect transition="in" filter="wipe(down)">
                                      <p:cBhvr>
                                        <p:cTn id="8" dur="500"/>
                                        <p:tgtEl>
                                          <p:spTgt spid="26"/>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86"/>
                                        </p:tgtEl>
                                        <p:attrNameLst>
                                          <p:attrName>style.visibility</p:attrName>
                                        </p:attrNameLst>
                                      </p:cBhvr>
                                      <p:to>
                                        <p:strVal val="visible"/>
                                      </p:to>
                                    </p:set>
                                    <p:animEffect transition="in" filter="fade">
                                      <p:cBhvr>
                                        <p:cTn id="13" dur="1000"/>
                                        <p:tgtEl>
                                          <p:spTgt spid="186"/>
                                        </p:tgtEl>
                                      </p:cBhvr>
                                    </p:animEffect>
                                    <p:anim calcmode="lin" valueType="num">
                                      <p:cBhvr>
                                        <p:cTn id="14" dur="1000" fill="hold"/>
                                        <p:tgtEl>
                                          <p:spTgt spid="186"/>
                                        </p:tgtEl>
                                        <p:attrNameLst>
                                          <p:attrName>ppt_x</p:attrName>
                                        </p:attrNameLst>
                                      </p:cBhvr>
                                      <p:tavLst>
                                        <p:tav tm="0">
                                          <p:val>
                                            <p:strVal val="#ppt_x"/>
                                          </p:val>
                                        </p:tav>
                                        <p:tav tm="100000">
                                          <p:val>
                                            <p:strVal val="#ppt_x"/>
                                          </p:val>
                                        </p:tav>
                                      </p:tavLst>
                                    </p:anim>
                                    <p:anim calcmode="lin" valueType="num">
                                      <p:cBhvr>
                                        <p:cTn id="15" dur="1000" fill="hold"/>
                                        <p:tgtEl>
                                          <p:spTgt spid="18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500"/>
                                        <p:tgtEl>
                                          <p:spTgt spid="4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6" grpId="0"/>
      <p:bldP spid="47" grpId="0"/>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1" name="TextBox 56"/>
          <p:cNvSpPr txBox="1">
            <a:spLocks noChangeArrowheads="1"/>
          </p:cNvSpPr>
          <p:nvPr/>
        </p:nvSpPr>
        <p:spPr bwMode="auto">
          <a:xfrm>
            <a:off x="1930950" y="964891"/>
            <a:ext cx="7909177" cy="937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ts val="3300"/>
              </a:lnSpc>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这是几个同学在一个路口统计了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分钟后，得到的几种机动车通过的辆数统计表。</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5" name="表格 14"/>
          <p:cNvGraphicFramePr>
            <a:graphicFrameLocks noGrp="1"/>
          </p:cNvGraphicFramePr>
          <p:nvPr>
            <p:custDataLst>
              <p:tags r:id="rId2"/>
            </p:custDataLst>
          </p:nvPr>
        </p:nvGraphicFramePr>
        <p:xfrm>
          <a:off x="2193925" y="2282825"/>
          <a:ext cx="7972425" cy="1026160"/>
        </p:xfrm>
        <a:graphic>
          <a:graphicData uri="http://schemas.openxmlformats.org/drawingml/2006/table">
            <a:tbl>
              <a:tblPr firstRow="1" bandRow="1">
                <a:tableStyleId>{5940675A-B579-460E-94D1-54222C63F5DA}</a:tableStyleId>
              </a:tblPr>
              <a:tblGrid>
                <a:gridCol w="1594485"/>
                <a:gridCol w="1594485"/>
                <a:gridCol w="1594485"/>
                <a:gridCol w="1594485"/>
                <a:gridCol w="1594485"/>
              </a:tblGrid>
              <a:tr h="513080">
                <a:tc>
                  <a:txBody>
                    <a:bodyPr/>
                    <a:lstStyle/>
                    <a:p>
                      <a:pPr algn="ctr"/>
                      <a:r>
                        <a:rPr lang="zh-CN" altLang="en-US" sz="2400" b="0" dirty="0">
                          <a:latin typeface="微软雅黑" panose="020B0503020204020204" pitchFamily="34" charset="-122"/>
                          <a:ea typeface="微软雅黑" panose="020B0503020204020204" pitchFamily="34" charset="-122"/>
                        </a:rPr>
                        <a:t>机动车</a:t>
                      </a:r>
                      <a:endParaRPr lang="zh-CN" altLang="en-US" sz="24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b="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b="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b="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b="0" dirty="0">
                        <a:latin typeface="微软雅黑" panose="020B0503020204020204" pitchFamily="34" charset="-122"/>
                        <a:ea typeface="微软雅黑" panose="020B0503020204020204" pitchFamily="34" charset="-122"/>
                      </a:endParaRPr>
                    </a:p>
                  </a:txBody>
                  <a:tcPr anchor="ctr"/>
                </a:tc>
              </a:tr>
              <a:tr h="513080">
                <a:tc>
                  <a:txBody>
                    <a:bodyPr/>
                    <a:lstStyle/>
                    <a:p>
                      <a:pPr algn="ctr"/>
                      <a:r>
                        <a:rPr lang="zh-CN" altLang="en-US" sz="2400" b="0" dirty="0">
                          <a:latin typeface="微软雅黑" panose="020B0503020204020204" pitchFamily="34" charset="-122"/>
                          <a:ea typeface="微软雅黑" panose="020B0503020204020204" pitchFamily="34" charset="-122"/>
                        </a:rPr>
                        <a:t>辆数</a:t>
                      </a:r>
                      <a:endParaRPr lang="zh-CN" altLang="en-US" sz="2400" b="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b="0" dirty="0">
                          <a:latin typeface="微软雅黑" panose="020B0503020204020204" pitchFamily="34" charset="-122"/>
                          <a:ea typeface="微软雅黑" panose="020B0503020204020204" pitchFamily="34" charset="-122"/>
                        </a:rPr>
                        <a:t>50</a:t>
                      </a:r>
                      <a:endParaRPr lang="en-US" altLang="zh-CN" sz="2400" b="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b="0" dirty="0">
                          <a:latin typeface="微软雅黑" panose="020B0503020204020204" pitchFamily="34" charset="-122"/>
                          <a:ea typeface="微软雅黑" panose="020B0503020204020204" pitchFamily="34" charset="-122"/>
                        </a:rPr>
                        <a:t>30</a:t>
                      </a:r>
                      <a:endParaRPr lang="en-US" altLang="zh-CN" sz="2400" b="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b="0" dirty="0">
                          <a:latin typeface="微软雅黑" panose="020B0503020204020204" pitchFamily="34" charset="-122"/>
                          <a:ea typeface="微软雅黑" panose="020B0503020204020204" pitchFamily="34" charset="-122"/>
                        </a:rPr>
                        <a:t>25</a:t>
                      </a:r>
                      <a:endParaRPr lang="en-US" altLang="zh-CN" sz="2400" b="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400" b="0" dirty="0">
                          <a:latin typeface="微软雅黑" panose="020B0503020204020204" pitchFamily="34" charset="-122"/>
                          <a:ea typeface="微软雅黑" panose="020B0503020204020204" pitchFamily="34" charset="-122"/>
                        </a:rPr>
                        <a:t>10</a:t>
                      </a:r>
                      <a:endParaRPr lang="en-US" altLang="zh-CN" sz="2400" b="0" dirty="0">
                        <a:latin typeface="微软雅黑" panose="020B0503020204020204" pitchFamily="34" charset="-122"/>
                        <a:ea typeface="微软雅黑" panose="020B0503020204020204" pitchFamily="34" charset="-122"/>
                      </a:endParaRPr>
                    </a:p>
                  </a:txBody>
                  <a:tcPr anchor="ctr"/>
                </a:tc>
              </a:tr>
            </a:tbl>
          </a:graphicData>
        </a:graphic>
      </p:graphicFrame>
      <p:sp>
        <p:nvSpPr>
          <p:cNvPr id="16" name="TextBox 56"/>
          <p:cNvSpPr txBox="1">
            <a:spLocks noChangeArrowheads="1"/>
          </p:cNvSpPr>
          <p:nvPr/>
        </p:nvSpPr>
        <p:spPr bwMode="auto">
          <a:xfrm>
            <a:off x="5651500" y="2317750"/>
            <a:ext cx="1225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面包车</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7" name="TextBox 56"/>
          <p:cNvSpPr txBox="1">
            <a:spLocks noChangeArrowheads="1"/>
          </p:cNvSpPr>
          <p:nvPr/>
        </p:nvSpPr>
        <p:spPr bwMode="auto">
          <a:xfrm>
            <a:off x="7331075" y="2317115"/>
            <a:ext cx="9505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客车</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8" name="TextBox 56"/>
          <p:cNvSpPr txBox="1">
            <a:spLocks noChangeArrowheads="1"/>
          </p:cNvSpPr>
          <p:nvPr/>
        </p:nvSpPr>
        <p:spPr bwMode="auto">
          <a:xfrm>
            <a:off x="4209122" y="2282938"/>
            <a:ext cx="8159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轿车</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19" name="TextBox 56"/>
          <p:cNvSpPr txBox="1">
            <a:spLocks noChangeArrowheads="1"/>
          </p:cNvSpPr>
          <p:nvPr/>
        </p:nvSpPr>
        <p:spPr bwMode="auto">
          <a:xfrm>
            <a:off x="8925560" y="2279650"/>
            <a:ext cx="10236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货车</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641600" y="5534660"/>
            <a:ext cx="679196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轿车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辆，面包车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辆，客车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辆，货车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辆。</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 name="组合 3"/>
          <p:cNvGrpSpPr/>
          <p:nvPr/>
        </p:nvGrpSpPr>
        <p:grpSpPr>
          <a:xfrm>
            <a:off x="576580" y="3689350"/>
            <a:ext cx="6779260" cy="1473200"/>
            <a:chOff x="908" y="5810"/>
            <a:chExt cx="10676" cy="2320"/>
          </a:xfrm>
        </p:grpSpPr>
        <p:grpSp>
          <p:nvGrpSpPr>
            <p:cNvPr id="7" name="组合 6"/>
            <p:cNvGrpSpPr/>
            <p:nvPr/>
          </p:nvGrpSpPr>
          <p:grpSpPr>
            <a:xfrm>
              <a:off x="4160" y="6307"/>
              <a:ext cx="7424" cy="1360"/>
              <a:chOff x="2216" y="5913"/>
              <a:chExt cx="7424" cy="1360"/>
            </a:xfrm>
          </p:grpSpPr>
          <p:grpSp>
            <p:nvGrpSpPr>
              <p:cNvPr id="5" name="组合 4"/>
              <p:cNvGrpSpPr/>
              <p:nvPr/>
            </p:nvGrpSpPr>
            <p:grpSpPr>
              <a:xfrm rot="0">
                <a:off x="2216" y="5913"/>
                <a:ext cx="7037" cy="1361"/>
                <a:chOff x="11732" y="6237"/>
                <a:chExt cx="5252" cy="1361"/>
              </a:xfrm>
            </p:grpSpPr>
            <p:sp>
              <p:nvSpPr>
                <p:cNvPr id="6" name="圆角矩形 5"/>
                <p:cNvSpPr/>
                <p:nvPr/>
              </p:nvSpPr>
              <p:spPr>
                <a:xfrm>
                  <a:off x="11804" y="6350"/>
                  <a:ext cx="5077" cy="1134"/>
                </a:xfrm>
                <a:prstGeom prst="roundRect">
                  <a:avLst/>
                </a:prstGeom>
                <a:solidFill>
                  <a:srgbClr val="91DF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标注 29"/>
                <p:cNvSpPr/>
                <p:nvPr/>
              </p:nvSpPr>
              <p:spPr>
                <a:xfrm>
                  <a:off x="11732" y="6237"/>
                  <a:ext cx="5252" cy="1361"/>
                </a:xfrm>
                <a:prstGeom prst="wedgeRoundRectCallout">
                  <a:avLst>
                    <a:gd name="adj1" fmla="val -56153"/>
                    <a:gd name="adj2" fmla="val -24577"/>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Text Box 3"/>
              <p:cNvSpPr txBox="1">
                <a:spLocks noChangeArrowheads="1"/>
              </p:cNvSpPr>
              <p:nvPr/>
            </p:nvSpPr>
            <p:spPr bwMode="auto">
              <a:xfrm>
                <a:off x="2312" y="6207"/>
                <a:ext cx="732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00000"/>
                  </a:lnSpc>
                  <a:spcBef>
                    <a:spcPct val="50000"/>
                  </a:spcBef>
                </a:pP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从统计表中你知道了哪些信息</a:t>
                </a:r>
                <a:r>
                  <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9" name="图片 8" descr="51miz-E1243563-1BBF3DC1"/>
            <p:cNvPicPr>
              <a:picLocks noChangeAspect="1"/>
            </p:cNvPicPr>
            <p:nvPr/>
          </p:nvPicPr>
          <p:blipFill>
            <a:blip r:embed="rId3"/>
            <a:stretch>
              <a:fillRect/>
            </a:stretch>
          </p:blipFill>
          <p:spPr>
            <a:xfrm flipH="1">
              <a:off x="908" y="5810"/>
              <a:ext cx="3093" cy="2320"/>
            </a:xfrm>
            <a:prstGeom prst="rect">
              <a:avLst/>
            </a:prstGeom>
          </p:spPr>
        </p:pic>
      </p:grpSp>
      <p:sp>
        <p:nvSpPr>
          <p:cNvPr id="10" name="文本框 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UNIT_TABLE_BEAUTIFY" val="smartTable{22129c90-645e-4ee5-8210-ffd633094f46}"/>
  <p:tag name="TABLE_ENDDRAG_ORIGIN_RECT" val="548*113"/>
  <p:tag name="TABLE_ENDDRAG_RECT" val="186*170*548*113"/>
</p:tagLst>
</file>

<file path=ppt/tags/tag10.xml><?xml version="1.0" encoding="utf-8"?>
<p:tagLst xmlns:p="http://schemas.openxmlformats.org/presentationml/2006/main">
  <p:tag name="KSO_WM_UNIT_TABLE_BEAUTIFY" val="smartTable{9093862b-367b-4a1d-a743-a4f19453a59f}"/>
  <p:tag name="TABLE_ENDDRAG_ORIGIN_RECT" val="194*231"/>
  <p:tag name="TABLE_ENDDRAG_RECT" val="553*244*194*231"/>
</p:tagLst>
</file>

<file path=ppt/tags/tag11.xml><?xml version="1.0" encoding="utf-8"?>
<p:tagLst xmlns:p="http://schemas.openxmlformats.org/presentationml/2006/main">
  <p:tag name="KSO_WM_UNIT_TABLE_BEAUTIFY" val="smartTable{2840e8e3-5fab-4c8a-b535-c7be8ec8aea9}"/>
  <p:tag name="TABLE_ENDDRAG_ORIGIN_RECT" val="192*364"/>
  <p:tag name="TABLE_ENDDRAG_RECT" val="207*111*192*364"/>
</p:tagLst>
</file>

<file path=ppt/tags/tag12.xml><?xml version="1.0" encoding="utf-8"?>
<p:tagLst xmlns:p="http://schemas.openxmlformats.org/presentationml/2006/main">
  <p:tag name="KSO_WM_UNIT_TABLE_BEAUTIFY" val="smartTable{9093862b-367b-4a1d-a743-a4f19453a59f}"/>
  <p:tag name="TABLE_ENDDRAG_ORIGIN_RECT" val="194*231"/>
  <p:tag name="TABLE_ENDDRAG_RECT" val="553*244*194*231"/>
</p:tagLst>
</file>

<file path=ppt/tags/tag13.xml><?xml version="1.0" encoding="utf-8"?>
<p:tagLst xmlns:p="http://schemas.openxmlformats.org/presentationml/2006/main">
  <p:tag name="KSO_WM_UNIT_TABLE_BEAUTIFY" val="smartTable{9093862b-367b-4a1d-a743-a4f19453a59f}"/>
  <p:tag name="TABLE_ENDDRAG_ORIGIN_RECT" val="194*231"/>
  <p:tag name="TABLE_ENDDRAG_RECT" val="553*244*194*231"/>
</p:tagLst>
</file>

<file path=ppt/tags/tag14.xml><?xml version="1.0" encoding="utf-8"?>
<p:tagLst xmlns:p="http://schemas.openxmlformats.org/presentationml/2006/main">
  <p:tag name="KSO_WM_UNIT_TABLE_BEAUTIFY" val="smartTable{3c896fb4-fd63-4320-a6d0-7650417d2a17}"/>
  <p:tag name="TABLE_ENDDRAG_ORIGIN_RECT" val="627*80"/>
  <p:tag name="TABLE_ENDDRAG_RECT" val="172*179*627*80"/>
</p:tagLst>
</file>

<file path=ppt/tags/tag15.xml><?xml version="1.0" encoding="utf-8"?>
<p:tagLst xmlns:p="http://schemas.openxmlformats.org/presentationml/2006/main">
  <p:tag name="KSO_WM_UNIT_TABLE_BEAUTIFY" val="smartTable{72ace10d-9f56-4373-9cc0-9deaf802c1a1}"/>
  <p:tag name="TABLE_ENDDRAG_ORIGIN_RECT" val="343*237"/>
  <p:tag name="TABLE_ENDDRAG_RECT" val="284*221*343*237"/>
</p:tagLst>
</file>

<file path=ppt/tags/tag16.xml><?xml version="1.0" encoding="utf-8"?>
<p:tagLst xmlns:p="http://schemas.openxmlformats.org/presentationml/2006/main">
  <p:tag name="KSO_WM_UNIT_TABLE_BEAUTIFY" val="smartTable{72ace10d-9f56-4373-9cc0-9deaf802c1a1}"/>
  <p:tag name="TABLE_ENDDRAG_ORIGIN_RECT" val="343*237"/>
  <p:tag name="TABLE_ENDDRAG_RECT" val="284*221*343*237"/>
</p:tagLst>
</file>

<file path=ppt/tags/tag17.xml><?xml version="1.0" encoding="utf-8"?>
<p:tagLst xmlns:p="http://schemas.openxmlformats.org/presentationml/2006/main">
  <p:tag name="KSO_WM_UNIT_TABLE_BEAUTIFY" val="smartTable{8aa4c5dd-eb8d-4458-ac1d-a2e319c32ba2}"/>
  <p:tag name="TABLE_ENDDRAG_ORIGIN_RECT" val="526*154"/>
  <p:tag name="TABLE_ENDDRAG_RECT" val="188*355*526*154"/>
</p:tagLst>
</file>

<file path=ppt/tags/tag18.xml><?xml version="1.0" encoding="utf-8"?>
<p:tagLst xmlns:p="http://schemas.openxmlformats.org/presentationml/2006/main">
  <p:tag name="KSO_WM_UNIT_TABLE_BEAUTIFY" val="smartTable{ec5e1780-b2e7-4c70-88ba-abdaf865bd54}"/>
  <p:tag name="TABLE_ENDDRAG_ORIGIN_RECT" val="260*234"/>
  <p:tag name="TABLE_ENDDRAG_RECT" val="207*240*260*234"/>
</p:tagLst>
</file>

<file path=ppt/tags/tag19.xml><?xml version="1.0" encoding="utf-8"?>
<p:tagLst xmlns:p="http://schemas.openxmlformats.org/presentationml/2006/main">
  <p:tag name="KSO_WM_UNIT_TABLE_BEAUTIFY" val="smartTable{a6cd0201-02cb-41a7-a1bc-35430fb6115f}"/>
  <p:tag name="TABLE_ENDDRAG_ORIGIN_RECT" val="260*234"/>
  <p:tag name="TABLE_ENDDRAG_RECT" val="207*240*260*234"/>
</p:tagLst>
</file>

<file path=ppt/tags/tag2.xml><?xml version="1.0" encoding="utf-8"?>
<p:tagLst xmlns:p="http://schemas.openxmlformats.org/presentationml/2006/main">
  <p:tag name="KSO_WM_UNIT_PLACING_PICTURE_USER_VIEWPORT" val="{&quot;height&quot;:8683,&quot;width&quot;:5123}"/>
</p:tagLst>
</file>

<file path=ppt/tags/tag20.xml><?xml version="1.0" encoding="utf-8"?>
<p:tagLst xmlns:p="http://schemas.openxmlformats.org/presentationml/2006/main">
  <p:tag name="KSO_WM_UNIT_TABLE_BEAUTIFY" val="smartTable{ec5e1780-b2e7-4c70-88ba-abdaf865bd54}"/>
  <p:tag name="TABLE_ENDDRAG_ORIGIN_RECT" val="260*234"/>
  <p:tag name="TABLE_ENDDRAG_RECT" val="207*240*260*234"/>
</p:tagLst>
</file>

<file path=ppt/tags/tag21.xml><?xml version="1.0" encoding="utf-8"?>
<p:tagLst xmlns:p="http://schemas.openxmlformats.org/presentationml/2006/main">
  <p:tag name="KSO_WM_UNIT_TABLE_BEAUTIFY" val="smartTable{a6cd0201-02cb-41a7-a1bc-35430fb6115f}"/>
  <p:tag name="TABLE_ENDDRAG_ORIGIN_RECT" val="260*234"/>
  <p:tag name="TABLE_ENDDRAG_RECT" val="207*240*260*234"/>
</p:tagLst>
</file>

<file path=ppt/tags/tag22.xml><?xml version="1.0" encoding="utf-8"?>
<p:tagLst xmlns:p="http://schemas.openxmlformats.org/presentationml/2006/main">
  <p:tag name="KSO_WM_UNIT_TABLE_BEAUTIFY" val="smartTable{ec5e1780-b2e7-4c70-88ba-abdaf865bd54}"/>
  <p:tag name="TABLE_ENDDRAG_ORIGIN_RECT" val="260*234"/>
  <p:tag name="TABLE_ENDDRAG_RECT" val="207*240*260*234"/>
</p:tagLst>
</file>

<file path=ppt/tags/tag23.xml><?xml version="1.0" encoding="utf-8"?>
<p:tagLst xmlns:p="http://schemas.openxmlformats.org/presentationml/2006/main">
  <p:tag name="KSO_WM_UNIT_TABLE_BEAUTIFY" val="smartTable{a6cd0201-02cb-41a7-a1bc-35430fb6115f}"/>
  <p:tag name="TABLE_ENDDRAG_ORIGIN_RECT" val="260*234"/>
  <p:tag name="TABLE_ENDDRAG_RECT" val="207*240*260*234"/>
</p:tagLst>
</file>

<file path=ppt/tags/tag24.xml><?xml version="1.0" encoding="utf-8"?>
<p:tagLst xmlns:p="http://schemas.openxmlformats.org/presentationml/2006/main">
  <p:tag name="KSO_WM_UNIT_TABLE_BEAUTIFY" val="smartTable{774ffbfb-98d2-4b02-b271-1f4986d1678f}"/>
  <p:tag name="TABLE_ENDDRAG_ORIGIN_RECT" val="616*73"/>
  <p:tag name="TABLE_ENDDRAG_RECT" val="168*137*616*73"/>
</p:tagLst>
</file>

<file path=ppt/tags/tag25.xml><?xml version="1.0" encoding="utf-8"?>
<p:tagLst xmlns:p="http://schemas.openxmlformats.org/presentationml/2006/main">
  <p:tag name="KSO_WM_UNIT_TABLE_BEAUTIFY" val="smartTable{3ea1d85c-d2bb-4601-8fd8-0f3440b49488}"/>
  <p:tag name="TABLE_ENDDRAG_ORIGIN_RECT" val="425*236"/>
  <p:tag name="TABLE_ENDDRAG_RECT" val="267*245*425*236"/>
</p:tagLst>
</file>

<file path=ppt/tags/tag26.xml><?xml version="1.0" encoding="utf-8"?>
<p:tagLst xmlns:p="http://schemas.openxmlformats.org/presentationml/2006/main">
  <p:tag name="KSO_WM_UNIT_TABLE_BEAUTIFY" val="smartTable{3ea1d85c-d2bb-4601-8fd8-0f3440b49488}"/>
  <p:tag name="TABLE_ENDDRAG_ORIGIN_RECT" val="425*236"/>
  <p:tag name="TABLE_ENDDRAG_RECT" val="267*245*425*236"/>
</p:tagLst>
</file>

<file path=ppt/tags/tag27.xml><?xml version="1.0" encoding="utf-8"?>
<p:tagLst xmlns:p="http://schemas.openxmlformats.org/presentationml/2006/main">
  <p:tag name="KSO_WM_UNIT_TABLE_BEAUTIFY" val="smartTable{3ea1d85c-d2bb-4601-8fd8-0f3440b49488}"/>
  <p:tag name="TABLE_ENDDRAG_ORIGIN_RECT" val="425*236"/>
  <p:tag name="TABLE_ENDDRAG_RECT" val="267*245*425*236"/>
</p:tagLst>
</file>

<file path=ppt/tags/tag28.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ags/tag3.xml><?xml version="1.0" encoding="utf-8"?>
<p:tagLst xmlns:p="http://schemas.openxmlformats.org/presentationml/2006/main">
  <p:tag name="KSO_WM_UNIT_PLACING_PICTURE_USER_VIEWPORT" val="{&quot;height&quot;:8683,&quot;width&quot;:5123}"/>
</p:tagLst>
</file>

<file path=ppt/tags/tag4.xml><?xml version="1.0" encoding="utf-8"?>
<p:tagLst xmlns:p="http://schemas.openxmlformats.org/presentationml/2006/main">
  <p:tag name="KSO_WM_UNIT_PLACING_PICTURE_USER_VIEWPORT" val="{&quot;height&quot;:8683,&quot;width&quot;:5123}"/>
</p:tagLst>
</file>

<file path=ppt/tags/tag5.xml><?xml version="1.0" encoding="utf-8"?>
<p:tagLst xmlns:p="http://schemas.openxmlformats.org/presentationml/2006/main">
  <p:tag name="KSO_WM_UNIT_TABLE_BEAUTIFY" val="smartTable{2840e8e3-5fab-4c8a-b535-c7be8ec8aea9}"/>
  <p:tag name="TABLE_ENDDRAG_ORIGIN_RECT" val="192*364"/>
  <p:tag name="TABLE_ENDDRAG_RECT" val="207*111*192*364"/>
</p:tagLst>
</file>

<file path=ppt/tags/tag6.xml><?xml version="1.0" encoding="utf-8"?>
<p:tagLst xmlns:p="http://schemas.openxmlformats.org/presentationml/2006/main">
  <p:tag name="KSO_WM_UNIT_TABLE_BEAUTIFY" val="smartTable{9093862b-367b-4a1d-a743-a4f19453a59f}"/>
  <p:tag name="TABLE_ENDDRAG_ORIGIN_RECT" val="194*231"/>
  <p:tag name="TABLE_ENDDRAG_RECT" val="553*244*194*231"/>
</p:tagLst>
</file>

<file path=ppt/tags/tag7.xml><?xml version="1.0" encoding="utf-8"?>
<p:tagLst xmlns:p="http://schemas.openxmlformats.org/presentationml/2006/main">
  <p:tag name="KSO_WM_UNIT_TABLE_BEAUTIFY" val="smartTable{2840e8e3-5fab-4c8a-b535-c7be8ec8aea9}"/>
  <p:tag name="TABLE_ENDDRAG_ORIGIN_RECT" val="192*364"/>
  <p:tag name="TABLE_ENDDRAG_RECT" val="207*111*192*364"/>
</p:tagLst>
</file>

<file path=ppt/tags/tag8.xml><?xml version="1.0" encoding="utf-8"?>
<p:tagLst xmlns:p="http://schemas.openxmlformats.org/presentationml/2006/main">
  <p:tag name="KSO_WM_UNIT_TABLE_BEAUTIFY" val="smartTable{9093862b-367b-4a1d-a743-a4f19453a59f}"/>
  <p:tag name="TABLE_ENDDRAG_ORIGIN_RECT" val="194*231"/>
  <p:tag name="TABLE_ENDDRAG_RECT" val="553*244*194*231"/>
</p:tagLst>
</file>

<file path=ppt/tags/tag9.xml><?xml version="1.0" encoding="utf-8"?>
<p:tagLst xmlns:p="http://schemas.openxmlformats.org/presentationml/2006/main">
  <p:tag name="KSO_WM_UNIT_TABLE_BEAUTIFY" val="smartTable{2840e8e3-5fab-4c8a-b535-c7be8ec8aea9}"/>
  <p:tag name="TABLE_ENDDRAG_ORIGIN_RECT" val="192*364"/>
  <p:tag name="TABLE_ENDDRAG_RECT" val="207*111*192*364"/>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4653</Words>
  <Application>WPS 演示</Application>
  <PresentationFormat>宽屏</PresentationFormat>
  <Paragraphs>5121</Paragraphs>
  <Slides>23</Slides>
  <Notes>0</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23</vt:i4>
      </vt:variant>
    </vt:vector>
  </HeadingPairs>
  <TitlesOfParts>
    <vt:vector size="40" baseType="lpstr">
      <vt:lpstr>Arial</vt:lpstr>
      <vt:lpstr>宋体</vt:lpstr>
      <vt:lpstr>Wingdings</vt:lpstr>
      <vt:lpstr>微软雅黑</vt:lpstr>
      <vt:lpstr>Wingdings</vt:lpstr>
      <vt:lpstr>Times New Roman</vt:lpstr>
      <vt:lpstr>Calibri</vt:lpstr>
      <vt:lpstr>楷体_GB2312</vt:lpstr>
      <vt:lpstr>新宋体</vt:lpstr>
      <vt:lpstr>Arial Unicode MS</vt:lpstr>
      <vt:lpstr>等线</vt:lpstr>
      <vt:lpstr>等线</vt:lpstr>
      <vt:lpstr>Cambria</vt:lpstr>
      <vt:lpstr>黑体</vt:lpstr>
      <vt:lpstr>Arial</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197</cp:revision>
  <dcterms:created xsi:type="dcterms:W3CDTF">2019-06-19T02:08:00Z</dcterms:created>
  <dcterms:modified xsi:type="dcterms:W3CDTF">2023-09-28T14:07:56Z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02B6C14B0F9647128E768B960FDE71B0</vt:lpwstr>
  </property>
</Properties>
</file>