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36"/>
  </p:notesMasterIdLst>
  <p:handoutMasterIdLst>
    <p:handoutMasterId r:id="rId37"/>
  </p:handoutMasterIdLst>
  <p:sldIdLst>
    <p:sldId id="447" r:id="rId4"/>
    <p:sldId id="456" r:id="rId5"/>
    <p:sldId id="457" r:id="rId6"/>
    <p:sldId id="501" r:id="rId7"/>
    <p:sldId id="505" r:id="rId8"/>
    <p:sldId id="506" r:id="rId9"/>
    <p:sldId id="502" r:id="rId10"/>
    <p:sldId id="503" r:id="rId11"/>
    <p:sldId id="504" r:id="rId12"/>
    <p:sldId id="448" r:id="rId13"/>
    <p:sldId id="507" r:id="rId14"/>
    <p:sldId id="508" r:id="rId15"/>
    <p:sldId id="512" r:id="rId16"/>
    <p:sldId id="509" r:id="rId17"/>
    <p:sldId id="510" r:id="rId18"/>
    <p:sldId id="511" r:id="rId19"/>
    <p:sldId id="513" r:id="rId20"/>
    <p:sldId id="514" r:id="rId21"/>
    <p:sldId id="515" r:id="rId22"/>
    <p:sldId id="516" r:id="rId23"/>
    <p:sldId id="517" r:id="rId24"/>
    <p:sldId id="519" r:id="rId25"/>
    <p:sldId id="518" r:id="rId26"/>
    <p:sldId id="520" r:id="rId27"/>
    <p:sldId id="524" r:id="rId28"/>
    <p:sldId id="521" r:id="rId29"/>
    <p:sldId id="522" r:id="rId30"/>
    <p:sldId id="523" r:id="rId31"/>
    <p:sldId id="525" r:id="rId32"/>
    <p:sldId id="526" r:id="rId33"/>
    <p:sldId id="527" r:id="rId34"/>
    <p:sldId id="532" r:id="rId35"/>
  </p:sldIdLst>
  <p:sldSz cx="9144000" cy="51435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C85365"/>
    <a:srgbClr val="FF0066"/>
    <a:srgbClr val="FF00FF"/>
    <a:srgbClr val="0000FF"/>
    <a:srgbClr val="0033CC"/>
    <a:srgbClr val="FFFFFF"/>
    <a:srgbClr val="00FF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49"/>
    <p:restoredTop sz="95331"/>
  </p:normalViewPr>
  <p:slideViewPr>
    <p:cSldViewPr showGuides="1">
      <p:cViewPr varScale="1">
        <p:scale>
          <a:sx n="139" d="100"/>
          <a:sy n="139" d="100"/>
        </p:scale>
        <p:origin x="77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E558896-391B-4787-9625-6DBFBE350BF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0554CF7-7855-4B5F-9AB0-6BA0EC590B6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7803B4-9340-489B-A1F1-B5C74175BA8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8610774-A5D4-416C-871C-AC5427175E6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9075" y="-111125"/>
            <a:ext cx="2851150" cy="1014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762" y="-14287"/>
            <a:ext cx="9148763" cy="5157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6125" y="793750"/>
            <a:ext cx="2124075" cy="769938"/>
          </a:xfrm>
          <a:prstGeom prst="rect">
            <a:avLst/>
          </a:prstGeom>
          <a:pattFill prst="lgGrid">
            <a:fgClr>
              <a:srgbClr val="FFFF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514600" y="-14287"/>
            <a:ext cx="6350" cy="16160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392863" y="-1587"/>
            <a:ext cx="7938" cy="16144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693988" y="2505075"/>
            <a:ext cx="6350" cy="16144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 rot="5400000">
            <a:off x="896938" y="3475038"/>
            <a:ext cx="766763" cy="2570163"/>
          </a:xfrm>
          <a:prstGeom prst="rect">
            <a:avLst/>
          </a:prstGeom>
          <a:pattFill prst="dashUpDiag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65650" y="2573338"/>
            <a:ext cx="4562475" cy="2543175"/>
          </a:xfrm>
          <a:prstGeom prst="rect">
            <a:avLst/>
          </a:prstGeom>
          <a:pattFill prst="dash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88" y="1762125"/>
            <a:ext cx="601663" cy="2543175"/>
          </a:xfrm>
          <a:prstGeom prst="rect">
            <a:avLst/>
          </a:prstGeom>
          <a:solidFill>
            <a:srgbClr val="EDC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7888" y="3175"/>
            <a:ext cx="5421313" cy="762000"/>
          </a:xfrm>
          <a:prstGeom prst="rect">
            <a:avLst/>
          </a:prstGeom>
          <a:pattFill prst="solidDmnd">
            <a:fgClr>
              <a:srgbClr val="EDC2C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>
          <a:xfrm rot="20404778">
            <a:off x="-141287" y="3175000"/>
            <a:ext cx="642938" cy="693738"/>
          </a:xfrm>
          <a:custGeom>
            <a:avLst/>
            <a:gdLst>
              <a:gd name="connsiteX0" fmla="*/ 643545 w 643545"/>
              <a:gd name="connsiteY0" fmla="*/ 0 h 693668"/>
              <a:gd name="connsiteX1" fmla="*/ 643545 w 643545"/>
              <a:gd name="connsiteY1" fmla="*/ 693668 h 693668"/>
              <a:gd name="connsiteX2" fmla="*/ 0 w 643545"/>
              <a:gd name="connsiteY2" fmla="*/ 693668 h 693668"/>
              <a:gd name="connsiteX3" fmla="*/ 251383 w 643545"/>
              <a:gd name="connsiteY3" fmla="*/ 0 h 693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3545" h="693668">
                <a:moveTo>
                  <a:pt x="643545" y="0"/>
                </a:moveTo>
                <a:lnTo>
                  <a:pt x="643545" y="693668"/>
                </a:lnTo>
                <a:lnTo>
                  <a:pt x="0" y="693668"/>
                </a:lnTo>
                <a:lnTo>
                  <a:pt x="251383" y="0"/>
                </a:lnTo>
                <a:close/>
              </a:path>
            </a:pathLst>
          </a:custGeom>
          <a:pattFill prst="horzBrick">
            <a:fgClr>
              <a:schemeClr val="bg2">
                <a:lumMod val="5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3" name="等腰三角形 12"/>
          <p:cNvSpPr/>
          <p:nvPr/>
        </p:nvSpPr>
        <p:spPr>
          <a:xfrm rot="20010022">
            <a:off x="20638" y="247650"/>
            <a:ext cx="793750" cy="677863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4" name="等腰三角形 13"/>
          <p:cNvSpPr/>
          <p:nvPr/>
        </p:nvSpPr>
        <p:spPr>
          <a:xfrm rot="20010022">
            <a:off x="157163" y="14288"/>
            <a:ext cx="793750" cy="677863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1334940">
            <a:off x="7275513" y="1041400"/>
            <a:ext cx="1103313" cy="941388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336675" y="1901825"/>
            <a:ext cx="1289050" cy="127793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7" name="不完整圆 17"/>
          <p:cNvSpPr/>
          <p:nvPr/>
        </p:nvSpPr>
        <p:spPr>
          <a:xfrm>
            <a:off x="4021138" y="3752850"/>
            <a:ext cx="1089025" cy="1079500"/>
          </a:xfrm>
          <a:prstGeom prst="pie">
            <a:avLst>
              <a:gd name="adj1" fmla="val 5413424"/>
              <a:gd name="adj2" fmla="val 162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8" name="不完整圆 18"/>
          <p:cNvSpPr/>
          <p:nvPr/>
        </p:nvSpPr>
        <p:spPr>
          <a:xfrm rot="5400000">
            <a:off x="1462881" y="2029619"/>
            <a:ext cx="1077913" cy="1089025"/>
          </a:xfrm>
          <a:prstGeom prst="pie">
            <a:avLst>
              <a:gd name="adj1" fmla="val 5413424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-4762" y="1395413"/>
            <a:ext cx="688975" cy="1277938"/>
          </a:xfrm>
          <a:custGeom>
            <a:avLst/>
            <a:gdLst>
              <a:gd name="connsiteX0" fmla="*/ 44939 w 689536"/>
              <a:gd name="connsiteY0" fmla="*/ 0 h 1276878"/>
              <a:gd name="connsiteX1" fmla="*/ 689536 w 689536"/>
              <a:gd name="connsiteY1" fmla="*/ 638439 h 1276878"/>
              <a:gd name="connsiteX2" fmla="*/ 44939 w 689536"/>
              <a:gd name="connsiteY2" fmla="*/ 1276878 h 1276878"/>
              <a:gd name="connsiteX3" fmla="*/ 0 w 689536"/>
              <a:gd name="connsiteY3" fmla="*/ 1272391 h 1276878"/>
              <a:gd name="connsiteX4" fmla="*/ 0 w 689536"/>
              <a:gd name="connsiteY4" fmla="*/ 4487 h 127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9536" h="1276878">
                <a:moveTo>
                  <a:pt x="44939" y="0"/>
                </a:moveTo>
                <a:cubicBezTo>
                  <a:pt x="400940" y="0"/>
                  <a:pt x="689536" y="285839"/>
                  <a:pt x="689536" y="638439"/>
                </a:cubicBezTo>
                <a:cubicBezTo>
                  <a:pt x="689536" y="991039"/>
                  <a:pt x="400940" y="1276878"/>
                  <a:pt x="44939" y="1276878"/>
                </a:cubicBezTo>
                <a:lnTo>
                  <a:pt x="0" y="1272391"/>
                </a:lnTo>
                <a:lnTo>
                  <a:pt x="0" y="4487"/>
                </a:lnTo>
                <a:close/>
              </a:path>
            </a:pathLst>
          </a:custGeom>
          <a:pattFill prst="ltVert">
            <a:fgClr>
              <a:schemeClr val="tx1">
                <a:lumMod val="95000"/>
                <a:lumOff val="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84400" y="1644650"/>
            <a:ext cx="4762500" cy="1854200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0010022">
            <a:off x="7551738" y="3506788"/>
            <a:ext cx="793750" cy="677863"/>
          </a:xfrm>
          <a:prstGeom prst="triangle">
            <a:avLst/>
          </a:prstGeom>
          <a:pattFill prst="pct40">
            <a:fgClr>
              <a:srgbClr val="FFFF00"/>
            </a:fgClr>
            <a:bgClr>
              <a:schemeClr val="bg1"/>
            </a:bgClr>
          </a:patt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0010022">
            <a:off x="7910513" y="3844925"/>
            <a:ext cx="577850" cy="493713"/>
          </a:xfrm>
          <a:prstGeom prst="triangle">
            <a:avLst/>
          </a:prstGeom>
          <a:solidFill>
            <a:srgbClr val="EDC2C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216400" y="3894138"/>
            <a:ext cx="858838" cy="850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4" name="任意多边形: 形状 30"/>
          <p:cNvSpPr/>
          <p:nvPr/>
        </p:nvSpPr>
        <p:spPr>
          <a:xfrm rot="8650525">
            <a:off x="1387475" y="3625850"/>
            <a:ext cx="1454150" cy="584200"/>
          </a:xfrm>
          <a:custGeom>
            <a:avLst/>
            <a:gdLst>
              <a:gd name="connsiteX0" fmla="*/ 0 w 1943100"/>
              <a:gd name="connsiteY0" fmla="*/ 788708 h 788708"/>
              <a:gd name="connsiteX1" fmla="*/ 381000 w 1943100"/>
              <a:gd name="connsiteY1" fmla="*/ 293408 h 788708"/>
              <a:gd name="connsiteX2" fmla="*/ 812800 w 1943100"/>
              <a:gd name="connsiteY2" fmla="*/ 750608 h 788708"/>
              <a:gd name="connsiteX3" fmla="*/ 1117600 w 1943100"/>
              <a:gd name="connsiteY3" fmla="*/ 331508 h 788708"/>
              <a:gd name="connsiteX4" fmla="*/ 1270000 w 1943100"/>
              <a:gd name="connsiteY4" fmla="*/ 255308 h 788708"/>
              <a:gd name="connsiteX5" fmla="*/ 1511300 w 1943100"/>
              <a:gd name="connsiteY5" fmla="*/ 585508 h 788708"/>
              <a:gd name="connsiteX6" fmla="*/ 1600200 w 1943100"/>
              <a:gd name="connsiteY6" fmla="*/ 1308 h 788708"/>
              <a:gd name="connsiteX7" fmla="*/ 1943100 w 1943100"/>
              <a:gd name="connsiteY7" fmla="*/ 458508 h 78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100" h="788708">
                <a:moveTo>
                  <a:pt x="0" y="788708"/>
                </a:moveTo>
                <a:cubicBezTo>
                  <a:pt x="122766" y="544233"/>
                  <a:pt x="245533" y="299758"/>
                  <a:pt x="381000" y="293408"/>
                </a:cubicBezTo>
                <a:cubicBezTo>
                  <a:pt x="516467" y="287058"/>
                  <a:pt x="690033" y="744258"/>
                  <a:pt x="812800" y="750608"/>
                </a:cubicBezTo>
                <a:cubicBezTo>
                  <a:pt x="935567" y="756958"/>
                  <a:pt x="1041400" y="414058"/>
                  <a:pt x="1117600" y="331508"/>
                </a:cubicBezTo>
                <a:cubicBezTo>
                  <a:pt x="1193800" y="248958"/>
                  <a:pt x="1204383" y="212975"/>
                  <a:pt x="1270000" y="255308"/>
                </a:cubicBezTo>
                <a:cubicBezTo>
                  <a:pt x="1335617" y="297641"/>
                  <a:pt x="1456267" y="627841"/>
                  <a:pt x="1511300" y="585508"/>
                </a:cubicBezTo>
                <a:cubicBezTo>
                  <a:pt x="1566333" y="543175"/>
                  <a:pt x="1528233" y="22475"/>
                  <a:pt x="1600200" y="1308"/>
                </a:cubicBezTo>
                <a:cubicBezTo>
                  <a:pt x="1672167" y="-19859"/>
                  <a:pt x="1807633" y="219324"/>
                  <a:pt x="1943100" y="4585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cxnSp>
        <p:nvCxnSpPr>
          <p:cNvPr id="25" name="连接符: 曲线 33"/>
          <p:cNvCxnSpPr/>
          <p:nvPr/>
        </p:nvCxnSpPr>
        <p:spPr>
          <a:xfrm rot="10800000">
            <a:off x="1692275" y="603250"/>
            <a:ext cx="573088" cy="527050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曲线 42"/>
          <p:cNvCxnSpPr/>
          <p:nvPr/>
        </p:nvCxnSpPr>
        <p:spPr>
          <a:xfrm rot="10800000">
            <a:off x="1566863" y="719138"/>
            <a:ext cx="573088" cy="525463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曲线 43"/>
          <p:cNvCxnSpPr/>
          <p:nvPr/>
        </p:nvCxnSpPr>
        <p:spPr>
          <a:xfrm rot="10800000">
            <a:off x="1433513" y="850900"/>
            <a:ext cx="571500" cy="527050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等腰三角形 27"/>
          <p:cNvSpPr/>
          <p:nvPr/>
        </p:nvSpPr>
        <p:spPr>
          <a:xfrm rot="2315709">
            <a:off x="2997200" y="346075"/>
            <a:ext cx="881063" cy="752475"/>
          </a:xfrm>
          <a:prstGeom prst="triangle">
            <a:avLst/>
          </a:prstGeom>
          <a:pattFill prst="pct75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9" name="等腰三角形 28"/>
          <p:cNvSpPr/>
          <p:nvPr/>
        </p:nvSpPr>
        <p:spPr>
          <a:xfrm rot="2315709">
            <a:off x="3370263" y="403225"/>
            <a:ext cx="881063" cy="750888"/>
          </a:xfrm>
          <a:prstGeom prst="triangle">
            <a:avLst/>
          </a:prstGeom>
          <a:pattFill prst="wdUpDiag">
            <a:fgClr>
              <a:schemeClr val="accent5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762" y="-14287"/>
            <a:ext cx="9148763" cy="5157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8288" y="4114800"/>
            <a:ext cx="2135188" cy="782638"/>
          </a:xfrm>
          <a:prstGeom prst="rect">
            <a:avLst/>
          </a:prstGeom>
          <a:pattFill prst="lgGrid">
            <a:fgClr>
              <a:srgbClr val="FFFF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744788" y="-47625"/>
            <a:ext cx="6350" cy="16383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311900" y="-15875"/>
            <a:ext cx="7938" cy="16383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525" y="2560638"/>
            <a:ext cx="779463" cy="2582863"/>
          </a:xfrm>
          <a:prstGeom prst="rect">
            <a:avLst/>
          </a:prstGeom>
          <a:pattFill prst="dashUpDiag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40250" y="2586038"/>
            <a:ext cx="4587875" cy="2581275"/>
          </a:xfrm>
          <a:prstGeom prst="rect">
            <a:avLst/>
          </a:prstGeom>
          <a:pattFill prst="dash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00288" y="1482725"/>
            <a:ext cx="4103688" cy="2528888"/>
          </a:xfrm>
          <a:prstGeom prst="rect">
            <a:avLst/>
          </a:prstGeom>
          <a:pattFill prst="pct30">
            <a:fgClr>
              <a:srgbClr val="EDC2C9"/>
            </a:fgClr>
            <a:bgClr>
              <a:schemeClr val="bg1"/>
            </a:bgClr>
          </a:patt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7935913" y="31750"/>
            <a:ext cx="1208088" cy="1443038"/>
          </a:xfrm>
          <a:custGeom>
            <a:avLst/>
            <a:gdLst>
              <a:gd name="connsiteX0" fmla="*/ 27012 w 1208468"/>
              <a:gd name="connsiteY0" fmla="*/ 0 h 1443389"/>
              <a:gd name="connsiteX1" fmla="*/ 1208468 w 1208468"/>
              <a:gd name="connsiteY1" fmla="*/ 0 h 1443389"/>
              <a:gd name="connsiteX2" fmla="*/ 1208468 w 1208468"/>
              <a:gd name="connsiteY2" fmla="*/ 1442571 h 1443389"/>
              <a:gd name="connsiteX3" fmla="*/ 1192260 w 1208468"/>
              <a:gd name="connsiteY3" fmla="*/ 1443389 h 1443389"/>
              <a:gd name="connsiteX4" fmla="*/ 0 w 1208468"/>
              <a:gd name="connsiteY4" fmla="*/ 251129 h 1443389"/>
              <a:gd name="connsiteX5" fmla="*/ 24223 w 1208468"/>
              <a:gd name="connsiteY5" fmla="*/ 10847 h 1443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8468" h="1443389">
                <a:moveTo>
                  <a:pt x="27012" y="0"/>
                </a:moveTo>
                <a:lnTo>
                  <a:pt x="1208468" y="0"/>
                </a:lnTo>
                <a:lnTo>
                  <a:pt x="1208468" y="1442571"/>
                </a:lnTo>
                <a:lnTo>
                  <a:pt x="1192260" y="1443389"/>
                </a:lnTo>
                <a:cubicBezTo>
                  <a:pt x="533793" y="1443389"/>
                  <a:pt x="0" y="909596"/>
                  <a:pt x="0" y="251129"/>
                </a:cubicBezTo>
                <a:cubicBezTo>
                  <a:pt x="0" y="168821"/>
                  <a:pt x="8341" y="88460"/>
                  <a:pt x="24223" y="1084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95700" y="6350"/>
            <a:ext cx="5448300" cy="773113"/>
          </a:xfrm>
          <a:prstGeom prst="rect">
            <a:avLst/>
          </a:prstGeom>
          <a:pattFill prst="solidDmnd">
            <a:fgClr>
              <a:srgbClr val="EDC2C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2" name="等腰三角形 11"/>
          <p:cNvSpPr/>
          <p:nvPr/>
        </p:nvSpPr>
        <p:spPr>
          <a:xfrm rot="20010022">
            <a:off x="862013" y="638175"/>
            <a:ext cx="798513" cy="687388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3" name="等腰三角形 12"/>
          <p:cNvSpPr/>
          <p:nvPr/>
        </p:nvSpPr>
        <p:spPr>
          <a:xfrm rot="20010022">
            <a:off x="998538" y="400050"/>
            <a:ext cx="798513" cy="687388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261350" y="3602038"/>
            <a:ext cx="882650" cy="1295400"/>
          </a:xfrm>
          <a:custGeom>
            <a:avLst/>
            <a:gdLst>
              <a:gd name="connsiteX0" fmla="*/ 648043 w 882208"/>
              <a:gd name="connsiteY0" fmla="*/ 0 h 1296086"/>
              <a:gd name="connsiteX1" fmla="*/ 778646 w 882208"/>
              <a:gd name="connsiteY1" fmla="*/ 13166 h 1296086"/>
              <a:gd name="connsiteX2" fmla="*/ 882208 w 882208"/>
              <a:gd name="connsiteY2" fmla="*/ 45314 h 1296086"/>
              <a:gd name="connsiteX3" fmla="*/ 882208 w 882208"/>
              <a:gd name="connsiteY3" fmla="*/ 1250773 h 1296086"/>
              <a:gd name="connsiteX4" fmla="*/ 778646 w 882208"/>
              <a:gd name="connsiteY4" fmla="*/ 1282920 h 1296086"/>
              <a:gd name="connsiteX5" fmla="*/ 648043 w 882208"/>
              <a:gd name="connsiteY5" fmla="*/ 1296086 h 1296086"/>
              <a:gd name="connsiteX6" fmla="*/ 0 w 882208"/>
              <a:gd name="connsiteY6" fmla="*/ 648043 h 1296086"/>
              <a:gd name="connsiteX7" fmla="*/ 648043 w 882208"/>
              <a:gd name="connsiteY7" fmla="*/ 0 h 129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2208" h="1296086">
                <a:moveTo>
                  <a:pt x="648043" y="0"/>
                </a:moveTo>
                <a:cubicBezTo>
                  <a:pt x="692781" y="0"/>
                  <a:pt x="736460" y="4534"/>
                  <a:pt x="778646" y="13166"/>
                </a:cubicBezTo>
                <a:lnTo>
                  <a:pt x="882208" y="45314"/>
                </a:lnTo>
                <a:lnTo>
                  <a:pt x="882208" y="1250773"/>
                </a:lnTo>
                <a:lnTo>
                  <a:pt x="778646" y="1282920"/>
                </a:lnTo>
                <a:cubicBezTo>
                  <a:pt x="736460" y="1291553"/>
                  <a:pt x="692781" y="1296086"/>
                  <a:pt x="648043" y="1296086"/>
                </a:cubicBezTo>
                <a:cubicBezTo>
                  <a:pt x="290139" y="1296086"/>
                  <a:pt x="0" y="1005947"/>
                  <a:pt x="0" y="648043"/>
                </a:cubicBezTo>
                <a:cubicBezTo>
                  <a:pt x="0" y="290139"/>
                  <a:pt x="290139" y="0"/>
                  <a:pt x="648043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5" name="不完整圆 17"/>
          <p:cNvSpPr/>
          <p:nvPr/>
        </p:nvSpPr>
        <p:spPr>
          <a:xfrm>
            <a:off x="8362950" y="3697288"/>
            <a:ext cx="1093788" cy="1095375"/>
          </a:xfrm>
          <a:prstGeom prst="pie">
            <a:avLst>
              <a:gd name="adj1" fmla="val 5413424"/>
              <a:gd name="adj2" fmla="val 162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1533525"/>
            <a:ext cx="622300" cy="1290638"/>
          </a:xfrm>
          <a:custGeom>
            <a:avLst/>
            <a:gdLst>
              <a:gd name="connsiteX0" fmla="*/ 0 w 622986"/>
              <a:gd name="connsiteY0" fmla="*/ 0 h 1291034"/>
              <a:gd name="connsiteX1" fmla="*/ 105546 w 622986"/>
              <a:gd name="connsiteY1" fmla="*/ 10640 h 1291034"/>
              <a:gd name="connsiteX2" fmla="*/ 622986 w 622986"/>
              <a:gd name="connsiteY2" fmla="*/ 645517 h 1291034"/>
              <a:gd name="connsiteX3" fmla="*/ 105546 w 622986"/>
              <a:gd name="connsiteY3" fmla="*/ 1280394 h 1291034"/>
              <a:gd name="connsiteX4" fmla="*/ 0 w 622986"/>
              <a:gd name="connsiteY4" fmla="*/ 1291034 h 1291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86" h="1291034">
                <a:moveTo>
                  <a:pt x="0" y="0"/>
                </a:moveTo>
                <a:lnTo>
                  <a:pt x="105546" y="10640"/>
                </a:lnTo>
                <a:cubicBezTo>
                  <a:pt x="400848" y="71068"/>
                  <a:pt x="622986" y="332351"/>
                  <a:pt x="622986" y="645517"/>
                </a:cubicBezTo>
                <a:cubicBezTo>
                  <a:pt x="622986" y="958683"/>
                  <a:pt x="400848" y="1219967"/>
                  <a:pt x="105546" y="1280394"/>
                </a:cubicBezTo>
                <a:lnTo>
                  <a:pt x="0" y="1291034"/>
                </a:lnTo>
                <a:close/>
              </a:path>
            </a:pathLst>
          </a:custGeom>
          <a:pattFill prst="ltVert">
            <a:fgClr>
              <a:schemeClr val="tx1">
                <a:lumMod val="95000"/>
                <a:lumOff val="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90800" y="1193800"/>
            <a:ext cx="3944938" cy="2579688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8" name="任意多边形: 形状 20"/>
          <p:cNvSpPr/>
          <p:nvPr/>
        </p:nvSpPr>
        <p:spPr>
          <a:xfrm rot="8650525">
            <a:off x="296863" y="4714875"/>
            <a:ext cx="1462088" cy="593725"/>
          </a:xfrm>
          <a:custGeom>
            <a:avLst/>
            <a:gdLst>
              <a:gd name="connsiteX0" fmla="*/ 0 w 1943100"/>
              <a:gd name="connsiteY0" fmla="*/ 788708 h 788708"/>
              <a:gd name="connsiteX1" fmla="*/ 381000 w 1943100"/>
              <a:gd name="connsiteY1" fmla="*/ 293408 h 788708"/>
              <a:gd name="connsiteX2" fmla="*/ 812800 w 1943100"/>
              <a:gd name="connsiteY2" fmla="*/ 750608 h 788708"/>
              <a:gd name="connsiteX3" fmla="*/ 1117600 w 1943100"/>
              <a:gd name="connsiteY3" fmla="*/ 331508 h 788708"/>
              <a:gd name="connsiteX4" fmla="*/ 1270000 w 1943100"/>
              <a:gd name="connsiteY4" fmla="*/ 255308 h 788708"/>
              <a:gd name="connsiteX5" fmla="*/ 1511300 w 1943100"/>
              <a:gd name="connsiteY5" fmla="*/ 585508 h 788708"/>
              <a:gd name="connsiteX6" fmla="*/ 1600200 w 1943100"/>
              <a:gd name="connsiteY6" fmla="*/ 1308 h 788708"/>
              <a:gd name="connsiteX7" fmla="*/ 1943100 w 1943100"/>
              <a:gd name="connsiteY7" fmla="*/ 458508 h 78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100" h="788708">
                <a:moveTo>
                  <a:pt x="0" y="788708"/>
                </a:moveTo>
                <a:cubicBezTo>
                  <a:pt x="122766" y="544233"/>
                  <a:pt x="245533" y="299758"/>
                  <a:pt x="381000" y="293408"/>
                </a:cubicBezTo>
                <a:cubicBezTo>
                  <a:pt x="516467" y="287058"/>
                  <a:pt x="690033" y="744258"/>
                  <a:pt x="812800" y="750608"/>
                </a:cubicBezTo>
                <a:cubicBezTo>
                  <a:pt x="935567" y="756958"/>
                  <a:pt x="1041400" y="414058"/>
                  <a:pt x="1117600" y="331508"/>
                </a:cubicBezTo>
                <a:cubicBezTo>
                  <a:pt x="1193800" y="248958"/>
                  <a:pt x="1204383" y="212975"/>
                  <a:pt x="1270000" y="255308"/>
                </a:cubicBezTo>
                <a:cubicBezTo>
                  <a:pt x="1335617" y="297641"/>
                  <a:pt x="1456267" y="627841"/>
                  <a:pt x="1511300" y="585508"/>
                </a:cubicBezTo>
                <a:cubicBezTo>
                  <a:pt x="1566333" y="543175"/>
                  <a:pt x="1528233" y="22475"/>
                  <a:pt x="1600200" y="1308"/>
                </a:cubicBezTo>
                <a:cubicBezTo>
                  <a:pt x="1672167" y="-19859"/>
                  <a:pt x="1807633" y="219324"/>
                  <a:pt x="1943100" y="4585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20010022">
            <a:off x="7529513" y="2055813"/>
            <a:ext cx="798513" cy="688975"/>
          </a:xfrm>
          <a:prstGeom prst="triangle">
            <a:avLst/>
          </a:prstGeom>
          <a:pattFill prst="pct40">
            <a:fgClr>
              <a:srgbClr val="FFFF00"/>
            </a:fgClr>
            <a:bgClr>
              <a:schemeClr val="bg1"/>
            </a:bgClr>
          </a:patt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0010022">
            <a:off x="7889875" y="2400300"/>
            <a:ext cx="582613" cy="501650"/>
          </a:xfrm>
          <a:prstGeom prst="triangle">
            <a:avLst/>
          </a:prstGeom>
          <a:solidFill>
            <a:srgbClr val="EDC2C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227263" y="4051300"/>
            <a:ext cx="862013" cy="86201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2" name="任意多边形: 形状 30"/>
          <p:cNvSpPr/>
          <p:nvPr/>
        </p:nvSpPr>
        <p:spPr>
          <a:xfrm rot="8650525">
            <a:off x="468313" y="4911725"/>
            <a:ext cx="1462088" cy="593725"/>
          </a:xfrm>
          <a:custGeom>
            <a:avLst/>
            <a:gdLst>
              <a:gd name="connsiteX0" fmla="*/ 0 w 1943100"/>
              <a:gd name="connsiteY0" fmla="*/ 788708 h 788708"/>
              <a:gd name="connsiteX1" fmla="*/ 381000 w 1943100"/>
              <a:gd name="connsiteY1" fmla="*/ 293408 h 788708"/>
              <a:gd name="connsiteX2" fmla="*/ 812800 w 1943100"/>
              <a:gd name="connsiteY2" fmla="*/ 750608 h 788708"/>
              <a:gd name="connsiteX3" fmla="*/ 1117600 w 1943100"/>
              <a:gd name="connsiteY3" fmla="*/ 331508 h 788708"/>
              <a:gd name="connsiteX4" fmla="*/ 1270000 w 1943100"/>
              <a:gd name="connsiteY4" fmla="*/ 255308 h 788708"/>
              <a:gd name="connsiteX5" fmla="*/ 1511300 w 1943100"/>
              <a:gd name="connsiteY5" fmla="*/ 585508 h 788708"/>
              <a:gd name="connsiteX6" fmla="*/ 1600200 w 1943100"/>
              <a:gd name="connsiteY6" fmla="*/ 1308 h 788708"/>
              <a:gd name="connsiteX7" fmla="*/ 1943100 w 1943100"/>
              <a:gd name="connsiteY7" fmla="*/ 458508 h 78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100" h="788708">
                <a:moveTo>
                  <a:pt x="0" y="788708"/>
                </a:moveTo>
                <a:cubicBezTo>
                  <a:pt x="122766" y="544233"/>
                  <a:pt x="245533" y="299758"/>
                  <a:pt x="381000" y="293408"/>
                </a:cubicBezTo>
                <a:cubicBezTo>
                  <a:pt x="516467" y="287058"/>
                  <a:pt x="690033" y="744258"/>
                  <a:pt x="812800" y="750608"/>
                </a:cubicBezTo>
                <a:cubicBezTo>
                  <a:pt x="935567" y="756958"/>
                  <a:pt x="1041400" y="414058"/>
                  <a:pt x="1117600" y="331508"/>
                </a:cubicBezTo>
                <a:cubicBezTo>
                  <a:pt x="1193800" y="248958"/>
                  <a:pt x="1204383" y="212975"/>
                  <a:pt x="1270000" y="255308"/>
                </a:cubicBezTo>
                <a:cubicBezTo>
                  <a:pt x="1335617" y="297641"/>
                  <a:pt x="1456267" y="627841"/>
                  <a:pt x="1511300" y="585508"/>
                </a:cubicBezTo>
                <a:cubicBezTo>
                  <a:pt x="1566333" y="543175"/>
                  <a:pt x="1528233" y="22475"/>
                  <a:pt x="1600200" y="1308"/>
                </a:cubicBezTo>
                <a:cubicBezTo>
                  <a:pt x="1672167" y="-19859"/>
                  <a:pt x="1807633" y="219324"/>
                  <a:pt x="1943100" y="4585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7096125" y="0"/>
            <a:ext cx="1528763" cy="1150938"/>
          </a:xfrm>
          <a:custGeom>
            <a:avLst/>
            <a:gdLst>
              <a:gd name="connsiteX0" fmla="*/ 108239 w 1528776"/>
              <a:gd name="connsiteY0" fmla="*/ 0 h 1150667"/>
              <a:gd name="connsiteX1" fmla="*/ 1420538 w 1528776"/>
              <a:gd name="connsiteY1" fmla="*/ 0 h 1150667"/>
              <a:gd name="connsiteX2" fmla="*/ 1468707 w 1528776"/>
              <a:gd name="connsiteY2" fmla="*/ 88745 h 1150667"/>
              <a:gd name="connsiteX3" fmla="*/ 1528776 w 1528776"/>
              <a:gd name="connsiteY3" fmla="*/ 386279 h 1150667"/>
              <a:gd name="connsiteX4" fmla="*/ 764388 w 1528776"/>
              <a:gd name="connsiteY4" fmla="*/ 1150667 h 1150667"/>
              <a:gd name="connsiteX5" fmla="*/ 0 w 1528776"/>
              <a:gd name="connsiteY5" fmla="*/ 386279 h 1150667"/>
              <a:gd name="connsiteX6" fmla="*/ 60070 w 1528776"/>
              <a:gd name="connsiteY6" fmla="*/ 88745 h 1150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8776" h="1150667">
                <a:moveTo>
                  <a:pt x="108239" y="0"/>
                </a:moveTo>
                <a:lnTo>
                  <a:pt x="1420538" y="0"/>
                </a:lnTo>
                <a:lnTo>
                  <a:pt x="1468707" y="88745"/>
                </a:lnTo>
                <a:cubicBezTo>
                  <a:pt x="1507387" y="180195"/>
                  <a:pt x="1528776" y="280739"/>
                  <a:pt x="1528776" y="386279"/>
                </a:cubicBezTo>
                <a:cubicBezTo>
                  <a:pt x="1528776" y="808439"/>
                  <a:pt x="1186548" y="1150667"/>
                  <a:pt x="764388" y="1150667"/>
                </a:cubicBezTo>
                <a:cubicBezTo>
                  <a:pt x="342228" y="1150667"/>
                  <a:pt x="0" y="808439"/>
                  <a:pt x="0" y="386279"/>
                </a:cubicBezTo>
                <a:cubicBezTo>
                  <a:pt x="0" y="280739"/>
                  <a:pt x="21390" y="180195"/>
                  <a:pt x="60070" y="88745"/>
                </a:cubicBezTo>
                <a:close/>
              </a:path>
            </a:pathLst>
          </a:custGeom>
          <a:pattFill prst="wdUpDiag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cxnSp>
        <p:nvCxnSpPr>
          <p:cNvPr id="24" name="连接符: 曲线 33"/>
          <p:cNvCxnSpPr/>
          <p:nvPr/>
        </p:nvCxnSpPr>
        <p:spPr>
          <a:xfrm rot="10800000">
            <a:off x="2543175" y="998538"/>
            <a:ext cx="574675" cy="534988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曲线 42"/>
          <p:cNvCxnSpPr/>
          <p:nvPr/>
        </p:nvCxnSpPr>
        <p:spPr>
          <a:xfrm rot="10800000">
            <a:off x="2417763" y="1114425"/>
            <a:ext cx="574675" cy="534988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曲线 43"/>
          <p:cNvCxnSpPr/>
          <p:nvPr/>
        </p:nvCxnSpPr>
        <p:spPr>
          <a:xfrm rot="10800000">
            <a:off x="2282825" y="1249363"/>
            <a:ext cx="574675" cy="534988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等腰三角形 26"/>
          <p:cNvSpPr/>
          <p:nvPr/>
        </p:nvSpPr>
        <p:spPr>
          <a:xfrm rot="2315709">
            <a:off x="1139825" y="1797050"/>
            <a:ext cx="885825" cy="763588"/>
          </a:xfrm>
          <a:prstGeom prst="triangle">
            <a:avLst/>
          </a:prstGeom>
          <a:pattFill prst="pct75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8" name="等腰三角形 27"/>
          <p:cNvSpPr/>
          <p:nvPr/>
        </p:nvSpPr>
        <p:spPr>
          <a:xfrm rot="2315709">
            <a:off x="1457325" y="1804988"/>
            <a:ext cx="885825" cy="763588"/>
          </a:xfrm>
          <a:prstGeom prst="triangle">
            <a:avLst/>
          </a:prstGeom>
          <a:pattFill prst="pct5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jpeg"/><Relationship Id="rId3" Type="http://schemas.openxmlformats.org/officeDocument/2006/relationships/image" Target="../media/image15.png"/><Relationship Id="rId2" Type="http://schemas.microsoft.com/office/2007/relationships/media" Target="file:///\\Pc-2\&#19978;&#35838;&#35838;&#20214;&#27719;&#24635;\&#24453;&#26657;&#23545;\R&#20116;&#35821;&#19979;&#12304;&#25945;&#26696;&#29256;&#12305;\&#31532;&#20108;&#21333;&#20803;\&#35821;&#25991;&#22253;&#22320;&#20108;&#12304;&#25945;&#26696;&#21305;&#37197;&#29256;&#12305;&#25512;&#33616;&#10084;\&#21382;&#21490;&#30340;&#22825;&#31354;.mp3" TargetMode="External"/><Relationship Id="rId1" Type="http://schemas.openxmlformats.org/officeDocument/2006/relationships/audio" Target="file:///\\Pc-2\&#19978;&#35838;&#35838;&#20214;&#27719;&#24635;\&#24453;&#26657;&#23545;\R&#20116;&#35821;&#19979;&#12304;&#25945;&#26696;&#29256;&#12305;\&#31532;&#20108;&#21333;&#20803;\&#35821;&#25991;&#22253;&#22320;&#20108;&#12304;&#25945;&#26696;&#21305;&#37197;&#29256;&#12305;&#25512;&#33616;&#10084;\&#21382;&#21490;&#30340;&#22825;&#31354;.mp3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15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 1"/>
          <p:cNvSpPr txBox="1"/>
          <p:nvPr/>
        </p:nvSpPr>
        <p:spPr>
          <a:xfrm>
            <a:off x="2122488" y="1635125"/>
            <a:ext cx="489902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语文园地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2"/>
          <p:cNvPicPr>
            <a:picLocks noChangeAspect="1"/>
          </p:cNvPicPr>
          <p:nvPr/>
        </p:nvPicPr>
        <p:blipFill>
          <a:blip r:embed="rId2"/>
          <a:srcRect l="35963" t="18835"/>
          <a:stretch>
            <a:fillRect/>
          </a:stretch>
        </p:blipFill>
        <p:spPr>
          <a:xfrm>
            <a:off x="3422650" y="2730500"/>
            <a:ext cx="2298700" cy="376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539750" y="815975"/>
            <a:ext cx="7777163" cy="1109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找一找本单元课文中带有这几个词语的句子。根据上下文猜测词义。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5038" y="1851025"/>
            <a:ext cx="72739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Clr>
                <a:schemeClr val="tx1"/>
              </a:buClr>
              <a:buAutoNum type="circleNumDbPlain"/>
            </a:pPr>
            <a:r>
              <a:rPr lang="zh-CN" altLang="en-US" sz="3200" b="1" dirty="0">
                <a:latin typeface="宋体" panose="02010600030101010101" pitchFamily="2" charset="-122"/>
              </a:rPr>
              <a:t>酒家道：“客官要肉便添来。”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20000"/>
              </a:lnSpc>
              <a:buClr>
                <a:schemeClr val="tx1"/>
              </a:buClr>
              <a:buAutoNum type="circleNumDbPlain"/>
            </a:pPr>
            <a:r>
              <a:rPr lang="zh-CN" altLang="en-US" sz="3200" b="1" dirty="0">
                <a:latin typeface="宋体" panose="02010600030101010101" pitchFamily="2" charset="-122"/>
              </a:rPr>
              <a:t>酒家道：“我是好意救你。你不信时，进来看官司榜文。”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20000"/>
              </a:lnSpc>
              <a:buClr>
                <a:schemeClr val="tx1"/>
              </a:buClr>
              <a:buAutoNum type="circleNumDbPlain"/>
            </a:pPr>
            <a:r>
              <a:rPr lang="zh-CN" altLang="en-US" sz="3200" b="1" dirty="0">
                <a:latin typeface="宋体" panose="02010600030101010101" pitchFamily="2" charset="-122"/>
              </a:rPr>
              <a:t>行到庙前，见这庙门上贴着一张印信榜文。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611188" y="987425"/>
            <a:ext cx="763270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猜一猜课外词语的大致意思，说一说你是用什么方法猜的。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8435" name="文本框 2"/>
          <p:cNvSpPr txBox="1"/>
          <p:nvPr/>
        </p:nvSpPr>
        <p:spPr>
          <a:xfrm>
            <a:off x="1116013" y="2716213"/>
            <a:ext cx="72009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驿站、郎中、客舍、货郎、墨客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2"/>
          <p:cNvSpPr txBox="1"/>
          <p:nvPr/>
        </p:nvSpPr>
        <p:spPr>
          <a:xfrm>
            <a:off x="357188" y="85725"/>
            <a:ext cx="1873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C85365"/>
                </a:solidFill>
                <a:latin typeface="宋体" panose="02010600030101010101" pitchFamily="2" charset="-122"/>
              </a:rPr>
              <a:t>学习方法</a:t>
            </a:r>
            <a:endParaRPr lang="zh-CN" altLang="en-US" sz="3200" b="1" dirty="0">
              <a:solidFill>
                <a:srgbClr val="C85365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800100"/>
            <a:ext cx="8064500" cy="3559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读下面的句子，注意加点的部分，说说你是怎么知道它们的意思的。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但有过往客商，可于巳、午、未三个时辰，结伙成队过冈。请勿自误。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石猴喜不自胜，忽抽身往外便走，复暝目蹲身，跳出水外。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9460" name="组合 8"/>
          <p:cNvGrpSpPr/>
          <p:nvPr/>
        </p:nvGrpSpPr>
        <p:grpSpPr>
          <a:xfrm>
            <a:off x="1949450" y="3101975"/>
            <a:ext cx="1604963" cy="979488"/>
            <a:chOff x="1166628" y="2604640"/>
            <a:chExt cx="1605172" cy="978729"/>
          </a:xfrm>
        </p:grpSpPr>
        <p:sp>
          <p:nvSpPr>
            <p:cNvPr id="19473" name="文本框 9"/>
            <p:cNvSpPr txBox="1"/>
            <p:nvPr/>
          </p:nvSpPr>
          <p:spPr>
            <a:xfrm>
              <a:off x="1166628" y="2604640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74" name="文本框 10"/>
            <p:cNvSpPr txBox="1"/>
            <p:nvPr/>
          </p:nvSpPr>
          <p:spPr>
            <a:xfrm>
              <a:off x="1547664" y="2604640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75" name="文本框 11"/>
            <p:cNvSpPr txBox="1"/>
            <p:nvPr/>
          </p:nvSpPr>
          <p:spPr>
            <a:xfrm>
              <a:off x="1979712" y="2604640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76" name="文本框 12"/>
            <p:cNvSpPr txBox="1"/>
            <p:nvPr/>
          </p:nvSpPr>
          <p:spPr>
            <a:xfrm>
              <a:off x="2411760" y="2604640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1" name="组合 20"/>
          <p:cNvGrpSpPr/>
          <p:nvPr/>
        </p:nvGrpSpPr>
        <p:grpSpPr>
          <a:xfrm>
            <a:off x="7272338" y="3101975"/>
            <a:ext cx="1173162" cy="979488"/>
            <a:chOff x="7308304" y="3218066"/>
            <a:chExt cx="1173124" cy="978729"/>
          </a:xfrm>
        </p:grpSpPr>
        <p:sp>
          <p:nvSpPr>
            <p:cNvPr id="19470" name="文本框 14"/>
            <p:cNvSpPr txBox="1"/>
            <p:nvPr/>
          </p:nvSpPr>
          <p:spPr>
            <a:xfrm>
              <a:off x="7308304" y="3218066"/>
              <a:ext cx="360040" cy="8603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71" name="文本框 15"/>
            <p:cNvSpPr txBox="1"/>
            <p:nvPr/>
          </p:nvSpPr>
          <p:spPr>
            <a:xfrm>
              <a:off x="7689340" y="3218066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72" name="文本框 16"/>
            <p:cNvSpPr txBox="1"/>
            <p:nvPr/>
          </p:nvSpPr>
          <p:spPr>
            <a:xfrm>
              <a:off x="8121388" y="3218066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2" name="组合 19"/>
          <p:cNvGrpSpPr/>
          <p:nvPr/>
        </p:nvGrpSpPr>
        <p:grpSpPr>
          <a:xfrm>
            <a:off x="1077913" y="3679825"/>
            <a:ext cx="806450" cy="979488"/>
            <a:chOff x="1114216" y="3795886"/>
            <a:chExt cx="807139" cy="978729"/>
          </a:xfrm>
        </p:grpSpPr>
        <p:sp>
          <p:nvSpPr>
            <p:cNvPr id="19468" name="文本框 17"/>
            <p:cNvSpPr txBox="1"/>
            <p:nvPr/>
          </p:nvSpPr>
          <p:spPr>
            <a:xfrm>
              <a:off x="1114216" y="3795886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69" name="文本框 18"/>
            <p:cNvSpPr txBox="1"/>
            <p:nvPr/>
          </p:nvSpPr>
          <p:spPr>
            <a:xfrm>
              <a:off x="1561315" y="3795886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3" name="组合 8"/>
          <p:cNvGrpSpPr/>
          <p:nvPr/>
        </p:nvGrpSpPr>
        <p:grpSpPr>
          <a:xfrm>
            <a:off x="3998913" y="2500313"/>
            <a:ext cx="1604962" cy="979487"/>
            <a:chOff x="1166628" y="2604640"/>
            <a:chExt cx="1605172" cy="978729"/>
          </a:xfrm>
        </p:grpSpPr>
        <p:sp>
          <p:nvSpPr>
            <p:cNvPr id="19464" name="文本框 9"/>
            <p:cNvSpPr txBox="1"/>
            <p:nvPr/>
          </p:nvSpPr>
          <p:spPr>
            <a:xfrm>
              <a:off x="1166628" y="2604640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65" name="文本框 10"/>
            <p:cNvSpPr txBox="1"/>
            <p:nvPr/>
          </p:nvSpPr>
          <p:spPr>
            <a:xfrm>
              <a:off x="1547665" y="2604640"/>
              <a:ext cx="360040" cy="8603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66" name="文本框 11"/>
            <p:cNvSpPr txBox="1"/>
            <p:nvPr/>
          </p:nvSpPr>
          <p:spPr>
            <a:xfrm>
              <a:off x="1979712" y="2604640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67" name="文本框 12"/>
            <p:cNvSpPr txBox="1"/>
            <p:nvPr/>
          </p:nvSpPr>
          <p:spPr>
            <a:xfrm>
              <a:off x="2411760" y="2604640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"/>
          <p:cNvSpPr txBox="1"/>
          <p:nvPr/>
        </p:nvSpPr>
        <p:spPr>
          <a:xfrm>
            <a:off x="528638" y="1376363"/>
            <a:ext cx="80676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众猴听说，即拱伏无违。一个个序齿排班，朝上礼拜，都称“千岁大王”。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83" name="组合 3"/>
          <p:cNvGrpSpPr/>
          <p:nvPr/>
        </p:nvGrpSpPr>
        <p:grpSpPr>
          <a:xfrm>
            <a:off x="3592513" y="1328738"/>
            <a:ext cx="1606550" cy="977900"/>
            <a:chOff x="1166628" y="2604640"/>
            <a:chExt cx="1605172" cy="978729"/>
          </a:xfrm>
        </p:grpSpPr>
        <p:sp>
          <p:nvSpPr>
            <p:cNvPr id="20490" name="文本框 4"/>
            <p:cNvSpPr txBox="1"/>
            <p:nvPr/>
          </p:nvSpPr>
          <p:spPr>
            <a:xfrm>
              <a:off x="1166628" y="2604640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91" name="文本框 5"/>
            <p:cNvSpPr txBox="1"/>
            <p:nvPr/>
          </p:nvSpPr>
          <p:spPr>
            <a:xfrm>
              <a:off x="1547664" y="2604640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92" name="文本框 6"/>
            <p:cNvSpPr txBox="1"/>
            <p:nvPr/>
          </p:nvSpPr>
          <p:spPr>
            <a:xfrm>
              <a:off x="1979712" y="2604640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93" name="文本框 7"/>
            <p:cNvSpPr txBox="1"/>
            <p:nvPr/>
          </p:nvSpPr>
          <p:spPr>
            <a:xfrm>
              <a:off x="2411760" y="2604640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484" name="组合 8"/>
          <p:cNvGrpSpPr/>
          <p:nvPr/>
        </p:nvGrpSpPr>
        <p:grpSpPr>
          <a:xfrm>
            <a:off x="6827838" y="1328738"/>
            <a:ext cx="1606550" cy="977900"/>
            <a:chOff x="1166628" y="2604640"/>
            <a:chExt cx="1605172" cy="978729"/>
          </a:xfrm>
        </p:grpSpPr>
        <p:sp>
          <p:nvSpPr>
            <p:cNvPr id="20486" name="文本框 9"/>
            <p:cNvSpPr txBox="1"/>
            <p:nvPr/>
          </p:nvSpPr>
          <p:spPr>
            <a:xfrm>
              <a:off x="1166628" y="2604640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87" name="文本框 10"/>
            <p:cNvSpPr txBox="1"/>
            <p:nvPr/>
          </p:nvSpPr>
          <p:spPr>
            <a:xfrm>
              <a:off x="1547664" y="2604640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88" name="文本框 11"/>
            <p:cNvSpPr txBox="1"/>
            <p:nvPr/>
          </p:nvSpPr>
          <p:spPr>
            <a:xfrm>
              <a:off x="1979712" y="2604640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89" name="文本框 12"/>
            <p:cNvSpPr txBox="1"/>
            <p:nvPr/>
          </p:nvSpPr>
          <p:spPr>
            <a:xfrm>
              <a:off x="2411760" y="2604640"/>
              <a:ext cx="360040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17525" y="3076575"/>
            <a:ext cx="7632700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想一想这些句子是什么意思？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323850" y="484188"/>
            <a:ext cx="76327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说一说加点的词语在句子中的意思。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5338" y="1270000"/>
            <a:ext cx="7735887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请勿自误：请不要使自己受伤害。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喜不自胜：欢喜得控制不住自己。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瞑目蹲身：闭上眼睛，蹲下身子。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拱伏无违：伏在地上，朝上礼拜，不违抗。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序齿排班：按年龄长幼来排列顺序。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07038" y="1492250"/>
            <a:ext cx="3241675" cy="1871663"/>
            <a:chOff x="5652120" y="1563638"/>
            <a:chExt cx="3240360" cy="1872208"/>
          </a:xfrm>
        </p:grpSpPr>
        <p:sp>
          <p:nvSpPr>
            <p:cNvPr id="4" name="云形标注 3"/>
            <p:cNvSpPr/>
            <p:nvPr/>
          </p:nvSpPr>
          <p:spPr>
            <a:xfrm>
              <a:off x="5652120" y="1563638"/>
              <a:ext cx="3240360" cy="1872208"/>
            </a:xfrm>
            <a:prstGeom prst="cloudCallout">
              <a:avLst>
                <a:gd name="adj1" fmla="val -27746"/>
                <a:gd name="adj2" fmla="val 70494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10" name="文本框 4"/>
            <p:cNvSpPr txBox="1"/>
            <p:nvPr/>
          </p:nvSpPr>
          <p:spPr>
            <a:xfrm>
              <a:off x="6048164" y="1670889"/>
              <a:ext cx="2448272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latin typeface="宋体" panose="02010600030101010101" pitchFamily="2" charset="-122"/>
                </a:rPr>
                <a:t>    你是怎么知道它们的意思的？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charRg st="48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charRg st="4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charRg st="4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107950" y="11113"/>
            <a:ext cx="2374900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C8536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C8536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C8536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rgbClr val="C8536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历史的天空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515100" y="693738"/>
            <a:ext cx="1049338" cy="1049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文本框 3"/>
          <p:cNvSpPr txBox="1"/>
          <p:nvPr/>
        </p:nvSpPr>
        <p:spPr>
          <a:xfrm>
            <a:off x="1258888" y="915988"/>
            <a:ext cx="46799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歌曲欣赏：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历史的天空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5503" y="1724156"/>
            <a:ext cx="3871161" cy="2903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323850" y="268288"/>
            <a:ext cx="7632700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本单元课文中出现了哪些人物？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425" y="923925"/>
            <a:ext cx="8064500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诸葛亮、周瑜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草船借箭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》——《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武松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景阳冈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》——《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水浒传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孙悟空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猴王出世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》——《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西游记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贾宝玉、林黛玉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红楼春趣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》——《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红楼梦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43475" y="1500188"/>
            <a:ext cx="3673475" cy="1871662"/>
            <a:chOff x="5220072" y="1563638"/>
            <a:chExt cx="3672408" cy="1872208"/>
          </a:xfrm>
        </p:grpSpPr>
        <p:sp>
          <p:nvSpPr>
            <p:cNvPr id="5" name="云形标注 4"/>
            <p:cNvSpPr/>
            <p:nvPr/>
          </p:nvSpPr>
          <p:spPr>
            <a:xfrm>
              <a:off x="5220072" y="1563638"/>
              <a:ext cx="3672408" cy="1872208"/>
            </a:xfrm>
            <a:prstGeom prst="cloudCallout">
              <a:avLst>
                <a:gd name="adj1" fmla="val -67203"/>
                <a:gd name="adj2" fmla="val 26573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558" name="文本框 5"/>
            <p:cNvSpPr txBox="1"/>
            <p:nvPr/>
          </p:nvSpPr>
          <p:spPr>
            <a:xfrm>
              <a:off x="5436096" y="1670889"/>
              <a:ext cx="3060340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latin typeface="宋体" panose="02010600030101010101" pitchFamily="2" charset="-122"/>
                </a:rPr>
                <a:t>    哪个人物给你留下了深刻的印象，为什么？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7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27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27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27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8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48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48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48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1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charRg st="71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charRg st="71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charRg st="71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504825" y="990600"/>
            <a:ext cx="81343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下面句子描写的都是本单元课文中的人物，读一读，猜猜写的是谁，说说你的理由。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6263" y="2185988"/>
            <a:ext cx="79914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身穿金甲亮堂堂，头戴金冠光映映。手举金箍棒一根，足踏云鞋皆相称。一双怪眼似明星，两耳过肩查又硬。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1131888"/>
            <a:ext cx="8135937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身长八尺，面如冠玉，头戴纶巾，身披鹤氅，飘飘然有神仙之概。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身躯凛凛，相貌堂堂。一双眼光射寒星，两弯眉浑如刷漆。胸脯横阔，有万夫难敌之威风；语话轩昂，吐千丈凌云之志气。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30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3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3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4213" y="915988"/>
            <a:ext cx="8064500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三段话都运用了外貌描写来表现人物的特点。第一段话写的是孙悟空，从“金箍棒”一词可以猜出来。第二段话写的是诸葛亮，从“纶巾、鹤氅”可以猜出来。第三段话写的是武松，从“相貌堂堂、万夫难敌”可以猜出来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1">
            <a:hlinkClick r:id="rId1" action="ppaction://hlinksldjump"/>
          </p:cNvPr>
          <p:cNvSpPr txBox="1"/>
          <p:nvPr/>
        </p:nvSpPr>
        <p:spPr>
          <a:xfrm>
            <a:off x="2268538" y="2066925"/>
            <a:ext cx="2376487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9" name="文本框 2">
            <a:hlinkClick r:id="rId2" action="ppaction://hlinksldjump"/>
          </p:cNvPr>
          <p:cNvSpPr txBox="1"/>
          <p:nvPr/>
        </p:nvSpPr>
        <p:spPr>
          <a:xfrm>
            <a:off x="4427538" y="2066925"/>
            <a:ext cx="2376487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"/>
          <p:cNvSpPr txBox="1"/>
          <p:nvPr/>
        </p:nvSpPr>
        <p:spPr>
          <a:xfrm>
            <a:off x="323850" y="80963"/>
            <a:ext cx="1873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C85365"/>
                </a:solidFill>
                <a:latin typeface="宋体" panose="02010600030101010101" pitchFamily="2" charset="-122"/>
              </a:rPr>
              <a:t>日积月累</a:t>
            </a:r>
            <a:endParaRPr lang="zh-CN" altLang="en-US" sz="3200" b="1" dirty="0">
              <a:solidFill>
                <a:srgbClr val="C85365"/>
              </a:solidFill>
              <a:latin typeface="宋体" panose="02010600030101010101" pitchFamily="2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1800225" y="876300"/>
            <a:ext cx="5543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游戏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</a:rPr>
              <a:t>诗歌挑战赛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27652" name="文本框 3"/>
          <p:cNvSpPr txBox="1"/>
          <p:nvPr/>
        </p:nvSpPr>
        <p:spPr>
          <a:xfrm>
            <a:off x="684213" y="1635125"/>
            <a:ext cx="78486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规则：老师出上句，学生对下句。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3963" y="2397125"/>
            <a:ext cx="32400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独在异乡为异客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4413" y="2397125"/>
            <a:ext cx="32400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每逢佳节倍思亲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23963" y="3074988"/>
            <a:ext cx="32400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劝君更尽一杯酒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24413" y="3074988"/>
            <a:ext cx="32400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西出阳关无故人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23963" y="3754438"/>
            <a:ext cx="32400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明月松间照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24413" y="3754438"/>
            <a:ext cx="32400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清泉石上流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755650" y="987425"/>
            <a:ext cx="7848600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王维（约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701—761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字摩诘，唐代诗人、画家，官至尚书右丞。王维在诗歌上的成就是多方面的，无论边塞、山水诗，无论律诗、绝句等，都有脍炙人口的佳篇流传。王维又是一位著名的绘画大师。苏轼称他“诗中有画，画中有诗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755650" y="1047750"/>
            <a:ext cx="7848600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无论是名山大川的壮丽宏伟，或者是边疆关塞的壮阔荒凉，小桥流水的恬静，他都能准确、生动地通过诗句展现出来，着墨不多，意境高远，诗情与画意完全融合成为一个整体，有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王右丞集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/>
          <a:srcRect b="11056"/>
          <a:stretch>
            <a:fillRect/>
          </a:stretch>
        </p:blipFill>
        <p:spPr>
          <a:xfrm>
            <a:off x="827584" y="1969951"/>
            <a:ext cx="3888432" cy="2350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3" name="文本框 3"/>
          <p:cNvSpPr txBox="1"/>
          <p:nvPr/>
        </p:nvSpPr>
        <p:spPr>
          <a:xfrm>
            <a:off x="1819275" y="1138238"/>
            <a:ext cx="23526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4000" b="1" dirty="0">
                <a:latin typeface="宋体" panose="02010600030101010101" pitchFamily="2" charset="-122"/>
              </a:rPr>
              <a:t>鸟鸣涧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233738" y="1250950"/>
            <a:ext cx="588963" cy="58896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8888" y="484188"/>
            <a:ext cx="453707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山涧，两山之间的小溪。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19700" y="2066925"/>
            <a:ext cx="316865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题意：小鸟在两山之间的小溪边鸣叫。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/>
      <p:bldP spid="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/>
          <p:cNvSpPr txBox="1"/>
          <p:nvPr/>
        </p:nvSpPr>
        <p:spPr>
          <a:xfrm>
            <a:off x="1366838" y="627063"/>
            <a:ext cx="6408737" cy="3287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鸟鸣涧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王维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人闲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桂花落，夜静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春山空。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月出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惊山鸟，时鸣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春涧中。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1419225"/>
            <a:ext cx="4752975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这首诗的诗眼是什么？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67400" y="1370013"/>
            <a:ext cx="144145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静、空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088" y="2403475"/>
            <a:ext cx="7345362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哪些句子、词、字让你感受到了鸟鸣涧的静？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3"/>
          <p:cNvSpPr txBox="1"/>
          <p:nvPr/>
        </p:nvSpPr>
        <p:spPr>
          <a:xfrm>
            <a:off x="647700" y="854075"/>
            <a:ext cx="7848600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圈出诗人写的景物。标出诗句中的动词。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3795" name="文本框 4"/>
          <p:cNvSpPr txBox="1"/>
          <p:nvPr/>
        </p:nvSpPr>
        <p:spPr>
          <a:xfrm>
            <a:off x="1619250" y="1495425"/>
            <a:ext cx="5689600" cy="2747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鸟鸣涧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4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王维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人闲桂花落，夜静春山空。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月出惊山鸟，时鸣春涧中。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43213" y="2982913"/>
            <a:ext cx="865188" cy="573088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272088" y="2982913"/>
            <a:ext cx="863600" cy="573088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65325" y="3676650"/>
            <a:ext cx="503238" cy="573088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219450" y="3676650"/>
            <a:ext cx="863600" cy="573088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3746500" y="3470275"/>
            <a:ext cx="225425" cy="193675"/>
          </a:xfrm>
          <a:prstGeom prst="triangl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2522538" y="4143375"/>
            <a:ext cx="225425" cy="193675"/>
          </a:xfrm>
          <a:prstGeom prst="triangl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2916238" y="4143375"/>
            <a:ext cx="225425" cy="193675"/>
          </a:xfrm>
          <a:prstGeom prst="triangl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4978400" y="4143375"/>
            <a:ext cx="225425" cy="193675"/>
          </a:xfrm>
          <a:prstGeom prst="triangl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8313" y="1419225"/>
            <a:ext cx="7991475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这些都是动词，这些动词说明这里是有声音的，有声音怎么能叫安静呢？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4819" name="文本框 2"/>
          <p:cNvSpPr txBox="1"/>
          <p:nvPr/>
        </p:nvSpPr>
        <p:spPr>
          <a:xfrm>
            <a:off x="1763713" y="627063"/>
            <a:ext cx="5688012" cy="679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人闲、花落、月出、鸟鸣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0113" y="2787650"/>
            <a:ext cx="76327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诗人写动是为了衬托出环境的安静，这就叫“以动写静”。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2"/>
          <p:cNvSpPr txBox="1"/>
          <p:nvPr/>
        </p:nvSpPr>
        <p:spPr>
          <a:xfrm>
            <a:off x="539750" y="1563688"/>
            <a:ext cx="7848600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你还从哪些词中感受到鸟鸣涧的安静？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43213" y="2716213"/>
            <a:ext cx="3744912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闲、静、空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1727200" y="339725"/>
            <a:ext cx="5688013" cy="3078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4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鸟鸣涧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4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王维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4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人闲桂花落，夜静春山空。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4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月出惊山鸟，时鸣春涧中。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3813" y="3651250"/>
            <a:ext cx="57610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猜一猜这首诗诗句的意思。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3492500" y="195263"/>
            <a:ext cx="2374900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C8536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C8536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C8536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rgbClr val="C8536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文本框 2"/>
          <p:cNvSpPr txBox="1"/>
          <p:nvPr/>
        </p:nvSpPr>
        <p:spPr>
          <a:xfrm>
            <a:off x="323850" y="93663"/>
            <a:ext cx="1873250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C85365"/>
                </a:solidFill>
                <a:latin typeface="宋体" panose="02010600030101010101" pitchFamily="2" charset="-122"/>
              </a:rPr>
              <a:t>交流平台</a:t>
            </a:r>
            <a:endParaRPr lang="zh-CN" altLang="en-US" sz="3200" b="1" dirty="0">
              <a:solidFill>
                <a:srgbClr val="C85365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831850" y="987425"/>
            <a:ext cx="769620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你们读了哪些古典名著？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课文讲的是哪四个故事？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四个故事中的中心人物分别是谁？你最喜欢谁？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阅读这些古典名著的时候，你遇到了哪些困难？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charRg st="24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charRg st="24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charRg st="24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6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charRg st="46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charRg st="46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charRg st="46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1"/>
          <p:cNvSpPr txBox="1"/>
          <p:nvPr/>
        </p:nvSpPr>
        <p:spPr>
          <a:xfrm>
            <a:off x="647700" y="1708150"/>
            <a:ext cx="78486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整首诗以动写静，描绘了一个什么样的画面呢？请大家观察古诗边的插图，感受“诗中有画，画中有诗”的意境。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1619250" y="1376363"/>
            <a:ext cx="5689600" cy="274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鸟鸣涧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4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王维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人闲桂花落，夜静春山空。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月出惊山鸟，时鸣春涧中。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5" name="文本框 2"/>
          <p:cNvSpPr txBox="1"/>
          <p:nvPr/>
        </p:nvSpPr>
        <p:spPr>
          <a:xfrm>
            <a:off x="900113" y="627063"/>
            <a:ext cx="7127875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背诵古诗。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6725" y="771525"/>
            <a:ext cx="8208963" cy="4024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本单元的课文内容理解起来有些难度，如果掌握一些方法，阅读起来就能够更加顺畅，也能更有收获。</a:t>
            </a:r>
            <a:endParaRPr lang="zh-CN" altLang="en-US" sz="3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可以联系上下文猜测语句的意思。如</a:t>
            </a:r>
            <a:r>
              <a:rPr lang="en-US" altLang="zh-CN" sz="31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</a:rPr>
              <a:t>猴王出世</a:t>
            </a:r>
            <a:r>
              <a:rPr lang="en-US" altLang="zh-CN" sz="31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中的“每受天真地秀，日精月华，感之既久，遂有灵通之意”，联系上文的“仙石”，我大致猜到这句话在讲仙石很有灵性。</a:t>
            </a:r>
            <a:endParaRPr lang="zh-CN" altLang="en-US" sz="3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0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50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50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50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522288" y="1131888"/>
            <a:ext cx="8099425" cy="287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</a:rPr>
              <a:t>    遇到一些较难理解的语句，不用反复琢磨，如</a:t>
            </a:r>
            <a:r>
              <a:rPr lang="en-US" altLang="zh-CN" sz="31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</a:rPr>
              <a:t>红楼春趣</a:t>
            </a:r>
            <a:r>
              <a:rPr lang="en-US" altLang="zh-CN" sz="31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</a:rPr>
              <a:t>中“剪子股儿、籰子”等词语，只要知道是与风筝有关的物品就行了。    </a:t>
            </a:r>
            <a:endParaRPr lang="en-US" altLang="zh-CN" sz="3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读</a:t>
            </a:r>
            <a:r>
              <a:rPr lang="en-US" altLang="zh-CN" sz="31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</a:rPr>
              <a:t>景阳冈</a:t>
            </a:r>
            <a:r>
              <a:rPr lang="en-US" altLang="zh-CN" sz="31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</a:rPr>
              <a:t>的时候，我借助资料对武松有了更多的了解，也有了阅读古典名著的兴趣。</a:t>
            </a:r>
            <a:endParaRPr lang="zh-CN" altLang="en-US" sz="3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755650" y="1231900"/>
            <a:ext cx="76327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我结合看过的电影、电视剧，加深了对课文的理解，得到了更多阅读的乐趣。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088" y="2427288"/>
            <a:ext cx="76327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你从他们的交流中发现了什么？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你还知道哪些阅读古典名著的方法？与大家分享一下？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5288" y="1203325"/>
            <a:ext cx="8353425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小结：“囫囵吞枣”式快速阅读法、“细嚼慢咽”式精读法、“断章取篇”式细读法、“如牛反刍”式品读法、对比阅读法，都是阅读古典名著的好方法。还有一种好方法：一边读一边圈点勾画，写批注。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2"/>
          <p:cNvSpPr txBox="1"/>
          <p:nvPr/>
        </p:nvSpPr>
        <p:spPr>
          <a:xfrm>
            <a:off x="107950" y="84138"/>
            <a:ext cx="23749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C85365"/>
                </a:solidFill>
                <a:latin typeface="宋体" panose="02010600030101010101" pitchFamily="2" charset="-122"/>
              </a:rPr>
              <a:t>词句段运用</a:t>
            </a:r>
            <a:endParaRPr lang="zh-CN" altLang="en-US" sz="3200" b="1" dirty="0">
              <a:solidFill>
                <a:srgbClr val="C85365"/>
              </a:solidFill>
              <a:latin typeface="宋体" panose="02010600030101010101" pitchFamily="2" charset="-122"/>
            </a:endParaRPr>
          </a:p>
        </p:txBody>
      </p:sp>
      <p:sp>
        <p:nvSpPr>
          <p:cNvPr id="15363" name="文本框 2"/>
          <p:cNvSpPr txBox="1"/>
          <p:nvPr/>
        </p:nvSpPr>
        <p:spPr>
          <a:xfrm>
            <a:off x="1439863" y="1082675"/>
            <a:ext cx="6264275" cy="1795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榜文  印信  驿站  郎中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店家  客舍  货郎  墨客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650" y="3290888"/>
            <a:ext cx="76327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你准备用什么办法猜出它们的大致意思？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987425"/>
            <a:ext cx="76327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分一分，哪几个词是课文中的，哪几个词是课外的？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8888" y="2284413"/>
            <a:ext cx="7343775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课内词语：榜文、印信、店家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课外词语：驿站、郎中、客舍、货郎、墨客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2108</Words>
  <Application>WPS 演示</Application>
  <PresentationFormat>全屏显示(16:9)</PresentationFormat>
  <Paragraphs>208</Paragraphs>
  <Slides>32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Cambria</vt:lpstr>
      <vt:lpstr>黑体</vt:lpstr>
      <vt:lpstr>字魂59号-创粗黑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751</cp:revision>
  <dcterms:created xsi:type="dcterms:W3CDTF">2016-10-29T08:56:00Z</dcterms:created>
  <dcterms:modified xsi:type="dcterms:W3CDTF">2023-11-13T12:28:07Z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C04DBB93FB3645088148124AC8C51BA9_13</vt:lpwstr>
  </property>
  <property fmtid="{D5CDD505-2E9C-101B-9397-08002B2CF9AE}" pid="4" name="KSOProductBuildVer">
    <vt:lpwstr>2052-12.1.0.15374</vt:lpwstr>
  </property>
</Properties>
</file>