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22"/>
  </p:notesMasterIdLst>
  <p:sldIdLst>
    <p:sldId id="256" r:id="rId4"/>
    <p:sldId id="257" r:id="rId5"/>
    <p:sldId id="328" r:id="rId6"/>
    <p:sldId id="266" r:id="rId7"/>
    <p:sldId id="296" r:id="rId8"/>
    <p:sldId id="297" r:id="rId9"/>
    <p:sldId id="298" r:id="rId10"/>
    <p:sldId id="299" r:id="rId11"/>
    <p:sldId id="300" r:id="rId12"/>
    <p:sldId id="301" r:id="rId13"/>
    <p:sldId id="344" r:id="rId14"/>
    <p:sldId id="278" r:id="rId15"/>
    <p:sldId id="321" r:id="rId16"/>
    <p:sldId id="276" r:id="rId17"/>
    <p:sldId id="277" r:id="rId18"/>
    <p:sldId id="281" r:id="rId19"/>
    <p:sldId id="263" r:id="rId20"/>
    <p:sldId id="353" r:id="rId21"/>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15" userDrawn="1">
          <p15:clr>
            <a:srgbClr val="A4A3A4"/>
          </p15:clr>
        </p15:guide>
        <p15:guide id="2" pos="379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6096E6"/>
    <a:srgbClr val="FFBA55"/>
    <a:srgbClr val="EC5F74"/>
    <a:srgbClr val="56CA95"/>
    <a:srgbClr val="00B4FF"/>
    <a:srgbClr val="ECECEC"/>
    <a:srgbClr val="DCDCDC"/>
    <a:srgbClr val="F0F0F0"/>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215"/>
        <p:guide pos="379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6" Type="http://schemas.openxmlformats.org/officeDocument/2006/relationships/tags" Target="tags/tag2.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notesMaster" Target="notesMasters/notesMaster1.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4.png"/><Relationship Id="rId2" Type="http://schemas.openxmlformats.org/officeDocument/2006/relationships/tags" Target="../tags/tag1.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5.pn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5.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18.png"/><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2.png"/><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3.png"/><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4159047" y="2169041"/>
            <a:ext cx="3611880" cy="922020"/>
          </a:xfrm>
          <a:prstGeom prst="rect">
            <a:avLst/>
          </a:prstGeom>
          <a:noFill/>
        </p:spPr>
        <p:txBody>
          <a:bodyPr wrap="none" rtlCol="0">
            <a:spAutoFit/>
          </a:bodyPr>
          <a:lstStyle/>
          <a:p>
            <a:r>
              <a:rPr kumimoji="1" lang="zh-CN" altLang="en-US" sz="5400" b="1" dirty="0">
                <a:solidFill>
                  <a:srgbClr val="00B4FF"/>
                </a:solidFill>
              </a:rPr>
              <a:t>分数乘小数</a:t>
            </a:r>
            <a:endParaRPr kumimoji="1" lang="zh-CN" altLang="en-US" sz="5400" b="1" dirty="0">
              <a:solidFill>
                <a:srgbClr val="00B4FF"/>
              </a:solidFill>
            </a:endParaRPr>
          </a:p>
        </p:txBody>
      </p:sp>
      <p:sp>
        <p:nvSpPr>
          <p:cNvPr id="4" name="文本框 3"/>
          <p:cNvSpPr txBox="1"/>
          <p:nvPr/>
        </p:nvSpPr>
        <p:spPr>
          <a:xfrm>
            <a:off x="4248379" y="3471277"/>
            <a:ext cx="3627120" cy="368300"/>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六年级上册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65" name="组合 64"/>
          <p:cNvGrpSpPr/>
          <p:nvPr/>
        </p:nvGrpSpPr>
        <p:grpSpPr>
          <a:xfrm>
            <a:off x="4375785" y="1108710"/>
            <a:ext cx="2771140" cy="1233170"/>
            <a:chOff x="6491" y="1826"/>
            <a:chExt cx="4364" cy="1942"/>
          </a:xfrm>
        </p:grpSpPr>
        <p:grpSp>
          <p:nvGrpSpPr>
            <p:cNvPr id="64" name="组合 63"/>
            <p:cNvGrpSpPr/>
            <p:nvPr/>
          </p:nvGrpSpPr>
          <p:grpSpPr>
            <a:xfrm>
              <a:off x="6491" y="1826"/>
              <a:ext cx="4364" cy="1942"/>
              <a:chOff x="6491" y="1826"/>
              <a:chExt cx="4364" cy="1942"/>
            </a:xfrm>
          </p:grpSpPr>
          <p:grpSp>
            <p:nvGrpSpPr>
              <p:cNvPr id="60" name="组合 59"/>
              <p:cNvGrpSpPr/>
              <p:nvPr/>
            </p:nvGrpSpPr>
            <p:grpSpPr>
              <a:xfrm rot="0">
                <a:off x="6491" y="1826"/>
                <a:ext cx="4365" cy="1942"/>
                <a:chOff x="1895" y="4083"/>
                <a:chExt cx="7143" cy="2324"/>
              </a:xfrm>
            </p:grpSpPr>
            <p:sp>
              <p:nvSpPr>
                <p:cNvPr id="61" name="圆角矩形 60"/>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2" name="圆角矩形 61"/>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3" name="圆角矩形 62"/>
              <p:cNvSpPr/>
              <p:nvPr/>
            </p:nvSpPr>
            <p:spPr>
              <a:xfrm>
                <a:off x="6621" y="1991"/>
                <a:ext cx="4082" cy="1587"/>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68" name="组合 67"/>
            <p:cNvGrpSpPr/>
            <p:nvPr/>
          </p:nvGrpSpPr>
          <p:grpSpPr>
            <a:xfrm rot="0">
              <a:off x="7460" y="2250"/>
              <a:ext cx="2417" cy="1298"/>
              <a:chOff x="10806" y="3081"/>
              <a:chExt cx="2417" cy="1298"/>
            </a:xfrm>
          </p:grpSpPr>
          <p:sp>
            <p:nvSpPr>
              <p:cNvPr id="72" name="文本框 71"/>
              <p:cNvSpPr txBox="1"/>
              <p:nvPr/>
            </p:nvSpPr>
            <p:spPr>
              <a:xfrm>
                <a:off x="10806" y="3225"/>
                <a:ext cx="2417" cy="822"/>
              </a:xfrm>
              <a:prstGeom prst="rect">
                <a:avLst/>
              </a:prstGeom>
              <a:noFill/>
            </p:spPr>
            <p:txBody>
              <a:bodyPr wrap="none" rtlCol="0" anchor="t">
                <a:spAutoFit/>
              </a:bodyPr>
              <a:p>
                <a:r>
                  <a:rPr lang="en-US" altLang="zh-CN" sz="2800">
                    <a:latin typeface="Arial" panose="020B0604020202020204" pitchFamily="34" charset="0"/>
                  </a:rPr>
                  <a:t>2.4</a:t>
                </a:r>
                <a:r>
                  <a:rPr lang="zh-CN" altLang="en-US" sz="2800">
                    <a:latin typeface="Arial" panose="020B0604020202020204" pitchFamily="34" charset="0"/>
                  </a:rPr>
                  <a:t>×</a:t>
                </a:r>
                <a:r>
                  <a:rPr lang="en-US" altLang="zh-CN" sz="2800">
                    <a:latin typeface="Arial" panose="020B0604020202020204" pitchFamily="34" charset="0"/>
                  </a:rPr>
                  <a:t>      </a:t>
                </a:r>
                <a:endParaRPr lang="en-US" altLang="zh-CN" sz="2800">
                  <a:latin typeface="Arial" panose="020B0604020202020204" pitchFamily="34" charset="0"/>
                </a:endParaRPr>
              </a:p>
            </p:txBody>
          </p:sp>
          <p:grpSp>
            <p:nvGrpSpPr>
              <p:cNvPr id="69" name="Group 6"/>
              <p:cNvGrpSpPr/>
              <p:nvPr/>
            </p:nvGrpSpPr>
            <p:grpSpPr>
              <a:xfrm>
                <a:off x="12186" y="3081"/>
                <a:ext cx="908" cy="1298"/>
                <a:chOff x="4876" y="2848"/>
                <a:chExt cx="363" cy="519"/>
              </a:xfrm>
            </p:grpSpPr>
            <p:sp>
              <p:nvSpPr>
                <p:cNvPr id="70" name="Text Box 7"/>
                <p:cNvSpPr txBox="1"/>
                <p:nvPr/>
              </p:nvSpPr>
              <p:spPr>
                <a:xfrm>
                  <a:off x="4876" y="2848"/>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4</a:t>
                  </a:r>
                  <a:endParaRPr lang="en-US" altLang="zh-CN" sz="2800" dirty="0">
                    <a:solidFill>
                      <a:schemeClr val="tx1"/>
                    </a:solidFill>
                    <a:latin typeface="+mj-ea"/>
                    <a:ea typeface="+mj-ea"/>
                  </a:endParaRPr>
                </a:p>
              </p:txBody>
            </p:sp>
            <p:sp>
              <p:nvSpPr>
                <p:cNvPr id="71"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grpSp>
      <p:grpSp>
        <p:nvGrpSpPr>
          <p:cNvPr id="66" name="组合 65"/>
          <p:cNvGrpSpPr/>
          <p:nvPr/>
        </p:nvGrpSpPr>
        <p:grpSpPr>
          <a:xfrm rot="0">
            <a:off x="4991100" y="2827020"/>
            <a:ext cx="1534795" cy="824230"/>
            <a:chOff x="10806" y="3081"/>
            <a:chExt cx="2417" cy="1298"/>
          </a:xfrm>
        </p:grpSpPr>
        <p:sp>
          <p:nvSpPr>
            <p:cNvPr id="67" name="文本框 66"/>
            <p:cNvSpPr txBox="1"/>
            <p:nvPr/>
          </p:nvSpPr>
          <p:spPr>
            <a:xfrm>
              <a:off x="10806" y="3225"/>
              <a:ext cx="2417" cy="822"/>
            </a:xfrm>
            <a:prstGeom prst="rect">
              <a:avLst/>
            </a:prstGeom>
            <a:noFill/>
          </p:spPr>
          <p:txBody>
            <a:bodyPr wrap="none" rtlCol="0" anchor="t">
              <a:spAutoFit/>
            </a:bodyPr>
            <a:p>
              <a:r>
                <a:rPr lang="en-US" altLang="zh-CN" sz="2800">
                  <a:latin typeface="Arial" panose="020B0604020202020204" pitchFamily="34" charset="0"/>
                </a:rPr>
                <a:t>2.4</a:t>
              </a:r>
              <a:r>
                <a:rPr lang="zh-CN" altLang="en-US" sz="2800">
                  <a:latin typeface="Arial" panose="020B0604020202020204" pitchFamily="34" charset="0"/>
                </a:rPr>
                <a:t>×</a:t>
              </a:r>
              <a:r>
                <a:rPr lang="en-US" altLang="zh-CN" sz="2800">
                  <a:latin typeface="Arial" panose="020B0604020202020204" pitchFamily="34" charset="0"/>
                </a:rPr>
                <a:t>      </a:t>
              </a:r>
              <a:endParaRPr lang="en-US" altLang="zh-CN" sz="2800">
                <a:latin typeface="Arial" panose="020B0604020202020204" pitchFamily="34" charset="0"/>
              </a:endParaRPr>
            </a:p>
          </p:txBody>
        </p:sp>
        <p:grpSp>
          <p:nvGrpSpPr>
            <p:cNvPr id="73" name="Group 6"/>
            <p:cNvGrpSpPr/>
            <p:nvPr/>
          </p:nvGrpSpPr>
          <p:grpSpPr>
            <a:xfrm>
              <a:off x="12186" y="3081"/>
              <a:ext cx="908" cy="1298"/>
              <a:chOff x="4876" y="2848"/>
              <a:chExt cx="363" cy="519"/>
            </a:xfrm>
          </p:grpSpPr>
          <p:sp>
            <p:nvSpPr>
              <p:cNvPr id="74" name="Text Box 7"/>
              <p:cNvSpPr txBox="1"/>
              <p:nvPr/>
            </p:nvSpPr>
            <p:spPr>
              <a:xfrm>
                <a:off x="4876" y="2848"/>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4</a:t>
                </a:r>
                <a:endParaRPr lang="en-US" altLang="zh-CN" sz="2800" dirty="0">
                  <a:solidFill>
                    <a:schemeClr val="tx1"/>
                  </a:solidFill>
                  <a:latin typeface="+mj-ea"/>
                  <a:ea typeface="+mj-ea"/>
                </a:endParaRPr>
              </a:p>
            </p:txBody>
          </p:sp>
          <p:sp>
            <p:nvSpPr>
              <p:cNvPr id="75"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grpSp>
        <p:nvGrpSpPr>
          <p:cNvPr id="26" name="组合 25"/>
          <p:cNvGrpSpPr/>
          <p:nvPr/>
        </p:nvGrpSpPr>
        <p:grpSpPr>
          <a:xfrm>
            <a:off x="4285615" y="4123690"/>
            <a:ext cx="2243455" cy="824230"/>
            <a:chOff x="6749" y="6326"/>
            <a:chExt cx="3533" cy="1298"/>
          </a:xfrm>
        </p:grpSpPr>
        <p:sp>
          <p:nvSpPr>
            <p:cNvPr id="76" name="文本框 75"/>
            <p:cNvSpPr txBox="1"/>
            <p:nvPr/>
          </p:nvSpPr>
          <p:spPr>
            <a:xfrm>
              <a:off x="6749" y="6486"/>
              <a:ext cx="927" cy="822"/>
            </a:xfrm>
            <a:prstGeom prst="rect">
              <a:avLst/>
            </a:prstGeom>
            <a:noFill/>
          </p:spPr>
          <p:txBody>
            <a:bodyPr wrap="none" rtlCol="0">
              <a:spAutoFit/>
            </a:bodyPr>
            <a:p>
              <a:r>
                <a:rPr lang="en-US" altLang="zh-CN" sz="2800"/>
                <a:t>=  </a:t>
              </a:r>
              <a:endParaRPr lang="en-US" altLang="zh-CN" sz="2800"/>
            </a:p>
          </p:txBody>
        </p:sp>
        <p:grpSp>
          <p:nvGrpSpPr>
            <p:cNvPr id="14" name="组合 13"/>
            <p:cNvGrpSpPr/>
            <p:nvPr/>
          </p:nvGrpSpPr>
          <p:grpSpPr>
            <a:xfrm rot="0">
              <a:off x="7865" y="6326"/>
              <a:ext cx="2417" cy="1298"/>
              <a:chOff x="10806" y="3081"/>
              <a:chExt cx="2417" cy="1298"/>
            </a:xfrm>
          </p:grpSpPr>
          <p:sp>
            <p:nvSpPr>
              <p:cNvPr id="15" name="文本框 14"/>
              <p:cNvSpPr txBox="1"/>
              <p:nvPr/>
            </p:nvSpPr>
            <p:spPr>
              <a:xfrm>
                <a:off x="10806" y="3225"/>
                <a:ext cx="2417" cy="822"/>
              </a:xfrm>
              <a:prstGeom prst="rect">
                <a:avLst/>
              </a:prstGeom>
              <a:noFill/>
            </p:spPr>
            <p:txBody>
              <a:bodyPr wrap="none" rtlCol="0" anchor="t">
                <a:spAutoFit/>
              </a:bodyPr>
              <a:p>
                <a:r>
                  <a:rPr lang="en-US" altLang="zh-CN" sz="2800">
                    <a:latin typeface="Arial" panose="020B0604020202020204" pitchFamily="34" charset="0"/>
                  </a:rPr>
                  <a:t>2.4</a:t>
                </a:r>
                <a:r>
                  <a:rPr lang="zh-CN" altLang="en-US" sz="2800">
                    <a:latin typeface="Arial" panose="020B0604020202020204" pitchFamily="34" charset="0"/>
                  </a:rPr>
                  <a:t>×</a:t>
                </a:r>
                <a:r>
                  <a:rPr lang="en-US" altLang="zh-CN" sz="2800">
                    <a:latin typeface="Arial" panose="020B0604020202020204" pitchFamily="34" charset="0"/>
                  </a:rPr>
                  <a:t>      </a:t>
                </a:r>
                <a:endParaRPr lang="en-US" altLang="zh-CN" sz="2800">
                  <a:latin typeface="Arial" panose="020B0604020202020204" pitchFamily="34" charset="0"/>
                </a:endParaRPr>
              </a:p>
            </p:txBody>
          </p:sp>
          <p:grpSp>
            <p:nvGrpSpPr>
              <p:cNvPr id="16" name="Group 6"/>
              <p:cNvGrpSpPr/>
              <p:nvPr/>
            </p:nvGrpSpPr>
            <p:grpSpPr>
              <a:xfrm>
                <a:off x="12186" y="3081"/>
                <a:ext cx="908" cy="1298"/>
                <a:chOff x="4876" y="2848"/>
                <a:chExt cx="363" cy="519"/>
              </a:xfrm>
            </p:grpSpPr>
            <p:sp>
              <p:nvSpPr>
                <p:cNvPr id="17" name="Text Box 7"/>
                <p:cNvSpPr txBox="1"/>
                <p:nvPr/>
              </p:nvSpPr>
              <p:spPr>
                <a:xfrm>
                  <a:off x="4876" y="2848"/>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4</a:t>
                  </a:r>
                  <a:endParaRPr lang="en-US" altLang="zh-CN" sz="2800" dirty="0">
                    <a:solidFill>
                      <a:schemeClr val="tx1"/>
                    </a:solidFill>
                    <a:latin typeface="+mj-ea"/>
                    <a:ea typeface="+mj-ea"/>
                  </a:endParaRPr>
                </a:p>
              </p:txBody>
            </p:sp>
            <p:sp>
              <p:nvSpPr>
                <p:cNvPr id="18"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grpSp>
      <p:cxnSp>
        <p:nvCxnSpPr>
          <p:cNvPr id="19" name="直接连接符 18"/>
          <p:cNvCxnSpPr/>
          <p:nvPr/>
        </p:nvCxnSpPr>
        <p:spPr>
          <a:xfrm>
            <a:off x="5135880" y="4304030"/>
            <a:ext cx="396875" cy="31940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883275" y="4540250"/>
            <a:ext cx="396875" cy="31940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4994275" y="3757930"/>
            <a:ext cx="685165" cy="521970"/>
          </a:xfrm>
          <a:prstGeom prst="rect">
            <a:avLst/>
          </a:prstGeom>
          <a:noFill/>
        </p:spPr>
        <p:txBody>
          <a:bodyPr wrap="none" rtlCol="0">
            <a:spAutoFit/>
          </a:bodyPr>
          <a:p>
            <a:r>
              <a:rPr lang="en-US" altLang="zh-CN" sz="2800">
                <a:latin typeface="微软雅黑" panose="020B0503020204020204" pitchFamily="34" charset="-122"/>
                <a:ea typeface="微软雅黑" panose="020B0503020204020204" pitchFamily="34" charset="-122"/>
              </a:rPr>
              <a:t>0.6</a:t>
            </a:r>
            <a:endParaRPr lang="en-US" altLang="zh-CN" sz="2800">
              <a:latin typeface="微软雅黑" panose="020B0503020204020204" pitchFamily="34" charset="-122"/>
              <a:ea typeface="微软雅黑" panose="020B0503020204020204" pitchFamily="34" charset="-122"/>
            </a:endParaRPr>
          </a:p>
        </p:txBody>
      </p:sp>
      <p:sp>
        <p:nvSpPr>
          <p:cNvPr id="22" name="文本框 21"/>
          <p:cNvSpPr txBox="1"/>
          <p:nvPr/>
        </p:nvSpPr>
        <p:spPr>
          <a:xfrm>
            <a:off x="5901690" y="4945380"/>
            <a:ext cx="391160" cy="521970"/>
          </a:xfrm>
          <a:prstGeom prst="rect">
            <a:avLst/>
          </a:prstGeom>
          <a:noFill/>
        </p:spPr>
        <p:txBody>
          <a:bodyPr wrap="none" rtlCol="0">
            <a:spAutoFit/>
          </a:bodyPr>
          <a:p>
            <a:r>
              <a:rPr lang="en-US" altLang="zh-CN" sz="2800">
                <a:latin typeface="微软雅黑" panose="020B0503020204020204" pitchFamily="34" charset="-122"/>
                <a:ea typeface="微软雅黑" panose="020B0503020204020204" pitchFamily="34" charset="-122"/>
              </a:rPr>
              <a:t>1</a:t>
            </a:r>
            <a:endParaRPr lang="en-US" altLang="zh-CN" sz="2800">
              <a:latin typeface="微软雅黑" panose="020B0503020204020204" pitchFamily="34" charset="-122"/>
              <a:ea typeface="微软雅黑" panose="020B0503020204020204" pitchFamily="34" charset="-122"/>
            </a:endParaRPr>
          </a:p>
        </p:txBody>
      </p:sp>
      <p:grpSp>
        <p:nvGrpSpPr>
          <p:cNvPr id="23" name="组合 22"/>
          <p:cNvGrpSpPr/>
          <p:nvPr/>
        </p:nvGrpSpPr>
        <p:grpSpPr>
          <a:xfrm>
            <a:off x="4298315" y="5525135"/>
            <a:ext cx="2390140" cy="531495"/>
            <a:chOff x="8953" y="7488"/>
            <a:chExt cx="3764" cy="837"/>
          </a:xfrm>
        </p:grpSpPr>
        <p:sp>
          <p:nvSpPr>
            <p:cNvPr id="24" name="文本框 23"/>
            <p:cNvSpPr txBox="1"/>
            <p:nvPr/>
          </p:nvSpPr>
          <p:spPr>
            <a:xfrm>
              <a:off x="8953" y="7503"/>
              <a:ext cx="927" cy="822"/>
            </a:xfrm>
            <a:prstGeom prst="rect">
              <a:avLst/>
            </a:prstGeom>
            <a:noFill/>
          </p:spPr>
          <p:txBody>
            <a:bodyPr wrap="none" rtlCol="0">
              <a:spAutoFit/>
            </a:bodyPr>
            <a:p>
              <a:r>
                <a:rPr lang="en-US" altLang="zh-CN" sz="2800"/>
                <a:t>=  </a:t>
              </a:r>
              <a:endParaRPr lang="en-US" altLang="zh-CN" sz="2800"/>
            </a:p>
          </p:txBody>
        </p:sp>
        <p:sp>
          <p:nvSpPr>
            <p:cNvPr id="25" name="文本框 24"/>
            <p:cNvSpPr txBox="1"/>
            <p:nvPr/>
          </p:nvSpPr>
          <p:spPr>
            <a:xfrm>
              <a:off x="9635" y="7488"/>
              <a:ext cx="3082" cy="822"/>
            </a:xfrm>
            <a:prstGeom prst="rect">
              <a:avLst/>
            </a:prstGeom>
            <a:noFill/>
          </p:spPr>
          <p:txBody>
            <a:bodyPr wrap="none" rtlCol="0" anchor="t">
              <a:spAutoFit/>
            </a:bodyPr>
            <a:p>
              <a:r>
                <a:rPr lang="en-US" altLang="zh-CN" sz="2800">
                  <a:latin typeface="微软雅黑" panose="020B0503020204020204" pitchFamily="34" charset="-122"/>
                  <a:ea typeface="微软雅黑" panose="020B0503020204020204" pitchFamily="34" charset="-122"/>
                </a:rPr>
                <a:t>1.8</a:t>
              </a:r>
              <a:r>
                <a:rPr lang="zh-CN" altLang="en-US" sz="2800">
                  <a:latin typeface="微软雅黑" panose="020B0503020204020204" pitchFamily="34" charset="-122"/>
                  <a:ea typeface="微软雅黑" panose="020B0503020204020204" pitchFamily="34" charset="-122"/>
                </a:rPr>
                <a:t>（</a:t>
              </a:r>
              <a:r>
                <a:rPr lang="en-US" altLang="zh-CN" sz="2800">
                  <a:latin typeface="微软雅黑" panose="020B0503020204020204" pitchFamily="34" charset="-122"/>
                  <a:ea typeface="微软雅黑" panose="020B0503020204020204" pitchFamily="34" charset="-122"/>
                </a:rPr>
                <a:t>dm</a:t>
              </a:r>
              <a:r>
                <a:rPr lang="zh-CN" altLang="en-US" sz="2800">
                  <a:latin typeface="微软雅黑" panose="020B0503020204020204" pitchFamily="34" charset="-122"/>
                  <a:ea typeface="微软雅黑" panose="020B0503020204020204" pitchFamily="34" charset="-122"/>
                </a:rPr>
                <a:t>）</a:t>
              </a:r>
              <a:endParaRPr lang="zh-CN" altLang="en-US" sz="2800">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1407795" y="2884805"/>
            <a:ext cx="2593975" cy="766445"/>
            <a:chOff x="3324" y="4267"/>
            <a:chExt cx="4085" cy="1207"/>
          </a:xfrm>
        </p:grpSpPr>
        <p:sp>
          <p:nvSpPr>
            <p:cNvPr id="28" name="圆角矩形 27"/>
            <p:cNvSpPr/>
            <p:nvPr/>
          </p:nvSpPr>
          <p:spPr>
            <a:xfrm>
              <a:off x="3324" y="4267"/>
              <a:ext cx="4085" cy="1207"/>
            </a:xfrm>
            <a:prstGeom prst="roundRect">
              <a:avLst/>
            </a:prstGeom>
            <a:solidFill>
              <a:srgbClr val="FF0000">
                <a:alpha val="77000"/>
              </a:srgbClr>
            </a:solidFill>
            <a:ln>
              <a:solidFill>
                <a:srgbClr val="FFFF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文本框 28"/>
            <p:cNvSpPr txBox="1"/>
            <p:nvPr/>
          </p:nvSpPr>
          <p:spPr>
            <a:xfrm>
              <a:off x="3595" y="4466"/>
              <a:ext cx="3648" cy="822"/>
            </a:xfrm>
            <a:prstGeom prst="rect">
              <a:avLst/>
            </a:prstGeom>
            <a:noFill/>
          </p:spPr>
          <p:txBody>
            <a:bodyPr wrap="none" rtlCol="0">
              <a:spAutoFit/>
            </a:bodyPr>
            <a:p>
              <a:r>
                <a:rPr lang="zh-CN" altLang="en-US" sz="2800"/>
                <a:t>先约分再计算</a:t>
              </a:r>
              <a:endParaRPr lang="zh-CN" altLang="en-US" sz="2800"/>
            </a:p>
          </p:txBody>
        </p:sp>
      </p:grpSp>
      <p:grpSp>
        <p:nvGrpSpPr>
          <p:cNvPr id="3" name="组合 2"/>
          <p:cNvGrpSpPr/>
          <p:nvPr/>
        </p:nvGrpSpPr>
        <p:grpSpPr>
          <a:xfrm>
            <a:off x="7953375" y="1113790"/>
            <a:ext cx="2771140" cy="1233170"/>
            <a:chOff x="6491" y="1826"/>
            <a:chExt cx="4364" cy="1942"/>
          </a:xfrm>
        </p:grpSpPr>
        <p:grpSp>
          <p:nvGrpSpPr>
            <p:cNvPr id="4" name="组合 3"/>
            <p:cNvGrpSpPr/>
            <p:nvPr/>
          </p:nvGrpSpPr>
          <p:grpSpPr>
            <a:xfrm>
              <a:off x="6491" y="1826"/>
              <a:ext cx="4364" cy="1942"/>
              <a:chOff x="6491" y="1826"/>
              <a:chExt cx="4364" cy="1942"/>
            </a:xfrm>
          </p:grpSpPr>
          <p:grpSp>
            <p:nvGrpSpPr>
              <p:cNvPr id="5" name="组合 4"/>
              <p:cNvGrpSpPr/>
              <p:nvPr/>
            </p:nvGrpSpPr>
            <p:grpSpPr>
              <a:xfrm rot="0">
                <a:off x="6491" y="1826"/>
                <a:ext cx="4365" cy="1942"/>
                <a:chOff x="1895" y="4083"/>
                <a:chExt cx="7143" cy="2324"/>
              </a:xfrm>
            </p:grpSpPr>
            <p:sp>
              <p:nvSpPr>
                <p:cNvPr id="6" name="圆角矩形 5"/>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圆角矩形 6"/>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 name="圆角矩形 7"/>
              <p:cNvSpPr/>
              <p:nvPr/>
            </p:nvSpPr>
            <p:spPr>
              <a:xfrm>
                <a:off x="6621" y="1991"/>
                <a:ext cx="4082" cy="1587"/>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9" name="组合 8"/>
            <p:cNvGrpSpPr/>
            <p:nvPr/>
          </p:nvGrpSpPr>
          <p:grpSpPr>
            <a:xfrm rot="0">
              <a:off x="7560" y="2250"/>
              <a:ext cx="2261" cy="1298"/>
              <a:chOff x="10906" y="3081"/>
              <a:chExt cx="2261" cy="1298"/>
            </a:xfrm>
          </p:grpSpPr>
          <p:sp>
            <p:nvSpPr>
              <p:cNvPr id="10" name="文本框 9"/>
              <p:cNvSpPr txBox="1"/>
              <p:nvPr/>
            </p:nvSpPr>
            <p:spPr>
              <a:xfrm>
                <a:off x="10906" y="3225"/>
                <a:ext cx="2261" cy="822"/>
              </a:xfrm>
              <a:prstGeom prst="rect">
                <a:avLst/>
              </a:prstGeom>
              <a:noFill/>
            </p:spPr>
            <p:txBody>
              <a:bodyPr wrap="none" rtlCol="0" anchor="t">
                <a:spAutoFit/>
              </a:bodyPr>
              <a:p>
                <a:r>
                  <a:rPr lang="en-US" altLang="zh-CN" sz="2800">
                    <a:latin typeface="Arial" panose="020B0604020202020204" pitchFamily="34" charset="0"/>
                  </a:rPr>
                  <a:t>24</a:t>
                </a:r>
                <a:r>
                  <a:rPr lang="zh-CN" altLang="en-US" sz="2800">
                    <a:latin typeface="Arial" panose="020B0604020202020204" pitchFamily="34" charset="0"/>
                  </a:rPr>
                  <a:t>×</a:t>
                </a:r>
                <a:r>
                  <a:rPr lang="en-US" altLang="zh-CN" sz="2800">
                    <a:latin typeface="Arial" panose="020B0604020202020204" pitchFamily="34" charset="0"/>
                  </a:rPr>
                  <a:t>      </a:t>
                </a:r>
                <a:endParaRPr lang="en-US" altLang="zh-CN" sz="2800">
                  <a:latin typeface="Arial" panose="020B0604020202020204" pitchFamily="34" charset="0"/>
                </a:endParaRPr>
              </a:p>
            </p:txBody>
          </p:sp>
          <p:grpSp>
            <p:nvGrpSpPr>
              <p:cNvPr id="11" name="Group 6"/>
              <p:cNvGrpSpPr/>
              <p:nvPr/>
            </p:nvGrpSpPr>
            <p:grpSpPr>
              <a:xfrm>
                <a:off x="12186" y="3081"/>
                <a:ext cx="908" cy="1298"/>
                <a:chOff x="4876" y="2848"/>
                <a:chExt cx="363" cy="519"/>
              </a:xfrm>
            </p:grpSpPr>
            <p:sp>
              <p:nvSpPr>
                <p:cNvPr id="12" name="Text Box 7"/>
                <p:cNvSpPr txBox="1"/>
                <p:nvPr/>
              </p:nvSpPr>
              <p:spPr>
                <a:xfrm>
                  <a:off x="4876" y="2848"/>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4</a:t>
                  </a:r>
                  <a:endParaRPr lang="en-US" altLang="zh-CN" sz="2800" dirty="0">
                    <a:solidFill>
                      <a:schemeClr val="tx1"/>
                    </a:solidFill>
                    <a:latin typeface="+mj-ea"/>
                    <a:ea typeface="+mj-ea"/>
                  </a:endParaRPr>
                </a:p>
              </p:txBody>
            </p:sp>
            <p:sp>
              <p:nvSpPr>
                <p:cNvPr id="13"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grpSp>
      <p:grpSp>
        <p:nvGrpSpPr>
          <p:cNvPr id="30" name="组合 29"/>
          <p:cNvGrpSpPr/>
          <p:nvPr/>
        </p:nvGrpSpPr>
        <p:grpSpPr>
          <a:xfrm rot="0">
            <a:off x="8728710" y="2817495"/>
            <a:ext cx="1452880" cy="824230"/>
            <a:chOff x="10806" y="3081"/>
            <a:chExt cx="2288" cy="1298"/>
          </a:xfrm>
        </p:grpSpPr>
        <p:sp>
          <p:nvSpPr>
            <p:cNvPr id="31" name="文本框 30"/>
            <p:cNvSpPr txBox="1"/>
            <p:nvPr/>
          </p:nvSpPr>
          <p:spPr>
            <a:xfrm>
              <a:off x="10806" y="3225"/>
              <a:ext cx="2261" cy="822"/>
            </a:xfrm>
            <a:prstGeom prst="rect">
              <a:avLst/>
            </a:prstGeom>
            <a:noFill/>
          </p:spPr>
          <p:txBody>
            <a:bodyPr wrap="none" rtlCol="0" anchor="t">
              <a:spAutoFit/>
            </a:bodyPr>
            <a:p>
              <a:r>
                <a:rPr lang="en-US" altLang="zh-CN" sz="2800">
                  <a:latin typeface="Arial" panose="020B0604020202020204" pitchFamily="34" charset="0"/>
                </a:rPr>
                <a:t>24</a:t>
              </a:r>
              <a:r>
                <a:rPr lang="zh-CN" altLang="en-US" sz="2800">
                  <a:latin typeface="Arial" panose="020B0604020202020204" pitchFamily="34" charset="0"/>
                </a:rPr>
                <a:t>×</a:t>
              </a:r>
              <a:r>
                <a:rPr lang="en-US" altLang="zh-CN" sz="2800">
                  <a:latin typeface="Arial" panose="020B0604020202020204" pitchFamily="34" charset="0"/>
                </a:rPr>
                <a:t>      </a:t>
              </a:r>
              <a:endParaRPr lang="en-US" altLang="zh-CN" sz="2800">
                <a:latin typeface="Arial" panose="020B0604020202020204" pitchFamily="34" charset="0"/>
              </a:endParaRPr>
            </a:p>
          </p:txBody>
        </p:sp>
        <p:grpSp>
          <p:nvGrpSpPr>
            <p:cNvPr id="32" name="Group 6"/>
            <p:cNvGrpSpPr/>
            <p:nvPr/>
          </p:nvGrpSpPr>
          <p:grpSpPr>
            <a:xfrm>
              <a:off x="12186" y="3081"/>
              <a:ext cx="908" cy="1298"/>
              <a:chOff x="4876" y="2848"/>
              <a:chExt cx="363" cy="519"/>
            </a:xfrm>
          </p:grpSpPr>
          <p:sp>
            <p:nvSpPr>
              <p:cNvPr id="33" name="Text Box 7"/>
              <p:cNvSpPr txBox="1"/>
              <p:nvPr/>
            </p:nvSpPr>
            <p:spPr>
              <a:xfrm>
                <a:off x="4876" y="2848"/>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4</a:t>
                </a:r>
                <a:endParaRPr lang="en-US" altLang="zh-CN" sz="2800" dirty="0">
                  <a:solidFill>
                    <a:schemeClr val="tx1"/>
                  </a:solidFill>
                  <a:latin typeface="+mj-ea"/>
                  <a:ea typeface="+mj-ea"/>
                </a:endParaRPr>
              </a:p>
            </p:txBody>
          </p:sp>
          <p:sp>
            <p:nvSpPr>
              <p:cNvPr id="34"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grpSp>
        <p:nvGrpSpPr>
          <p:cNvPr id="35" name="组合 34"/>
          <p:cNvGrpSpPr/>
          <p:nvPr/>
        </p:nvGrpSpPr>
        <p:grpSpPr>
          <a:xfrm>
            <a:off x="8023225" y="4114165"/>
            <a:ext cx="2161540" cy="824230"/>
            <a:chOff x="6749" y="6326"/>
            <a:chExt cx="3404" cy="1298"/>
          </a:xfrm>
        </p:grpSpPr>
        <p:sp>
          <p:nvSpPr>
            <p:cNvPr id="36" name="文本框 35"/>
            <p:cNvSpPr txBox="1"/>
            <p:nvPr/>
          </p:nvSpPr>
          <p:spPr>
            <a:xfrm>
              <a:off x="6749" y="6486"/>
              <a:ext cx="927" cy="822"/>
            </a:xfrm>
            <a:prstGeom prst="rect">
              <a:avLst/>
            </a:prstGeom>
            <a:noFill/>
          </p:spPr>
          <p:txBody>
            <a:bodyPr wrap="none" rtlCol="0">
              <a:spAutoFit/>
            </a:bodyPr>
            <a:p>
              <a:r>
                <a:rPr lang="en-US" altLang="zh-CN" sz="2800"/>
                <a:t>=  </a:t>
              </a:r>
              <a:endParaRPr lang="en-US" altLang="zh-CN" sz="2800"/>
            </a:p>
          </p:txBody>
        </p:sp>
        <p:grpSp>
          <p:nvGrpSpPr>
            <p:cNvPr id="37" name="组合 36"/>
            <p:cNvGrpSpPr/>
            <p:nvPr/>
          </p:nvGrpSpPr>
          <p:grpSpPr>
            <a:xfrm rot="0">
              <a:off x="7865" y="6326"/>
              <a:ext cx="2288" cy="1298"/>
              <a:chOff x="10806" y="3081"/>
              <a:chExt cx="2288" cy="1298"/>
            </a:xfrm>
          </p:grpSpPr>
          <p:sp>
            <p:nvSpPr>
              <p:cNvPr id="38" name="文本框 37"/>
              <p:cNvSpPr txBox="1"/>
              <p:nvPr/>
            </p:nvSpPr>
            <p:spPr>
              <a:xfrm>
                <a:off x="10806" y="3225"/>
                <a:ext cx="2261" cy="822"/>
              </a:xfrm>
              <a:prstGeom prst="rect">
                <a:avLst/>
              </a:prstGeom>
              <a:noFill/>
            </p:spPr>
            <p:txBody>
              <a:bodyPr wrap="none" rtlCol="0" anchor="t">
                <a:spAutoFit/>
              </a:bodyPr>
              <a:p>
                <a:r>
                  <a:rPr lang="en-US" altLang="zh-CN" sz="2800">
                    <a:latin typeface="Arial" panose="020B0604020202020204" pitchFamily="34" charset="0"/>
                  </a:rPr>
                  <a:t>24</a:t>
                </a:r>
                <a:r>
                  <a:rPr lang="zh-CN" altLang="en-US" sz="2800">
                    <a:latin typeface="Arial" panose="020B0604020202020204" pitchFamily="34" charset="0"/>
                  </a:rPr>
                  <a:t>×</a:t>
                </a:r>
                <a:r>
                  <a:rPr lang="en-US" altLang="zh-CN" sz="2800">
                    <a:latin typeface="Arial" panose="020B0604020202020204" pitchFamily="34" charset="0"/>
                  </a:rPr>
                  <a:t>      </a:t>
                </a:r>
                <a:endParaRPr lang="en-US" altLang="zh-CN" sz="2800">
                  <a:latin typeface="Arial" panose="020B0604020202020204" pitchFamily="34" charset="0"/>
                </a:endParaRPr>
              </a:p>
            </p:txBody>
          </p:sp>
          <p:grpSp>
            <p:nvGrpSpPr>
              <p:cNvPr id="39" name="Group 6"/>
              <p:cNvGrpSpPr/>
              <p:nvPr/>
            </p:nvGrpSpPr>
            <p:grpSpPr>
              <a:xfrm>
                <a:off x="12186" y="3081"/>
                <a:ext cx="908" cy="1298"/>
                <a:chOff x="4876" y="2848"/>
                <a:chExt cx="363" cy="519"/>
              </a:xfrm>
            </p:grpSpPr>
            <p:sp>
              <p:nvSpPr>
                <p:cNvPr id="40" name="Text Box 7"/>
                <p:cNvSpPr txBox="1"/>
                <p:nvPr/>
              </p:nvSpPr>
              <p:spPr>
                <a:xfrm>
                  <a:off x="4876" y="2848"/>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4</a:t>
                  </a:r>
                  <a:endParaRPr lang="en-US" altLang="zh-CN" sz="2800" dirty="0">
                    <a:solidFill>
                      <a:schemeClr val="tx1"/>
                    </a:solidFill>
                    <a:latin typeface="+mj-ea"/>
                    <a:ea typeface="+mj-ea"/>
                  </a:endParaRPr>
                </a:p>
              </p:txBody>
            </p:sp>
            <p:sp>
              <p:nvSpPr>
                <p:cNvPr id="41"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grpSp>
      <p:grpSp>
        <p:nvGrpSpPr>
          <p:cNvPr id="42" name="组合 41"/>
          <p:cNvGrpSpPr/>
          <p:nvPr/>
        </p:nvGrpSpPr>
        <p:grpSpPr>
          <a:xfrm>
            <a:off x="8035925" y="5515610"/>
            <a:ext cx="1273810" cy="531495"/>
            <a:chOff x="8953" y="7488"/>
            <a:chExt cx="2006" cy="837"/>
          </a:xfrm>
        </p:grpSpPr>
        <p:sp>
          <p:nvSpPr>
            <p:cNvPr id="43" name="文本框 42"/>
            <p:cNvSpPr txBox="1"/>
            <p:nvPr/>
          </p:nvSpPr>
          <p:spPr>
            <a:xfrm>
              <a:off x="8953" y="7503"/>
              <a:ext cx="927" cy="822"/>
            </a:xfrm>
            <a:prstGeom prst="rect">
              <a:avLst/>
            </a:prstGeom>
            <a:noFill/>
          </p:spPr>
          <p:txBody>
            <a:bodyPr wrap="none" rtlCol="0">
              <a:spAutoFit/>
            </a:bodyPr>
            <a:p>
              <a:r>
                <a:rPr lang="en-US" altLang="zh-CN" sz="2800"/>
                <a:t>=  </a:t>
              </a:r>
              <a:endParaRPr lang="en-US" altLang="zh-CN" sz="2800"/>
            </a:p>
          </p:txBody>
        </p:sp>
        <p:sp>
          <p:nvSpPr>
            <p:cNvPr id="44" name="文本框 43"/>
            <p:cNvSpPr txBox="1"/>
            <p:nvPr/>
          </p:nvSpPr>
          <p:spPr>
            <a:xfrm>
              <a:off x="10015" y="7488"/>
              <a:ext cx="944" cy="822"/>
            </a:xfrm>
            <a:prstGeom prst="rect">
              <a:avLst/>
            </a:prstGeom>
            <a:noFill/>
          </p:spPr>
          <p:txBody>
            <a:bodyPr wrap="none" rtlCol="0" anchor="t">
              <a:spAutoFit/>
            </a:bodyPr>
            <a:p>
              <a:r>
                <a:rPr lang="en-US" altLang="zh-CN" sz="2800">
                  <a:latin typeface="微软雅黑" panose="020B0503020204020204" pitchFamily="34" charset="-122"/>
                  <a:ea typeface="微软雅黑" panose="020B0503020204020204" pitchFamily="34" charset="-122"/>
                </a:rPr>
                <a:t>18</a:t>
              </a:r>
              <a:endParaRPr lang="zh-CN" altLang="en-US" sz="2800">
                <a:latin typeface="微软雅黑" panose="020B0503020204020204" pitchFamily="34" charset="-122"/>
                <a:ea typeface="微软雅黑" panose="020B0503020204020204" pitchFamily="34" charset="-122"/>
              </a:endParaRPr>
            </a:p>
          </p:txBody>
        </p:sp>
      </p:grpSp>
      <p:cxnSp>
        <p:nvCxnSpPr>
          <p:cNvPr id="45" name="直接连接符 44"/>
          <p:cNvCxnSpPr/>
          <p:nvPr/>
        </p:nvCxnSpPr>
        <p:spPr>
          <a:xfrm>
            <a:off x="8842375" y="4304030"/>
            <a:ext cx="396875" cy="31940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9589770" y="4540250"/>
            <a:ext cx="396875" cy="31940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a:xfrm>
            <a:off x="8789670" y="3757930"/>
            <a:ext cx="391160" cy="521970"/>
          </a:xfrm>
          <a:prstGeom prst="rect">
            <a:avLst/>
          </a:prstGeom>
          <a:noFill/>
        </p:spPr>
        <p:txBody>
          <a:bodyPr wrap="none" rtlCol="0">
            <a:spAutoFit/>
          </a:bodyPr>
          <a:p>
            <a:r>
              <a:rPr lang="en-US" altLang="zh-CN" sz="2800">
                <a:latin typeface="微软雅黑" panose="020B0503020204020204" pitchFamily="34" charset="-122"/>
                <a:ea typeface="微软雅黑" panose="020B0503020204020204" pitchFamily="34" charset="-122"/>
              </a:rPr>
              <a:t>6</a:t>
            </a:r>
            <a:endParaRPr lang="en-US" altLang="zh-CN" sz="2800">
              <a:latin typeface="微软雅黑" panose="020B0503020204020204" pitchFamily="34" charset="-122"/>
              <a:ea typeface="微软雅黑" panose="020B0503020204020204" pitchFamily="34" charset="-122"/>
            </a:endParaRPr>
          </a:p>
        </p:txBody>
      </p:sp>
      <p:sp>
        <p:nvSpPr>
          <p:cNvPr id="48" name="文本框 47"/>
          <p:cNvSpPr txBox="1"/>
          <p:nvPr/>
        </p:nvSpPr>
        <p:spPr>
          <a:xfrm>
            <a:off x="9633585" y="4918710"/>
            <a:ext cx="391160" cy="521970"/>
          </a:xfrm>
          <a:prstGeom prst="rect">
            <a:avLst/>
          </a:prstGeom>
          <a:noFill/>
        </p:spPr>
        <p:txBody>
          <a:bodyPr wrap="none" rtlCol="0">
            <a:spAutoFit/>
          </a:bodyPr>
          <a:p>
            <a:r>
              <a:rPr lang="en-US" altLang="zh-CN" sz="2800">
                <a:latin typeface="微软雅黑" panose="020B0503020204020204" pitchFamily="34" charset="-122"/>
                <a:ea typeface="微软雅黑" panose="020B0503020204020204" pitchFamily="34" charset="-122"/>
              </a:rPr>
              <a:t>1</a:t>
            </a:r>
            <a:endParaRPr lang="en-US" altLang="zh-CN" sz="2800">
              <a:latin typeface="微软雅黑" panose="020B0503020204020204" pitchFamily="34" charset="-122"/>
              <a:ea typeface="微软雅黑" panose="020B0503020204020204" pitchFamily="34" charset="-122"/>
            </a:endParaRPr>
          </a:p>
        </p:txBody>
      </p:sp>
      <p:grpSp>
        <p:nvGrpSpPr>
          <p:cNvPr id="53" name="组合 52"/>
          <p:cNvGrpSpPr/>
          <p:nvPr/>
        </p:nvGrpSpPr>
        <p:grpSpPr>
          <a:xfrm>
            <a:off x="351790" y="4747260"/>
            <a:ext cx="3817620" cy="1309370"/>
            <a:chOff x="755" y="7445"/>
            <a:chExt cx="6012" cy="2062"/>
          </a:xfrm>
        </p:grpSpPr>
        <p:sp>
          <p:nvSpPr>
            <p:cNvPr id="51" name="圆角矩形 50"/>
            <p:cNvSpPr/>
            <p:nvPr/>
          </p:nvSpPr>
          <p:spPr>
            <a:xfrm>
              <a:off x="755" y="7445"/>
              <a:ext cx="6013" cy="2063"/>
            </a:xfrm>
            <a:prstGeom prst="roundRect">
              <a:avLst/>
            </a:prstGeom>
            <a:solidFill>
              <a:srgbClr val="00B05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9" name="文本框 48"/>
            <p:cNvSpPr txBox="1"/>
            <p:nvPr/>
          </p:nvSpPr>
          <p:spPr>
            <a:xfrm>
              <a:off x="980" y="7653"/>
              <a:ext cx="5568" cy="1598"/>
            </a:xfrm>
            <a:prstGeom prst="rect">
              <a:avLst/>
            </a:prstGeom>
            <a:noFill/>
          </p:spPr>
          <p:txBody>
            <a:bodyPr wrap="none" rtlCol="0">
              <a:spAutoFit/>
            </a:bodyPr>
            <a:p>
              <a:r>
                <a:rPr lang="zh-CN" altLang="en-US" sz="2400"/>
                <a:t>分数和小数相乘与分数和</a:t>
              </a:r>
              <a:endParaRPr lang="zh-CN" altLang="en-US" sz="2400"/>
            </a:p>
            <a:p>
              <a:pPr>
                <a:lnSpc>
                  <a:spcPct val="150000"/>
                </a:lnSpc>
              </a:pPr>
              <a:r>
                <a:rPr lang="zh-CN" altLang="en-US" sz="2400"/>
                <a:t>整数相乘有着紧密的联系</a:t>
              </a:r>
              <a:endParaRPr lang="zh-CN" altLang="en-US" sz="2400"/>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p:tgtEl>
                                          <p:spTgt spid="30"/>
                                        </p:tgtEl>
                                        <p:attrNameLst>
                                          <p:attrName>ppt_y</p:attrName>
                                        </p:attrNameLst>
                                      </p:cBhvr>
                                      <p:tavLst>
                                        <p:tav tm="0">
                                          <p:val>
                                            <p:strVal val="#ppt_y+#ppt_h*1.125000"/>
                                          </p:val>
                                        </p:tav>
                                        <p:tav tm="100000">
                                          <p:val>
                                            <p:strVal val="#ppt_y"/>
                                          </p:val>
                                        </p:tav>
                                      </p:tavLst>
                                    </p:anim>
                                    <p:animEffect transition="in" filter="wipe(up)">
                                      <p:cBhvr>
                                        <p:cTn id="14" dur="500"/>
                                        <p:tgtEl>
                                          <p:spTgt spid="30"/>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500"/>
                                        <p:tgtEl>
                                          <p:spTgt spid="35"/>
                                        </p:tgtEl>
                                        <p:attrNameLst>
                                          <p:attrName>ppt_y</p:attrName>
                                        </p:attrNameLst>
                                      </p:cBhvr>
                                      <p:tavLst>
                                        <p:tav tm="0">
                                          <p:val>
                                            <p:strVal val="#ppt_y+#ppt_h*1.125000"/>
                                          </p:val>
                                        </p:tav>
                                        <p:tav tm="100000">
                                          <p:val>
                                            <p:strVal val="#ppt_y"/>
                                          </p:val>
                                        </p:tav>
                                      </p:tavLst>
                                    </p:anim>
                                    <p:animEffect transition="in" filter="wipe(up)">
                                      <p:cBhvr>
                                        <p:cTn id="20" dur="500"/>
                                        <p:tgtEl>
                                          <p:spTgt spid="3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wipe(up)">
                                      <p:cBhvr>
                                        <p:cTn id="25" dur="500"/>
                                        <p:tgtEl>
                                          <p:spTgt spid="45"/>
                                        </p:tgtEl>
                                      </p:cBhvr>
                                    </p:animEffect>
                                  </p:childTnLst>
                                </p:cTn>
                              </p:par>
                              <p:par>
                                <p:cTn id="26" presetID="22" presetClass="entr" presetSubtype="1" fill="hold" nodeType="with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up)">
                                      <p:cBhvr>
                                        <p:cTn id="28" dur="500"/>
                                        <p:tgtEl>
                                          <p:spTgt spid="46"/>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47"/>
                                        </p:tgtEl>
                                        <p:attrNameLst>
                                          <p:attrName>style.visibility</p:attrName>
                                        </p:attrNameLst>
                                      </p:cBhvr>
                                      <p:to>
                                        <p:strVal val="visible"/>
                                      </p:to>
                                    </p:set>
                                    <p:anim calcmode="lin" valueType="num">
                                      <p:cBhvr additive="base">
                                        <p:cTn id="33" dur="500"/>
                                        <p:tgtEl>
                                          <p:spTgt spid="47"/>
                                        </p:tgtEl>
                                        <p:attrNameLst>
                                          <p:attrName>ppt_y</p:attrName>
                                        </p:attrNameLst>
                                      </p:cBhvr>
                                      <p:tavLst>
                                        <p:tav tm="0">
                                          <p:val>
                                            <p:strVal val="#ppt_y+#ppt_h*1.125000"/>
                                          </p:val>
                                        </p:tav>
                                        <p:tav tm="100000">
                                          <p:val>
                                            <p:strVal val="#ppt_y"/>
                                          </p:val>
                                        </p:tav>
                                      </p:tavLst>
                                    </p:anim>
                                    <p:animEffect transition="in" filter="wipe(up)">
                                      <p:cBhvr>
                                        <p:cTn id="34" dur="500"/>
                                        <p:tgtEl>
                                          <p:spTgt spid="47"/>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48"/>
                                        </p:tgtEl>
                                        <p:attrNameLst>
                                          <p:attrName>style.visibility</p:attrName>
                                        </p:attrNameLst>
                                      </p:cBhvr>
                                      <p:to>
                                        <p:strVal val="visible"/>
                                      </p:to>
                                    </p:set>
                                    <p:anim calcmode="lin" valueType="num">
                                      <p:cBhvr additive="base">
                                        <p:cTn id="37" dur="500"/>
                                        <p:tgtEl>
                                          <p:spTgt spid="48"/>
                                        </p:tgtEl>
                                        <p:attrNameLst>
                                          <p:attrName>ppt_y</p:attrName>
                                        </p:attrNameLst>
                                      </p:cBhvr>
                                      <p:tavLst>
                                        <p:tav tm="0">
                                          <p:val>
                                            <p:strVal val="#ppt_y+#ppt_h*1.125000"/>
                                          </p:val>
                                        </p:tav>
                                        <p:tav tm="100000">
                                          <p:val>
                                            <p:strVal val="#ppt_y"/>
                                          </p:val>
                                        </p:tav>
                                      </p:tavLst>
                                    </p:anim>
                                    <p:animEffect transition="in" filter="wipe(up)">
                                      <p:cBhvr>
                                        <p:cTn id="38" dur="500"/>
                                        <p:tgtEl>
                                          <p:spTgt spid="48"/>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nodeType="clickEffect">
                                  <p:stCondLst>
                                    <p:cond delay="0"/>
                                  </p:stCondLst>
                                  <p:childTnLst>
                                    <p:set>
                                      <p:cBhvr>
                                        <p:cTn id="42" dur="1" fill="hold">
                                          <p:stCondLst>
                                            <p:cond delay="0"/>
                                          </p:stCondLst>
                                        </p:cTn>
                                        <p:tgtEl>
                                          <p:spTgt spid="42"/>
                                        </p:tgtEl>
                                        <p:attrNameLst>
                                          <p:attrName>style.visibility</p:attrName>
                                        </p:attrNameLst>
                                      </p:cBhvr>
                                      <p:to>
                                        <p:strVal val="visible"/>
                                      </p:to>
                                    </p:set>
                                    <p:anim calcmode="lin" valueType="num">
                                      <p:cBhvr additive="base">
                                        <p:cTn id="43" dur="500"/>
                                        <p:tgtEl>
                                          <p:spTgt spid="42"/>
                                        </p:tgtEl>
                                        <p:attrNameLst>
                                          <p:attrName>ppt_y</p:attrName>
                                        </p:attrNameLst>
                                      </p:cBhvr>
                                      <p:tavLst>
                                        <p:tav tm="0">
                                          <p:val>
                                            <p:strVal val="#ppt_y+#ppt_h*1.125000"/>
                                          </p:val>
                                        </p:tav>
                                        <p:tav tm="100000">
                                          <p:val>
                                            <p:strVal val="#ppt_y"/>
                                          </p:val>
                                        </p:tav>
                                      </p:tavLst>
                                    </p:anim>
                                    <p:animEffect transition="in" filter="wipe(up)">
                                      <p:cBhvr>
                                        <p:cTn id="44" dur="500"/>
                                        <p:tgtEl>
                                          <p:spTgt spid="42"/>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53"/>
                                        </p:tgtEl>
                                        <p:attrNameLst>
                                          <p:attrName>style.visibility</p:attrName>
                                        </p:attrNameLst>
                                      </p:cBhvr>
                                      <p:to>
                                        <p:strVal val="visible"/>
                                      </p:to>
                                    </p:set>
                                    <p:anim calcmode="lin" valueType="num">
                                      <p:cBhvr>
                                        <p:cTn id="49" dur="500" fill="hold"/>
                                        <p:tgtEl>
                                          <p:spTgt spid="53"/>
                                        </p:tgtEl>
                                        <p:attrNameLst>
                                          <p:attrName>ppt_w</p:attrName>
                                        </p:attrNameLst>
                                      </p:cBhvr>
                                      <p:tavLst>
                                        <p:tav tm="0">
                                          <p:val>
                                            <p:fltVal val="0"/>
                                          </p:val>
                                        </p:tav>
                                        <p:tav tm="100000">
                                          <p:val>
                                            <p:strVal val="#ppt_w"/>
                                          </p:val>
                                        </p:tav>
                                      </p:tavLst>
                                    </p:anim>
                                    <p:anim calcmode="lin" valueType="num">
                                      <p:cBhvr>
                                        <p:cTn id="50" dur="500" fill="hold"/>
                                        <p:tgtEl>
                                          <p:spTgt spid="53"/>
                                        </p:tgtEl>
                                        <p:attrNameLst>
                                          <p:attrName>ppt_h</p:attrName>
                                        </p:attrNameLst>
                                      </p:cBhvr>
                                      <p:tavLst>
                                        <p:tav tm="0">
                                          <p:val>
                                            <p:fltVal val="0"/>
                                          </p:val>
                                        </p:tav>
                                        <p:tav tm="100000">
                                          <p:val>
                                            <p:strVal val="#ppt_h"/>
                                          </p:val>
                                        </p:tav>
                                      </p:tavLst>
                                    </p:anim>
                                    <p:animEffect transition="in" filter="fade">
                                      <p:cBhvr>
                                        <p:cTn id="51"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3" name="图片 2" descr="5f082ceb-c887-4aa2-926d-506ecdb4d942"/>
          <p:cNvPicPr>
            <a:picLocks noChangeAspect="1"/>
          </p:cNvPicPr>
          <p:nvPr>
            <p:custDataLst>
              <p:tags r:id="rId2"/>
            </p:custDataLst>
          </p:nvPr>
        </p:nvPicPr>
        <p:blipFill>
          <a:blip r:embed="rId3"/>
          <a:stretch>
            <a:fillRect/>
          </a:stretch>
        </p:blipFill>
        <p:spPr>
          <a:xfrm>
            <a:off x="1478915" y="1128395"/>
            <a:ext cx="9525000" cy="5729605"/>
          </a:xfrm>
          <a:prstGeom prst="rect">
            <a:avLst/>
          </a:prstGeom>
        </p:spPr>
      </p:pic>
      <p:sp>
        <p:nvSpPr>
          <p:cNvPr id="100" name="文本框 99"/>
          <p:cNvSpPr txBox="1"/>
          <p:nvPr/>
        </p:nvSpPr>
        <p:spPr>
          <a:xfrm>
            <a:off x="3422015" y="2552065"/>
            <a:ext cx="5080000" cy="1753235"/>
          </a:xfrm>
          <a:prstGeom prst="rect">
            <a:avLst/>
          </a:prstGeom>
          <a:noFill/>
          <a:ln w="9525">
            <a:noFill/>
          </a:ln>
        </p:spPr>
        <p:txBody>
          <a:bodyPr>
            <a:spAutoFit/>
          </a:bodyPr>
          <a:p>
            <a:pPr indent="0">
              <a:lnSpc>
                <a:spcPct val="150000"/>
              </a:lnSpc>
            </a:pPr>
            <a:r>
              <a:rPr lang="zh-CN" sz="2400" b="0">
                <a:latin typeface="微软雅黑" panose="020B0503020204020204" pitchFamily="34" charset="-122"/>
                <a:ea typeface="微软雅黑" panose="020B0503020204020204" pitchFamily="34" charset="-122"/>
              </a:rPr>
              <a:t>计算分数乘小数的方法有很多，为了计算更为简便，我们可以根据数的特征选择不同的计算方法。</a:t>
            </a:r>
            <a:endParaRPr lang="zh-CN" altLang="en-US" sz="2400" b="0">
              <a:latin typeface="微软雅黑" panose="020B0503020204020204" pitchFamily="34" charset="-122"/>
              <a:ea typeface="微软雅黑" panose="020B0503020204020204" pitchFamily="34" charset="-122"/>
            </a:endParaRPr>
          </a:p>
        </p:txBody>
      </p:sp>
      <p:sp>
        <p:nvSpPr>
          <p:cNvPr id="4" name="文本框 3"/>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grpSp>
        <p:nvGrpSpPr>
          <p:cNvPr id="47" name="组合 46"/>
          <p:cNvGrpSpPr/>
          <p:nvPr/>
        </p:nvGrpSpPr>
        <p:grpSpPr>
          <a:xfrm>
            <a:off x="1179830" y="1308100"/>
            <a:ext cx="3923030" cy="4617720"/>
            <a:chOff x="1858" y="2060"/>
            <a:chExt cx="6178" cy="7272"/>
          </a:xfrm>
        </p:grpSpPr>
        <p:grpSp>
          <p:nvGrpSpPr>
            <p:cNvPr id="78" name="组合 77"/>
            <p:cNvGrpSpPr/>
            <p:nvPr/>
          </p:nvGrpSpPr>
          <p:grpSpPr>
            <a:xfrm rot="0">
              <a:off x="1858" y="2060"/>
              <a:ext cx="6178" cy="7272"/>
              <a:chOff x="2556" y="6697"/>
              <a:chExt cx="11370" cy="1466"/>
            </a:xfrm>
          </p:grpSpPr>
          <p:sp>
            <p:nvSpPr>
              <p:cNvPr id="79" name="圆角矩形 78"/>
              <p:cNvSpPr/>
              <p:nvPr/>
            </p:nvSpPr>
            <p:spPr>
              <a:xfrm>
                <a:off x="2556" y="6697"/>
                <a:ext cx="11370" cy="1466"/>
              </a:xfrm>
              <a:prstGeom prst="roundRect">
                <a:avLst/>
              </a:prstGeom>
              <a:solidFill>
                <a:srgbClr val="FF0000"/>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0" name="圆角矩形 79"/>
              <p:cNvSpPr/>
              <p:nvPr/>
            </p:nvSpPr>
            <p:spPr>
              <a:xfrm>
                <a:off x="3022" y="6753"/>
                <a:ext cx="10444" cy="134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1" name="圆角矩形 80"/>
              <p:cNvSpPr/>
              <p:nvPr/>
            </p:nvSpPr>
            <p:spPr>
              <a:xfrm>
                <a:off x="2882" y="6737"/>
                <a:ext cx="10739" cy="1384"/>
              </a:xfrm>
              <a:prstGeom prst="roundRect">
                <a:avLst/>
              </a:prstGeom>
              <a:noFill/>
              <a:ln w="41275" cmpd="sng">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66" name="组合 65"/>
            <p:cNvGrpSpPr/>
            <p:nvPr/>
          </p:nvGrpSpPr>
          <p:grpSpPr>
            <a:xfrm rot="0">
              <a:off x="3959" y="3056"/>
              <a:ext cx="2490" cy="1298"/>
              <a:chOff x="10806" y="3081"/>
              <a:chExt cx="2490" cy="1298"/>
            </a:xfrm>
          </p:grpSpPr>
          <p:sp>
            <p:nvSpPr>
              <p:cNvPr id="67" name="文本框 66"/>
              <p:cNvSpPr txBox="1"/>
              <p:nvPr/>
            </p:nvSpPr>
            <p:spPr>
              <a:xfrm>
                <a:off x="10806" y="3225"/>
                <a:ext cx="2490" cy="822"/>
              </a:xfrm>
              <a:prstGeom prst="rect">
                <a:avLst/>
              </a:prstGeom>
              <a:noFill/>
            </p:spPr>
            <p:txBody>
              <a:bodyPr wrap="none" rtlCol="0" anchor="t">
                <a:spAutoFit/>
              </a:bodyPr>
              <a:p>
                <a:r>
                  <a:rPr lang="en-US" altLang="zh-CN" sz="2800">
                    <a:latin typeface="微软雅黑" panose="020B0503020204020204" pitchFamily="34" charset="-122"/>
                    <a:ea typeface="微软雅黑" panose="020B0503020204020204" pitchFamily="34" charset="-122"/>
                    <a:cs typeface="微软雅黑" panose="020B0503020204020204" pitchFamily="34" charset="-122"/>
                  </a:rPr>
                  <a:t>3.2</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8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73" name="Group 6"/>
              <p:cNvGrpSpPr/>
              <p:nvPr/>
            </p:nvGrpSpPr>
            <p:grpSpPr>
              <a:xfrm>
                <a:off x="12186" y="3081"/>
                <a:ext cx="908" cy="1298"/>
                <a:chOff x="4876" y="2848"/>
                <a:chExt cx="363" cy="519"/>
              </a:xfrm>
            </p:grpSpPr>
            <p:sp>
              <p:nvSpPr>
                <p:cNvPr id="74" name="Text Box 7"/>
                <p:cNvSpPr txBox="1"/>
                <p:nvPr/>
              </p:nvSpPr>
              <p:spPr>
                <a:xfrm>
                  <a:off x="4876" y="2848"/>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4</a:t>
                  </a:r>
                  <a:endParaRPr lang="en-US" altLang="zh-CN" sz="2800" dirty="0">
                    <a:solidFill>
                      <a:schemeClr val="tx1"/>
                    </a:solidFill>
                    <a:latin typeface="+mj-ea"/>
                    <a:ea typeface="+mj-ea"/>
                  </a:endParaRPr>
                </a:p>
              </p:txBody>
            </p:sp>
            <p:sp>
              <p:nvSpPr>
                <p:cNvPr id="75"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grpSp>
      <p:grpSp>
        <p:nvGrpSpPr>
          <p:cNvPr id="26" name="组合 25"/>
          <p:cNvGrpSpPr/>
          <p:nvPr/>
        </p:nvGrpSpPr>
        <p:grpSpPr>
          <a:xfrm>
            <a:off x="1880235" y="3213100"/>
            <a:ext cx="2289810" cy="824230"/>
            <a:chOff x="6749" y="6326"/>
            <a:chExt cx="3606" cy="1298"/>
          </a:xfrm>
        </p:grpSpPr>
        <p:sp>
          <p:nvSpPr>
            <p:cNvPr id="76" name="文本框 75"/>
            <p:cNvSpPr txBox="1"/>
            <p:nvPr/>
          </p:nvSpPr>
          <p:spPr>
            <a:xfrm>
              <a:off x="6749" y="6486"/>
              <a:ext cx="927" cy="822"/>
            </a:xfrm>
            <a:prstGeom prst="rect">
              <a:avLst/>
            </a:prstGeom>
            <a:noFill/>
          </p:spPr>
          <p:txBody>
            <a:bodyPr wrap="none" rtlCol="0">
              <a:spAutoFit/>
            </a:bodyPr>
            <a:p>
              <a:r>
                <a:rPr lang="en-US" altLang="zh-CN" sz="2800"/>
                <a:t>=  </a:t>
              </a:r>
              <a:endParaRPr lang="en-US" altLang="zh-CN" sz="2800"/>
            </a:p>
          </p:txBody>
        </p:sp>
        <p:grpSp>
          <p:nvGrpSpPr>
            <p:cNvPr id="14" name="组合 13"/>
            <p:cNvGrpSpPr/>
            <p:nvPr/>
          </p:nvGrpSpPr>
          <p:grpSpPr>
            <a:xfrm rot="0">
              <a:off x="7865" y="6326"/>
              <a:ext cx="2490" cy="1298"/>
              <a:chOff x="10806" y="3081"/>
              <a:chExt cx="2490" cy="1298"/>
            </a:xfrm>
          </p:grpSpPr>
          <p:sp>
            <p:nvSpPr>
              <p:cNvPr id="15" name="文本框 14"/>
              <p:cNvSpPr txBox="1"/>
              <p:nvPr/>
            </p:nvSpPr>
            <p:spPr>
              <a:xfrm>
                <a:off x="10806" y="3225"/>
                <a:ext cx="2490" cy="822"/>
              </a:xfrm>
              <a:prstGeom prst="rect">
                <a:avLst/>
              </a:prstGeom>
              <a:noFill/>
            </p:spPr>
            <p:txBody>
              <a:bodyPr wrap="none" rtlCol="0" anchor="t">
                <a:spAutoFit/>
              </a:bodyPr>
              <a:p>
                <a:r>
                  <a:rPr lang="en-US" altLang="zh-CN" sz="2800">
                    <a:latin typeface="微软雅黑" panose="020B0503020204020204" pitchFamily="34" charset="-122"/>
                    <a:ea typeface="微软雅黑" panose="020B0503020204020204" pitchFamily="34" charset="-122"/>
                    <a:cs typeface="微软雅黑" panose="020B0503020204020204" pitchFamily="34" charset="-122"/>
                  </a:rPr>
                  <a:t>3.2</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8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6" name="Group 6"/>
              <p:cNvGrpSpPr/>
              <p:nvPr/>
            </p:nvGrpSpPr>
            <p:grpSpPr>
              <a:xfrm>
                <a:off x="12186" y="3081"/>
                <a:ext cx="908" cy="1298"/>
                <a:chOff x="4876" y="2848"/>
                <a:chExt cx="363" cy="519"/>
              </a:xfrm>
            </p:grpSpPr>
            <p:sp>
              <p:nvSpPr>
                <p:cNvPr id="17" name="Text Box 7"/>
                <p:cNvSpPr txBox="1"/>
                <p:nvPr/>
              </p:nvSpPr>
              <p:spPr>
                <a:xfrm>
                  <a:off x="4876" y="2848"/>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4</a:t>
                  </a:r>
                  <a:endParaRPr lang="en-US" altLang="zh-CN" sz="2800" dirty="0">
                    <a:solidFill>
                      <a:schemeClr val="tx1"/>
                    </a:solidFill>
                    <a:latin typeface="+mj-ea"/>
                    <a:ea typeface="+mj-ea"/>
                  </a:endParaRPr>
                </a:p>
              </p:txBody>
            </p:sp>
            <p:sp>
              <p:nvSpPr>
                <p:cNvPr id="18"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grpSp>
      <p:cxnSp>
        <p:nvCxnSpPr>
          <p:cNvPr id="19" name="直接连接符 18"/>
          <p:cNvCxnSpPr/>
          <p:nvPr/>
        </p:nvCxnSpPr>
        <p:spPr>
          <a:xfrm>
            <a:off x="2730500" y="3393440"/>
            <a:ext cx="396875" cy="31940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3477895" y="3629660"/>
            <a:ext cx="396875" cy="31940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2588895" y="2847340"/>
            <a:ext cx="685165" cy="521970"/>
          </a:xfrm>
          <a:prstGeom prst="rect">
            <a:avLst/>
          </a:prstGeom>
          <a:noFill/>
        </p:spPr>
        <p:txBody>
          <a:bodyPr wrap="none" rtlCol="0">
            <a:spAutoFit/>
          </a:bodyPr>
          <a:p>
            <a:r>
              <a:rPr lang="en-US" altLang="zh-CN" sz="2800">
                <a:latin typeface="微软雅黑" panose="020B0503020204020204" pitchFamily="34" charset="-122"/>
                <a:ea typeface="微软雅黑" panose="020B0503020204020204" pitchFamily="34" charset="-122"/>
              </a:rPr>
              <a:t>0.8</a:t>
            </a:r>
            <a:endParaRPr lang="en-US" altLang="zh-CN" sz="2800">
              <a:latin typeface="微软雅黑" panose="020B0503020204020204" pitchFamily="34" charset="-122"/>
              <a:ea typeface="微软雅黑" panose="020B0503020204020204" pitchFamily="34" charset="-122"/>
            </a:endParaRPr>
          </a:p>
        </p:txBody>
      </p:sp>
      <p:sp>
        <p:nvSpPr>
          <p:cNvPr id="22" name="文本框 21"/>
          <p:cNvSpPr txBox="1"/>
          <p:nvPr/>
        </p:nvSpPr>
        <p:spPr>
          <a:xfrm>
            <a:off x="3496310" y="4034790"/>
            <a:ext cx="391160" cy="521970"/>
          </a:xfrm>
          <a:prstGeom prst="rect">
            <a:avLst/>
          </a:prstGeom>
          <a:noFill/>
        </p:spPr>
        <p:txBody>
          <a:bodyPr wrap="none" rtlCol="0">
            <a:spAutoFit/>
          </a:bodyPr>
          <a:p>
            <a:r>
              <a:rPr lang="en-US" altLang="zh-CN" sz="2800">
                <a:latin typeface="微软雅黑" panose="020B0503020204020204" pitchFamily="34" charset="-122"/>
                <a:ea typeface="微软雅黑" panose="020B0503020204020204" pitchFamily="34" charset="-122"/>
              </a:rPr>
              <a:t>1</a:t>
            </a:r>
            <a:endParaRPr lang="en-US" altLang="zh-CN" sz="2800">
              <a:latin typeface="微软雅黑" panose="020B0503020204020204" pitchFamily="34" charset="-122"/>
              <a:ea typeface="微软雅黑" panose="020B0503020204020204" pitchFamily="34" charset="-122"/>
            </a:endParaRPr>
          </a:p>
        </p:txBody>
      </p:sp>
      <p:grpSp>
        <p:nvGrpSpPr>
          <p:cNvPr id="23" name="组合 22"/>
          <p:cNvGrpSpPr/>
          <p:nvPr/>
        </p:nvGrpSpPr>
        <p:grpSpPr>
          <a:xfrm>
            <a:off x="1892935" y="4614545"/>
            <a:ext cx="1359535" cy="531495"/>
            <a:chOff x="8953" y="7488"/>
            <a:chExt cx="2141" cy="837"/>
          </a:xfrm>
        </p:grpSpPr>
        <p:sp>
          <p:nvSpPr>
            <p:cNvPr id="24" name="文本框 23"/>
            <p:cNvSpPr txBox="1"/>
            <p:nvPr/>
          </p:nvSpPr>
          <p:spPr>
            <a:xfrm>
              <a:off x="8953" y="7503"/>
              <a:ext cx="927" cy="822"/>
            </a:xfrm>
            <a:prstGeom prst="rect">
              <a:avLst/>
            </a:prstGeom>
            <a:noFill/>
          </p:spPr>
          <p:txBody>
            <a:bodyPr wrap="none" rtlCol="0">
              <a:spAutoFit/>
            </a:bodyPr>
            <a:p>
              <a:r>
                <a:rPr lang="en-US" altLang="zh-CN" sz="2800"/>
                <a:t>=  </a:t>
              </a:r>
              <a:endParaRPr lang="en-US" altLang="zh-CN" sz="2800"/>
            </a:p>
          </p:txBody>
        </p:sp>
        <p:sp>
          <p:nvSpPr>
            <p:cNvPr id="25" name="文本框 24"/>
            <p:cNvSpPr txBox="1"/>
            <p:nvPr/>
          </p:nvSpPr>
          <p:spPr>
            <a:xfrm>
              <a:off x="10015" y="7488"/>
              <a:ext cx="1079" cy="822"/>
            </a:xfrm>
            <a:prstGeom prst="rect">
              <a:avLst/>
            </a:prstGeom>
            <a:noFill/>
          </p:spPr>
          <p:txBody>
            <a:bodyPr wrap="none" rtlCol="0" anchor="t">
              <a:spAutoFit/>
            </a:bodyPr>
            <a:p>
              <a:r>
                <a:rPr lang="en-US" altLang="zh-CN" sz="2800">
                  <a:latin typeface="微软雅黑" panose="020B0503020204020204" pitchFamily="34" charset="-122"/>
                  <a:ea typeface="微软雅黑" panose="020B0503020204020204" pitchFamily="34" charset="-122"/>
                </a:rPr>
                <a:t>2.4</a:t>
              </a:r>
              <a:endParaRPr lang="en-US" altLang="zh-CN" sz="2800">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5442585" y="1278890"/>
            <a:ext cx="3923030" cy="4617720"/>
            <a:chOff x="10471" y="1974"/>
            <a:chExt cx="6178" cy="7272"/>
          </a:xfrm>
        </p:grpSpPr>
        <p:grpSp>
          <p:nvGrpSpPr>
            <p:cNvPr id="7" name="组合 6"/>
            <p:cNvGrpSpPr/>
            <p:nvPr/>
          </p:nvGrpSpPr>
          <p:grpSpPr>
            <a:xfrm rot="0">
              <a:off x="10471" y="1974"/>
              <a:ext cx="6178" cy="7272"/>
              <a:chOff x="2556" y="6697"/>
              <a:chExt cx="11370" cy="1466"/>
            </a:xfrm>
          </p:grpSpPr>
          <p:sp>
            <p:nvSpPr>
              <p:cNvPr id="8" name="圆角矩形 7"/>
              <p:cNvSpPr/>
              <p:nvPr/>
            </p:nvSpPr>
            <p:spPr>
              <a:xfrm>
                <a:off x="2556" y="6697"/>
                <a:ext cx="11370" cy="1466"/>
              </a:xfrm>
              <a:prstGeom prst="roundRect">
                <a:avLst/>
              </a:prstGeom>
              <a:solidFill>
                <a:srgbClr val="00B050"/>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圆角矩形 8"/>
              <p:cNvSpPr/>
              <p:nvPr/>
            </p:nvSpPr>
            <p:spPr>
              <a:xfrm>
                <a:off x="3022" y="6753"/>
                <a:ext cx="10444" cy="134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圆角矩形 9"/>
              <p:cNvSpPr/>
              <p:nvPr/>
            </p:nvSpPr>
            <p:spPr>
              <a:xfrm>
                <a:off x="2882" y="6737"/>
                <a:ext cx="10739" cy="1384"/>
              </a:xfrm>
              <a:prstGeom prst="roundRect">
                <a:avLst/>
              </a:prstGeom>
              <a:noFill/>
              <a:ln w="41275" cmpd="sng">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1" name="组合 10"/>
            <p:cNvGrpSpPr/>
            <p:nvPr/>
          </p:nvGrpSpPr>
          <p:grpSpPr>
            <a:xfrm rot="0">
              <a:off x="12572" y="2970"/>
              <a:ext cx="2490" cy="1298"/>
              <a:chOff x="10806" y="3081"/>
              <a:chExt cx="2490" cy="1298"/>
            </a:xfrm>
          </p:grpSpPr>
          <p:sp>
            <p:nvSpPr>
              <p:cNvPr id="12" name="文本框 11"/>
              <p:cNvSpPr txBox="1"/>
              <p:nvPr/>
            </p:nvSpPr>
            <p:spPr>
              <a:xfrm>
                <a:off x="10806" y="3225"/>
                <a:ext cx="2490" cy="822"/>
              </a:xfrm>
              <a:prstGeom prst="rect">
                <a:avLst/>
              </a:prstGeom>
              <a:noFill/>
            </p:spPr>
            <p:txBody>
              <a:bodyPr wrap="none" rtlCol="0" anchor="t">
                <a:spAutoFit/>
              </a:bodyPr>
              <a:p>
                <a:r>
                  <a:rPr lang="en-US" altLang="zh-CN" sz="2800">
                    <a:latin typeface="微软雅黑" panose="020B0503020204020204" pitchFamily="34" charset="-122"/>
                    <a:ea typeface="微软雅黑" panose="020B0503020204020204" pitchFamily="34" charset="-122"/>
                    <a:cs typeface="微软雅黑" panose="020B0503020204020204" pitchFamily="34" charset="-122"/>
                  </a:rPr>
                  <a:t>2.5</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8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3" name="Group 6"/>
              <p:cNvGrpSpPr/>
              <p:nvPr/>
            </p:nvGrpSpPr>
            <p:grpSpPr>
              <a:xfrm>
                <a:off x="12186" y="3081"/>
                <a:ext cx="908" cy="1298"/>
                <a:chOff x="4876" y="2848"/>
                <a:chExt cx="363" cy="519"/>
              </a:xfrm>
            </p:grpSpPr>
            <p:sp>
              <p:nvSpPr>
                <p:cNvPr id="27" name="Text Box 7"/>
                <p:cNvSpPr txBox="1"/>
                <p:nvPr/>
              </p:nvSpPr>
              <p:spPr>
                <a:xfrm>
                  <a:off x="4876" y="2848"/>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5</a:t>
                  </a:r>
                  <a:endParaRPr lang="en-US" altLang="zh-CN" sz="2800" dirty="0">
                    <a:solidFill>
                      <a:schemeClr val="tx1"/>
                    </a:solidFill>
                    <a:latin typeface="+mj-ea"/>
                    <a:ea typeface="+mj-ea"/>
                  </a:endParaRPr>
                </a:p>
              </p:txBody>
            </p:sp>
            <p:sp>
              <p:nvSpPr>
                <p:cNvPr id="28"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grpSp>
      <p:grpSp>
        <p:nvGrpSpPr>
          <p:cNvPr id="29" name="组合 28"/>
          <p:cNvGrpSpPr/>
          <p:nvPr/>
        </p:nvGrpSpPr>
        <p:grpSpPr>
          <a:xfrm>
            <a:off x="6142990" y="3183890"/>
            <a:ext cx="2289810" cy="824230"/>
            <a:chOff x="6749" y="6326"/>
            <a:chExt cx="3606" cy="1298"/>
          </a:xfrm>
        </p:grpSpPr>
        <p:sp>
          <p:nvSpPr>
            <p:cNvPr id="30" name="文本框 29"/>
            <p:cNvSpPr txBox="1"/>
            <p:nvPr/>
          </p:nvSpPr>
          <p:spPr>
            <a:xfrm>
              <a:off x="6749" y="6486"/>
              <a:ext cx="927" cy="822"/>
            </a:xfrm>
            <a:prstGeom prst="rect">
              <a:avLst/>
            </a:prstGeom>
            <a:noFill/>
          </p:spPr>
          <p:txBody>
            <a:bodyPr wrap="none" rtlCol="0">
              <a:spAutoFit/>
            </a:bodyPr>
            <a:p>
              <a:r>
                <a:rPr lang="en-US" altLang="zh-CN" sz="2800"/>
                <a:t>=  </a:t>
              </a:r>
              <a:endParaRPr lang="en-US" altLang="zh-CN" sz="2800"/>
            </a:p>
          </p:txBody>
        </p:sp>
        <p:grpSp>
          <p:nvGrpSpPr>
            <p:cNvPr id="31" name="组合 30"/>
            <p:cNvGrpSpPr/>
            <p:nvPr/>
          </p:nvGrpSpPr>
          <p:grpSpPr>
            <a:xfrm rot="0">
              <a:off x="7865" y="6326"/>
              <a:ext cx="2490" cy="1298"/>
              <a:chOff x="10806" y="3081"/>
              <a:chExt cx="2490" cy="1298"/>
            </a:xfrm>
          </p:grpSpPr>
          <p:sp>
            <p:nvSpPr>
              <p:cNvPr id="32" name="文本框 31"/>
              <p:cNvSpPr txBox="1"/>
              <p:nvPr/>
            </p:nvSpPr>
            <p:spPr>
              <a:xfrm>
                <a:off x="10806" y="3225"/>
                <a:ext cx="2490" cy="822"/>
              </a:xfrm>
              <a:prstGeom prst="rect">
                <a:avLst/>
              </a:prstGeom>
              <a:noFill/>
            </p:spPr>
            <p:txBody>
              <a:bodyPr wrap="none" rtlCol="0" anchor="t">
                <a:spAutoFit/>
              </a:bodyPr>
              <a:p>
                <a:r>
                  <a:rPr lang="en-US" altLang="zh-CN" sz="2800">
                    <a:latin typeface="微软雅黑" panose="020B0503020204020204" pitchFamily="34" charset="-122"/>
                    <a:ea typeface="微软雅黑" panose="020B0503020204020204" pitchFamily="34" charset="-122"/>
                    <a:cs typeface="微软雅黑" panose="020B0503020204020204" pitchFamily="34" charset="-122"/>
                  </a:rPr>
                  <a:t>2.5</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8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3" name="Group 6"/>
              <p:cNvGrpSpPr/>
              <p:nvPr/>
            </p:nvGrpSpPr>
            <p:grpSpPr>
              <a:xfrm>
                <a:off x="12186" y="3081"/>
                <a:ext cx="908" cy="1298"/>
                <a:chOff x="4876" y="2848"/>
                <a:chExt cx="363" cy="519"/>
              </a:xfrm>
            </p:grpSpPr>
            <p:sp>
              <p:nvSpPr>
                <p:cNvPr id="34" name="Text Box 7"/>
                <p:cNvSpPr txBox="1"/>
                <p:nvPr/>
              </p:nvSpPr>
              <p:spPr>
                <a:xfrm>
                  <a:off x="4876" y="2848"/>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5</a:t>
                  </a:r>
                  <a:endParaRPr lang="en-US" altLang="zh-CN" sz="2800" dirty="0">
                    <a:solidFill>
                      <a:schemeClr val="tx1"/>
                    </a:solidFill>
                    <a:latin typeface="+mj-ea"/>
                    <a:ea typeface="+mj-ea"/>
                  </a:endParaRPr>
                </a:p>
              </p:txBody>
            </p:sp>
            <p:sp>
              <p:nvSpPr>
                <p:cNvPr id="35"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grpSp>
      <p:cxnSp>
        <p:nvCxnSpPr>
          <p:cNvPr id="36" name="直接连接符 35"/>
          <p:cNvCxnSpPr/>
          <p:nvPr/>
        </p:nvCxnSpPr>
        <p:spPr>
          <a:xfrm>
            <a:off x="6993255" y="3364230"/>
            <a:ext cx="396875" cy="31940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7740650" y="3600450"/>
            <a:ext cx="396875" cy="31940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6851650" y="2818130"/>
            <a:ext cx="685165" cy="521970"/>
          </a:xfrm>
          <a:prstGeom prst="rect">
            <a:avLst/>
          </a:prstGeom>
          <a:noFill/>
        </p:spPr>
        <p:txBody>
          <a:bodyPr wrap="none" rtlCol="0">
            <a:spAutoFit/>
          </a:bodyPr>
          <a:p>
            <a:r>
              <a:rPr lang="en-US" altLang="zh-CN" sz="2800">
                <a:latin typeface="微软雅黑" panose="020B0503020204020204" pitchFamily="34" charset="-122"/>
                <a:ea typeface="微软雅黑" panose="020B0503020204020204" pitchFamily="34" charset="-122"/>
              </a:rPr>
              <a:t>0.5</a:t>
            </a:r>
            <a:endParaRPr lang="en-US" altLang="zh-CN" sz="2800">
              <a:latin typeface="微软雅黑" panose="020B0503020204020204" pitchFamily="34" charset="-122"/>
              <a:ea typeface="微软雅黑" panose="020B0503020204020204" pitchFamily="34" charset="-122"/>
            </a:endParaRPr>
          </a:p>
        </p:txBody>
      </p:sp>
      <p:sp>
        <p:nvSpPr>
          <p:cNvPr id="39" name="文本框 38"/>
          <p:cNvSpPr txBox="1"/>
          <p:nvPr/>
        </p:nvSpPr>
        <p:spPr>
          <a:xfrm>
            <a:off x="7759065" y="4005580"/>
            <a:ext cx="391160" cy="521970"/>
          </a:xfrm>
          <a:prstGeom prst="rect">
            <a:avLst/>
          </a:prstGeom>
          <a:noFill/>
        </p:spPr>
        <p:txBody>
          <a:bodyPr wrap="none" rtlCol="0">
            <a:spAutoFit/>
          </a:bodyPr>
          <a:p>
            <a:r>
              <a:rPr lang="en-US" altLang="zh-CN" sz="2800">
                <a:latin typeface="微软雅黑" panose="020B0503020204020204" pitchFamily="34" charset="-122"/>
                <a:ea typeface="微软雅黑" panose="020B0503020204020204" pitchFamily="34" charset="-122"/>
              </a:rPr>
              <a:t>1</a:t>
            </a:r>
            <a:endParaRPr lang="en-US" altLang="zh-CN" sz="2800">
              <a:latin typeface="微软雅黑" panose="020B0503020204020204" pitchFamily="34" charset="-122"/>
              <a:ea typeface="微软雅黑" panose="020B0503020204020204" pitchFamily="34" charset="-122"/>
            </a:endParaRPr>
          </a:p>
        </p:txBody>
      </p:sp>
      <p:grpSp>
        <p:nvGrpSpPr>
          <p:cNvPr id="40" name="组合 39"/>
          <p:cNvGrpSpPr/>
          <p:nvPr/>
        </p:nvGrpSpPr>
        <p:grpSpPr>
          <a:xfrm>
            <a:off x="6155690" y="4585335"/>
            <a:ext cx="1359535" cy="531495"/>
            <a:chOff x="8953" y="7488"/>
            <a:chExt cx="2141" cy="837"/>
          </a:xfrm>
        </p:grpSpPr>
        <p:sp>
          <p:nvSpPr>
            <p:cNvPr id="41" name="文本框 40"/>
            <p:cNvSpPr txBox="1"/>
            <p:nvPr/>
          </p:nvSpPr>
          <p:spPr>
            <a:xfrm>
              <a:off x="8953" y="7503"/>
              <a:ext cx="927" cy="822"/>
            </a:xfrm>
            <a:prstGeom prst="rect">
              <a:avLst/>
            </a:prstGeom>
            <a:noFill/>
          </p:spPr>
          <p:txBody>
            <a:bodyPr wrap="none" rtlCol="0">
              <a:spAutoFit/>
            </a:bodyPr>
            <a:p>
              <a:r>
                <a:rPr lang="en-US" altLang="zh-CN" sz="2800"/>
                <a:t>=  </a:t>
              </a:r>
              <a:endParaRPr lang="en-US" altLang="zh-CN" sz="2800"/>
            </a:p>
          </p:txBody>
        </p:sp>
        <p:sp>
          <p:nvSpPr>
            <p:cNvPr id="42" name="文本框 41"/>
            <p:cNvSpPr txBox="1"/>
            <p:nvPr/>
          </p:nvSpPr>
          <p:spPr>
            <a:xfrm>
              <a:off x="10015" y="7488"/>
              <a:ext cx="1079" cy="822"/>
            </a:xfrm>
            <a:prstGeom prst="rect">
              <a:avLst/>
            </a:prstGeom>
            <a:noFill/>
          </p:spPr>
          <p:txBody>
            <a:bodyPr wrap="none" rtlCol="0" anchor="t">
              <a:spAutoFit/>
            </a:bodyPr>
            <a:p>
              <a:r>
                <a:rPr lang="en-US" altLang="zh-CN" sz="2800">
                  <a:latin typeface="微软雅黑" panose="020B0503020204020204" pitchFamily="34" charset="-122"/>
                  <a:ea typeface="微软雅黑" panose="020B0503020204020204" pitchFamily="34" charset="-122"/>
                </a:rPr>
                <a:t>1.5</a:t>
              </a:r>
              <a:endParaRPr lang="en-US" altLang="zh-CN" sz="2800">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9260205" y="604520"/>
            <a:ext cx="2186940" cy="2186940"/>
            <a:chOff x="14583" y="952"/>
            <a:chExt cx="3444" cy="3444"/>
          </a:xfrm>
        </p:grpSpPr>
        <p:pic>
          <p:nvPicPr>
            <p:cNvPr id="43" name="图片 42" descr="图片277"/>
            <p:cNvPicPr>
              <a:picLocks noChangeAspect="1"/>
            </p:cNvPicPr>
            <p:nvPr/>
          </p:nvPicPr>
          <p:blipFill>
            <a:blip r:embed="rId2"/>
            <a:stretch>
              <a:fillRect/>
            </a:stretch>
          </p:blipFill>
          <p:spPr>
            <a:xfrm>
              <a:off x="14583" y="952"/>
              <a:ext cx="3445" cy="3445"/>
            </a:xfrm>
            <a:prstGeom prst="rect">
              <a:avLst/>
            </a:prstGeom>
          </p:spPr>
        </p:pic>
        <p:sp>
          <p:nvSpPr>
            <p:cNvPr id="44" name="文本框 43"/>
            <p:cNvSpPr txBox="1"/>
            <p:nvPr/>
          </p:nvSpPr>
          <p:spPr>
            <a:xfrm>
              <a:off x="16649" y="1793"/>
              <a:ext cx="966" cy="1732"/>
            </a:xfrm>
            <a:prstGeom prst="rect">
              <a:avLst/>
            </a:prstGeom>
            <a:noFill/>
          </p:spPr>
          <p:txBody>
            <a:bodyPr vert="eaVert" wrap="none" rtlCol="0">
              <a:spAutoFit/>
            </a:bodyPr>
            <a:p>
              <a:r>
                <a:rPr lang="zh-CN" altLang="en-US" sz="2800"/>
                <a:t>计</a:t>
              </a:r>
              <a:r>
                <a:rPr lang="en-US" altLang="zh-CN" sz="2800"/>
                <a:t>   </a:t>
              </a:r>
              <a:r>
                <a:rPr lang="zh-CN" altLang="en-US" sz="2800"/>
                <a:t>算</a:t>
              </a:r>
              <a:endParaRPr lang="zh-CN" altLang="en-US" sz="28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p:tgtEl>
                                          <p:spTgt spid="26"/>
                                        </p:tgtEl>
                                        <p:attrNameLst>
                                          <p:attrName>ppt_y</p:attrName>
                                        </p:attrNameLst>
                                      </p:cBhvr>
                                      <p:tavLst>
                                        <p:tav tm="0">
                                          <p:val>
                                            <p:strVal val="#ppt_y+#ppt_h*1.125000"/>
                                          </p:val>
                                        </p:tav>
                                        <p:tav tm="100000">
                                          <p:val>
                                            <p:strVal val="#ppt_y"/>
                                          </p:val>
                                        </p:tav>
                                      </p:tavLst>
                                    </p:anim>
                                    <p:animEffect transition="in" filter="wipe(up)">
                                      <p:cBhvr>
                                        <p:cTn id="8" dur="500"/>
                                        <p:tgtEl>
                                          <p:spTgt spid="26"/>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up)">
                                      <p:cBhvr>
                                        <p:cTn id="13" dur="500"/>
                                        <p:tgtEl>
                                          <p:spTgt spid="19"/>
                                        </p:tgtEl>
                                      </p:cBhvr>
                                    </p:animEffect>
                                  </p:childTnLst>
                                </p:cTn>
                              </p:par>
                              <p:par>
                                <p:cTn id="14" presetID="22" presetClass="entr" presetSubtype="1"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up)">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500"/>
                                        <p:tgtEl>
                                          <p:spTgt spid="22"/>
                                        </p:tgtEl>
                                        <p:attrNameLst>
                                          <p:attrName>ppt_y</p:attrName>
                                        </p:attrNameLst>
                                      </p:cBhvr>
                                      <p:tavLst>
                                        <p:tav tm="0">
                                          <p:val>
                                            <p:strVal val="#ppt_y+#ppt_h*1.125000"/>
                                          </p:val>
                                        </p:tav>
                                        <p:tav tm="100000">
                                          <p:val>
                                            <p:strVal val="#ppt_y"/>
                                          </p:val>
                                        </p:tav>
                                      </p:tavLst>
                                    </p:anim>
                                    <p:animEffect transition="in" filter="wipe(up)">
                                      <p:cBhvr>
                                        <p:cTn id="22" dur="500"/>
                                        <p:tgtEl>
                                          <p:spTgt spid="22"/>
                                        </p:tgtEl>
                                      </p:cBhvr>
                                    </p:animEffect>
                                  </p:childTnLst>
                                </p:cTn>
                              </p:par>
                              <p:par>
                                <p:cTn id="23" presetID="12" presetClass="entr" presetSubtype="4"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p:tgtEl>
                                          <p:spTgt spid="21"/>
                                        </p:tgtEl>
                                        <p:attrNameLst>
                                          <p:attrName>ppt_y</p:attrName>
                                        </p:attrNameLst>
                                      </p:cBhvr>
                                      <p:tavLst>
                                        <p:tav tm="0">
                                          <p:val>
                                            <p:strVal val="#ppt_y+#ppt_h*1.125000"/>
                                          </p:val>
                                        </p:tav>
                                        <p:tav tm="100000">
                                          <p:val>
                                            <p:strVal val="#ppt_y"/>
                                          </p:val>
                                        </p:tav>
                                      </p:tavLst>
                                    </p:anim>
                                    <p:animEffect transition="in" filter="wipe(up)">
                                      <p:cBhvr>
                                        <p:cTn id="26" dur="5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p:tgtEl>
                                          <p:spTgt spid="23"/>
                                        </p:tgtEl>
                                        <p:attrNameLst>
                                          <p:attrName>ppt_y</p:attrName>
                                        </p:attrNameLst>
                                      </p:cBhvr>
                                      <p:tavLst>
                                        <p:tav tm="0">
                                          <p:val>
                                            <p:strVal val="#ppt_y+#ppt_h*1.125000"/>
                                          </p:val>
                                        </p:tav>
                                        <p:tav tm="100000">
                                          <p:val>
                                            <p:strVal val="#ppt_y"/>
                                          </p:val>
                                        </p:tav>
                                      </p:tavLst>
                                    </p:anim>
                                    <p:animEffect transition="in" filter="wipe(up)">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p:tgtEl>
                                          <p:spTgt spid="29"/>
                                        </p:tgtEl>
                                        <p:attrNameLst>
                                          <p:attrName>ppt_y</p:attrName>
                                        </p:attrNameLst>
                                      </p:cBhvr>
                                      <p:tavLst>
                                        <p:tav tm="0">
                                          <p:val>
                                            <p:strVal val="#ppt_y+#ppt_h*1.125000"/>
                                          </p:val>
                                        </p:tav>
                                        <p:tav tm="100000">
                                          <p:val>
                                            <p:strVal val="#ppt_y"/>
                                          </p:val>
                                        </p:tav>
                                      </p:tavLst>
                                    </p:anim>
                                    <p:animEffect transition="in" filter="wipe(up)">
                                      <p:cBhvr>
                                        <p:cTn id="38" dur="500"/>
                                        <p:tgtEl>
                                          <p:spTgt spid="29"/>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nodeType="click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wipe(up)">
                                      <p:cBhvr>
                                        <p:cTn id="43" dur="500"/>
                                        <p:tgtEl>
                                          <p:spTgt spid="36"/>
                                        </p:tgtEl>
                                      </p:cBhvr>
                                    </p:animEffect>
                                  </p:childTnLst>
                                </p:cTn>
                              </p:par>
                              <p:par>
                                <p:cTn id="44" presetID="22" presetClass="entr" presetSubtype="1" fill="hold" nodeType="with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wipe(up)">
                                      <p:cBhvr>
                                        <p:cTn id="46" dur="500"/>
                                        <p:tgtEl>
                                          <p:spTgt spid="37"/>
                                        </p:tgtEl>
                                      </p:cBhvr>
                                    </p:animEffect>
                                  </p:childTnLst>
                                </p:cTn>
                              </p:par>
                            </p:childTnLst>
                          </p:cTn>
                        </p:par>
                      </p:childTnLst>
                    </p:cTn>
                  </p:par>
                  <p:par>
                    <p:cTn id="47" fill="hold">
                      <p:stCondLst>
                        <p:cond delay="indefinite"/>
                      </p:stCondLst>
                      <p:childTnLst>
                        <p:par>
                          <p:cTn id="48" fill="hold">
                            <p:stCondLst>
                              <p:cond delay="0"/>
                            </p:stCondLst>
                            <p:childTnLst>
                              <p:par>
                                <p:cTn id="49" presetID="12" presetClass="entr" presetSubtype="4" fill="hold" grpId="0" nodeType="clickEffect">
                                  <p:stCondLst>
                                    <p:cond delay="0"/>
                                  </p:stCondLst>
                                  <p:childTnLst>
                                    <p:set>
                                      <p:cBhvr>
                                        <p:cTn id="50" dur="1" fill="hold">
                                          <p:stCondLst>
                                            <p:cond delay="0"/>
                                          </p:stCondLst>
                                        </p:cTn>
                                        <p:tgtEl>
                                          <p:spTgt spid="39"/>
                                        </p:tgtEl>
                                        <p:attrNameLst>
                                          <p:attrName>style.visibility</p:attrName>
                                        </p:attrNameLst>
                                      </p:cBhvr>
                                      <p:to>
                                        <p:strVal val="visible"/>
                                      </p:to>
                                    </p:set>
                                    <p:anim calcmode="lin" valueType="num">
                                      <p:cBhvr additive="base">
                                        <p:cTn id="51" dur="500"/>
                                        <p:tgtEl>
                                          <p:spTgt spid="39"/>
                                        </p:tgtEl>
                                        <p:attrNameLst>
                                          <p:attrName>ppt_y</p:attrName>
                                        </p:attrNameLst>
                                      </p:cBhvr>
                                      <p:tavLst>
                                        <p:tav tm="0">
                                          <p:val>
                                            <p:strVal val="#ppt_y+#ppt_h*1.125000"/>
                                          </p:val>
                                        </p:tav>
                                        <p:tav tm="100000">
                                          <p:val>
                                            <p:strVal val="#ppt_y"/>
                                          </p:val>
                                        </p:tav>
                                      </p:tavLst>
                                    </p:anim>
                                    <p:animEffect transition="in" filter="wipe(up)">
                                      <p:cBhvr>
                                        <p:cTn id="52" dur="500"/>
                                        <p:tgtEl>
                                          <p:spTgt spid="39"/>
                                        </p:tgtEl>
                                      </p:cBhvr>
                                    </p:animEffect>
                                  </p:childTnLst>
                                </p:cTn>
                              </p:par>
                              <p:par>
                                <p:cTn id="53" presetID="12" presetClass="entr" presetSubtype="4" fill="hold" grpId="0" nodeType="withEffect">
                                  <p:stCondLst>
                                    <p:cond delay="0"/>
                                  </p:stCondLst>
                                  <p:childTnLst>
                                    <p:set>
                                      <p:cBhvr>
                                        <p:cTn id="54" dur="1" fill="hold">
                                          <p:stCondLst>
                                            <p:cond delay="0"/>
                                          </p:stCondLst>
                                        </p:cTn>
                                        <p:tgtEl>
                                          <p:spTgt spid="38"/>
                                        </p:tgtEl>
                                        <p:attrNameLst>
                                          <p:attrName>style.visibility</p:attrName>
                                        </p:attrNameLst>
                                      </p:cBhvr>
                                      <p:to>
                                        <p:strVal val="visible"/>
                                      </p:to>
                                    </p:set>
                                    <p:anim calcmode="lin" valueType="num">
                                      <p:cBhvr additive="base">
                                        <p:cTn id="55" dur="500"/>
                                        <p:tgtEl>
                                          <p:spTgt spid="38"/>
                                        </p:tgtEl>
                                        <p:attrNameLst>
                                          <p:attrName>ppt_y</p:attrName>
                                        </p:attrNameLst>
                                      </p:cBhvr>
                                      <p:tavLst>
                                        <p:tav tm="0">
                                          <p:val>
                                            <p:strVal val="#ppt_y+#ppt_h*1.125000"/>
                                          </p:val>
                                        </p:tav>
                                        <p:tav tm="100000">
                                          <p:val>
                                            <p:strVal val="#ppt_y"/>
                                          </p:val>
                                        </p:tav>
                                      </p:tavLst>
                                    </p:anim>
                                    <p:animEffect transition="in" filter="wipe(up)">
                                      <p:cBhvr>
                                        <p:cTn id="56" dur="500"/>
                                        <p:tgtEl>
                                          <p:spTgt spid="38"/>
                                        </p:tgtEl>
                                      </p:cBhvr>
                                    </p:animEffect>
                                  </p:childTnLst>
                                </p:cTn>
                              </p:par>
                            </p:childTnLst>
                          </p:cTn>
                        </p:par>
                      </p:childTnLst>
                    </p:cTn>
                  </p:par>
                  <p:par>
                    <p:cTn id="57" fill="hold">
                      <p:stCondLst>
                        <p:cond delay="indefinite"/>
                      </p:stCondLst>
                      <p:childTnLst>
                        <p:par>
                          <p:cTn id="58" fill="hold">
                            <p:stCondLst>
                              <p:cond delay="0"/>
                            </p:stCondLst>
                            <p:childTnLst>
                              <p:par>
                                <p:cTn id="59" presetID="12" presetClass="entr" presetSubtype="4" fill="hold" nodeType="click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additive="base">
                                        <p:cTn id="61" dur="500"/>
                                        <p:tgtEl>
                                          <p:spTgt spid="40"/>
                                        </p:tgtEl>
                                        <p:attrNameLst>
                                          <p:attrName>ppt_y</p:attrName>
                                        </p:attrNameLst>
                                      </p:cBhvr>
                                      <p:tavLst>
                                        <p:tav tm="0">
                                          <p:val>
                                            <p:strVal val="#ppt_y+#ppt_h*1.125000"/>
                                          </p:val>
                                        </p:tav>
                                        <p:tav tm="100000">
                                          <p:val>
                                            <p:strVal val="#ppt_y"/>
                                          </p:val>
                                        </p:tav>
                                      </p:tavLst>
                                    </p:anim>
                                    <p:animEffect transition="in" filter="wipe(up)">
                                      <p:cBhvr>
                                        <p:cTn id="6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1" grpId="0"/>
      <p:bldP spid="39" grpId="0"/>
      <p:bldP spid="38"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78" name="组合 77"/>
          <p:cNvGrpSpPr/>
          <p:nvPr/>
        </p:nvGrpSpPr>
        <p:grpSpPr>
          <a:xfrm rot="0">
            <a:off x="1179830" y="1307920"/>
            <a:ext cx="3923030" cy="4617900"/>
            <a:chOff x="2556" y="6697"/>
            <a:chExt cx="11370" cy="1466"/>
          </a:xfrm>
        </p:grpSpPr>
        <p:sp>
          <p:nvSpPr>
            <p:cNvPr id="79" name="圆角矩形 78"/>
            <p:cNvSpPr/>
            <p:nvPr/>
          </p:nvSpPr>
          <p:spPr>
            <a:xfrm>
              <a:off x="2556" y="6697"/>
              <a:ext cx="11370" cy="1466"/>
            </a:xfrm>
            <a:prstGeom prst="roundRect">
              <a:avLst/>
            </a:prstGeom>
            <a:solidFill>
              <a:schemeClr val="accent1">
                <a:lumMod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0" name="圆角矩形 79"/>
            <p:cNvSpPr/>
            <p:nvPr/>
          </p:nvSpPr>
          <p:spPr>
            <a:xfrm>
              <a:off x="3022" y="6753"/>
              <a:ext cx="10444" cy="134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1" name="圆角矩形 80"/>
            <p:cNvSpPr/>
            <p:nvPr/>
          </p:nvSpPr>
          <p:spPr>
            <a:xfrm>
              <a:off x="2882" y="6737"/>
              <a:ext cx="10739" cy="1384"/>
            </a:xfrm>
            <a:prstGeom prst="roundRect">
              <a:avLst/>
            </a:prstGeom>
            <a:noFill/>
            <a:ln w="41275" cmpd="sng">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66" name="组合 65"/>
          <p:cNvGrpSpPr/>
          <p:nvPr/>
        </p:nvGrpSpPr>
        <p:grpSpPr>
          <a:xfrm rot="0">
            <a:off x="2513965" y="1940560"/>
            <a:ext cx="1581150" cy="824230"/>
            <a:chOff x="10806" y="3081"/>
            <a:chExt cx="2490" cy="1298"/>
          </a:xfrm>
        </p:grpSpPr>
        <p:sp>
          <p:nvSpPr>
            <p:cNvPr id="67" name="文本框 66"/>
            <p:cNvSpPr txBox="1"/>
            <p:nvPr/>
          </p:nvSpPr>
          <p:spPr>
            <a:xfrm>
              <a:off x="10806" y="3225"/>
              <a:ext cx="2490" cy="822"/>
            </a:xfrm>
            <a:prstGeom prst="rect">
              <a:avLst/>
            </a:prstGeom>
            <a:noFill/>
          </p:spPr>
          <p:txBody>
            <a:bodyPr wrap="none" rtlCol="0" anchor="t">
              <a:spAutoFit/>
            </a:bodyPr>
            <a:p>
              <a:r>
                <a:rPr lang="en-US" altLang="zh-CN" sz="2800">
                  <a:latin typeface="微软雅黑" panose="020B0503020204020204" pitchFamily="34" charset="-122"/>
                  <a:ea typeface="微软雅黑" panose="020B0503020204020204" pitchFamily="34" charset="-122"/>
                  <a:cs typeface="微软雅黑" panose="020B0503020204020204" pitchFamily="34" charset="-122"/>
                </a:rPr>
                <a:t>1.4</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8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73" name="Group 6"/>
            <p:cNvGrpSpPr/>
            <p:nvPr/>
          </p:nvGrpSpPr>
          <p:grpSpPr>
            <a:xfrm>
              <a:off x="12186" y="3081"/>
              <a:ext cx="908" cy="1298"/>
              <a:chOff x="4876" y="2848"/>
              <a:chExt cx="363" cy="519"/>
            </a:xfrm>
          </p:grpSpPr>
          <p:sp>
            <p:nvSpPr>
              <p:cNvPr id="74" name="Text Box 7"/>
              <p:cNvSpPr txBox="1"/>
              <p:nvPr/>
            </p:nvSpPr>
            <p:spPr>
              <a:xfrm>
                <a:off x="4876" y="2848"/>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4</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7</a:t>
                </a:r>
                <a:endParaRPr lang="en-US" altLang="zh-CN" sz="2800" dirty="0">
                  <a:solidFill>
                    <a:schemeClr val="tx1"/>
                  </a:solidFill>
                  <a:latin typeface="+mj-ea"/>
                  <a:ea typeface="+mj-ea"/>
                </a:endParaRPr>
              </a:p>
            </p:txBody>
          </p:sp>
          <p:sp>
            <p:nvSpPr>
              <p:cNvPr id="75"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grpSp>
        <p:nvGrpSpPr>
          <p:cNvPr id="26" name="组合 25"/>
          <p:cNvGrpSpPr/>
          <p:nvPr/>
        </p:nvGrpSpPr>
        <p:grpSpPr>
          <a:xfrm>
            <a:off x="1880235" y="3213100"/>
            <a:ext cx="2289810" cy="824230"/>
            <a:chOff x="6749" y="6326"/>
            <a:chExt cx="3606" cy="1298"/>
          </a:xfrm>
        </p:grpSpPr>
        <p:sp>
          <p:nvSpPr>
            <p:cNvPr id="76" name="文本框 75"/>
            <p:cNvSpPr txBox="1"/>
            <p:nvPr/>
          </p:nvSpPr>
          <p:spPr>
            <a:xfrm>
              <a:off x="6749" y="6486"/>
              <a:ext cx="927" cy="822"/>
            </a:xfrm>
            <a:prstGeom prst="rect">
              <a:avLst/>
            </a:prstGeom>
            <a:noFill/>
          </p:spPr>
          <p:txBody>
            <a:bodyPr wrap="none" rtlCol="0">
              <a:spAutoFit/>
            </a:bodyPr>
            <a:p>
              <a:r>
                <a:rPr lang="en-US" altLang="zh-CN" sz="2800"/>
                <a:t>=  </a:t>
              </a:r>
              <a:endParaRPr lang="en-US" altLang="zh-CN" sz="2800"/>
            </a:p>
          </p:txBody>
        </p:sp>
        <p:grpSp>
          <p:nvGrpSpPr>
            <p:cNvPr id="14" name="组合 13"/>
            <p:cNvGrpSpPr/>
            <p:nvPr/>
          </p:nvGrpSpPr>
          <p:grpSpPr>
            <a:xfrm rot="0">
              <a:off x="7865" y="6326"/>
              <a:ext cx="2490" cy="1298"/>
              <a:chOff x="10806" y="3081"/>
              <a:chExt cx="2490" cy="1298"/>
            </a:xfrm>
          </p:grpSpPr>
          <p:sp>
            <p:nvSpPr>
              <p:cNvPr id="15" name="文本框 14"/>
              <p:cNvSpPr txBox="1"/>
              <p:nvPr/>
            </p:nvSpPr>
            <p:spPr>
              <a:xfrm>
                <a:off x="10806" y="3225"/>
                <a:ext cx="2490" cy="822"/>
              </a:xfrm>
              <a:prstGeom prst="rect">
                <a:avLst/>
              </a:prstGeom>
              <a:noFill/>
            </p:spPr>
            <p:txBody>
              <a:bodyPr wrap="none" rtlCol="0" anchor="t">
                <a:spAutoFit/>
              </a:bodyPr>
              <a:p>
                <a:r>
                  <a:rPr lang="en-US" altLang="zh-CN" sz="2800">
                    <a:latin typeface="微软雅黑" panose="020B0503020204020204" pitchFamily="34" charset="-122"/>
                    <a:ea typeface="微软雅黑" panose="020B0503020204020204" pitchFamily="34" charset="-122"/>
                    <a:cs typeface="微软雅黑" panose="020B0503020204020204" pitchFamily="34" charset="-122"/>
                  </a:rPr>
                  <a:t>1.4</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8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6" name="Group 6"/>
              <p:cNvGrpSpPr/>
              <p:nvPr/>
            </p:nvGrpSpPr>
            <p:grpSpPr>
              <a:xfrm>
                <a:off x="12186" y="3081"/>
                <a:ext cx="908" cy="1298"/>
                <a:chOff x="4876" y="2848"/>
                <a:chExt cx="363" cy="519"/>
              </a:xfrm>
            </p:grpSpPr>
            <p:sp>
              <p:nvSpPr>
                <p:cNvPr id="17" name="Text Box 7"/>
                <p:cNvSpPr txBox="1"/>
                <p:nvPr/>
              </p:nvSpPr>
              <p:spPr>
                <a:xfrm>
                  <a:off x="4876" y="2848"/>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4</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7</a:t>
                  </a:r>
                  <a:endParaRPr lang="en-US" altLang="zh-CN" sz="2800" dirty="0">
                    <a:solidFill>
                      <a:schemeClr val="tx1"/>
                    </a:solidFill>
                    <a:latin typeface="+mj-ea"/>
                    <a:ea typeface="+mj-ea"/>
                  </a:endParaRPr>
                </a:p>
              </p:txBody>
            </p:sp>
            <p:sp>
              <p:nvSpPr>
                <p:cNvPr id="18"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grpSp>
      <p:cxnSp>
        <p:nvCxnSpPr>
          <p:cNvPr id="19" name="直接连接符 18"/>
          <p:cNvCxnSpPr/>
          <p:nvPr/>
        </p:nvCxnSpPr>
        <p:spPr>
          <a:xfrm>
            <a:off x="2730500" y="3393440"/>
            <a:ext cx="396875" cy="31940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3477895" y="3629660"/>
            <a:ext cx="396875" cy="31940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2588895" y="2847340"/>
            <a:ext cx="685165" cy="521970"/>
          </a:xfrm>
          <a:prstGeom prst="rect">
            <a:avLst/>
          </a:prstGeom>
          <a:noFill/>
        </p:spPr>
        <p:txBody>
          <a:bodyPr wrap="none" rtlCol="0">
            <a:spAutoFit/>
          </a:bodyPr>
          <a:p>
            <a:r>
              <a:rPr lang="en-US" altLang="zh-CN" sz="2800">
                <a:latin typeface="微软雅黑" panose="020B0503020204020204" pitchFamily="34" charset="-122"/>
                <a:ea typeface="微软雅黑" panose="020B0503020204020204" pitchFamily="34" charset="-122"/>
              </a:rPr>
              <a:t>0.2</a:t>
            </a:r>
            <a:endParaRPr lang="en-US" altLang="zh-CN" sz="2800">
              <a:latin typeface="微软雅黑" panose="020B0503020204020204" pitchFamily="34" charset="-122"/>
              <a:ea typeface="微软雅黑" panose="020B0503020204020204" pitchFamily="34" charset="-122"/>
            </a:endParaRPr>
          </a:p>
        </p:txBody>
      </p:sp>
      <p:sp>
        <p:nvSpPr>
          <p:cNvPr id="22" name="文本框 21"/>
          <p:cNvSpPr txBox="1"/>
          <p:nvPr/>
        </p:nvSpPr>
        <p:spPr>
          <a:xfrm>
            <a:off x="3496310" y="4034790"/>
            <a:ext cx="391160" cy="521970"/>
          </a:xfrm>
          <a:prstGeom prst="rect">
            <a:avLst/>
          </a:prstGeom>
          <a:noFill/>
        </p:spPr>
        <p:txBody>
          <a:bodyPr wrap="none" rtlCol="0">
            <a:spAutoFit/>
          </a:bodyPr>
          <a:p>
            <a:r>
              <a:rPr lang="en-US" altLang="zh-CN" sz="2800">
                <a:latin typeface="微软雅黑" panose="020B0503020204020204" pitchFamily="34" charset="-122"/>
                <a:ea typeface="微软雅黑" panose="020B0503020204020204" pitchFamily="34" charset="-122"/>
              </a:rPr>
              <a:t>1</a:t>
            </a:r>
            <a:endParaRPr lang="en-US" altLang="zh-CN" sz="2800">
              <a:latin typeface="微软雅黑" panose="020B0503020204020204" pitchFamily="34" charset="-122"/>
              <a:ea typeface="微软雅黑" panose="020B0503020204020204" pitchFamily="34" charset="-122"/>
            </a:endParaRPr>
          </a:p>
        </p:txBody>
      </p:sp>
      <p:grpSp>
        <p:nvGrpSpPr>
          <p:cNvPr id="23" name="组合 22"/>
          <p:cNvGrpSpPr/>
          <p:nvPr/>
        </p:nvGrpSpPr>
        <p:grpSpPr>
          <a:xfrm>
            <a:off x="1892935" y="4614545"/>
            <a:ext cx="1359535" cy="531495"/>
            <a:chOff x="8953" y="7488"/>
            <a:chExt cx="2141" cy="837"/>
          </a:xfrm>
        </p:grpSpPr>
        <p:sp>
          <p:nvSpPr>
            <p:cNvPr id="24" name="文本框 23"/>
            <p:cNvSpPr txBox="1"/>
            <p:nvPr/>
          </p:nvSpPr>
          <p:spPr>
            <a:xfrm>
              <a:off x="8953" y="7503"/>
              <a:ext cx="927" cy="822"/>
            </a:xfrm>
            <a:prstGeom prst="rect">
              <a:avLst/>
            </a:prstGeom>
            <a:noFill/>
          </p:spPr>
          <p:txBody>
            <a:bodyPr wrap="none" rtlCol="0">
              <a:spAutoFit/>
            </a:bodyPr>
            <a:p>
              <a:r>
                <a:rPr lang="en-US" altLang="zh-CN" sz="2800"/>
                <a:t>=  </a:t>
              </a:r>
              <a:endParaRPr lang="en-US" altLang="zh-CN" sz="2800"/>
            </a:p>
          </p:txBody>
        </p:sp>
        <p:sp>
          <p:nvSpPr>
            <p:cNvPr id="25" name="文本框 24"/>
            <p:cNvSpPr txBox="1"/>
            <p:nvPr/>
          </p:nvSpPr>
          <p:spPr>
            <a:xfrm>
              <a:off x="10015" y="7488"/>
              <a:ext cx="1079" cy="822"/>
            </a:xfrm>
            <a:prstGeom prst="rect">
              <a:avLst/>
            </a:prstGeom>
            <a:noFill/>
          </p:spPr>
          <p:txBody>
            <a:bodyPr wrap="none" rtlCol="0" anchor="t">
              <a:spAutoFit/>
            </a:bodyPr>
            <a:p>
              <a:r>
                <a:rPr lang="en-US" altLang="zh-CN" sz="2800">
                  <a:latin typeface="微软雅黑" panose="020B0503020204020204" pitchFamily="34" charset="-122"/>
                  <a:ea typeface="微软雅黑" panose="020B0503020204020204" pitchFamily="34" charset="-122"/>
                </a:rPr>
                <a:t>0.8</a:t>
              </a:r>
              <a:endParaRPr lang="en-US" altLang="zh-CN" sz="2800">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5429885" y="1253490"/>
            <a:ext cx="3923030" cy="4617720"/>
            <a:chOff x="10471" y="1974"/>
            <a:chExt cx="6178" cy="7272"/>
          </a:xfrm>
        </p:grpSpPr>
        <p:grpSp>
          <p:nvGrpSpPr>
            <p:cNvPr id="7" name="组合 6"/>
            <p:cNvGrpSpPr/>
            <p:nvPr/>
          </p:nvGrpSpPr>
          <p:grpSpPr>
            <a:xfrm rot="0">
              <a:off x="10471" y="1974"/>
              <a:ext cx="6178" cy="7272"/>
              <a:chOff x="2556" y="6697"/>
              <a:chExt cx="11370" cy="1466"/>
            </a:xfrm>
          </p:grpSpPr>
          <p:sp>
            <p:nvSpPr>
              <p:cNvPr id="8" name="圆角矩形 7"/>
              <p:cNvSpPr/>
              <p:nvPr/>
            </p:nvSpPr>
            <p:spPr>
              <a:xfrm>
                <a:off x="2556" y="6697"/>
                <a:ext cx="11370" cy="1466"/>
              </a:xfrm>
              <a:prstGeom prst="roundRect">
                <a:avLst/>
              </a:prstGeom>
              <a:solidFill>
                <a:schemeClr val="accent4">
                  <a:lumMod val="75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圆角矩形 8"/>
              <p:cNvSpPr/>
              <p:nvPr/>
            </p:nvSpPr>
            <p:spPr>
              <a:xfrm>
                <a:off x="3022" y="6753"/>
                <a:ext cx="10444" cy="134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圆角矩形 9"/>
              <p:cNvSpPr/>
              <p:nvPr/>
            </p:nvSpPr>
            <p:spPr>
              <a:xfrm>
                <a:off x="2882" y="6737"/>
                <a:ext cx="10739" cy="1384"/>
              </a:xfrm>
              <a:prstGeom prst="roundRect">
                <a:avLst/>
              </a:prstGeom>
              <a:noFill/>
              <a:ln w="41275" cmpd="sng">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1" name="组合 10"/>
            <p:cNvGrpSpPr/>
            <p:nvPr/>
          </p:nvGrpSpPr>
          <p:grpSpPr>
            <a:xfrm rot="0">
              <a:off x="12572" y="2970"/>
              <a:ext cx="2490" cy="1298"/>
              <a:chOff x="10806" y="3081"/>
              <a:chExt cx="2490" cy="1298"/>
            </a:xfrm>
          </p:grpSpPr>
          <p:sp>
            <p:nvSpPr>
              <p:cNvPr id="12" name="文本框 11"/>
              <p:cNvSpPr txBox="1"/>
              <p:nvPr/>
            </p:nvSpPr>
            <p:spPr>
              <a:xfrm>
                <a:off x="10806" y="3225"/>
                <a:ext cx="2490" cy="822"/>
              </a:xfrm>
              <a:prstGeom prst="rect">
                <a:avLst/>
              </a:prstGeom>
              <a:noFill/>
            </p:spPr>
            <p:txBody>
              <a:bodyPr wrap="none" rtlCol="0" anchor="t">
                <a:spAutoFit/>
              </a:bodyPr>
              <a:p>
                <a:r>
                  <a:rPr lang="en-US" altLang="zh-CN" sz="2800">
                    <a:latin typeface="微软雅黑" panose="020B0503020204020204" pitchFamily="34" charset="-122"/>
                    <a:ea typeface="微软雅黑" panose="020B0503020204020204" pitchFamily="34" charset="-122"/>
                    <a:cs typeface="微软雅黑" panose="020B0503020204020204" pitchFamily="34" charset="-122"/>
                  </a:rPr>
                  <a:t>2.4</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8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3" name="Group 6"/>
              <p:cNvGrpSpPr/>
              <p:nvPr/>
            </p:nvGrpSpPr>
            <p:grpSpPr>
              <a:xfrm>
                <a:off x="12186" y="3081"/>
                <a:ext cx="908" cy="1298"/>
                <a:chOff x="4876" y="2848"/>
                <a:chExt cx="363" cy="519"/>
              </a:xfrm>
            </p:grpSpPr>
            <p:sp>
              <p:nvSpPr>
                <p:cNvPr id="27" name="Text Box 7"/>
                <p:cNvSpPr txBox="1"/>
                <p:nvPr/>
              </p:nvSpPr>
              <p:spPr>
                <a:xfrm>
                  <a:off x="4876" y="2848"/>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5</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6</a:t>
                  </a:r>
                  <a:endParaRPr lang="en-US" altLang="zh-CN" sz="2800" dirty="0">
                    <a:solidFill>
                      <a:schemeClr val="tx1"/>
                    </a:solidFill>
                    <a:latin typeface="+mj-ea"/>
                    <a:ea typeface="+mj-ea"/>
                  </a:endParaRPr>
                </a:p>
              </p:txBody>
            </p:sp>
            <p:sp>
              <p:nvSpPr>
                <p:cNvPr id="28"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grpSp>
      <p:grpSp>
        <p:nvGrpSpPr>
          <p:cNvPr id="29" name="组合 28"/>
          <p:cNvGrpSpPr/>
          <p:nvPr/>
        </p:nvGrpSpPr>
        <p:grpSpPr>
          <a:xfrm>
            <a:off x="6130290" y="3158490"/>
            <a:ext cx="2289810" cy="824230"/>
            <a:chOff x="6749" y="6326"/>
            <a:chExt cx="3606" cy="1298"/>
          </a:xfrm>
        </p:grpSpPr>
        <p:sp>
          <p:nvSpPr>
            <p:cNvPr id="30" name="文本框 29"/>
            <p:cNvSpPr txBox="1"/>
            <p:nvPr/>
          </p:nvSpPr>
          <p:spPr>
            <a:xfrm>
              <a:off x="6749" y="6486"/>
              <a:ext cx="927" cy="822"/>
            </a:xfrm>
            <a:prstGeom prst="rect">
              <a:avLst/>
            </a:prstGeom>
            <a:noFill/>
          </p:spPr>
          <p:txBody>
            <a:bodyPr wrap="none" rtlCol="0">
              <a:spAutoFit/>
            </a:bodyPr>
            <a:p>
              <a:r>
                <a:rPr lang="en-US" altLang="zh-CN" sz="2800"/>
                <a:t>=  </a:t>
              </a:r>
              <a:endParaRPr lang="en-US" altLang="zh-CN" sz="2800"/>
            </a:p>
          </p:txBody>
        </p:sp>
        <p:grpSp>
          <p:nvGrpSpPr>
            <p:cNvPr id="31" name="组合 30"/>
            <p:cNvGrpSpPr/>
            <p:nvPr/>
          </p:nvGrpSpPr>
          <p:grpSpPr>
            <a:xfrm rot="0">
              <a:off x="7865" y="6326"/>
              <a:ext cx="2490" cy="1298"/>
              <a:chOff x="10806" y="3081"/>
              <a:chExt cx="2490" cy="1298"/>
            </a:xfrm>
          </p:grpSpPr>
          <p:sp>
            <p:nvSpPr>
              <p:cNvPr id="32" name="文本框 31"/>
              <p:cNvSpPr txBox="1"/>
              <p:nvPr/>
            </p:nvSpPr>
            <p:spPr>
              <a:xfrm>
                <a:off x="10806" y="3225"/>
                <a:ext cx="2490" cy="822"/>
              </a:xfrm>
              <a:prstGeom prst="rect">
                <a:avLst/>
              </a:prstGeom>
              <a:noFill/>
            </p:spPr>
            <p:txBody>
              <a:bodyPr wrap="none" rtlCol="0" anchor="t">
                <a:spAutoFit/>
              </a:bodyPr>
              <a:p>
                <a:r>
                  <a:rPr lang="en-US" altLang="zh-CN" sz="2800">
                    <a:latin typeface="微软雅黑" panose="020B0503020204020204" pitchFamily="34" charset="-122"/>
                    <a:ea typeface="微软雅黑" panose="020B0503020204020204" pitchFamily="34" charset="-122"/>
                    <a:cs typeface="微软雅黑" panose="020B0503020204020204" pitchFamily="34" charset="-122"/>
                  </a:rPr>
                  <a:t>2.4</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8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3" name="Group 6"/>
              <p:cNvGrpSpPr/>
              <p:nvPr/>
            </p:nvGrpSpPr>
            <p:grpSpPr>
              <a:xfrm>
                <a:off x="12186" y="3081"/>
                <a:ext cx="908" cy="1298"/>
                <a:chOff x="4876" y="2848"/>
                <a:chExt cx="363" cy="519"/>
              </a:xfrm>
            </p:grpSpPr>
            <p:sp>
              <p:nvSpPr>
                <p:cNvPr id="34" name="Text Box 7"/>
                <p:cNvSpPr txBox="1"/>
                <p:nvPr/>
              </p:nvSpPr>
              <p:spPr>
                <a:xfrm>
                  <a:off x="4876" y="2848"/>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5</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6</a:t>
                  </a:r>
                  <a:endParaRPr lang="en-US" altLang="zh-CN" sz="2800" dirty="0">
                    <a:solidFill>
                      <a:schemeClr val="tx1"/>
                    </a:solidFill>
                    <a:latin typeface="+mj-ea"/>
                    <a:ea typeface="+mj-ea"/>
                  </a:endParaRPr>
                </a:p>
              </p:txBody>
            </p:sp>
            <p:sp>
              <p:nvSpPr>
                <p:cNvPr id="35"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grpSp>
      <p:cxnSp>
        <p:nvCxnSpPr>
          <p:cNvPr id="36" name="直接连接符 35"/>
          <p:cNvCxnSpPr/>
          <p:nvPr/>
        </p:nvCxnSpPr>
        <p:spPr>
          <a:xfrm>
            <a:off x="6980555" y="3338830"/>
            <a:ext cx="396875" cy="31940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7727950" y="3575050"/>
            <a:ext cx="396875" cy="31940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6838950" y="2792730"/>
            <a:ext cx="685165" cy="521970"/>
          </a:xfrm>
          <a:prstGeom prst="rect">
            <a:avLst/>
          </a:prstGeom>
          <a:noFill/>
        </p:spPr>
        <p:txBody>
          <a:bodyPr wrap="none" rtlCol="0">
            <a:spAutoFit/>
          </a:bodyPr>
          <a:p>
            <a:r>
              <a:rPr lang="en-US" altLang="zh-CN" sz="2800">
                <a:latin typeface="微软雅黑" panose="020B0503020204020204" pitchFamily="34" charset="-122"/>
                <a:ea typeface="微软雅黑" panose="020B0503020204020204" pitchFamily="34" charset="-122"/>
              </a:rPr>
              <a:t>0.4</a:t>
            </a:r>
            <a:endParaRPr lang="en-US" altLang="zh-CN" sz="2800">
              <a:latin typeface="微软雅黑" panose="020B0503020204020204" pitchFamily="34" charset="-122"/>
              <a:ea typeface="微软雅黑" panose="020B0503020204020204" pitchFamily="34" charset="-122"/>
            </a:endParaRPr>
          </a:p>
        </p:txBody>
      </p:sp>
      <p:sp>
        <p:nvSpPr>
          <p:cNvPr id="39" name="文本框 38"/>
          <p:cNvSpPr txBox="1"/>
          <p:nvPr/>
        </p:nvSpPr>
        <p:spPr>
          <a:xfrm>
            <a:off x="7746365" y="3980180"/>
            <a:ext cx="391160" cy="521970"/>
          </a:xfrm>
          <a:prstGeom prst="rect">
            <a:avLst/>
          </a:prstGeom>
          <a:noFill/>
        </p:spPr>
        <p:txBody>
          <a:bodyPr wrap="none" rtlCol="0">
            <a:spAutoFit/>
          </a:bodyPr>
          <a:p>
            <a:r>
              <a:rPr lang="en-US" altLang="zh-CN" sz="2800">
                <a:latin typeface="微软雅黑" panose="020B0503020204020204" pitchFamily="34" charset="-122"/>
                <a:ea typeface="微软雅黑" panose="020B0503020204020204" pitchFamily="34" charset="-122"/>
              </a:rPr>
              <a:t>1</a:t>
            </a:r>
            <a:endParaRPr lang="en-US" altLang="zh-CN" sz="2800">
              <a:latin typeface="微软雅黑" panose="020B0503020204020204" pitchFamily="34" charset="-122"/>
              <a:ea typeface="微软雅黑" panose="020B0503020204020204" pitchFamily="34" charset="-122"/>
            </a:endParaRPr>
          </a:p>
        </p:txBody>
      </p:sp>
      <p:grpSp>
        <p:nvGrpSpPr>
          <p:cNvPr id="40" name="组合 39"/>
          <p:cNvGrpSpPr/>
          <p:nvPr/>
        </p:nvGrpSpPr>
        <p:grpSpPr>
          <a:xfrm>
            <a:off x="6142990" y="4559935"/>
            <a:ext cx="1065530" cy="531495"/>
            <a:chOff x="8953" y="7488"/>
            <a:chExt cx="1678" cy="837"/>
          </a:xfrm>
        </p:grpSpPr>
        <p:sp>
          <p:nvSpPr>
            <p:cNvPr id="41" name="文本框 40"/>
            <p:cNvSpPr txBox="1"/>
            <p:nvPr/>
          </p:nvSpPr>
          <p:spPr>
            <a:xfrm>
              <a:off x="8953" y="7503"/>
              <a:ext cx="927" cy="822"/>
            </a:xfrm>
            <a:prstGeom prst="rect">
              <a:avLst/>
            </a:prstGeom>
            <a:noFill/>
          </p:spPr>
          <p:txBody>
            <a:bodyPr wrap="none" rtlCol="0">
              <a:spAutoFit/>
            </a:bodyPr>
            <a:p>
              <a:r>
                <a:rPr lang="en-US" altLang="zh-CN" sz="2800"/>
                <a:t>=  </a:t>
              </a:r>
              <a:endParaRPr lang="en-US" altLang="zh-CN" sz="2800"/>
            </a:p>
          </p:txBody>
        </p:sp>
        <p:sp>
          <p:nvSpPr>
            <p:cNvPr id="42" name="文本框 41"/>
            <p:cNvSpPr txBox="1"/>
            <p:nvPr/>
          </p:nvSpPr>
          <p:spPr>
            <a:xfrm>
              <a:off x="10015" y="7488"/>
              <a:ext cx="616" cy="822"/>
            </a:xfrm>
            <a:prstGeom prst="rect">
              <a:avLst/>
            </a:prstGeom>
            <a:noFill/>
          </p:spPr>
          <p:txBody>
            <a:bodyPr wrap="none" rtlCol="0" anchor="t">
              <a:spAutoFit/>
            </a:bodyPr>
            <a:p>
              <a:r>
                <a:rPr lang="en-US" altLang="zh-CN" sz="2800">
                  <a:latin typeface="微软雅黑" panose="020B0503020204020204" pitchFamily="34" charset="-122"/>
                  <a:ea typeface="微软雅黑" panose="020B0503020204020204" pitchFamily="34" charset="-122"/>
                </a:rPr>
                <a:t>2</a:t>
              </a:r>
              <a:endParaRPr lang="en-US" altLang="zh-CN" sz="2800">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9260205" y="604520"/>
            <a:ext cx="2186940" cy="2186940"/>
            <a:chOff x="14583" y="952"/>
            <a:chExt cx="3444" cy="3444"/>
          </a:xfrm>
        </p:grpSpPr>
        <p:pic>
          <p:nvPicPr>
            <p:cNvPr id="43" name="图片 42" descr="图片277"/>
            <p:cNvPicPr>
              <a:picLocks noChangeAspect="1"/>
            </p:cNvPicPr>
            <p:nvPr/>
          </p:nvPicPr>
          <p:blipFill>
            <a:blip r:embed="rId2"/>
            <a:stretch>
              <a:fillRect/>
            </a:stretch>
          </p:blipFill>
          <p:spPr>
            <a:xfrm>
              <a:off x="14583" y="952"/>
              <a:ext cx="3445" cy="3445"/>
            </a:xfrm>
            <a:prstGeom prst="rect">
              <a:avLst/>
            </a:prstGeom>
          </p:spPr>
        </p:pic>
        <p:sp>
          <p:nvSpPr>
            <p:cNvPr id="44" name="文本框 43"/>
            <p:cNvSpPr txBox="1"/>
            <p:nvPr/>
          </p:nvSpPr>
          <p:spPr>
            <a:xfrm>
              <a:off x="16649" y="1793"/>
              <a:ext cx="966" cy="1732"/>
            </a:xfrm>
            <a:prstGeom prst="rect">
              <a:avLst/>
            </a:prstGeom>
            <a:noFill/>
          </p:spPr>
          <p:txBody>
            <a:bodyPr vert="eaVert" wrap="none" rtlCol="0">
              <a:spAutoFit/>
            </a:bodyPr>
            <a:p>
              <a:r>
                <a:rPr lang="zh-CN" altLang="en-US" sz="2800"/>
                <a:t>计</a:t>
              </a:r>
              <a:r>
                <a:rPr lang="en-US" altLang="zh-CN" sz="2800"/>
                <a:t>   </a:t>
              </a:r>
              <a:r>
                <a:rPr lang="zh-CN" altLang="en-US" sz="2800"/>
                <a:t>算</a:t>
              </a:r>
              <a:endParaRPr lang="zh-CN" altLang="en-US" sz="2800"/>
            </a:p>
          </p:txBody>
        </p:sp>
      </p:grpSp>
      <p:sp>
        <p:nvSpPr>
          <p:cNvPr id="4" name="文本框 3"/>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p:tgtEl>
                                          <p:spTgt spid="26"/>
                                        </p:tgtEl>
                                        <p:attrNameLst>
                                          <p:attrName>ppt_y</p:attrName>
                                        </p:attrNameLst>
                                      </p:cBhvr>
                                      <p:tavLst>
                                        <p:tav tm="0">
                                          <p:val>
                                            <p:strVal val="#ppt_y+#ppt_h*1.125000"/>
                                          </p:val>
                                        </p:tav>
                                        <p:tav tm="100000">
                                          <p:val>
                                            <p:strVal val="#ppt_y"/>
                                          </p:val>
                                        </p:tav>
                                      </p:tavLst>
                                    </p:anim>
                                    <p:animEffect transition="in" filter="wipe(up)">
                                      <p:cBhvr>
                                        <p:cTn id="8" dur="500"/>
                                        <p:tgtEl>
                                          <p:spTgt spid="26"/>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up)">
                                      <p:cBhvr>
                                        <p:cTn id="13" dur="500"/>
                                        <p:tgtEl>
                                          <p:spTgt spid="19"/>
                                        </p:tgtEl>
                                      </p:cBhvr>
                                    </p:animEffect>
                                  </p:childTnLst>
                                </p:cTn>
                              </p:par>
                              <p:par>
                                <p:cTn id="14" presetID="22" presetClass="entr" presetSubtype="1"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up)">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500"/>
                                        <p:tgtEl>
                                          <p:spTgt spid="22"/>
                                        </p:tgtEl>
                                        <p:attrNameLst>
                                          <p:attrName>ppt_y</p:attrName>
                                        </p:attrNameLst>
                                      </p:cBhvr>
                                      <p:tavLst>
                                        <p:tav tm="0">
                                          <p:val>
                                            <p:strVal val="#ppt_y+#ppt_h*1.125000"/>
                                          </p:val>
                                        </p:tav>
                                        <p:tav tm="100000">
                                          <p:val>
                                            <p:strVal val="#ppt_y"/>
                                          </p:val>
                                        </p:tav>
                                      </p:tavLst>
                                    </p:anim>
                                    <p:animEffect transition="in" filter="wipe(up)">
                                      <p:cBhvr>
                                        <p:cTn id="22" dur="500"/>
                                        <p:tgtEl>
                                          <p:spTgt spid="22"/>
                                        </p:tgtEl>
                                      </p:cBhvr>
                                    </p:animEffect>
                                  </p:childTnLst>
                                </p:cTn>
                              </p:par>
                              <p:par>
                                <p:cTn id="23" presetID="12" presetClass="entr" presetSubtype="4"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p:tgtEl>
                                          <p:spTgt spid="21"/>
                                        </p:tgtEl>
                                        <p:attrNameLst>
                                          <p:attrName>ppt_y</p:attrName>
                                        </p:attrNameLst>
                                      </p:cBhvr>
                                      <p:tavLst>
                                        <p:tav tm="0">
                                          <p:val>
                                            <p:strVal val="#ppt_y+#ppt_h*1.125000"/>
                                          </p:val>
                                        </p:tav>
                                        <p:tav tm="100000">
                                          <p:val>
                                            <p:strVal val="#ppt_y"/>
                                          </p:val>
                                        </p:tav>
                                      </p:tavLst>
                                    </p:anim>
                                    <p:animEffect transition="in" filter="wipe(up)">
                                      <p:cBhvr>
                                        <p:cTn id="26" dur="5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p:tgtEl>
                                          <p:spTgt spid="23"/>
                                        </p:tgtEl>
                                        <p:attrNameLst>
                                          <p:attrName>ppt_y</p:attrName>
                                        </p:attrNameLst>
                                      </p:cBhvr>
                                      <p:tavLst>
                                        <p:tav tm="0">
                                          <p:val>
                                            <p:strVal val="#ppt_y+#ppt_h*1.125000"/>
                                          </p:val>
                                        </p:tav>
                                        <p:tav tm="100000">
                                          <p:val>
                                            <p:strVal val="#ppt_y"/>
                                          </p:val>
                                        </p:tav>
                                      </p:tavLst>
                                    </p:anim>
                                    <p:animEffect transition="in" filter="wipe(up)">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p:tgtEl>
                                          <p:spTgt spid="29"/>
                                        </p:tgtEl>
                                        <p:attrNameLst>
                                          <p:attrName>ppt_y</p:attrName>
                                        </p:attrNameLst>
                                      </p:cBhvr>
                                      <p:tavLst>
                                        <p:tav tm="0">
                                          <p:val>
                                            <p:strVal val="#ppt_y+#ppt_h*1.125000"/>
                                          </p:val>
                                        </p:tav>
                                        <p:tav tm="100000">
                                          <p:val>
                                            <p:strVal val="#ppt_y"/>
                                          </p:val>
                                        </p:tav>
                                      </p:tavLst>
                                    </p:anim>
                                    <p:animEffect transition="in" filter="wipe(up)">
                                      <p:cBhvr>
                                        <p:cTn id="38" dur="500"/>
                                        <p:tgtEl>
                                          <p:spTgt spid="29"/>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nodeType="click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wipe(up)">
                                      <p:cBhvr>
                                        <p:cTn id="43" dur="500"/>
                                        <p:tgtEl>
                                          <p:spTgt spid="36"/>
                                        </p:tgtEl>
                                      </p:cBhvr>
                                    </p:animEffect>
                                  </p:childTnLst>
                                </p:cTn>
                              </p:par>
                              <p:par>
                                <p:cTn id="44" presetID="22" presetClass="entr" presetSubtype="1" fill="hold" nodeType="with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wipe(up)">
                                      <p:cBhvr>
                                        <p:cTn id="46" dur="500"/>
                                        <p:tgtEl>
                                          <p:spTgt spid="37"/>
                                        </p:tgtEl>
                                      </p:cBhvr>
                                    </p:animEffect>
                                  </p:childTnLst>
                                </p:cTn>
                              </p:par>
                            </p:childTnLst>
                          </p:cTn>
                        </p:par>
                      </p:childTnLst>
                    </p:cTn>
                  </p:par>
                  <p:par>
                    <p:cTn id="47" fill="hold">
                      <p:stCondLst>
                        <p:cond delay="indefinite"/>
                      </p:stCondLst>
                      <p:childTnLst>
                        <p:par>
                          <p:cTn id="48" fill="hold">
                            <p:stCondLst>
                              <p:cond delay="0"/>
                            </p:stCondLst>
                            <p:childTnLst>
                              <p:par>
                                <p:cTn id="49" presetID="12" presetClass="entr" presetSubtype="4" fill="hold" grpId="0" nodeType="clickEffect">
                                  <p:stCondLst>
                                    <p:cond delay="0"/>
                                  </p:stCondLst>
                                  <p:childTnLst>
                                    <p:set>
                                      <p:cBhvr>
                                        <p:cTn id="50" dur="1" fill="hold">
                                          <p:stCondLst>
                                            <p:cond delay="0"/>
                                          </p:stCondLst>
                                        </p:cTn>
                                        <p:tgtEl>
                                          <p:spTgt spid="39"/>
                                        </p:tgtEl>
                                        <p:attrNameLst>
                                          <p:attrName>style.visibility</p:attrName>
                                        </p:attrNameLst>
                                      </p:cBhvr>
                                      <p:to>
                                        <p:strVal val="visible"/>
                                      </p:to>
                                    </p:set>
                                    <p:anim calcmode="lin" valueType="num">
                                      <p:cBhvr additive="base">
                                        <p:cTn id="51" dur="500"/>
                                        <p:tgtEl>
                                          <p:spTgt spid="39"/>
                                        </p:tgtEl>
                                        <p:attrNameLst>
                                          <p:attrName>ppt_y</p:attrName>
                                        </p:attrNameLst>
                                      </p:cBhvr>
                                      <p:tavLst>
                                        <p:tav tm="0">
                                          <p:val>
                                            <p:strVal val="#ppt_y+#ppt_h*1.125000"/>
                                          </p:val>
                                        </p:tav>
                                        <p:tav tm="100000">
                                          <p:val>
                                            <p:strVal val="#ppt_y"/>
                                          </p:val>
                                        </p:tav>
                                      </p:tavLst>
                                    </p:anim>
                                    <p:animEffect transition="in" filter="wipe(up)">
                                      <p:cBhvr>
                                        <p:cTn id="52" dur="500"/>
                                        <p:tgtEl>
                                          <p:spTgt spid="39"/>
                                        </p:tgtEl>
                                      </p:cBhvr>
                                    </p:animEffect>
                                  </p:childTnLst>
                                </p:cTn>
                              </p:par>
                              <p:par>
                                <p:cTn id="53" presetID="12" presetClass="entr" presetSubtype="4" fill="hold" grpId="0" nodeType="withEffect">
                                  <p:stCondLst>
                                    <p:cond delay="0"/>
                                  </p:stCondLst>
                                  <p:childTnLst>
                                    <p:set>
                                      <p:cBhvr>
                                        <p:cTn id="54" dur="1" fill="hold">
                                          <p:stCondLst>
                                            <p:cond delay="0"/>
                                          </p:stCondLst>
                                        </p:cTn>
                                        <p:tgtEl>
                                          <p:spTgt spid="38"/>
                                        </p:tgtEl>
                                        <p:attrNameLst>
                                          <p:attrName>style.visibility</p:attrName>
                                        </p:attrNameLst>
                                      </p:cBhvr>
                                      <p:to>
                                        <p:strVal val="visible"/>
                                      </p:to>
                                    </p:set>
                                    <p:anim calcmode="lin" valueType="num">
                                      <p:cBhvr additive="base">
                                        <p:cTn id="55" dur="500"/>
                                        <p:tgtEl>
                                          <p:spTgt spid="38"/>
                                        </p:tgtEl>
                                        <p:attrNameLst>
                                          <p:attrName>ppt_y</p:attrName>
                                        </p:attrNameLst>
                                      </p:cBhvr>
                                      <p:tavLst>
                                        <p:tav tm="0">
                                          <p:val>
                                            <p:strVal val="#ppt_y+#ppt_h*1.125000"/>
                                          </p:val>
                                        </p:tav>
                                        <p:tav tm="100000">
                                          <p:val>
                                            <p:strVal val="#ppt_y"/>
                                          </p:val>
                                        </p:tav>
                                      </p:tavLst>
                                    </p:anim>
                                    <p:animEffect transition="in" filter="wipe(up)">
                                      <p:cBhvr>
                                        <p:cTn id="56" dur="500"/>
                                        <p:tgtEl>
                                          <p:spTgt spid="38"/>
                                        </p:tgtEl>
                                      </p:cBhvr>
                                    </p:animEffect>
                                  </p:childTnLst>
                                </p:cTn>
                              </p:par>
                            </p:childTnLst>
                          </p:cTn>
                        </p:par>
                      </p:childTnLst>
                    </p:cTn>
                  </p:par>
                  <p:par>
                    <p:cTn id="57" fill="hold">
                      <p:stCondLst>
                        <p:cond delay="indefinite"/>
                      </p:stCondLst>
                      <p:childTnLst>
                        <p:par>
                          <p:cTn id="58" fill="hold">
                            <p:stCondLst>
                              <p:cond delay="0"/>
                            </p:stCondLst>
                            <p:childTnLst>
                              <p:par>
                                <p:cTn id="59" presetID="12" presetClass="entr" presetSubtype="4" fill="hold" nodeType="click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additive="base">
                                        <p:cTn id="61" dur="500"/>
                                        <p:tgtEl>
                                          <p:spTgt spid="40"/>
                                        </p:tgtEl>
                                        <p:attrNameLst>
                                          <p:attrName>ppt_y</p:attrName>
                                        </p:attrNameLst>
                                      </p:cBhvr>
                                      <p:tavLst>
                                        <p:tav tm="0">
                                          <p:val>
                                            <p:strVal val="#ppt_y+#ppt_h*1.125000"/>
                                          </p:val>
                                        </p:tav>
                                        <p:tav tm="100000">
                                          <p:val>
                                            <p:strVal val="#ppt_y"/>
                                          </p:val>
                                        </p:tav>
                                      </p:tavLst>
                                    </p:anim>
                                    <p:animEffect transition="in" filter="wipe(up)">
                                      <p:cBhvr>
                                        <p:cTn id="6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1" grpId="0"/>
      <p:bldP spid="39" grpId="0"/>
      <p:bldP spid="38"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5534793" y="1635646"/>
            <a:ext cx="2947849" cy="2088232"/>
          </a:xfrm>
          <a:prstGeom prst="rect">
            <a:avLst/>
          </a:prstGeom>
          <a:solidFill>
            <a:srgbClr val="7030A0">
              <a:alpha val="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楷体" panose="02010609060101010101" pitchFamily="49" charset="-122"/>
              <a:ea typeface="楷体" panose="02010609060101010101" pitchFamily="49" charset="-122"/>
            </a:endParaRPr>
          </a:p>
        </p:txBody>
      </p:sp>
      <p:sp>
        <p:nvSpPr>
          <p:cNvPr id="20" name="Rectangle 22"/>
          <p:cNvSpPr>
            <a:spLocks noChangeArrowheads="1"/>
          </p:cNvSpPr>
          <p:nvPr/>
        </p:nvSpPr>
        <p:spPr bwMode="auto">
          <a:xfrm>
            <a:off x="3298615" y="5621381"/>
            <a:ext cx="6357938"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答：我国人均淡水资源量是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0.23</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万立方米。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4" name="Rectangle 22"/>
          <p:cNvSpPr>
            <a:spLocks noChangeArrowheads="1"/>
          </p:cNvSpPr>
          <p:nvPr/>
        </p:nvSpPr>
        <p:spPr bwMode="auto">
          <a:xfrm>
            <a:off x="1718945" y="1037908"/>
            <a:ext cx="8909685"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20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美国人均淡水资源量约为</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1.38</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万立方米，我国人均淡水资源量仅为美国的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。我国人均淡水资源量是多少万立方米？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7" name="组合 6"/>
          <p:cNvGrpSpPr/>
          <p:nvPr/>
        </p:nvGrpSpPr>
        <p:grpSpPr>
          <a:xfrm>
            <a:off x="3069590" y="2005330"/>
            <a:ext cx="601980" cy="718185"/>
            <a:chOff x="8629" y="5538"/>
            <a:chExt cx="948" cy="1131"/>
          </a:xfrm>
        </p:grpSpPr>
        <p:sp>
          <p:nvSpPr>
            <p:cNvPr id="74" name="Text Box 7"/>
            <p:cNvSpPr txBox="1"/>
            <p:nvPr/>
          </p:nvSpPr>
          <p:spPr>
            <a:xfrm>
              <a:off x="8669" y="5538"/>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6</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75" name="Line 8"/>
            <p:cNvSpPr/>
            <p:nvPr/>
          </p:nvSpPr>
          <p:spPr>
            <a:xfrm>
              <a:off x="8629" y="6013"/>
              <a:ext cx="680" cy="0"/>
            </a:xfrm>
            <a:prstGeom prst="line">
              <a:avLst/>
            </a:prstGeom>
            <a:ln w="22225" cap="flat" cmpd="sng">
              <a:solidFill>
                <a:schemeClr val="tx1"/>
              </a:solidFill>
              <a:prstDash val="solid"/>
              <a:headEnd type="none" w="med" len="med"/>
              <a:tailEnd type="none" w="med" len="med"/>
            </a:ln>
          </p:spPr>
        </p:sp>
      </p:grpSp>
      <p:grpSp>
        <p:nvGrpSpPr>
          <p:cNvPr id="66" name="组合 65"/>
          <p:cNvGrpSpPr/>
          <p:nvPr/>
        </p:nvGrpSpPr>
        <p:grpSpPr>
          <a:xfrm rot="0">
            <a:off x="4668520" y="2706370"/>
            <a:ext cx="1789430" cy="824230"/>
            <a:chOff x="10483" y="3081"/>
            <a:chExt cx="2818" cy="1298"/>
          </a:xfrm>
        </p:grpSpPr>
        <p:sp>
          <p:nvSpPr>
            <p:cNvPr id="67" name="文本框 66"/>
            <p:cNvSpPr txBox="1"/>
            <p:nvPr/>
          </p:nvSpPr>
          <p:spPr>
            <a:xfrm>
              <a:off x="10483" y="3225"/>
              <a:ext cx="2818" cy="822"/>
            </a:xfrm>
            <a:prstGeom prst="rect">
              <a:avLst/>
            </a:prstGeom>
            <a:noFill/>
          </p:spPr>
          <p:txBody>
            <a:bodyPr wrap="none" rtlCol="0" anchor="t">
              <a:spAutoFit/>
            </a:bodyPr>
            <a:p>
              <a:r>
                <a:rPr lang="en-US" altLang="zh-CN" sz="2800">
                  <a:latin typeface="微软雅黑" panose="020B0503020204020204" pitchFamily="34" charset="-122"/>
                  <a:ea typeface="微软雅黑" panose="020B0503020204020204" pitchFamily="34" charset="-122"/>
                  <a:cs typeface="微软雅黑" panose="020B0503020204020204" pitchFamily="34" charset="-122"/>
                </a:rPr>
                <a:t>1.38</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8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73" name="Group 6"/>
            <p:cNvGrpSpPr/>
            <p:nvPr/>
          </p:nvGrpSpPr>
          <p:grpSpPr>
            <a:xfrm>
              <a:off x="12186" y="3081"/>
              <a:ext cx="908" cy="1298"/>
              <a:chOff x="4876" y="2848"/>
              <a:chExt cx="363" cy="519"/>
            </a:xfrm>
          </p:grpSpPr>
          <p:sp>
            <p:nvSpPr>
              <p:cNvPr id="11" name="Text Box 7"/>
              <p:cNvSpPr txBox="1"/>
              <p:nvPr/>
            </p:nvSpPr>
            <p:spPr>
              <a:xfrm>
                <a:off x="4876" y="2848"/>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6</a:t>
                </a:r>
                <a:endParaRPr lang="en-US" altLang="zh-CN" sz="2800" dirty="0">
                  <a:solidFill>
                    <a:schemeClr val="tx1"/>
                  </a:solidFill>
                  <a:latin typeface="+mj-ea"/>
                  <a:ea typeface="+mj-ea"/>
                </a:endParaRPr>
              </a:p>
            </p:txBody>
          </p:sp>
          <p:sp>
            <p:nvSpPr>
              <p:cNvPr id="12"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grpSp>
        <p:nvGrpSpPr>
          <p:cNvPr id="21" name="组合 20"/>
          <p:cNvGrpSpPr/>
          <p:nvPr/>
        </p:nvGrpSpPr>
        <p:grpSpPr>
          <a:xfrm>
            <a:off x="4182110" y="3805555"/>
            <a:ext cx="2280920" cy="824230"/>
            <a:chOff x="6749" y="6326"/>
            <a:chExt cx="3592" cy="1298"/>
          </a:xfrm>
        </p:grpSpPr>
        <p:sp>
          <p:nvSpPr>
            <p:cNvPr id="76" name="文本框 75"/>
            <p:cNvSpPr txBox="1"/>
            <p:nvPr/>
          </p:nvSpPr>
          <p:spPr>
            <a:xfrm>
              <a:off x="6749" y="6486"/>
              <a:ext cx="927" cy="822"/>
            </a:xfrm>
            <a:prstGeom prst="rect">
              <a:avLst/>
            </a:prstGeom>
            <a:noFill/>
          </p:spPr>
          <p:txBody>
            <a:bodyPr wrap="none" rtlCol="0">
              <a:spAutoFit/>
            </a:bodyPr>
            <a:p>
              <a:r>
                <a:rPr lang="en-US" altLang="zh-CN" sz="2800"/>
                <a:t>=  </a:t>
              </a:r>
              <a:endParaRPr lang="en-US" altLang="zh-CN" sz="2800"/>
            </a:p>
          </p:txBody>
        </p:sp>
        <p:grpSp>
          <p:nvGrpSpPr>
            <p:cNvPr id="22" name="组合 21"/>
            <p:cNvGrpSpPr/>
            <p:nvPr/>
          </p:nvGrpSpPr>
          <p:grpSpPr>
            <a:xfrm rot="0">
              <a:off x="7523" y="6326"/>
              <a:ext cx="2818" cy="1298"/>
              <a:chOff x="10464" y="3081"/>
              <a:chExt cx="2818" cy="1298"/>
            </a:xfrm>
          </p:grpSpPr>
          <p:sp>
            <p:nvSpPr>
              <p:cNvPr id="23" name="文本框 22"/>
              <p:cNvSpPr txBox="1"/>
              <p:nvPr/>
            </p:nvSpPr>
            <p:spPr>
              <a:xfrm>
                <a:off x="10464" y="3225"/>
                <a:ext cx="2818" cy="822"/>
              </a:xfrm>
              <a:prstGeom prst="rect">
                <a:avLst/>
              </a:prstGeom>
              <a:noFill/>
            </p:spPr>
            <p:txBody>
              <a:bodyPr wrap="none" rtlCol="0" anchor="t">
                <a:spAutoFit/>
              </a:bodyPr>
              <a:p>
                <a:r>
                  <a:rPr lang="en-US" altLang="zh-CN" sz="2800">
                    <a:latin typeface="微软雅黑" panose="020B0503020204020204" pitchFamily="34" charset="-122"/>
                    <a:ea typeface="微软雅黑" panose="020B0503020204020204" pitchFamily="34" charset="-122"/>
                    <a:cs typeface="微软雅黑" panose="020B0503020204020204" pitchFamily="34" charset="-122"/>
                  </a:rPr>
                  <a:t>1.38</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8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5" name="Group 6"/>
              <p:cNvGrpSpPr/>
              <p:nvPr/>
            </p:nvGrpSpPr>
            <p:grpSpPr>
              <a:xfrm>
                <a:off x="12186" y="3081"/>
                <a:ext cx="908" cy="1298"/>
                <a:chOff x="4876" y="2848"/>
                <a:chExt cx="363" cy="519"/>
              </a:xfrm>
            </p:grpSpPr>
            <p:sp>
              <p:nvSpPr>
                <p:cNvPr id="35" name="Text Box 7"/>
                <p:cNvSpPr txBox="1"/>
                <p:nvPr/>
              </p:nvSpPr>
              <p:spPr>
                <a:xfrm>
                  <a:off x="4876" y="2848"/>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6</a:t>
                  </a:r>
                  <a:endParaRPr lang="en-US" altLang="zh-CN" sz="2800" dirty="0">
                    <a:solidFill>
                      <a:schemeClr val="tx1"/>
                    </a:solidFill>
                    <a:latin typeface="+mj-ea"/>
                    <a:ea typeface="+mj-ea"/>
                  </a:endParaRPr>
                </a:p>
              </p:txBody>
            </p:sp>
            <p:sp>
              <p:nvSpPr>
                <p:cNvPr id="36"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grpSp>
      <p:cxnSp>
        <p:nvCxnSpPr>
          <p:cNvPr id="37" name="直接连接符 36"/>
          <p:cNvCxnSpPr/>
          <p:nvPr/>
        </p:nvCxnSpPr>
        <p:spPr>
          <a:xfrm>
            <a:off x="5032375" y="3985895"/>
            <a:ext cx="396875" cy="31940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5779770" y="4222115"/>
            <a:ext cx="396875" cy="31940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41" name="文本框 40"/>
          <p:cNvSpPr txBox="1"/>
          <p:nvPr/>
        </p:nvSpPr>
        <p:spPr>
          <a:xfrm>
            <a:off x="4794250" y="3439795"/>
            <a:ext cx="893445" cy="521970"/>
          </a:xfrm>
          <a:prstGeom prst="rect">
            <a:avLst/>
          </a:prstGeom>
          <a:noFill/>
        </p:spPr>
        <p:txBody>
          <a:bodyPr wrap="none" rtlCol="0">
            <a:spAutoFit/>
          </a:bodyPr>
          <a:p>
            <a:r>
              <a:rPr lang="en-US" altLang="zh-CN" sz="2800">
                <a:latin typeface="微软雅黑" panose="020B0503020204020204" pitchFamily="34" charset="-122"/>
                <a:ea typeface="微软雅黑" panose="020B0503020204020204" pitchFamily="34" charset="-122"/>
              </a:rPr>
              <a:t>0.23</a:t>
            </a:r>
            <a:endParaRPr lang="en-US" altLang="zh-CN" sz="2800">
              <a:latin typeface="微软雅黑" panose="020B0503020204020204" pitchFamily="34" charset="-122"/>
              <a:ea typeface="微软雅黑" panose="020B0503020204020204" pitchFamily="34" charset="-122"/>
            </a:endParaRPr>
          </a:p>
        </p:txBody>
      </p:sp>
      <p:sp>
        <p:nvSpPr>
          <p:cNvPr id="42" name="文本框 41"/>
          <p:cNvSpPr txBox="1"/>
          <p:nvPr/>
        </p:nvSpPr>
        <p:spPr>
          <a:xfrm>
            <a:off x="5772785" y="4551045"/>
            <a:ext cx="391160" cy="521970"/>
          </a:xfrm>
          <a:prstGeom prst="rect">
            <a:avLst/>
          </a:prstGeom>
          <a:noFill/>
        </p:spPr>
        <p:txBody>
          <a:bodyPr wrap="none" rtlCol="0">
            <a:spAutoFit/>
          </a:bodyPr>
          <a:p>
            <a:r>
              <a:rPr lang="en-US" altLang="zh-CN" sz="2800">
                <a:latin typeface="微软雅黑" panose="020B0503020204020204" pitchFamily="34" charset="-122"/>
                <a:ea typeface="微软雅黑" panose="020B0503020204020204" pitchFamily="34" charset="-122"/>
              </a:rPr>
              <a:t>1</a:t>
            </a:r>
            <a:endParaRPr lang="en-US" altLang="zh-CN" sz="2800">
              <a:latin typeface="微软雅黑" panose="020B0503020204020204" pitchFamily="34" charset="-122"/>
              <a:ea typeface="微软雅黑" panose="020B0503020204020204" pitchFamily="34" charset="-122"/>
            </a:endParaRPr>
          </a:p>
        </p:txBody>
      </p:sp>
      <p:grpSp>
        <p:nvGrpSpPr>
          <p:cNvPr id="43" name="组合 42"/>
          <p:cNvGrpSpPr/>
          <p:nvPr/>
        </p:nvGrpSpPr>
        <p:grpSpPr>
          <a:xfrm>
            <a:off x="4258310" y="5020310"/>
            <a:ext cx="3173730" cy="531495"/>
            <a:chOff x="8953" y="7488"/>
            <a:chExt cx="4998" cy="837"/>
          </a:xfrm>
        </p:grpSpPr>
        <p:sp>
          <p:nvSpPr>
            <p:cNvPr id="44" name="文本框 43"/>
            <p:cNvSpPr txBox="1"/>
            <p:nvPr/>
          </p:nvSpPr>
          <p:spPr>
            <a:xfrm>
              <a:off x="8953" y="7503"/>
              <a:ext cx="927" cy="822"/>
            </a:xfrm>
            <a:prstGeom prst="rect">
              <a:avLst/>
            </a:prstGeom>
            <a:noFill/>
          </p:spPr>
          <p:txBody>
            <a:bodyPr wrap="none" rtlCol="0">
              <a:spAutoFit/>
            </a:bodyPr>
            <a:p>
              <a:r>
                <a:rPr lang="en-US" altLang="zh-CN" sz="2800"/>
                <a:t>=  </a:t>
              </a:r>
              <a:endParaRPr lang="en-US" altLang="zh-CN" sz="2800"/>
            </a:p>
          </p:txBody>
        </p:sp>
        <p:sp>
          <p:nvSpPr>
            <p:cNvPr id="45" name="文本框 44"/>
            <p:cNvSpPr txBox="1"/>
            <p:nvPr/>
          </p:nvSpPr>
          <p:spPr>
            <a:xfrm>
              <a:off x="9664" y="7488"/>
              <a:ext cx="4287" cy="822"/>
            </a:xfrm>
            <a:prstGeom prst="rect">
              <a:avLst/>
            </a:prstGeom>
            <a:noFill/>
          </p:spPr>
          <p:txBody>
            <a:bodyPr wrap="none" rtlCol="0" anchor="t">
              <a:spAutoFit/>
            </a:bodyPr>
            <a:p>
              <a:r>
                <a:rPr lang="en-US" altLang="zh-CN" sz="2800">
                  <a:latin typeface="微软雅黑" panose="020B0503020204020204" pitchFamily="34" charset="-122"/>
                  <a:ea typeface="微软雅黑" panose="020B0503020204020204" pitchFamily="34" charset="-122"/>
                </a:rPr>
                <a:t>0.23</a:t>
              </a:r>
              <a:r>
                <a:rPr lang="zh-CN" altLang="en-US" sz="2400">
                  <a:latin typeface="微软雅黑" panose="020B0503020204020204" pitchFamily="34" charset="-122"/>
                  <a:ea typeface="微软雅黑" panose="020B0503020204020204" pitchFamily="34" charset="-122"/>
                </a:rPr>
                <a:t>（万立方米）</a:t>
              </a:r>
              <a:endParaRPr lang="zh-CN" altLang="en-US" sz="2400">
                <a:latin typeface="微软雅黑" panose="020B0503020204020204" pitchFamily="34" charset="-122"/>
                <a:ea typeface="微软雅黑" panose="020B0503020204020204" pitchFamily="34" charset="-122"/>
              </a:endParaRPr>
            </a:p>
          </p:txBody>
        </p:sp>
      </p:grpSp>
      <p:sp>
        <p:nvSpPr>
          <p:cNvPr id="26" name="文本框 25"/>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500"/>
                                        <p:tgtEl>
                                          <p:spTgt spid="66"/>
                                        </p:tgtEl>
                                        <p:attrNameLst>
                                          <p:attrName>ppt_y</p:attrName>
                                        </p:attrNameLst>
                                      </p:cBhvr>
                                      <p:tavLst>
                                        <p:tav tm="0">
                                          <p:val>
                                            <p:strVal val="#ppt_y+#ppt_h*1.125000"/>
                                          </p:val>
                                        </p:tav>
                                        <p:tav tm="100000">
                                          <p:val>
                                            <p:strVal val="#ppt_y"/>
                                          </p:val>
                                        </p:tav>
                                      </p:tavLst>
                                    </p:anim>
                                    <p:animEffect transition="in" filter="wipe(up)">
                                      <p:cBhvr>
                                        <p:cTn id="8" dur="500"/>
                                        <p:tgtEl>
                                          <p:spTgt spid="66"/>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p:tgtEl>
                                          <p:spTgt spid="21"/>
                                        </p:tgtEl>
                                        <p:attrNameLst>
                                          <p:attrName>ppt_y</p:attrName>
                                        </p:attrNameLst>
                                      </p:cBhvr>
                                      <p:tavLst>
                                        <p:tav tm="0">
                                          <p:val>
                                            <p:strVal val="#ppt_y+#ppt_h*1.125000"/>
                                          </p:val>
                                        </p:tav>
                                        <p:tav tm="100000">
                                          <p:val>
                                            <p:strVal val="#ppt_y"/>
                                          </p:val>
                                        </p:tav>
                                      </p:tavLst>
                                    </p:anim>
                                    <p:animEffect transition="in" filter="wipe(up)">
                                      <p:cBhvr>
                                        <p:cTn id="14" dur="500"/>
                                        <p:tgtEl>
                                          <p:spTgt spid="21"/>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up)">
                                      <p:cBhvr>
                                        <p:cTn id="19" dur="500"/>
                                        <p:tgtEl>
                                          <p:spTgt spid="37"/>
                                        </p:tgtEl>
                                      </p:cBhvr>
                                    </p:animEffect>
                                  </p:childTnLst>
                                </p:cTn>
                              </p:par>
                              <p:par>
                                <p:cTn id="20" presetID="22" presetClass="entr" presetSubtype="1" fill="hold"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wipe(up)">
                                      <p:cBhvr>
                                        <p:cTn id="22" dur="500"/>
                                        <p:tgtEl>
                                          <p:spTgt spid="40"/>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41"/>
                                        </p:tgtEl>
                                        <p:attrNameLst>
                                          <p:attrName>style.visibility</p:attrName>
                                        </p:attrNameLst>
                                      </p:cBhvr>
                                      <p:to>
                                        <p:strVal val="visible"/>
                                      </p:to>
                                    </p:set>
                                    <p:anim calcmode="lin" valueType="num">
                                      <p:cBhvr additive="base">
                                        <p:cTn id="27" dur="500"/>
                                        <p:tgtEl>
                                          <p:spTgt spid="41"/>
                                        </p:tgtEl>
                                        <p:attrNameLst>
                                          <p:attrName>ppt_y</p:attrName>
                                        </p:attrNameLst>
                                      </p:cBhvr>
                                      <p:tavLst>
                                        <p:tav tm="0">
                                          <p:val>
                                            <p:strVal val="#ppt_y+#ppt_h*1.125000"/>
                                          </p:val>
                                        </p:tav>
                                        <p:tav tm="100000">
                                          <p:val>
                                            <p:strVal val="#ppt_y"/>
                                          </p:val>
                                        </p:tav>
                                      </p:tavLst>
                                    </p:anim>
                                    <p:animEffect transition="in" filter="wipe(up)">
                                      <p:cBhvr>
                                        <p:cTn id="28" dur="500"/>
                                        <p:tgtEl>
                                          <p:spTgt spid="41"/>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42"/>
                                        </p:tgtEl>
                                        <p:attrNameLst>
                                          <p:attrName>style.visibility</p:attrName>
                                        </p:attrNameLst>
                                      </p:cBhvr>
                                      <p:to>
                                        <p:strVal val="visible"/>
                                      </p:to>
                                    </p:set>
                                    <p:anim calcmode="lin" valueType="num">
                                      <p:cBhvr additive="base">
                                        <p:cTn id="31" dur="500"/>
                                        <p:tgtEl>
                                          <p:spTgt spid="42"/>
                                        </p:tgtEl>
                                        <p:attrNameLst>
                                          <p:attrName>ppt_y</p:attrName>
                                        </p:attrNameLst>
                                      </p:cBhvr>
                                      <p:tavLst>
                                        <p:tav tm="0">
                                          <p:val>
                                            <p:strVal val="#ppt_y+#ppt_h*1.125000"/>
                                          </p:val>
                                        </p:tav>
                                        <p:tav tm="100000">
                                          <p:val>
                                            <p:strVal val="#ppt_y"/>
                                          </p:val>
                                        </p:tav>
                                      </p:tavLst>
                                    </p:anim>
                                    <p:animEffect transition="in" filter="wipe(up)">
                                      <p:cBhvr>
                                        <p:cTn id="32" dur="500"/>
                                        <p:tgtEl>
                                          <p:spTgt spid="42"/>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additive="base">
                                        <p:cTn id="37" dur="500"/>
                                        <p:tgtEl>
                                          <p:spTgt spid="43"/>
                                        </p:tgtEl>
                                        <p:attrNameLst>
                                          <p:attrName>ppt_y</p:attrName>
                                        </p:attrNameLst>
                                      </p:cBhvr>
                                      <p:tavLst>
                                        <p:tav tm="0">
                                          <p:val>
                                            <p:strVal val="#ppt_y+#ppt_h*1.125000"/>
                                          </p:val>
                                        </p:tav>
                                        <p:tav tm="100000">
                                          <p:val>
                                            <p:strVal val="#ppt_y"/>
                                          </p:val>
                                        </p:tav>
                                      </p:tavLst>
                                    </p:anim>
                                    <p:animEffect transition="in" filter="wipe(up)">
                                      <p:cBhvr>
                                        <p:cTn id="38" dur="500"/>
                                        <p:tgtEl>
                                          <p:spTgt spid="43"/>
                                        </p:tgtEl>
                                      </p:cBhvr>
                                    </p:animEffect>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1000"/>
                                        <p:tgtEl>
                                          <p:spTgt spid="20"/>
                                        </p:tgtEl>
                                      </p:cBhvr>
                                    </p:animEffect>
                                    <p:anim calcmode="lin" valueType="num">
                                      <p:cBhvr>
                                        <p:cTn id="44" dur="1000" fill="hold"/>
                                        <p:tgtEl>
                                          <p:spTgt spid="20"/>
                                        </p:tgtEl>
                                        <p:attrNameLst>
                                          <p:attrName>ppt_x</p:attrName>
                                        </p:attrNameLst>
                                      </p:cBhvr>
                                      <p:tavLst>
                                        <p:tav tm="0">
                                          <p:val>
                                            <p:strVal val="#ppt_x"/>
                                          </p:val>
                                        </p:tav>
                                        <p:tav tm="100000">
                                          <p:val>
                                            <p:strVal val="#ppt_x"/>
                                          </p:val>
                                        </p:tav>
                                      </p:tavLst>
                                    </p:anim>
                                    <p:anim calcmode="lin" valueType="num">
                                      <p:cBhvr>
                                        <p:cTn id="45"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1" grpId="0"/>
      <p:bldP spid="4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Rectangle 42"/>
          <p:cNvSpPr>
            <a:spLocks noChangeArrowheads="1"/>
          </p:cNvSpPr>
          <p:nvPr/>
        </p:nvSpPr>
        <p:spPr bwMode="auto">
          <a:xfrm>
            <a:off x="1113155" y="1123950"/>
            <a:ext cx="10306050" cy="175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蜂蜜最主要的成分是果糖和葡萄糖，果糖和葡萄糖的质量占蜂蜜总质量的    以上。有一种蜂蜜，果糖和葡萄糖的质量占蜂蜜总质量的     。如果有</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2.5kg</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的这种蜂蜜，其中的果糖和葡萄糖共有多少千克？</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0" name="Rectangle 48"/>
          <p:cNvSpPr>
            <a:spLocks noChangeArrowheads="1"/>
          </p:cNvSpPr>
          <p:nvPr/>
        </p:nvSpPr>
        <p:spPr bwMode="auto">
          <a:xfrm>
            <a:off x="2775001" y="5991977"/>
            <a:ext cx="5238115" cy="607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4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答：其中的果糖和葡萄糖共有</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千克。</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 name="组合 3"/>
          <p:cNvGrpSpPr/>
          <p:nvPr/>
        </p:nvGrpSpPr>
        <p:grpSpPr>
          <a:xfrm>
            <a:off x="10987405" y="1216025"/>
            <a:ext cx="601980" cy="717550"/>
            <a:chOff x="8629" y="5538"/>
            <a:chExt cx="948" cy="1130"/>
          </a:xfrm>
        </p:grpSpPr>
        <p:sp>
          <p:nvSpPr>
            <p:cNvPr id="74" name="Text Box 7"/>
            <p:cNvSpPr txBox="1"/>
            <p:nvPr/>
          </p:nvSpPr>
          <p:spPr>
            <a:xfrm>
              <a:off x="8669" y="5538"/>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5</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75" name="Line 8"/>
            <p:cNvSpPr/>
            <p:nvPr/>
          </p:nvSpPr>
          <p:spPr>
            <a:xfrm>
              <a:off x="8629" y="6013"/>
              <a:ext cx="680" cy="0"/>
            </a:xfrm>
            <a:prstGeom prst="line">
              <a:avLst/>
            </a:prstGeom>
            <a:ln w="22225" cap="flat" cmpd="sng">
              <a:solidFill>
                <a:schemeClr val="tx1"/>
              </a:solidFill>
              <a:prstDash val="solid"/>
              <a:headEnd type="none" w="med" len="med"/>
              <a:tailEnd type="none" w="med" len="med"/>
            </a:ln>
          </p:spPr>
        </p:sp>
      </p:grpSp>
      <p:grpSp>
        <p:nvGrpSpPr>
          <p:cNvPr id="5" name="组合 4"/>
          <p:cNvGrpSpPr/>
          <p:nvPr/>
        </p:nvGrpSpPr>
        <p:grpSpPr>
          <a:xfrm>
            <a:off x="8848725" y="1802765"/>
            <a:ext cx="601980" cy="718185"/>
            <a:chOff x="8629" y="5538"/>
            <a:chExt cx="948" cy="1131"/>
          </a:xfrm>
        </p:grpSpPr>
        <p:sp>
          <p:nvSpPr>
            <p:cNvPr id="6" name="Text Box 7"/>
            <p:cNvSpPr txBox="1"/>
            <p:nvPr/>
          </p:nvSpPr>
          <p:spPr>
            <a:xfrm>
              <a:off x="8669" y="5538"/>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5</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7" name="Line 8"/>
            <p:cNvSpPr/>
            <p:nvPr/>
          </p:nvSpPr>
          <p:spPr>
            <a:xfrm>
              <a:off x="8629" y="6013"/>
              <a:ext cx="680" cy="0"/>
            </a:xfrm>
            <a:prstGeom prst="line">
              <a:avLst/>
            </a:prstGeom>
            <a:ln w="22225" cap="flat" cmpd="sng">
              <a:solidFill>
                <a:schemeClr val="tx1"/>
              </a:solidFill>
              <a:prstDash val="solid"/>
              <a:headEnd type="none" w="med" len="med"/>
              <a:tailEnd type="none" w="med" len="med"/>
            </a:ln>
          </p:spPr>
        </p:sp>
      </p:grpSp>
      <p:grpSp>
        <p:nvGrpSpPr>
          <p:cNvPr id="66" name="组合 65"/>
          <p:cNvGrpSpPr/>
          <p:nvPr/>
        </p:nvGrpSpPr>
        <p:grpSpPr>
          <a:xfrm rot="0">
            <a:off x="4824730" y="3113405"/>
            <a:ext cx="1534795" cy="824230"/>
            <a:chOff x="10806" y="3081"/>
            <a:chExt cx="2417" cy="1298"/>
          </a:xfrm>
        </p:grpSpPr>
        <p:sp>
          <p:nvSpPr>
            <p:cNvPr id="67" name="文本框 66"/>
            <p:cNvSpPr txBox="1"/>
            <p:nvPr/>
          </p:nvSpPr>
          <p:spPr>
            <a:xfrm>
              <a:off x="10806" y="3225"/>
              <a:ext cx="2417" cy="822"/>
            </a:xfrm>
            <a:prstGeom prst="rect">
              <a:avLst/>
            </a:prstGeom>
            <a:noFill/>
          </p:spPr>
          <p:txBody>
            <a:bodyPr wrap="none" rtlCol="0" anchor="t">
              <a:spAutoFit/>
            </a:bodyPr>
            <a:p>
              <a:r>
                <a:rPr lang="en-US" altLang="zh-CN" sz="2800">
                  <a:latin typeface="Arial" panose="020B0604020202020204" pitchFamily="34" charset="0"/>
                </a:rPr>
                <a:t>2.5</a:t>
              </a:r>
              <a:r>
                <a:rPr lang="zh-CN" altLang="en-US" sz="2800">
                  <a:latin typeface="Arial" panose="020B0604020202020204" pitchFamily="34" charset="0"/>
                </a:rPr>
                <a:t>×</a:t>
              </a:r>
              <a:r>
                <a:rPr lang="en-US" altLang="zh-CN" sz="2800">
                  <a:latin typeface="Arial" panose="020B0604020202020204" pitchFamily="34" charset="0"/>
                </a:rPr>
                <a:t>      </a:t>
              </a:r>
              <a:endParaRPr lang="en-US" altLang="zh-CN" sz="2800">
                <a:latin typeface="Arial" panose="020B0604020202020204" pitchFamily="34" charset="0"/>
              </a:endParaRPr>
            </a:p>
          </p:txBody>
        </p:sp>
        <p:grpSp>
          <p:nvGrpSpPr>
            <p:cNvPr id="73" name="Group 6"/>
            <p:cNvGrpSpPr/>
            <p:nvPr/>
          </p:nvGrpSpPr>
          <p:grpSpPr>
            <a:xfrm>
              <a:off x="12186" y="3081"/>
              <a:ext cx="908" cy="1298"/>
              <a:chOff x="4876" y="2848"/>
              <a:chExt cx="363" cy="519"/>
            </a:xfrm>
          </p:grpSpPr>
          <p:sp>
            <p:nvSpPr>
              <p:cNvPr id="8" name="Text Box 7"/>
              <p:cNvSpPr txBox="1"/>
              <p:nvPr/>
            </p:nvSpPr>
            <p:spPr>
              <a:xfrm>
                <a:off x="4876" y="2848"/>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4</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5</a:t>
                </a:r>
                <a:endParaRPr lang="en-US" altLang="zh-CN" sz="2800" dirty="0">
                  <a:solidFill>
                    <a:schemeClr val="tx1"/>
                  </a:solidFill>
                  <a:latin typeface="+mj-ea"/>
                  <a:ea typeface="+mj-ea"/>
                </a:endParaRPr>
              </a:p>
            </p:txBody>
          </p:sp>
          <p:sp>
            <p:nvSpPr>
              <p:cNvPr id="9"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grpSp>
        <p:nvGrpSpPr>
          <p:cNvPr id="13" name="组合 12"/>
          <p:cNvGrpSpPr/>
          <p:nvPr/>
        </p:nvGrpSpPr>
        <p:grpSpPr>
          <a:xfrm>
            <a:off x="4133215" y="4212590"/>
            <a:ext cx="2243455" cy="824230"/>
            <a:chOff x="6749" y="6326"/>
            <a:chExt cx="3533" cy="1298"/>
          </a:xfrm>
        </p:grpSpPr>
        <p:sp>
          <p:nvSpPr>
            <p:cNvPr id="76" name="文本框 75"/>
            <p:cNvSpPr txBox="1"/>
            <p:nvPr/>
          </p:nvSpPr>
          <p:spPr>
            <a:xfrm>
              <a:off x="6749" y="6486"/>
              <a:ext cx="927" cy="822"/>
            </a:xfrm>
            <a:prstGeom prst="rect">
              <a:avLst/>
            </a:prstGeom>
            <a:noFill/>
          </p:spPr>
          <p:txBody>
            <a:bodyPr wrap="none" rtlCol="0">
              <a:spAutoFit/>
            </a:bodyPr>
            <a:p>
              <a:r>
                <a:rPr lang="en-US" altLang="zh-CN" sz="2800"/>
                <a:t>=  </a:t>
              </a:r>
              <a:endParaRPr lang="en-US" altLang="zh-CN" sz="2800"/>
            </a:p>
          </p:txBody>
        </p:sp>
        <p:grpSp>
          <p:nvGrpSpPr>
            <p:cNvPr id="14" name="组合 13"/>
            <p:cNvGrpSpPr/>
            <p:nvPr/>
          </p:nvGrpSpPr>
          <p:grpSpPr>
            <a:xfrm rot="0">
              <a:off x="7865" y="6326"/>
              <a:ext cx="2417" cy="1298"/>
              <a:chOff x="10806" y="3081"/>
              <a:chExt cx="2417" cy="1298"/>
            </a:xfrm>
          </p:grpSpPr>
          <p:sp>
            <p:nvSpPr>
              <p:cNvPr id="18" name="文本框 17"/>
              <p:cNvSpPr txBox="1"/>
              <p:nvPr/>
            </p:nvSpPr>
            <p:spPr>
              <a:xfrm>
                <a:off x="10806" y="3225"/>
                <a:ext cx="2417" cy="822"/>
              </a:xfrm>
              <a:prstGeom prst="rect">
                <a:avLst/>
              </a:prstGeom>
              <a:noFill/>
            </p:spPr>
            <p:txBody>
              <a:bodyPr wrap="none" rtlCol="0" anchor="t">
                <a:spAutoFit/>
              </a:bodyPr>
              <a:p>
                <a:r>
                  <a:rPr lang="en-US" altLang="zh-CN" sz="2800">
                    <a:latin typeface="Arial" panose="020B0604020202020204" pitchFamily="34" charset="0"/>
                  </a:rPr>
                  <a:t>2.5</a:t>
                </a:r>
                <a:r>
                  <a:rPr lang="zh-CN" altLang="en-US" sz="2800">
                    <a:latin typeface="Arial" panose="020B0604020202020204" pitchFamily="34" charset="0"/>
                  </a:rPr>
                  <a:t>×</a:t>
                </a:r>
                <a:r>
                  <a:rPr lang="en-US" altLang="zh-CN" sz="2800">
                    <a:latin typeface="Arial" panose="020B0604020202020204" pitchFamily="34" charset="0"/>
                  </a:rPr>
                  <a:t>      </a:t>
                </a:r>
                <a:endParaRPr lang="en-US" altLang="zh-CN" sz="2800">
                  <a:latin typeface="Arial" panose="020B0604020202020204" pitchFamily="34" charset="0"/>
                </a:endParaRPr>
              </a:p>
            </p:txBody>
          </p:sp>
          <p:grpSp>
            <p:nvGrpSpPr>
              <p:cNvPr id="19" name="Group 6"/>
              <p:cNvGrpSpPr/>
              <p:nvPr/>
            </p:nvGrpSpPr>
            <p:grpSpPr>
              <a:xfrm>
                <a:off x="12186" y="3081"/>
                <a:ext cx="908" cy="1298"/>
                <a:chOff x="4876" y="2848"/>
                <a:chExt cx="363" cy="519"/>
              </a:xfrm>
            </p:grpSpPr>
            <p:sp>
              <p:nvSpPr>
                <p:cNvPr id="35" name="Text Box 7"/>
                <p:cNvSpPr txBox="1"/>
                <p:nvPr/>
              </p:nvSpPr>
              <p:spPr>
                <a:xfrm>
                  <a:off x="4876" y="2848"/>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4</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5</a:t>
                  </a:r>
                  <a:endParaRPr lang="en-US" altLang="zh-CN" sz="2800" dirty="0">
                    <a:solidFill>
                      <a:schemeClr val="tx1"/>
                    </a:solidFill>
                    <a:latin typeface="+mj-ea"/>
                    <a:ea typeface="+mj-ea"/>
                  </a:endParaRPr>
                </a:p>
              </p:txBody>
            </p:sp>
            <p:sp>
              <p:nvSpPr>
                <p:cNvPr id="36"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grpSp>
      <p:cxnSp>
        <p:nvCxnSpPr>
          <p:cNvPr id="37" name="直接连接符 36"/>
          <p:cNvCxnSpPr/>
          <p:nvPr/>
        </p:nvCxnSpPr>
        <p:spPr>
          <a:xfrm>
            <a:off x="4983480" y="4392930"/>
            <a:ext cx="396875" cy="31940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5730875" y="4629150"/>
            <a:ext cx="396875" cy="31940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41" name="文本框 40"/>
          <p:cNvSpPr txBox="1"/>
          <p:nvPr/>
        </p:nvSpPr>
        <p:spPr>
          <a:xfrm>
            <a:off x="4841875" y="3846830"/>
            <a:ext cx="685165" cy="521970"/>
          </a:xfrm>
          <a:prstGeom prst="rect">
            <a:avLst/>
          </a:prstGeom>
          <a:noFill/>
        </p:spPr>
        <p:txBody>
          <a:bodyPr wrap="none" rtlCol="0">
            <a:spAutoFit/>
          </a:bodyPr>
          <a:p>
            <a:r>
              <a:rPr lang="en-US" altLang="zh-CN" sz="2800">
                <a:latin typeface="微软雅黑" panose="020B0503020204020204" pitchFamily="34" charset="-122"/>
                <a:ea typeface="微软雅黑" panose="020B0503020204020204" pitchFamily="34" charset="-122"/>
              </a:rPr>
              <a:t>0.5</a:t>
            </a:r>
            <a:endParaRPr lang="en-US" altLang="zh-CN" sz="2800">
              <a:latin typeface="微软雅黑" panose="020B0503020204020204" pitchFamily="34" charset="-122"/>
              <a:ea typeface="微软雅黑" panose="020B0503020204020204" pitchFamily="34" charset="-122"/>
            </a:endParaRPr>
          </a:p>
        </p:txBody>
      </p:sp>
      <p:sp>
        <p:nvSpPr>
          <p:cNvPr id="42" name="文本框 41"/>
          <p:cNvSpPr txBox="1"/>
          <p:nvPr/>
        </p:nvSpPr>
        <p:spPr>
          <a:xfrm>
            <a:off x="5723890" y="4958080"/>
            <a:ext cx="391160" cy="521970"/>
          </a:xfrm>
          <a:prstGeom prst="rect">
            <a:avLst/>
          </a:prstGeom>
          <a:noFill/>
        </p:spPr>
        <p:txBody>
          <a:bodyPr wrap="none" rtlCol="0">
            <a:spAutoFit/>
          </a:bodyPr>
          <a:p>
            <a:r>
              <a:rPr lang="en-US" altLang="zh-CN" sz="2800">
                <a:latin typeface="微软雅黑" panose="020B0503020204020204" pitchFamily="34" charset="-122"/>
                <a:ea typeface="微软雅黑" panose="020B0503020204020204" pitchFamily="34" charset="-122"/>
              </a:rPr>
              <a:t>1</a:t>
            </a:r>
            <a:endParaRPr lang="en-US" altLang="zh-CN" sz="2800">
              <a:latin typeface="微软雅黑" panose="020B0503020204020204" pitchFamily="34" charset="-122"/>
              <a:ea typeface="微软雅黑" panose="020B0503020204020204" pitchFamily="34" charset="-122"/>
            </a:endParaRPr>
          </a:p>
        </p:txBody>
      </p:sp>
      <p:grpSp>
        <p:nvGrpSpPr>
          <p:cNvPr id="43" name="组合 42"/>
          <p:cNvGrpSpPr/>
          <p:nvPr/>
        </p:nvGrpSpPr>
        <p:grpSpPr>
          <a:xfrm>
            <a:off x="4209415" y="5427345"/>
            <a:ext cx="2170430" cy="531495"/>
            <a:chOff x="8953" y="7488"/>
            <a:chExt cx="3418" cy="837"/>
          </a:xfrm>
        </p:grpSpPr>
        <p:sp>
          <p:nvSpPr>
            <p:cNvPr id="44" name="文本框 43"/>
            <p:cNvSpPr txBox="1"/>
            <p:nvPr/>
          </p:nvSpPr>
          <p:spPr>
            <a:xfrm>
              <a:off x="8953" y="7503"/>
              <a:ext cx="927" cy="822"/>
            </a:xfrm>
            <a:prstGeom prst="rect">
              <a:avLst/>
            </a:prstGeom>
            <a:noFill/>
          </p:spPr>
          <p:txBody>
            <a:bodyPr wrap="none" rtlCol="0">
              <a:spAutoFit/>
            </a:bodyPr>
            <a:p>
              <a:r>
                <a:rPr lang="en-US" altLang="zh-CN" sz="2800"/>
                <a:t>=  </a:t>
              </a:r>
              <a:endParaRPr lang="en-US" altLang="zh-CN" sz="2800"/>
            </a:p>
          </p:txBody>
        </p:sp>
        <p:sp>
          <p:nvSpPr>
            <p:cNvPr id="45" name="文本框 44"/>
            <p:cNvSpPr txBox="1"/>
            <p:nvPr/>
          </p:nvSpPr>
          <p:spPr>
            <a:xfrm>
              <a:off x="9835" y="7488"/>
              <a:ext cx="2536" cy="822"/>
            </a:xfrm>
            <a:prstGeom prst="rect">
              <a:avLst/>
            </a:prstGeom>
            <a:noFill/>
          </p:spPr>
          <p:txBody>
            <a:bodyPr wrap="none" rtlCol="0" anchor="t">
              <a:spAutoFit/>
            </a:bodyPr>
            <a:p>
              <a:r>
                <a:rPr lang="en-US" altLang="zh-CN" sz="2800">
                  <a:latin typeface="微软雅黑" panose="020B0503020204020204" pitchFamily="34" charset="-122"/>
                  <a:ea typeface="微软雅黑" panose="020B0503020204020204" pitchFamily="34" charset="-122"/>
                </a:rPr>
                <a:t>2</a:t>
              </a:r>
              <a:r>
                <a:rPr lang="zh-CN" altLang="en-US" sz="2400">
                  <a:latin typeface="微软雅黑" panose="020B0503020204020204" pitchFamily="34" charset="-122"/>
                  <a:ea typeface="微软雅黑" panose="020B0503020204020204" pitchFamily="34" charset="-122"/>
                </a:rPr>
                <a:t>（千克）</a:t>
              </a:r>
              <a:endParaRPr lang="zh-CN" altLang="en-US" sz="2400">
                <a:latin typeface="微软雅黑" panose="020B0503020204020204" pitchFamily="34" charset="-122"/>
                <a:ea typeface="微软雅黑" panose="020B0503020204020204" pitchFamily="34" charset="-122"/>
              </a:endParaRPr>
            </a:p>
          </p:txBody>
        </p:sp>
      </p:grpSp>
      <p:sp>
        <p:nvSpPr>
          <p:cNvPr id="10" name="文本框 9"/>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500"/>
                                        <p:tgtEl>
                                          <p:spTgt spid="66"/>
                                        </p:tgtEl>
                                        <p:attrNameLst>
                                          <p:attrName>ppt_y</p:attrName>
                                        </p:attrNameLst>
                                      </p:cBhvr>
                                      <p:tavLst>
                                        <p:tav tm="0">
                                          <p:val>
                                            <p:strVal val="#ppt_y+#ppt_h*1.125000"/>
                                          </p:val>
                                        </p:tav>
                                        <p:tav tm="100000">
                                          <p:val>
                                            <p:strVal val="#ppt_y"/>
                                          </p:val>
                                        </p:tav>
                                      </p:tavLst>
                                    </p:anim>
                                    <p:animEffect transition="in" filter="wipe(up)">
                                      <p:cBhvr>
                                        <p:cTn id="8" dur="500"/>
                                        <p:tgtEl>
                                          <p:spTgt spid="66"/>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p:tgtEl>
                                          <p:spTgt spid="13"/>
                                        </p:tgtEl>
                                        <p:attrNameLst>
                                          <p:attrName>ppt_y</p:attrName>
                                        </p:attrNameLst>
                                      </p:cBhvr>
                                      <p:tavLst>
                                        <p:tav tm="0">
                                          <p:val>
                                            <p:strVal val="#ppt_y+#ppt_h*1.125000"/>
                                          </p:val>
                                        </p:tav>
                                        <p:tav tm="100000">
                                          <p:val>
                                            <p:strVal val="#ppt_y"/>
                                          </p:val>
                                        </p:tav>
                                      </p:tavLst>
                                    </p:anim>
                                    <p:animEffect transition="in" filter="wipe(up)">
                                      <p:cBhvr>
                                        <p:cTn id="14" dur="5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up)">
                                      <p:cBhvr>
                                        <p:cTn id="19" dur="500"/>
                                        <p:tgtEl>
                                          <p:spTgt spid="37"/>
                                        </p:tgtEl>
                                      </p:cBhvr>
                                    </p:animEffect>
                                  </p:childTnLst>
                                </p:cTn>
                              </p:par>
                              <p:par>
                                <p:cTn id="20" presetID="22" presetClass="entr" presetSubtype="1" fill="hold"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wipe(up)">
                                      <p:cBhvr>
                                        <p:cTn id="22" dur="500"/>
                                        <p:tgtEl>
                                          <p:spTgt spid="40"/>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41"/>
                                        </p:tgtEl>
                                        <p:attrNameLst>
                                          <p:attrName>style.visibility</p:attrName>
                                        </p:attrNameLst>
                                      </p:cBhvr>
                                      <p:to>
                                        <p:strVal val="visible"/>
                                      </p:to>
                                    </p:set>
                                    <p:anim calcmode="lin" valueType="num">
                                      <p:cBhvr additive="base">
                                        <p:cTn id="27" dur="500"/>
                                        <p:tgtEl>
                                          <p:spTgt spid="41"/>
                                        </p:tgtEl>
                                        <p:attrNameLst>
                                          <p:attrName>ppt_y</p:attrName>
                                        </p:attrNameLst>
                                      </p:cBhvr>
                                      <p:tavLst>
                                        <p:tav tm="0">
                                          <p:val>
                                            <p:strVal val="#ppt_y+#ppt_h*1.125000"/>
                                          </p:val>
                                        </p:tav>
                                        <p:tav tm="100000">
                                          <p:val>
                                            <p:strVal val="#ppt_y"/>
                                          </p:val>
                                        </p:tav>
                                      </p:tavLst>
                                    </p:anim>
                                    <p:animEffect transition="in" filter="wipe(up)">
                                      <p:cBhvr>
                                        <p:cTn id="28" dur="500"/>
                                        <p:tgtEl>
                                          <p:spTgt spid="41"/>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42"/>
                                        </p:tgtEl>
                                        <p:attrNameLst>
                                          <p:attrName>style.visibility</p:attrName>
                                        </p:attrNameLst>
                                      </p:cBhvr>
                                      <p:to>
                                        <p:strVal val="visible"/>
                                      </p:to>
                                    </p:set>
                                    <p:anim calcmode="lin" valueType="num">
                                      <p:cBhvr additive="base">
                                        <p:cTn id="31" dur="500"/>
                                        <p:tgtEl>
                                          <p:spTgt spid="42"/>
                                        </p:tgtEl>
                                        <p:attrNameLst>
                                          <p:attrName>ppt_y</p:attrName>
                                        </p:attrNameLst>
                                      </p:cBhvr>
                                      <p:tavLst>
                                        <p:tav tm="0">
                                          <p:val>
                                            <p:strVal val="#ppt_y+#ppt_h*1.125000"/>
                                          </p:val>
                                        </p:tav>
                                        <p:tav tm="100000">
                                          <p:val>
                                            <p:strVal val="#ppt_y"/>
                                          </p:val>
                                        </p:tav>
                                      </p:tavLst>
                                    </p:anim>
                                    <p:animEffect transition="in" filter="wipe(up)">
                                      <p:cBhvr>
                                        <p:cTn id="32" dur="500"/>
                                        <p:tgtEl>
                                          <p:spTgt spid="42"/>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additive="base">
                                        <p:cTn id="37" dur="500"/>
                                        <p:tgtEl>
                                          <p:spTgt spid="43"/>
                                        </p:tgtEl>
                                        <p:attrNameLst>
                                          <p:attrName>ppt_y</p:attrName>
                                        </p:attrNameLst>
                                      </p:cBhvr>
                                      <p:tavLst>
                                        <p:tav tm="0">
                                          <p:val>
                                            <p:strVal val="#ppt_y+#ppt_h*1.125000"/>
                                          </p:val>
                                        </p:tav>
                                        <p:tav tm="100000">
                                          <p:val>
                                            <p:strVal val="#ppt_y"/>
                                          </p:val>
                                        </p:tav>
                                      </p:tavLst>
                                    </p:anim>
                                    <p:animEffect transition="in" filter="wipe(up)">
                                      <p:cBhvr>
                                        <p:cTn id="38" dur="500"/>
                                        <p:tgtEl>
                                          <p:spTgt spid="43"/>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left)">
                                      <p:cBhvr>
                                        <p:cTn id="43" dur="2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1" grpId="0"/>
      <p:bldP spid="42"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9" name="组合 8"/>
          <p:cNvGrpSpPr/>
          <p:nvPr/>
        </p:nvGrpSpPr>
        <p:grpSpPr>
          <a:xfrm>
            <a:off x="2963545" y="2473325"/>
            <a:ext cx="2414270" cy="2467610"/>
            <a:chOff x="4667" y="3895"/>
            <a:chExt cx="3802" cy="3886"/>
          </a:xfrm>
        </p:grpSpPr>
        <p:sp>
          <p:nvSpPr>
            <p:cNvPr id="34" name="泪滴形 38"/>
            <p:cNvSpPr>
              <a:spLocks noChangeAspect="1"/>
            </p:cNvSpPr>
            <p:nvPr/>
          </p:nvSpPr>
          <p:spPr bwMode="auto">
            <a:xfrm rot="2760000">
              <a:off x="4625" y="3937"/>
              <a:ext cx="3887" cy="3803"/>
            </a:xfrm>
            <a:custGeom>
              <a:avLst/>
              <a:gdLst>
                <a:gd name="T0" fmla="*/ 811275 w 1879944"/>
                <a:gd name="T1" fmla="*/ 455670 h 1880638"/>
                <a:gd name="T2" fmla="*/ 198108 w 1879944"/>
                <a:gd name="T3" fmla="*/ 1069063 h 1880638"/>
                <a:gd name="T4" fmla="*/ 811275 w 1879944"/>
                <a:gd name="T5" fmla="*/ 1682456 h 1880638"/>
                <a:gd name="T6" fmla="*/ 1424442 w 1879944"/>
                <a:gd name="T7" fmla="*/ 1069063 h 1880638"/>
                <a:gd name="T8" fmla="*/ 811275 w 1879944"/>
                <a:gd name="T9" fmla="*/ 455670 h 1880638"/>
                <a:gd name="T10" fmla="*/ 939973 w 1879944"/>
                <a:gd name="T11" fmla="*/ 0 h 1880638"/>
                <a:gd name="T12" fmla="*/ 1879944 w 1879944"/>
                <a:gd name="T13" fmla="*/ 0 h 1880638"/>
                <a:gd name="T14" fmla="*/ 1879944 w 1879944"/>
                <a:gd name="T15" fmla="*/ 940319 h 1880638"/>
                <a:gd name="T16" fmla="*/ 939972 w 1879944"/>
                <a:gd name="T17" fmla="*/ 1880638 h 1880638"/>
                <a:gd name="T18" fmla="*/ 0 w 1879944"/>
                <a:gd name="T19" fmla="*/ 940319 h 1880638"/>
                <a:gd name="T20" fmla="*/ 1 w 1879944"/>
                <a:gd name="T21" fmla="*/ 940319 h 1880638"/>
                <a:gd name="T22" fmla="*/ 939973 w 1879944"/>
                <a:gd name="T23" fmla="*/ 0 h 1880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9944" h="1880638">
                  <a:moveTo>
                    <a:pt x="811275" y="455670"/>
                  </a:moveTo>
                  <a:cubicBezTo>
                    <a:pt x="472632" y="455670"/>
                    <a:pt x="198108" y="730295"/>
                    <a:pt x="198108" y="1069063"/>
                  </a:cubicBezTo>
                  <a:cubicBezTo>
                    <a:pt x="198108" y="1407831"/>
                    <a:pt x="472632" y="1682456"/>
                    <a:pt x="811275" y="1682456"/>
                  </a:cubicBezTo>
                  <a:cubicBezTo>
                    <a:pt x="1149918" y="1682456"/>
                    <a:pt x="1424442" y="1407831"/>
                    <a:pt x="1424442" y="1069063"/>
                  </a:cubicBezTo>
                  <a:cubicBezTo>
                    <a:pt x="1424442" y="730295"/>
                    <a:pt x="1149918" y="455670"/>
                    <a:pt x="811275" y="455670"/>
                  </a:cubicBezTo>
                  <a:close/>
                  <a:moveTo>
                    <a:pt x="939973" y="0"/>
                  </a:moveTo>
                  <a:lnTo>
                    <a:pt x="1879944" y="0"/>
                  </a:lnTo>
                  <a:lnTo>
                    <a:pt x="1879944" y="940319"/>
                  </a:lnTo>
                  <a:cubicBezTo>
                    <a:pt x="1879944" y="1459643"/>
                    <a:pt x="1459104" y="1880638"/>
                    <a:pt x="939972" y="1880638"/>
                  </a:cubicBezTo>
                  <a:cubicBezTo>
                    <a:pt x="420840" y="1880638"/>
                    <a:pt x="0" y="1459643"/>
                    <a:pt x="0" y="940319"/>
                  </a:cubicBezTo>
                  <a:lnTo>
                    <a:pt x="1" y="940319"/>
                  </a:lnTo>
                  <a:cubicBezTo>
                    <a:pt x="1" y="420995"/>
                    <a:pt x="420841" y="0"/>
                    <a:pt x="939973" y="0"/>
                  </a:cubicBezTo>
                  <a:close/>
                </a:path>
              </a:pathLst>
            </a:custGeom>
            <a:solidFill>
              <a:srgbClr val="5CB2FF"/>
            </a:solidFill>
            <a:ln>
              <a:noFill/>
            </a:ln>
          </p:spPr>
          <p:txBody>
            <a:bodyPr anchor="ctr"/>
            <a:p>
              <a:pPr>
                <a:defRPr/>
              </a:pPr>
              <a:endParaRPr lang="zh-CN" altLang="en-US" sz="200" kern="0">
                <a:solidFill>
                  <a:srgbClr val="5A0000"/>
                </a:solidFill>
                <a:latin typeface="黑体" panose="02010609060101010101" charset="-122"/>
                <a:ea typeface="黑体" panose="02010609060101010101" charset="-122"/>
              </a:endParaRPr>
            </a:p>
          </p:txBody>
        </p:sp>
        <p:sp>
          <p:nvSpPr>
            <p:cNvPr id="8" name="椭圆 7"/>
            <p:cNvSpPr/>
            <p:nvPr/>
          </p:nvSpPr>
          <p:spPr>
            <a:xfrm>
              <a:off x="4797" y="4519"/>
              <a:ext cx="3238" cy="26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848" y="5431"/>
              <a:ext cx="3168" cy="725"/>
            </a:xfrm>
            <a:prstGeom prst="rect">
              <a:avLst/>
            </a:prstGeom>
            <a:noFill/>
          </p:spPr>
          <p:txBody>
            <a:bodyPr wrap="none" rtlCol="0" anchor="t">
              <a:spAutoFit/>
            </a:bodyPr>
            <a:p>
              <a:pPr>
                <a:lnSpc>
                  <a:spcPct val="10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分数化成小数</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14" name="组合 13"/>
          <p:cNvGrpSpPr/>
          <p:nvPr/>
        </p:nvGrpSpPr>
        <p:grpSpPr>
          <a:xfrm>
            <a:off x="6614160" y="2505075"/>
            <a:ext cx="2555240" cy="2496820"/>
            <a:chOff x="10416" y="3945"/>
            <a:chExt cx="4024" cy="3932"/>
          </a:xfrm>
        </p:grpSpPr>
        <p:sp>
          <p:nvSpPr>
            <p:cNvPr id="37" name="泪滴形 34"/>
            <p:cNvSpPr>
              <a:spLocks noChangeAspect="1"/>
            </p:cNvSpPr>
            <p:nvPr/>
          </p:nvSpPr>
          <p:spPr bwMode="auto">
            <a:xfrm rot="18840000" flipH="1">
              <a:off x="10462" y="3899"/>
              <a:ext cx="3933" cy="4025"/>
            </a:xfrm>
            <a:custGeom>
              <a:avLst/>
              <a:gdLst>
                <a:gd name="T0" fmla="*/ 205247 w 1947680"/>
                <a:gd name="T1" fmla="*/ 1146936 h 1946960"/>
                <a:gd name="T2" fmla="*/ 800320 w 1947680"/>
                <a:gd name="T3" fmla="*/ 552082 h 1946960"/>
                <a:gd name="T4" fmla="*/ 1395393 w 1947680"/>
                <a:gd name="T5" fmla="*/ 1146936 h 1946960"/>
                <a:gd name="T6" fmla="*/ 800320 w 1947680"/>
                <a:gd name="T7" fmla="*/ 1741790 h 1946960"/>
                <a:gd name="T8" fmla="*/ 205247 w 1947680"/>
                <a:gd name="T9" fmla="*/ 1146936 h 1946960"/>
                <a:gd name="T10" fmla="*/ 0 w 1947680"/>
                <a:gd name="T11" fmla="*/ 973480 h 1946960"/>
                <a:gd name="T12" fmla="*/ 973840 w 1947680"/>
                <a:gd name="T13" fmla="*/ 1946960 h 1946960"/>
                <a:gd name="T14" fmla="*/ 1947680 w 1947680"/>
                <a:gd name="T15" fmla="*/ 973480 h 1946960"/>
                <a:gd name="T16" fmla="*/ 1947680 w 1947680"/>
                <a:gd name="T17" fmla="*/ 0 h 1946960"/>
                <a:gd name="T18" fmla="*/ 973841 w 1947680"/>
                <a:gd name="T19" fmla="*/ 0 h 1946960"/>
                <a:gd name="T20" fmla="*/ 1 w 1947680"/>
                <a:gd name="T21" fmla="*/ 973480 h 1946960"/>
                <a:gd name="T22" fmla="*/ 0 w 1947680"/>
                <a:gd name="T23" fmla="*/ 973480 h 1946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7680" h="1946960">
                  <a:moveTo>
                    <a:pt x="205247" y="1146936"/>
                  </a:moveTo>
                  <a:cubicBezTo>
                    <a:pt x="205247" y="818407"/>
                    <a:pt x="471670" y="552082"/>
                    <a:pt x="800320" y="552082"/>
                  </a:cubicBezTo>
                  <a:cubicBezTo>
                    <a:pt x="1128970" y="552082"/>
                    <a:pt x="1395393" y="818407"/>
                    <a:pt x="1395393" y="1146936"/>
                  </a:cubicBezTo>
                  <a:cubicBezTo>
                    <a:pt x="1395393" y="1475465"/>
                    <a:pt x="1128970" y="1741790"/>
                    <a:pt x="800320" y="1741790"/>
                  </a:cubicBezTo>
                  <a:cubicBezTo>
                    <a:pt x="471670" y="1741790"/>
                    <a:pt x="205247" y="1475465"/>
                    <a:pt x="205247" y="1146936"/>
                  </a:cubicBezTo>
                  <a:close/>
                  <a:moveTo>
                    <a:pt x="0" y="973480"/>
                  </a:moveTo>
                  <a:cubicBezTo>
                    <a:pt x="0" y="1511118"/>
                    <a:pt x="436003" y="1946960"/>
                    <a:pt x="973840" y="1946960"/>
                  </a:cubicBezTo>
                  <a:cubicBezTo>
                    <a:pt x="1511677" y="1946960"/>
                    <a:pt x="1947680" y="1511118"/>
                    <a:pt x="1947680" y="973480"/>
                  </a:cubicBezTo>
                  <a:lnTo>
                    <a:pt x="1947680" y="0"/>
                  </a:lnTo>
                  <a:lnTo>
                    <a:pt x="973841" y="0"/>
                  </a:lnTo>
                  <a:cubicBezTo>
                    <a:pt x="436004" y="0"/>
                    <a:pt x="1" y="435842"/>
                    <a:pt x="1" y="973480"/>
                  </a:cubicBezTo>
                  <a:lnTo>
                    <a:pt x="0" y="973480"/>
                  </a:lnTo>
                  <a:close/>
                </a:path>
              </a:pathLst>
            </a:custGeom>
            <a:solidFill>
              <a:srgbClr val="D9264A"/>
            </a:solidFill>
            <a:ln>
              <a:noFill/>
            </a:ln>
          </p:spPr>
          <p:txBody>
            <a:bodyPr anchor="ctr"/>
            <a:p>
              <a:pPr>
                <a:defRPr/>
              </a:pPr>
              <a:endParaRPr lang="zh-CN" altLang="en-US" sz="200" kern="0">
                <a:solidFill>
                  <a:srgbClr val="5A0000"/>
                </a:solidFill>
                <a:latin typeface="黑体" panose="02010609060101010101" charset="-122"/>
                <a:ea typeface="黑体" panose="02010609060101010101" charset="-122"/>
              </a:endParaRPr>
            </a:p>
          </p:txBody>
        </p:sp>
        <p:sp>
          <p:nvSpPr>
            <p:cNvPr id="7" name="椭圆 6"/>
            <p:cNvSpPr/>
            <p:nvPr/>
          </p:nvSpPr>
          <p:spPr>
            <a:xfrm>
              <a:off x="11017" y="4592"/>
              <a:ext cx="3238" cy="26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11050" y="5476"/>
              <a:ext cx="3168" cy="725"/>
            </a:xfrm>
            <a:prstGeom prst="rect">
              <a:avLst/>
            </a:prstGeom>
            <a:noFill/>
          </p:spPr>
          <p:txBody>
            <a:bodyPr wrap="none" rtlCol="0" anchor="t">
              <a:spAutoFit/>
            </a:bodyPr>
            <a:p>
              <a:pPr>
                <a:lnSpc>
                  <a:spcPct val="10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小数化成分数</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4" name="组合 23"/>
          <p:cNvGrpSpPr/>
          <p:nvPr/>
        </p:nvGrpSpPr>
        <p:grpSpPr>
          <a:xfrm>
            <a:off x="4589145" y="340995"/>
            <a:ext cx="2753360" cy="2816860"/>
            <a:chOff x="7327" y="-403"/>
            <a:chExt cx="4336" cy="4436"/>
          </a:xfrm>
        </p:grpSpPr>
        <p:sp>
          <p:nvSpPr>
            <p:cNvPr id="40" name="泪滴形 36"/>
            <p:cNvSpPr>
              <a:spLocks noChangeAspect="1"/>
            </p:cNvSpPr>
            <p:nvPr/>
          </p:nvSpPr>
          <p:spPr bwMode="auto">
            <a:xfrm rot="13500000" flipH="1">
              <a:off x="7277" y="-353"/>
              <a:ext cx="4436" cy="4336"/>
            </a:xfrm>
            <a:custGeom>
              <a:avLst/>
              <a:gdLst>
                <a:gd name="T0" fmla="*/ 875297 w 2146050"/>
                <a:gd name="T1" fmla="*/ 621837 h 2146844"/>
                <a:gd name="T2" fmla="*/ 1524443 w 2146050"/>
                <a:gd name="T3" fmla="*/ 1271223 h 2146844"/>
                <a:gd name="T4" fmla="*/ 875297 w 2146050"/>
                <a:gd name="T5" fmla="*/ 1920609 h 2146844"/>
                <a:gd name="T6" fmla="*/ 226151 w 2146050"/>
                <a:gd name="T7" fmla="*/ 1271223 h 2146844"/>
                <a:gd name="T8" fmla="*/ 875297 w 2146050"/>
                <a:gd name="T9" fmla="*/ 621837 h 2146844"/>
                <a:gd name="T10" fmla="*/ 2146050 w 2146050"/>
                <a:gd name="T11" fmla="*/ 0 h 2146844"/>
                <a:gd name="T12" fmla="*/ 1073025 w 2146050"/>
                <a:gd name="T13" fmla="*/ 0 h 2146844"/>
                <a:gd name="T14" fmla="*/ 0 w 2146050"/>
                <a:gd name="T15" fmla="*/ 1073422 h 2146844"/>
                <a:gd name="T16" fmla="*/ 1073025 w 2146050"/>
                <a:gd name="T17" fmla="*/ 2146844 h 2146844"/>
                <a:gd name="T18" fmla="*/ 2146050 w 2146050"/>
                <a:gd name="T19" fmla="*/ 1073422 h 2146844"/>
                <a:gd name="T20" fmla="*/ 2146050 w 2146050"/>
                <a:gd name="T21" fmla="*/ 0 h 214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lnTo>
                    <a:pt x="2146050" y="0"/>
                  </a:lnTo>
                  <a:close/>
                </a:path>
              </a:pathLst>
            </a:custGeom>
            <a:solidFill>
              <a:srgbClr val="A1B538"/>
            </a:solidFill>
            <a:ln>
              <a:noFill/>
            </a:ln>
          </p:spPr>
          <p:txBody>
            <a:bodyPr anchor="ctr"/>
            <a:p>
              <a:pPr>
                <a:defRPr/>
              </a:pPr>
              <a:endParaRPr lang="zh-CN" altLang="en-US" sz="200" kern="0">
                <a:solidFill>
                  <a:srgbClr val="5A0000"/>
                </a:solidFill>
                <a:latin typeface="黑体" panose="02010609060101010101" charset="-122"/>
                <a:ea typeface="黑体" panose="02010609060101010101" charset="-122"/>
              </a:endParaRPr>
            </a:p>
          </p:txBody>
        </p:sp>
        <p:sp>
          <p:nvSpPr>
            <p:cNvPr id="23" name="椭圆 22"/>
            <p:cNvSpPr/>
            <p:nvPr/>
          </p:nvSpPr>
          <p:spPr>
            <a:xfrm>
              <a:off x="7694" y="-142"/>
              <a:ext cx="3603" cy="30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a:off x="7911" y="453"/>
              <a:ext cx="3168" cy="1888"/>
            </a:xfrm>
            <a:prstGeom prst="rect">
              <a:avLst/>
            </a:prstGeom>
            <a:noFill/>
          </p:spPr>
          <p:txBody>
            <a:bodyPr wrap="none" rtlCol="0" anchor="t">
              <a:spAutoFit/>
            </a:bodyPr>
            <a:p>
              <a:pPr algn="ctr">
                <a:lnSpc>
                  <a:spcPct val="100000"/>
                </a:lnSpc>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分数的分母</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lnSpc>
                  <a:spcPct val="100000"/>
                </a:lnSpc>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与小数</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lnSpc>
                  <a:spcPct val="100000"/>
                </a:lnSpc>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约分后再计算</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1" name="组合 20"/>
          <p:cNvGrpSpPr/>
          <p:nvPr/>
        </p:nvGrpSpPr>
        <p:grpSpPr>
          <a:xfrm>
            <a:off x="4928870" y="4286250"/>
            <a:ext cx="2205990" cy="2159000"/>
            <a:chOff x="7862" y="5810"/>
            <a:chExt cx="3474" cy="3400"/>
          </a:xfrm>
        </p:grpSpPr>
        <p:sp>
          <p:nvSpPr>
            <p:cNvPr id="31" name="泪滴形 24"/>
            <p:cNvSpPr>
              <a:spLocks noChangeAspect="1"/>
            </p:cNvSpPr>
            <p:nvPr/>
          </p:nvSpPr>
          <p:spPr bwMode="auto">
            <a:xfrm rot="2640000" flipH="1">
              <a:off x="7862" y="5810"/>
              <a:ext cx="3475" cy="3400"/>
            </a:xfrm>
            <a:custGeom>
              <a:avLst/>
              <a:gdLst>
                <a:gd name="T0" fmla="*/ 679134 w 1680168"/>
                <a:gd name="T1" fmla="*/ 1503514 h 1680168"/>
                <a:gd name="T2" fmla="*/ 176653 w 1680168"/>
                <a:gd name="T3" fmla="*/ 1001034 h 1680168"/>
                <a:gd name="T4" fmla="*/ 679134 w 1680168"/>
                <a:gd name="T5" fmla="*/ 498554 h 1680168"/>
                <a:gd name="T6" fmla="*/ 1181615 w 1680168"/>
                <a:gd name="T7" fmla="*/ 1001034 h 1680168"/>
                <a:gd name="T8" fmla="*/ 679134 w 1680168"/>
                <a:gd name="T9" fmla="*/ 1503514 h 1680168"/>
                <a:gd name="T10" fmla="*/ 840084 w 1680168"/>
                <a:gd name="T11" fmla="*/ 1680168 h 1680168"/>
                <a:gd name="T12" fmla="*/ 1680168 w 1680168"/>
                <a:gd name="T13" fmla="*/ 840084 h 1680168"/>
                <a:gd name="T14" fmla="*/ 1680168 w 1680168"/>
                <a:gd name="T15" fmla="*/ 0 h 1680168"/>
                <a:gd name="T16" fmla="*/ 840084 w 1680168"/>
                <a:gd name="T17" fmla="*/ 0 h 1680168"/>
                <a:gd name="T18" fmla="*/ 0 w 1680168"/>
                <a:gd name="T19" fmla="*/ 840084 h 1680168"/>
                <a:gd name="T20" fmla="*/ 840084 w 1680168"/>
                <a:gd name="T21" fmla="*/ 1680168 h 1680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0168" h="1680168">
                  <a:moveTo>
                    <a:pt x="679134" y="1503514"/>
                  </a:moveTo>
                  <a:cubicBezTo>
                    <a:pt x="401621" y="1503514"/>
                    <a:pt x="176653" y="1278546"/>
                    <a:pt x="176653" y="1001034"/>
                  </a:cubicBezTo>
                  <a:cubicBezTo>
                    <a:pt x="176653" y="723522"/>
                    <a:pt x="401621" y="498554"/>
                    <a:pt x="679134" y="498554"/>
                  </a:cubicBezTo>
                  <a:cubicBezTo>
                    <a:pt x="956647" y="498554"/>
                    <a:pt x="1181615" y="723522"/>
                    <a:pt x="1181615" y="1001034"/>
                  </a:cubicBezTo>
                  <a:cubicBezTo>
                    <a:pt x="1181615" y="1278546"/>
                    <a:pt x="956647" y="1503514"/>
                    <a:pt x="679134" y="1503514"/>
                  </a:cubicBezTo>
                  <a:close/>
                  <a:moveTo>
                    <a:pt x="840084" y="1680168"/>
                  </a:moveTo>
                  <a:cubicBezTo>
                    <a:pt x="1304050" y="1680168"/>
                    <a:pt x="1680168" y="1304050"/>
                    <a:pt x="1680168" y="840084"/>
                  </a:cubicBezTo>
                  <a:lnTo>
                    <a:pt x="1680168" y="0"/>
                  </a:lnTo>
                  <a:lnTo>
                    <a:pt x="840084" y="0"/>
                  </a:lnTo>
                  <a:cubicBezTo>
                    <a:pt x="376118" y="0"/>
                    <a:pt x="0" y="376118"/>
                    <a:pt x="0" y="840084"/>
                  </a:cubicBezTo>
                  <a:cubicBezTo>
                    <a:pt x="0" y="1304050"/>
                    <a:pt x="376118" y="1680168"/>
                    <a:pt x="840084" y="1680168"/>
                  </a:cubicBezTo>
                  <a:close/>
                </a:path>
              </a:pathLst>
            </a:custGeom>
            <a:solidFill>
              <a:srgbClr val="FF2691"/>
            </a:solidFill>
            <a:ln>
              <a:noFill/>
            </a:ln>
          </p:spPr>
          <p:txBody>
            <a:bodyPr anchor="ctr"/>
            <a:p>
              <a:pPr>
                <a:defRPr/>
              </a:pPr>
              <a:endParaRPr lang="zh-CN" altLang="en-US" sz="200" kern="0">
                <a:solidFill>
                  <a:srgbClr val="5A0000"/>
                </a:solidFill>
                <a:latin typeface="黑体" panose="02010609060101010101" charset="-122"/>
                <a:ea typeface="黑体" panose="02010609060101010101" charset="-122"/>
              </a:endParaRPr>
            </a:p>
          </p:txBody>
        </p:sp>
        <p:sp>
          <p:nvSpPr>
            <p:cNvPr id="15" name="椭圆 14"/>
            <p:cNvSpPr/>
            <p:nvPr/>
          </p:nvSpPr>
          <p:spPr>
            <a:xfrm>
              <a:off x="8211" y="6613"/>
              <a:ext cx="2778" cy="239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8271" y="7554"/>
              <a:ext cx="2688" cy="725"/>
            </a:xfrm>
            <a:prstGeom prst="rect">
              <a:avLst/>
            </a:prstGeom>
            <a:noFill/>
          </p:spPr>
          <p:txBody>
            <a:bodyPr wrap="none" rtlCol="0">
              <a:spAutoFit/>
            </a:bodyPr>
            <a:p>
              <a:pPr algn="l"/>
              <a:r>
                <a:rPr lang="zh-CN" altLang="en-US"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分数乘小</a:t>
              </a:r>
              <a:r>
                <a:rPr lang="zh-CN"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数</a:t>
              </a:r>
              <a:endParaRPr lang="zh-CN"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grpSp>
      <p:sp>
        <p:nvSpPr>
          <p:cNvPr id="2" name="文本框 1"/>
          <p:cNvSpPr txBox="1"/>
          <p:nvPr/>
        </p:nvSpPr>
        <p:spPr>
          <a:xfrm>
            <a:off x="858183" y="350873"/>
            <a:ext cx="1402080" cy="460375"/>
          </a:xfrm>
          <a:prstGeom prst="rect">
            <a:avLst/>
          </a:prstGeom>
          <a:noFill/>
        </p:spPr>
        <p:txBody>
          <a:bodyPr wrap="none" rtlCol="0">
            <a:spAutoFit/>
          </a:bodyPr>
          <a:p>
            <a:r>
              <a:rPr kumimoji="1" lang="zh-CN" altLang="en-US" sz="2400" b="1" dirty="0"/>
              <a:t>课堂小结</a:t>
            </a:r>
            <a:endParaRPr kumimoji="1" lang="zh-CN" altLang="en-US" sz="2400" b="1" dirty="0"/>
          </a:p>
        </p:txBody>
      </p:sp>
      <p:grpSp>
        <p:nvGrpSpPr>
          <p:cNvPr id="6" name="组合 5"/>
          <p:cNvGrpSpPr/>
          <p:nvPr/>
        </p:nvGrpSpPr>
        <p:grpSpPr>
          <a:xfrm>
            <a:off x="3651885" y="5937250"/>
            <a:ext cx="5027295" cy="680085"/>
            <a:chOff x="5648" y="9350"/>
            <a:chExt cx="7917" cy="1071"/>
          </a:xfrm>
        </p:grpSpPr>
        <p:sp>
          <p:nvSpPr>
            <p:cNvPr id="4" name="圆角矩形 3"/>
            <p:cNvSpPr/>
            <p:nvPr/>
          </p:nvSpPr>
          <p:spPr>
            <a:xfrm>
              <a:off x="5648" y="9350"/>
              <a:ext cx="7496" cy="1071"/>
            </a:xfrm>
            <a:prstGeom prst="roundRect">
              <a:avLst/>
            </a:prstGeom>
            <a:solidFill>
              <a:srgbClr val="FFFF00">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0" name="文本框 99"/>
            <p:cNvSpPr txBox="1"/>
            <p:nvPr/>
          </p:nvSpPr>
          <p:spPr>
            <a:xfrm>
              <a:off x="5775" y="9523"/>
              <a:ext cx="7790" cy="725"/>
            </a:xfrm>
            <a:prstGeom prst="rect">
              <a:avLst/>
            </a:prstGeom>
            <a:noFill/>
            <a:ln w="9525">
              <a:noFill/>
            </a:ln>
          </p:spPr>
          <p:txBody>
            <a:bodyPr wrap="square">
              <a:spAutoFit/>
            </a:bodyPr>
            <a:p>
              <a:pPr indent="0"/>
              <a:r>
                <a:rPr lang="zh-CN" sz="2400" b="0">
                  <a:latin typeface="微软雅黑" panose="020B0503020204020204" pitchFamily="34" charset="-122"/>
                  <a:ea typeface="微软雅黑" panose="020B0503020204020204" pitchFamily="34" charset="-122"/>
                </a:rPr>
                <a:t>根据数据的特点选择合适的方法。</a:t>
              </a:r>
              <a:endParaRPr lang="zh-CN" altLang="en-US" sz="2400" b="0">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528" fill="hold" nodeType="clickEffect">
                                  <p:stCondLst>
                                    <p:cond delay="0"/>
                                  </p:stCondLst>
                                  <p:childTnLst>
                                    <p:set>
                                      <p:cBhvr>
                                        <p:cTn id="12" dur="500"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 calcmode="lin" valueType="num">
                                      <p:cBhvr>
                                        <p:cTn id="15" dur="500" fill="hold"/>
                                        <p:tgtEl>
                                          <p:spTgt spid="9"/>
                                        </p:tgtEl>
                                        <p:attrNameLst>
                                          <p:attrName>ppt_x</p:attrName>
                                        </p:attrNameLst>
                                      </p:cBhvr>
                                      <p:tavLst>
                                        <p:tav tm="0">
                                          <p:val>
                                            <p:fltVal val="0.5"/>
                                          </p:val>
                                        </p:tav>
                                        <p:tav tm="100000">
                                          <p:val>
                                            <p:strVal val="#ppt_x"/>
                                          </p:val>
                                        </p:tav>
                                      </p:tavLst>
                                    </p:anim>
                                    <p:anim calcmode="lin" valueType="num">
                                      <p:cBhvr>
                                        <p:cTn id="16" dur="500" fill="hold"/>
                                        <p:tgtEl>
                                          <p:spTgt spid="9"/>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3" presetClass="entr" presetSubtype="528" fill="hold" nodeType="clickEffect">
                                  <p:stCondLst>
                                    <p:cond delay="0"/>
                                  </p:stCondLst>
                                  <p:childTnLst>
                                    <p:set>
                                      <p:cBhvr>
                                        <p:cTn id="20" dur="500"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 calcmode="lin" valueType="num">
                                      <p:cBhvr>
                                        <p:cTn id="23" dur="500" fill="hold"/>
                                        <p:tgtEl>
                                          <p:spTgt spid="14"/>
                                        </p:tgtEl>
                                        <p:attrNameLst>
                                          <p:attrName>ppt_x</p:attrName>
                                        </p:attrNameLst>
                                      </p:cBhvr>
                                      <p:tavLst>
                                        <p:tav tm="0">
                                          <p:val>
                                            <p:fltVal val="0.5"/>
                                          </p:val>
                                        </p:tav>
                                        <p:tav tm="100000">
                                          <p:val>
                                            <p:strVal val="#ppt_x"/>
                                          </p:val>
                                        </p:tav>
                                      </p:tavLst>
                                    </p:anim>
                                    <p:anim calcmode="lin" valueType="num">
                                      <p:cBhvr>
                                        <p:cTn id="24" dur="500" fill="hold"/>
                                        <p:tgtEl>
                                          <p:spTgt spid="14"/>
                                        </p:tgtEl>
                                        <p:attrNameLst>
                                          <p:attrName>ppt_y</p:attrName>
                                        </p:attrNameLst>
                                      </p:cBhvr>
                                      <p:tavLst>
                                        <p:tav tm="0">
                                          <p:val>
                                            <p:fltVal val="0.5"/>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3" presetClass="entr" presetSubtype="528" fill="hold" nodeType="clickEffect">
                                  <p:stCondLst>
                                    <p:cond delay="0"/>
                                  </p:stCondLst>
                                  <p:childTnLst>
                                    <p:set>
                                      <p:cBhvr>
                                        <p:cTn id="28" dur="500" fill="hold">
                                          <p:stCondLst>
                                            <p:cond delay="0"/>
                                          </p:stCondLst>
                                        </p:cTn>
                                        <p:tgtEl>
                                          <p:spTgt spid="24"/>
                                        </p:tgtEl>
                                        <p:attrNameLst>
                                          <p:attrName>style.visibility</p:attrName>
                                        </p:attrNameLst>
                                      </p:cBhvr>
                                      <p:to>
                                        <p:strVal val="visible"/>
                                      </p:to>
                                    </p:set>
                                    <p:anim calcmode="lin" valueType="num">
                                      <p:cBhvr>
                                        <p:cTn id="29" dur="500" fill="hold"/>
                                        <p:tgtEl>
                                          <p:spTgt spid="24"/>
                                        </p:tgtEl>
                                        <p:attrNameLst>
                                          <p:attrName>ppt_w</p:attrName>
                                        </p:attrNameLst>
                                      </p:cBhvr>
                                      <p:tavLst>
                                        <p:tav tm="0">
                                          <p:val>
                                            <p:fltVal val="0"/>
                                          </p:val>
                                        </p:tav>
                                        <p:tav tm="100000">
                                          <p:val>
                                            <p:strVal val="#ppt_w"/>
                                          </p:val>
                                        </p:tav>
                                      </p:tavLst>
                                    </p:anim>
                                    <p:anim calcmode="lin" valueType="num">
                                      <p:cBhvr>
                                        <p:cTn id="30" dur="500" fill="hold"/>
                                        <p:tgtEl>
                                          <p:spTgt spid="24"/>
                                        </p:tgtEl>
                                        <p:attrNameLst>
                                          <p:attrName>ppt_h</p:attrName>
                                        </p:attrNameLst>
                                      </p:cBhvr>
                                      <p:tavLst>
                                        <p:tav tm="0">
                                          <p:val>
                                            <p:fltVal val="0"/>
                                          </p:val>
                                        </p:tav>
                                        <p:tav tm="100000">
                                          <p:val>
                                            <p:strVal val="#ppt_h"/>
                                          </p:val>
                                        </p:tav>
                                      </p:tavLst>
                                    </p:anim>
                                    <p:anim calcmode="lin" valueType="num">
                                      <p:cBhvr>
                                        <p:cTn id="31" dur="500" fill="hold"/>
                                        <p:tgtEl>
                                          <p:spTgt spid="24"/>
                                        </p:tgtEl>
                                        <p:attrNameLst>
                                          <p:attrName>ppt_x</p:attrName>
                                        </p:attrNameLst>
                                      </p:cBhvr>
                                      <p:tavLst>
                                        <p:tav tm="0">
                                          <p:val>
                                            <p:fltVal val="0.5"/>
                                          </p:val>
                                        </p:tav>
                                        <p:tav tm="100000">
                                          <p:val>
                                            <p:strVal val="#ppt_x"/>
                                          </p:val>
                                        </p:tav>
                                      </p:tavLst>
                                    </p:anim>
                                    <p:anim calcmode="lin" valueType="num">
                                      <p:cBhvr>
                                        <p:cTn id="32" dur="500" fill="hold"/>
                                        <p:tgtEl>
                                          <p:spTgt spid="24"/>
                                        </p:tgtEl>
                                        <p:attrNameLst>
                                          <p:attrName>ppt_y</p:attrName>
                                        </p:attrNameLst>
                                      </p:cBhvr>
                                      <p:tavLst>
                                        <p:tav tm="0">
                                          <p:val>
                                            <p:fltVal val="0.5"/>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p:tgtEl>
                                          <p:spTgt spid="6"/>
                                        </p:tgtEl>
                                        <p:attrNameLst>
                                          <p:attrName>ppt_y</p:attrName>
                                        </p:attrNameLst>
                                      </p:cBhvr>
                                      <p:tavLst>
                                        <p:tav tm="0">
                                          <p:val>
                                            <p:strVal val="#ppt_y+#ppt_h*1.125000"/>
                                          </p:val>
                                        </p:tav>
                                        <p:tav tm="100000">
                                          <p:val>
                                            <p:strVal val="#ppt_y"/>
                                          </p:val>
                                        </p:tav>
                                      </p:tavLst>
                                    </p:anim>
                                    <p:animEffect transition="in" filter="wipe(up)">
                                      <p:cBhvr>
                                        <p:cTn id="3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grpSp>
        <p:nvGrpSpPr>
          <p:cNvPr id="17" name="组合 16"/>
          <p:cNvGrpSpPr>
            <a:grpSpLocks noChangeAspect="1"/>
          </p:cNvGrpSpPr>
          <p:nvPr/>
        </p:nvGrpSpPr>
        <p:grpSpPr>
          <a:xfrm>
            <a:off x="1681840" y="1454150"/>
            <a:ext cx="4125321" cy="2124000"/>
            <a:chOff x="3011" y="2570"/>
            <a:chExt cx="5683" cy="2926"/>
          </a:xfrm>
        </p:grpSpPr>
        <p:sp>
          <p:nvSpPr>
            <p:cNvPr id="6" name="圆角矩形 5"/>
            <p:cNvSpPr/>
            <p:nvPr/>
          </p:nvSpPr>
          <p:spPr>
            <a:xfrm>
              <a:off x="3028" y="2590"/>
              <a:ext cx="5642" cy="2906"/>
            </a:xfrm>
            <a:prstGeom prst="roundRect">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1" name="图片 10" descr="图片3"/>
            <p:cNvPicPr>
              <a:picLocks noChangeAspect="1"/>
            </p:cNvPicPr>
            <p:nvPr/>
          </p:nvPicPr>
          <p:blipFill>
            <a:blip r:embed="rId2"/>
            <a:srcRect b="75127"/>
            <a:stretch>
              <a:fillRect/>
            </a:stretch>
          </p:blipFill>
          <p:spPr>
            <a:xfrm>
              <a:off x="3011" y="2570"/>
              <a:ext cx="5683" cy="733"/>
            </a:xfrm>
            <a:prstGeom prst="rect">
              <a:avLst/>
            </a:prstGeom>
          </p:spPr>
        </p:pic>
      </p:grpSp>
      <p:grpSp>
        <p:nvGrpSpPr>
          <p:cNvPr id="20" name="组合 19"/>
          <p:cNvGrpSpPr>
            <a:grpSpLocks noChangeAspect="1"/>
          </p:cNvGrpSpPr>
          <p:nvPr/>
        </p:nvGrpSpPr>
        <p:grpSpPr>
          <a:xfrm>
            <a:off x="1693183" y="4032885"/>
            <a:ext cx="4123913" cy="2124000"/>
            <a:chOff x="3009" y="6351"/>
            <a:chExt cx="5683" cy="2927"/>
          </a:xfrm>
        </p:grpSpPr>
        <p:sp>
          <p:nvSpPr>
            <p:cNvPr id="7" name="圆角矩形 6"/>
            <p:cNvSpPr/>
            <p:nvPr/>
          </p:nvSpPr>
          <p:spPr>
            <a:xfrm>
              <a:off x="3028" y="6372"/>
              <a:ext cx="5642" cy="2906"/>
            </a:xfrm>
            <a:prstGeom prst="roundRect">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2" name="图片 11" descr="图片4"/>
            <p:cNvPicPr>
              <a:picLocks noChangeAspect="1"/>
            </p:cNvPicPr>
            <p:nvPr/>
          </p:nvPicPr>
          <p:blipFill>
            <a:blip r:embed="rId3"/>
            <a:srcRect b="75127"/>
            <a:stretch>
              <a:fillRect/>
            </a:stretch>
          </p:blipFill>
          <p:spPr>
            <a:xfrm>
              <a:off x="3009" y="6351"/>
              <a:ext cx="5683" cy="733"/>
            </a:xfrm>
            <a:prstGeom prst="rect">
              <a:avLst/>
            </a:prstGeom>
          </p:spPr>
        </p:pic>
      </p:grpSp>
      <p:grpSp>
        <p:nvGrpSpPr>
          <p:cNvPr id="19" name="组合 18"/>
          <p:cNvGrpSpPr>
            <a:grpSpLocks noChangeAspect="1"/>
          </p:cNvGrpSpPr>
          <p:nvPr/>
        </p:nvGrpSpPr>
        <p:grpSpPr>
          <a:xfrm>
            <a:off x="6729370" y="4033795"/>
            <a:ext cx="4153714" cy="2136425"/>
            <a:chOff x="10600" y="6355"/>
            <a:chExt cx="5683" cy="2923"/>
          </a:xfrm>
        </p:grpSpPr>
        <p:sp>
          <p:nvSpPr>
            <p:cNvPr id="8" name="圆角矩形 7"/>
            <p:cNvSpPr/>
            <p:nvPr/>
          </p:nvSpPr>
          <p:spPr>
            <a:xfrm>
              <a:off x="10617" y="6372"/>
              <a:ext cx="5642" cy="2906"/>
            </a:xfrm>
            <a:prstGeom prst="roundRect">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4" name="图片 13" descr="图片2"/>
            <p:cNvPicPr>
              <a:picLocks noChangeAspect="1"/>
            </p:cNvPicPr>
            <p:nvPr/>
          </p:nvPicPr>
          <p:blipFill>
            <a:blip r:embed="rId4"/>
            <a:srcRect b="75806"/>
            <a:stretch>
              <a:fillRect/>
            </a:stretch>
          </p:blipFill>
          <p:spPr>
            <a:xfrm>
              <a:off x="10600" y="6355"/>
              <a:ext cx="5683" cy="713"/>
            </a:xfrm>
            <a:prstGeom prst="rect">
              <a:avLst/>
            </a:prstGeom>
          </p:spPr>
        </p:pic>
      </p:grpSp>
      <p:grpSp>
        <p:nvGrpSpPr>
          <p:cNvPr id="18" name="组合 17"/>
          <p:cNvGrpSpPr>
            <a:grpSpLocks noChangeAspect="1"/>
          </p:cNvGrpSpPr>
          <p:nvPr/>
        </p:nvGrpSpPr>
        <p:grpSpPr>
          <a:xfrm>
            <a:off x="6716395" y="1441450"/>
            <a:ext cx="4124595" cy="2124000"/>
            <a:chOff x="10597" y="2570"/>
            <a:chExt cx="5682" cy="2926"/>
          </a:xfrm>
        </p:grpSpPr>
        <p:sp>
          <p:nvSpPr>
            <p:cNvPr id="3" name="圆角矩形 2"/>
            <p:cNvSpPr/>
            <p:nvPr/>
          </p:nvSpPr>
          <p:spPr>
            <a:xfrm>
              <a:off x="10617" y="2590"/>
              <a:ext cx="5642" cy="2906"/>
            </a:xfrm>
            <a:prstGeom prst="roundRect">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5" name="图片 14" descr="图片1"/>
            <p:cNvPicPr>
              <a:picLocks noChangeAspect="1"/>
            </p:cNvPicPr>
            <p:nvPr/>
          </p:nvPicPr>
          <p:blipFill>
            <a:blip r:embed="rId5"/>
            <a:srcRect b="75127"/>
            <a:stretch>
              <a:fillRect/>
            </a:stretch>
          </p:blipFill>
          <p:spPr>
            <a:xfrm>
              <a:off x="10597" y="2570"/>
              <a:ext cx="5683" cy="733"/>
            </a:xfrm>
            <a:prstGeom prst="rect">
              <a:avLst/>
            </a:prstGeom>
          </p:spPr>
        </p:pic>
      </p:grpSp>
      <p:grpSp>
        <p:nvGrpSpPr>
          <p:cNvPr id="25" name="组合 24"/>
          <p:cNvGrpSpPr/>
          <p:nvPr/>
        </p:nvGrpSpPr>
        <p:grpSpPr>
          <a:xfrm rot="0">
            <a:off x="1848485" y="2393315"/>
            <a:ext cx="1479550" cy="848995"/>
            <a:chOff x="12186" y="3081"/>
            <a:chExt cx="2330" cy="1337"/>
          </a:xfrm>
        </p:grpSpPr>
        <p:grpSp>
          <p:nvGrpSpPr>
            <p:cNvPr id="26" name="Group 6"/>
            <p:cNvGrpSpPr/>
            <p:nvPr/>
          </p:nvGrpSpPr>
          <p:grpSpPr>
            <a:xfrm>
              <a:off x="12186" y="3081"/>
              <a:ext cx="908" cy="1298"/>
              <a:chOff x="4876" y="2848"/>
              <a:chExt cx="363" cy="519"/>
            </a:xfrm>
          </p:grpSpPr>
          <p:sp>
            <p:nvSpPr>
              <p:cNvPr id="27" name="Text Box 7"/>
              <p:cNvSpPr txBox="1"/>
              <p:nvPr/>
            </p:nvSpPr>
            <p:spPr>
              <a:xfrm>
                <a:off x="4876" y="2848"/>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5</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8</a:t>
                </a:r>
                <a:endParaRPr lang="en-US" altLang="zh-CN" sz="2800" dirty="0">
                  <a:solidFill>
                    <a:schemeClr val="tx1"/>
                  </a:solidFill>
                  <a:latin typeface="+mj-ea"/>
                  <a:ea typeface="+mj-ea"/>
                </a:endParaRPr>
              </a:p>
            </p:txBody>
          </p:sp>
          <p:sp>
            <p:nvSpPr>
              <p:cNvPr id="28"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sp>
          <p:nvSpPr>
            <p:cNvPr id="23" name="文本框 22"/>
            <p:cNvSpPr txBox="1"/>
            <p:nvPr/>
          </p:nvSpPr>
          <p:spPr>
            <a:xfrm>
              <a:off x="12706" y="3225"/>
              <a:ext cx="1810" cy="822"/>
            </a:xfrm>
            <a:prstGeom prst="rect">
              <a:avLst/>
            </a:prstGeom>
            <a:noFill/>
          </p:spPr>
          <p:txBody>
            <a:bodyPr wrap="none" rtlCol="0" anchor="t">
              <a:spAutoFit/>
            </a:bodyPr>
            <a:p>
              <a:r>
                <a:rPr lang="zh-CN" altLang="en-US" sz="2800">
                  <a:latin typeface="Arial" panose="020B0604020202020204" pitchFamily="34" charset="0"/>
                </a:rPr>
                <a:t>×</a:t>
              </a:r>
              <a:r>
                <a:rPr lang="en-US" altLang="zh-CN" sz="2800">
                  <a:latin typeface="Arial" panose="020B0604020202020204" pitchFamily="34" charset="0"/>
                </a:rPr>
                <a:t>     =</a:t>
              </a:r>
              <a:endParaRPr lang="en-US" altLang="zh-CN" sz="2800">
                <a:latin typeface="Arial" panose="020B0604020202020204" pitchFamily="34" charset="0"/>
              </a:endParaRPr>
            </a:p>
          </p:txBody>
        </p:sp>
        <p:grpSp>
          <p:nvGrpSpPr>
            <p:cNvPr id="30" name="Group 6"/>
            <p:cNvGrpSpPr/>
            <p:nvPr/>
          </p:nvGrpSpPr>
          <p:grpSpPr>
            <a:xfrm>
              <a:off x="13255" y="3120"/>
              <a:ext cx="928" cy="1298"/>
              <a:chOff x="4724" y="2856"/>
              <a:chExt cx="371" cy="519"/>
            </a:xfrm>
          </p:grpSpPr>
          <p:sp>
            <p:nvSpPr>
              <p:cNvPr id="31" name="Text Box 7"/>
              <p:cNvSpPr txBox="1"/>
              <p:nvPr/>
            </p:nvSpPr>
            <p:spPr>
              <a:xfrm>
                <a:off x="4732" y="2856"/>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4</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5</a:t>
                </a:r>
                <a:endParaRPr lang="en-US" altLang="zh-CN" sz="2800" dirty="0">
                  <a:solidFill>
                    <a:schemeClr val="tx1"/>
                  </a:solidFill>
                  <a:latin typeface="+mj-ea"/>
                  <a:ea typeface="+mj-ea"/>
                </a:endParaRPr>
              </a:p>
            </p:txBody>
          </p:sp>
          <p:sp>
            <p:nvSpPr>
              <p:cNvPr id="32" name="Line 8"/>
              <p:cNvSpPr/>
              <p:nvPr/>
            </p:nvSpPr>
            <p:spPr>
              <a:xfrm>
                <a:off x="4724" y="3070"/>
                <a:ext cx="272" cy="0"/>
              </a:xfrm>
              <a:prstGeom prst="line">
                <a:avLst/>
              </a:prstGeom>
              <a:ln w="22225" cap="flat" cmpd="sng">
                <a:solidFill>
                  <a:schemeClr val="tx1"/>
                </a:solidFill>
                <a:prstDash val="solid"/>
                <a:headEnd type="none" w="med" len="med"/>
                <a:tailEnd type="none" w="med" len="med"/>
              </a:ln>
            </p:spPr>
          </p:sp>
        </p:grpSp>
      </p:grpSp>
      <p:grpSp>
        <p:nvGrpSpPr>
          <p:cNvPr id="24" name="组合 23"/>
          <p:cNvGrpSpPr/>
          <p:nvPr/>
        </p:nvGrpSpPr>
        <p:grpSpPr>
          <a:xfrm rot="0">
            <a:off x="3185722" y="2418080"/>
            <a:ext cx="1927934" cy="824230"/>
            <a:chOff x="11976" y="3081"/>
            <a:chExt cx="3036" cy="1298"/>
          </a:xfrm>
        </p:grpSpPr>
        <p:grpSp>
          <p:nvGrpSpPr>
            <p:cNvPr id="29" name="Group 6"/>
            <p:cNvGrpSpPr/>
            <p:nvPr/>
          </p:nvGrpSpPr>
          <p:grpSpPr>
            <a:xfrm>
              <a:off x="11976" y="3081"/>
              <a:ext cx="3036" cy="1298"/>
              <a:chOff x="4792" y="2848"/>
              <a:chExt cx="1214" cy="519"/>
            </a:xfrm>
          </p:grpSpPr>
          <p:sp>
            <p:nvSpPr>
              <p:cNvPr id="33" name="Text Box 7"/>
              <p:cNvSpPr txBox="1"/>
              <p:nvPr/>
            </p:nvSpPr>
            <p:spPr>
              <a:xfrm>
                <a:off x="4792" y="2848"/>
                <a:ext cx="1214"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5 </a:t>
                </a:r>
                <a:r>
                  <a:rPr lang="zh-CN" altLang="en-US" sz="2800">
                    <a:latin typeface="Arial" panose="020B0604020202020204" pitchFamily="34" charset="0"/>
                    <a:sym typeface="+mn-ea"/>
                  </a:rPr>
                  <a:t>×</a:t>
                </a:r>
                <a:r>
                  <a:rPr lang="en-US" altLang="zh-CN" sz="2800">
                    <a:latin typeface="Arial" panose="020B0604020202020204" pitchFamily="34" charset="0"/>
                    <a:sym typeface="+mn-ea"/>
                  </a:rPr>
                  <a:t> 4</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 8 </a:t>
                </a:r>
                <a:r>
                  <a:rPr lang="zh-CN" altLang="en-US" sz="2800">
                    <a:latin typeface="Arial" panose="020B0604020202020204" pitchFamily="34" charset="0"/>
                    <a:sym typeface="+mn-ea"/>
                  </a:rPr>
                  <a:t>×</a:t>
                </a:r>
                <a:r>
                  <a:rPr lang="en-US" altLang="zh-CN" sz="2800">
                    <a:latin typeface="Arial" panose="020B0604020202020204" pitchFamily="34" charset="0"/>
                    <a:sym typeface="+mn-ea"/>
                  </a:rPr>
                  <a:t> 5</a:t>
                </a:r>
                <a:endParaRPr lang="en-US" altLang="zh-CN" sz="2800" dirty="0">
                  <a:solidFill>
                    <a:schemeClr val="tx1"/>
                  </a:solidFill>
                  <a:latin typeface="Arial" panose="020B0604020202020204" pitchFamily="34" charset="0"/>
                  <a:ea typeface="+mj-ea"/>
                  <a:sym typeface="+mn-ea"/>
                </a:endParaRPr>
              </a:p>
            </p:txBody>
          </p:sp>
          <p:sp>
            <p:nvSpPr>
              <p:cNvPr id="34" name="Line 8"/>
              <p:cNvSpPr/>
              <p:nvPr/>
            </p:nvSpPr>
            <p:spPr>
              <a:xfrm>
                <a:off x="4852" y="3070"/>
                <a:ext cx="725" cy="0"/>
              </a:xfrm>
              <a:prstGeom prst="line">
                <a:avLst/>
              </a:prstGeom>
              <a:ln w="22225" cap="flat" cmpd="sng">
                <a:solidFill>
                  <a:schemeClr val="tx1"/>
                </a:solidFill>
                <a:prstDash val="solid"/>
                <a:headEnd type="none" w="med" len="med"/>
                <a:tailEnd type="none" w="med" len="med"/>
              </a:ln>
            </p:spPr>
          </p:sp>
        </p:grpSp>
        <p:sp>
          <p:nvSpPr>
            <p:cNvPr id="36" name="文本框 35"/>
            <p:cNvSpPr txBox="1"/>
            <p:nvPr/>
          </p:nvSpPr>
          <p:spPr>
            <a:xfrm>
              <a:off x="14057" y="3205"/>
              <a:ext cx="615" cy="822"/>
            </a:xfrm>
            <a:prstGeom prst="rect">
              <a:avLst/>
            </a:prstGeom>
            <a:noFill/>
          </p:spPr>
          <p:txBody>
            <a:bodyPr wrap="none" rtlCol="0" anchor="t">
              <a:spAutoFit/>
            </a:bodyPr>
            <a:p>
              <a:r>
                <a:rPr lang="en-US" altLang="zh-CN" sz="2800">
                  <a:latin typeface="Arial" panose="020B0604020202020204" pitchFamily="34" charset="0"/>
                </a:rPr>
                <a:t>=</a:t>
              </a:r>
              <a:endParaRPr lang="en-US" altLang="zh-CN" sz="2800">
                <a:latin typeface="Arial" panose="020B0604020202020204" pitchFamily="34" charset="0"/>
              </a:endParaRPr>
            </a:p>
          </p:txBody>
        </p:sp>
      </p:grpSp>
      <p:cxnSp>
        <p:nvCxnSpPr>
          <p:cNvPr id="42" name="直接连接符 41"/>
          <p:cNvCxnSpPr/>
          <p:nvPr/>
        </p:nvCxnSpPr>
        <p:spPr>
          <a:xfrm>
            <a:off x="3958590" y="2393315"/>
            <a:ext cx="382905" cy="33464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3274695" y="2813050"/>
            <a:ext cx="382905" cy="33464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3288665" y="3101340"/>
            <a:ext cx="380365" cy="521970"/>
          </a:xfrm>
          <a:prstGeom prst="rect">
            <a:avLst/>
          </a:prstGeom>
          <a:noFill/>
        </p:spPr>
        <p:txBody>
          <a:bodyPr wrap="none" rtlCol="0">
            <a:spAutoFit/>
          </a:bodyPr>
          <a:p>
            <a:r>
              <a:rPr lang="en-US" altLang="zh-CN" sz="2800"/>
              <a:t>2</a:t>
            </a:r>
            <a:endParaRPr lang="en-US" altLang="zh-CN" sz="2800"/>
          </a:p>
        </p:txBody>
      </p:sp>
      <p:grpSp>
        <p:nvGrpSpPr>
          <p:cNvPr id="59" name="Group 6"/>
          <p:cNvGrpSpPr/>
          <p:nvPr/>
        </p:nvGrpSpPr>
        <p:grpSpPr>
          <a:xfrm>
            <a:off x="4757737" y="2405698"/>
            <a:ext cx="768351" cy="823913"/>
            <a:chOff x="4755" y="2840"/>
            <a:chExt cx="484" cy="519"/>
          </a:xfrm>
        </p:grpSpPr>
        <p:sp>
          <p:nvSpPr>
            <p:cNvPr id="60" name="Text Box 7"/>
            <p:cNvSpPr txBox="1"/>
            <p:nvPr/>
          </p:nvSpPr>
          <p:spPr>
            <a:xfrm>
              <a:off x="4755" y="2840"/>
              <a:ext cx="484"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  2</a:t>
              </a:r>
              <a:endParaRPr lang="en-US" altLang="zh-CN" sz="2800" dirty="0">
                <a:solidFill>
                  <a:schemeClr val="tx1"/>
                </a:solidFill>
                <a:latin typeface="+mj-ea"/>
                <a:ea typeface="+mj-ea"/>
              </a:endParaRPr>
            </a:p>
          </p:txBody>
        </p:sp>
        <p:sp>
          <p:nvSpPr>
            <p:cNvPr id="61"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sp>
        <p:nvSpPr>
          <p:cNvPr id="39" name="文本框 38"/>
          <p:cNvSpPr txBox="1"/>
          <p:nvPr/>
        </p:nvSpPr>
        <p:spPr>
          <a:xfrm>
            <a:off x="3961130" y="1873250"/>
            <a:ext cx="380365" cy="521970"/>
          </a:xfrm>
          <a:prstGeom prst="rect">
            <a:avLst/>
          </a:prstGeom>
          <a:noFill/>
        </p:spPr>
        <p:txBody>
          <a:bodyPr wrap="none" rtlCol="0">
            <a:spAutoFit/>
          </a:bodyPr>
          <a:p>
            <a:r>
              <a:rPr lang="en-US" altLang="zh-CN" sz="2800"/>
              <a:t>1</a:t>
            </a:r>
            <a:endParaRPr lang="en-US" altLang="zh-CN" sz="2800"/>
          </a:p>
        </p:txBody>
      </p:sp>
      <p:cxnSp>
        <p:nvCxnSpPr>
          <p:cNvPr id="41" name="直接连接符 40"/>
          <p:cNvCxnSpPr/>
          <p:nvPr/>
        </p:nvCxnSpPr>
        <p:spPr>
          <a:xfrm>
            <a:off x="3305810" y="2376170"/>
            <a:ext cx="382905" cy="33464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3961130" y="2830195"/>
            <a:ext cx="382905" cy="33464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44" name="文本框 43"/>
          <p:cNvSpPr txBox="1"/>
          <p:nvPr/>
        </p:nvSpPr>
        <p:spPr>
          <a:xfrm>
            <a:off x="3328035" y="1872615"/>
            <a:ext cx="380365" cy="521970"/>
          </a:xfrm>
          <a:prstGeom prst="rect">
            <a:avLst/>
          </a:prstGeom>
          <a:noFill/>
        </p:spPr>
        <p:txBody>
          <a:bodyPr wrap="none" rtlCol="0">
            <a:spAutoFit/>
          </a:bodyPr>
          <a:p>
            <a:r>
              <a:rPr lang="en-US" altLang="zh-CN" sz="2800"/>
              <a:t>1</a:t>
            </a:r>
            <a:endParaRPr lang="en-US" altLang="zh-CN" sz="2800"/>
          </a:p>
        </p:txBody>
      </p:sp>
      <p:sp>
        <p:nvSpPr>
          <p:cNvPr id="45" name="文本框 44"/>
          <p:cNvSpPr txBox="1"/>
          <p:nvPr/>
        </p:nvSpPr>
        <p:spPr>
          <a:xfrm>
            <a:off x="3985895" y="3134995"/>
            <a:ext cx="380365" cy="521970"/>
          </a:xfrm>
          <a:prstGeom prst="rect">
            <a:avLst/>
          </a:prstGeom>
          <a:noFill/>
        </p:spPr>
        <p:txBody>
          <a:bodyPr wrap="none" rtlCol="0">
            <a:spAutoFit/>
          </a:bodyPr>
          <a:p>
            <a:r>
              <a:rPr lang="en-US" altLang="zh-CN" sz="2800"/>
              <a:t>1</a:t>
            </a:r>
            <a:endParaRPr lang="en-US" altLang="zh-CN" sz="2800"/>
          </a:p>
        </p:txBody>
      </p:sp>
      <p:grpSp>
        <p:nvGrpSpPr>
          <p:cNvPr id="47" name="组合 46"/>
          <p:cNvGrpSpPr/>
          <p:nvPr/>
        </p:nvGrpSpPr>
        <p:grpSpPr>
          <a:xfrm rot="0">
            <a:off x="6920865" y="2387600"/>
            <a:ext cx="1577340" cy="824230"/>
            <a:chOff x="12186" y="3081"/>
            <a:chExt cx="2484" cy="1298"/>
          </a:xfrm>
        </p:grpSpPr>
        <p:grpSp>
          <p:nvGrpSpPr>
            <p:cNvPr id="48" name="Group 6"/>
            <p:cNvGrpSpPr/>
            <p:nvPr/>
          </p:nvGrpSpPr>
          <p:grpSpPr>
            <a:xfrm>
              <a:off x="12186" y="3081"/>
              <a:ext cx="908" cy="1298"/>
              <a:chOff x="4876" y="2848"/>
              <a:chExt cx="363" cy="519"/>
            </a:xfrm>
          </p:grpSpPr>
          <p:sp>
            <p:nvSpPr>
              <p:cNvPr id="49" name="Text Box 7"/>
              <p:cNvSpPr txBox="1"/>
              <p:nvPr/>
            </p:nvSpPr>
            <p:spPr>
              <a:xfrm>
                <a:off x="4876" y="2848"/>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5</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9</a:t>
                </a:r>
                <a:endParaRPr lang="en-US" altLang="zh-CN" sz="2800" dirty="0">
                  <a:solidFill>
                    <a:schemeClr val="tx1"/>
                  </a:solidFill>
                  <a:latin typeface="+mj-ea"/>
                  <a:ea typeface="+mj-ea"/>
                </a:endParaRPr>
              </a:p>
            </p:txBody>
          </p:sp>
          <p:sp>
            <p:nvSpPr>
              <p:cNvPr id="50"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sp>
          <p:nvSpPr>
            <p:cNvPr id="51" name="文本框 50"/>
            <p:cNvSpPr txBox="1"/>
            <p:nvPr/>
          </p:nvSpPr>
          <p:spPr>
            <a:xfrm>
              <a:off x="12706" y="3225"/>
              <a:ext cx="1964" cy="822"/>
            </a:xfrm>
            <a:prstGeom prst="rect">
              <a:avLst/>
            </a:prstGeom>
            <a:noFill/>
          </p:spPr>
          <p:txBody>
            <a:bodyPr wrap="none" rtlCol="0" anchor="t">
              <a:spAutoFit/>
            </a:bodyPr>
            <a:p>
              <a:r>
                <a:rPr lang="zh-CN" altLang="en-US" sz="2800">
                  <a:latin typeface="Arial" panose="020B0604020202020204" pitchFamily="34" charset="0"/>
                </a:rPr>
                <a:t>×</a:t>
              </a:r>
              <a:r>
                <a:rPr lang="en-US" altLang="zh-CN" sz="2800">
                  <a:latin typeface="Arial" panose="020B0604020202020204" pitchFamily="34" charset="0"/>
                </a:rPr>
                <a:t> 18 =</a:t>
              </a:r>
              <a:endParaRPr lang="en-US" altLang="zh-CN" sz="2800">
                <a:latin typeface="Arial" panose="020B0604020202020204" pitchFamily="34" charset="0"/>
              </a:endParaRPr>
            </a:p>
          </p:txBody>
        </p:sp>
      </p:grpSp>
      <p:grpSp>
        <p:nvGrpSpPr>
          <p:cNvPr id="55" name="组合 54"/>
          <p:cNvGrpSpPr/>
          <p:nvPr/>
        </p:nvGrpSpPr>
        <p:grpSpPr>
          <a:xfrm rot="0">
            <a:off x="8483600" y="2387600"/>
            <a:ext cx="1478280" cy="824230"/>
            <a:chOff x="12186" y="3081"/>
            <a:chExt cx="2328" cy="1298"/>
          </a:xfrm>
        </p:grpSpPr>
        <p:grpSp>
          <p:nvGrpSpPr>
            <p:cNvPr id="56" name="Group 6"/>
            <p:cNvGrpSpPr/>
            <p:nvPr/>
          </p:nvGrpSpPr>
          <p:grpSpPr>
            <a:xfrm>
              <a:off x="12186" y="3081"/>
              <a:ext cx="908" cy="1298"/>
              <a:chOff x="4876" y="2848"/>
              <a:chExt cx="363" cy="519"/>
            </a:xfrm>
          </p:grpSpPr>
          <p:sp>
            <p:nvSpPr>
              <p:cNvPr id="57" name="Text Box 7"/>
              <p:cNvSpPr txBox="1"/>
              <p:nvPr/>
            </p:nvSpPr>
            <p:spPr>
              <a:xfrm>
                <a:off x="4876" y="2848"/>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5</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9</a:t>
                </a:r>
                <a:endParaRPr lang="en-US" altLang="zh-CN" sz="2800" dirty="0">
                  <a:solidFill>
                    <a:schemeClr val="tx1"/>
                  </a:solidFill>
                  <a:latin typeface="+mj-ea"/>
                  <a:ea typeface="+mj-ea"/>
                </a:endParaRPr>
              </a:p>
            </p:txBody>
          </p:sp>
          <p:sp>
            <p:nvSpPr>
              <p:cNvPr id="58"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sp>
          <p:nvSpPr>
            <p:cNvPr id="62" name="文本框 61"/>
            <p:cNvSpPr txBox="1"/>
            <p:nvPr/>
          </p:nvSpPr>
          <p:spPr>
            <a:xfrm>
              <a:off x="12706" y="3225"/>
              <a:ext cx="1808" cy="822"/>
            </a:xfrm>
            <a:prstGeom prst="rect">
              <a:avLst/>
            </a:prstGeom>
            <a:noFill/>
          </p:spPr>
          <p:txBody>
            <a:bodyPr wrap="none" rtlCol="0" anchor="t">
              <a:spAutoFit/>
            </a:bodyPr>
            <a:p>
              <a:r>
                <a:rPr lang="zh-CN" altLang="en-US" sz="2800">
                  <a:latin typeface="Arial" panose="020B0604020202020204" pitchFamily="34" charset="0"/>
                </a:rPr>
                <a:t>×</a:t>
              </a:r>
              <a:r>
                <a:rPr lang="en-US" altLang="zh-CN" sz="2800">
                  <a:latin typeface="Arial" panose="020B0604020202020204" pitchFamily="34" charset="0"/>
                </a:rPr>
                <a:t>18 =</a:t>
              </a:r>
              <a:endParaRPr lang="en-US" altLang="zh-CN" sz="2800">
                <a:latin typeface="Arial" panose="020B0604020202020204" pitchFamily="34" charset="0"/>
              </a:endParaRPr>
            </a:p>
          </p:txBody>
        </p:sp>
      </p:grpSp>
      <p:cxnSp>
        <p:nvCxnSpPr>
          <p:cNvPr id="63" name="直接连接符 62"/>
          <p:cNvCxnSpPr/>
          <p:nvPr/>
        </p:nvCxnSpPr>
        <p:spPr>
          <a:xfrm>
            <a:off x="9210675" y="2583180"/>
            <a:ext cx="382905" cy="33464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475980" y="2837815"/>
            <a:ext cx="382905" cy="33464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65" name="文本框 64"/>
          <p:cNvSpPr txBox="1"/>
          <p:nvPr/>
        </p:nvSpPr>
        <p:spPr>
          <a:xfrm>
            <a:off x="8489950" y="3100705"/>
            <a:ext cx="380365" cy="521970"/>
          </a:xfrm>
          <a:prstGeom prst="rect">
            <a:avLst/>
          </a:prstGeom>
          <a:noFill/>
        </p:spPr>
        <p:txBody>
          <a:bodyPr wrap="none" rtlCol="0">
            <a:spAutoFit/>
          </a:bodyPr>
          <a:p>
            <a:r>
              <a:rPr lang="en-US" altLang="zh-CN" sz="2800"/>
              <a:t>1</a:t>
            </a:r>
            <a:endParaRPr lang="en-US" altLang="zh-CN" sz="2800"/>
          </a:p>
        </p:txBody>
      </p:sp>
      <p:sp>
        <p:nvSpPr>
          <p:cNvPr id="66" name="文本框 65"/>
          <p:cNvSpPr txBox="1"/>
          <p:nvPr/>
        </p:nvSpPr>
        <p:spPr>
          <a:xfrm>
            <a:off x="9197340" y="2017395"/>
            <a:ext cx="380365" cy="521970"/>
          </a:xfrm>
          <a:prstGeom prst="rect">
            <a:avLst/>
          </a:prstGeom>
          <a:noFill/>
        </p:spPr>
        <p:txBody>
          <a:bodyPr wrap="none" rtlCol="0">
            <a:spAutoFit/>
          </a:bodyPr>
          <a:p>
            <a:r>
              <a:rPr lang="en-US" altLang="zh-CN" sz="2800"/>
              <a:t>2</a:t>
            </a:r>
            <a:endParaRPr lang="en-US" altLang="zh-CN" sz="2800"/>
          </a:p>
        </p:txBody>
      </p:sp>
      <p:sp>
        <p:nvSpPr>
          <p:cNvPr id="67" name="文本框 66"/>
          <p:cNvSpPr txBox="1"/>
          <p:nvPr/>
        </p:nvSpPr>
        <p:spPr>
          <a:xfrm>
            <a:off x="9916795" y="2479675"/>
            <a:ext cx="577850" cy="521970"/>
          </a:xfrm>
          <a:prstGeom prst="rect">
            <a:avLst/>
          </a:prstGeom>
          <a:noFill/>
        </p:spPr>
        <p:txBody>
          <a:bodyPr wrap="none" rtlCol="0">
            <a:spAutoFit/>
          </a:bodyPr>
          <a:p>
            <a:r>
              <a:rPr lang="en-US" altLang="zh-CN" sz="2800"/>
              <a:t>10</a:t>
            </a:r>
            <a:endParaRPr lang="en-US" altLang="zh-CN" sz="2800"/>
          </a:p>
        </p:txBody>
      </p:sp>
      <p:grpSp>
        <p:nvGrpSpPr>
          <p:cNvPr id="68" name="组合 67"/>
          <p:cNvGrpSpPr/>
          <p:nvPr/>
        </p:nvGrpSpPr>
        <p:grpSpPr>
          <a:xfrm rot="0">
            <a:off x="1721485" y="5012690"/>
            <a:ext cx="1643380" cy="824230"/>
            <a:chOff x="10926" y="3081"/>
            <a:chExt cx="2588" cy="1298"/>
          </a:xfrm>
        </p:grpSpPr>
        <p:grpSp>
          <p:nvGrpSpPr>
            <p:cNvPr id="69" name="Group 6"/>
            <p:cNvGrpSpPr/>
            <p:nvPr/>
          </p:nvGrpSpPr>
          <p:grpSpPr>
            <a:xfrm>
              <a:off x="12186" y="3081"/>
              <a:ext cx="908" cy="1298"/>
              <a:chOff x="4876" y="2848"/>
              <a:chExt cx="363" cy="519"/>
            </a:xfrm>
          </p:grpSpPr>
          <p:sp>
            <p:nvSpPr>
              <p:cNvPr id="70" name="Text Box 7"/>
              <p:cNvSpPr txBox="1"/>
              <p:nvPr/>
            </p:nvSpPr>
            <p:spPr>
              <a:xfrm>
                <a:off x="4876" y="2848"/>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5</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9</a:t>
                </a:r>
                <a:endParaRPr lang="en-US" altLang="zh-CN" sz="2800" dirty="0">
                  <a:solidFill>
                    <a:schemeClr val="tx1"/>
                  </a:solidFill>
                  <a:latin typeface="+mj-ea"/>
                  <a:ea typeface="+mj-ea"/>
                </a:endParaRPr>
              </a:p>
            </p:txBody>
          </p:sp>
          <p:sp>
            <p:nvSpPr>
              <p:cNvPr id="71"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sp>
          <p:nvSpPr>
            <p:cNvPr id="72" name="文本框 71"/>
            <p:cNvSpPr txBox="1"/>
            <p:nvPr/>
          </p:nvSpPr>
          <p:spPr>
            <a:xfrm>
              <a:off x="10926" y="3225"/>
              <a:ext cx="2588" cy="822"/>
            </a:xfrm>
            <a:prstGeom prst="rect">
              <a:avLst/>
            </a:prstGeom>
            <a:noFill/>
          </p:spPr>
          <p:txBody>
            <a:bodyPr wrap="none" rtlCol="0" anchor="t">
              <a:spAutoFit/>
            </a:bodyPr>
            <a:p>
              <a:r>
                <a:rPr lang="en-US" altLang="zh-CN" sz="2800">
                  <a:latin typeface="Arial" panose="020B0604020202020204" pitchFamily="34" charset="0"/>
                </a:rPr>
                <a:t>15</a:t>
              </a:r>
              <a:r>
                <a:rPr lang="zh-CN" altLang="en-US" sz="2800">
                  <a:latin typeface="Arial" panose="020B0604020202020204" pitchFamily="34" charset="0"/>
                </a:rPr>
                <a:t>×</a:t>
              </a:r>
              <a:r>
                <a:rPr lang="en-US" altLang="zh-CN" sz="2800">
                  <a:latin typeface="Arial" panose="020B0604020202020204" pitchFamily="34" charset="0"/>
                </a:rPr>
                <a:t>      =</a:t>
              </a:r>
              <a:endParaRPr lang="en-US" altLang="zh-CN" sz="2800">
                <a:latin typeface="Arial" panose="020B0604020202020204" pitchFamily="34" charset="0"/>
              </a:endParaRPr>
            </a:p>
          </p:txBody>
        </p:sp>
      </p:grpSp>
      <p:grpSp>
        <p:nvGrpSpPr>
          <p:cNvPr id="73" name="组合 72"/>
          <p:cNvGrpSpPr/>
          <p:nvPr/>
        </p:nvGrpSpPr>
        <p:grpSpPr>
          <a:xfrm rot="0">
            <a:off x="3236595" y="5003800"/>
            <a:ext cx="1643380" cy="824230"/>
            <a:chOff x="10926" y="3081"/>
            <a:chExt cx="2588" cy="1298"/>
          </a:xfrm>
        </p:grpSpPr>
        <p:grpSp>
          <p:nvGrpSpPr>
            <p:cNvPr id="74" name="Group 6"/>
            <p:cNvGrpSpPr/>
            <p:nvPr/>
          </p:nvGrpSpPr>
          <p:grpSpPr>
            <a:xfrm>
              <a:off x="12186" y="3081"/>
              <a:ext cx="908" cy="1298"/>
              <a:chOff x="4876" y="2848"/>
              <a:chExt cx="363" cy="519"/>
            </a:xfrm>
          </p:grpSpPr>
          <p:sp>
            <p:nvSpPr>
              <p:cNvPr id="75" name="Text Box 7"/>
              <p:cNvSpPr txBox="1"/>
              <p:nvPr/>
            </p:nvSpPr>
            <p:spPr>
              <a:xfrm>
                <a:off x="4876" y="2848"/>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5</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9</a:t>
                </a:r>
                <a:endParaRPr lang="en-US" altLang="zh-CN" sz="2800" dirty="0">
                  <a:solidFill>
                    <a:schemeClr val="tx1"/>
                  </a:solidFill>
                  <a:latin typeface="+mj-ea"/>
                  <a:ea typeface="+mj-ea"/>
                </a:endParaRPr>
              </a:p>
            </p:txBody>
          </p:sp>
          <p:sp>
            <p:nvSpPr>
              <p:cNvPr id="76"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sp>
          <p:nvSpPr>
            <p:cNvPr id="77" name="文本框 76"/>
            <p:cNvSpPr txBox="1"/>
            <p:nvPr/>
          </p:nvSpPr>
          <p:spPr>
            <a:xfrm>
              <a:off x="10926" y="3225"/>
              <a:ext cx="2588" cy="822"/>
            </a:xfrm>
            <a:prstGeom prst="rect">
              <a:avLst/>
            </a:prstGeom>
            <a:noFill/>
          </p:spPr>
          <p:txBody>
            <a:bodyPr wrap="none" rtlCol="0" anchor="t">
              <a:spAutoFit/>
            </a:bodyPr>
            <a:p>
              <a:r>
                <a:rPr lang="en-US" altLang="zh-CN" sz="2800">
                  <a:latin typeface="Arial" panose="020B0604020202020204" pitchFamily="34" charset="0"/>
                </a:rPr>
                <a:t>15</a:t>
              </a:r>
              <a:r>
                <a:rPr lang="zh-CN" altLang="en-US" sz="2800">
                  <a:latin typeface="Arial" panose="020B0604020202020204" pitchFamily="34" charset="0"/>
                </a:rPr>
                <a:t>×</a:t>
              </a:r>
              <a:r>
                <a:rPr lang="en-US" altLang="zh-CN" sz="2800">
                  <a:latin typeface="Arial" panose="020B0604020202020204" pitchFamily="34" charset="0"/>
                </a:rPr>
                <a:t>      =</a:t>
              </a:r>
              <a:endParaRPr lang="en-US" altLang="zh-CN" sz="2800">
                <a:latin typeface="Arial" panose="020B0604020202020204" pitchFamily="34" charset="0"/>
              </a:endParaRPr>
            </a:p>
          </p:txBody>
        </p:sp>
      </p:grpSp>
      <p:cxnSp>
        <p:nvCxnSpPr>
          <p:cNvPr id="78" name="直接连接符 77"/>
          <p:cNvCxnSpPr/>
          <p:nvPr/>
        </p:nvCxnSpPr>
        <p:spPr>
          <a:xfrm>
            <a:off x="3364865" y="5172075"/>
            <a:ext cx="382905" cy="33464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4020185" y="5448300"/>
            <a:ext cx="382905" cy="33464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80" name="文本框 79"/>
          <p:cNvSpPr txBox="1"/>
          <p:nvPr/>
        </p:nvSpPr>
        <p:spPr>
          <a:xfrm>
            <a:off x="4044950" y="5727700"/>
            <a:ext cx="380365" cy="521970"/>
          </a:xfrm>
          <a:prstGeom prst="rect">
            <a:avLst/>
          </a:prstGeom>
          <a:noFill/>
        </p:spPr>
        <p:txBody>
          <a:bodyPr wrap="none" rtlCol="0">
            <a:spAutoFit/>
          </a:bodyPr>
          <a:p>
            <a:r>
              <a:rPr lang="en-US" altLang="zh-CN" sz="2800"/>
              <a:t>3</a:t>
            </a:r>
            <a:endParaRPr lang="en-US" altLang="zh-CN" sz="2800"/>
          </a:p>
        </p:txBody>
      </p:sp>
      <p:sp>
        <p:nvSpPr>
          <p:cNvPr id="81" name="文本框 80"/>
          <p:cNvSpPr txBox="1"/>
          <p:nvPr/>
        </p:nvSpPr>
        <p:spPr>
          <a:xfrm>
            <a:off x="3392805" y="4713605"/>
            <a:ext cx="380365" cy="521970"/>
          </a:xfrm>
          <a:prstGeom prst="rect">
            <a:avLst/>
          </a:prstGeom>
          <a:noFill/>
        </p:spPr>
        <p:txBody>
          <a:bodyPr wrap="none" rtlCol="0">
            <a:spAutoFit/>
          </a:bodyPr>
          <a:p>
            <a:r>
              <a:rPr lang="en-US" altLang="zh-CN" sz="2800"/>
              <a:t>5</a:t>
            </a:r>
            <a:endParaRPr lang="en-US" altLang="zh-CN" sz="2800"/>
          </a:p>
        </p:txBody>
      </p:sp>
      <p:grpSp>
        <p:nvGrpSpPr>
          <p:cNvPr id="82" name="Group 6"/>
          <p:cNvGrpSpPr/>
          <p:nvPr/>
        </p:nvGrpSpPr>
        <p:grpSpPr>
          <a:xfrm>
            <a:off x="4847272" y="4758373"/>
            <a:ext cx="768351" cy="1082676"/>
            <a:chOff x="4811" y="2696"/>
            <a:chExt cx="484" cy="682"/>
          </a:xfrm>
        </p:grpSpPr>
        <p:sp>
          <p:nvSpPr>
            <p:cNvPr id="83" name="Text Box 7"/>
            <p:cNvSpPr txBox="1"/>
            <p:nvPr/>
          </p:nvSpPr>
          <p:spPr>
            <a:xfrm>
              <a:off x="4811" y="2696"/>
              <a:ext cx="484" cy="682"/>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25</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 3</a:t>
              </a:r>
              <a:endParaRPr lang="en-US" altLang="zh-CN" sz="2800" dirty="0">
                <a:solidFill>
                  <a:schemeClr val="tx1"/>
                </a:solidFill>
                <a:latin typeface="+mj-ea"/>
                <a:ea typeface="+mj-ea"/>
              </a:endParaRPr>
            </a:p>
          </p:txBody>
        </p:sp>
        <p:sp>
          <p:nvSpPr>
            <p:cNvPr id="84"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nvGrpSpPr>
          <p:cNvPr id="85" name="组合 84"/>
          <p:cNvGrpSpPr/>
          <p:nvPr/>
        </p:nvGrpSpPr>
        <p:grpSpPr>
          <a:xfrm rot="0">
            <a:off x="6831916" y="4979035"/>
            <a:ext cx="1667559" cy="848995"/>
            <a:chOff x="12046" y="3081"/>
            <a:chExt cx="2626" cy="1337"/>
          </a:xfrm>
        </p:grpSpPr>
        <p:grpSp>
          <p:nvGrpSpPr>
            <p:cNvPr id="86" name="Group 6"/>
            <p:cNvGrpSpPr/>
            <p:nvPr/>
          </p:nvGrpSpPr>
          <p:grpSpPr>
            <a:xfrm>
              <a:off x="12046" y="3081"/>
              <a:ext cx="1048" cy="1298"/>
              <a:chOff x="4820" y="2848"/>
              <a:chExt cx="419" cy="519"/>
            </a:xfrm>
          </p:grpSpPr>
          <p:sp>
            <p:nvSpPr>
              <p:cNvPr id="87" name="Text Box 7"/>
              <p:cNvSpPr txBox="1"/>
              <p:nvPr/>
            </p:nvSpPr>
            <p:spPr>
              <a:xfrm>
                <a:off x="4820" y="2848"/>
                <a:ext cx="419"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5</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16</a:t>
                </a:r>
                <a:endParaRPr lang="en-US" altLang="zh-CN" sz="2800" dirty="0">
                  <a:solidFill>
                    <a:schemeClr val="tx1"/>
                  </a:solidFill>
                  <a:latin typeface="+mj-ea"/>
                  <a:ea typeface="+mj-ea"/>
                </a:endParaRPr>
              </a:p>
            </p:txBody>
          </p:sp>
          <p:sp>
            <p:nvSpPr>
              <p:cNvPr id="88"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sp>
          <p:nvSpPr>
            <p:cNvPr id="89" name="文本框 88"/>
            <p:cNvSpPr txBox="1"/>
            <p:nvPr/>
          </p:nvSpPr>
          <p:spPr>
            <a:xfrm>
              <a:off x="12706" y="3225"/>
              <a:ext cx="1966" cy="822"/>
            </a:xfrm>
            <a:prstGeom prst="rect">
              <a:avLst/>
            </a:prstGeom>
            <a:noFill/>
          </p:spPr>
          <p:txBody>
            <a:bodyPr wrap="none" rtlCol="0" anchor="t">
              <a:spAutoFit/>
            </a:bodyPr>
            <a:p>
              <a:r>
                <a:rPr lang="zh-CN" altLang="en-US" sz="2800">
                  <a:latin typeface="Arial" panose="020B0604020202020204" pitchFamily="34" charset="0"/>
                </a:rPr>
                <a:t>×</a:t>
              </a:r>
              <a:r>
                <a:rPr lang="en-US" altLang="zh-CN" sz="2800">
                  <a:latin typeface="Arial" panose="020B0604020202020204" pitchFamily="34" charset="0"/>
                </a:rPr>
                <a:t>      =</a:t>
              </a:r>
              <a:endParaRPr lang="en-US" altLang="zh-CN" sz="2800">
                <a:latin typeface="Arial" panose="020B0604020202020204" pitchFamily="34" charset="0"/>
              </a:endParaRPr>
            </a:p>
          </p:txBody>
        </p:sp>
        <p:grpSp>
          <p:nvGrpSpPr>
            <p:cNvPr id="90" name="Group 6"/>
            <p:cNvGrpSpPr/>
            <p:nvPr/>
          </p:nvGrpSpPr>
          <p:grpSpPr>
            <a:xfrm>
              <a:off x="13255" y="3120"/>
              <a:ext cx="1008" cy="1298"/>
              <a:chOff x="4724" y="2856"/>
              <a:chExt cx="403" cy="519"/>
            </a:xfrm>
          </p:grpSpPr>
          <p:sp>
            <p:nvSpPr>
              <p:cNvPr id="91" name="Text Box 7"/>
              <p:cNvSpPr txBox="1"/>
              <p:nvPr/>
            </p:nvSpPr>
            <p:spPr>
              <a:xfrm>
                <a:off x="4724" y="2856"/>
                <a:ext cx="403"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32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25</a:t>
                </a:r>
                <a:endParaRPr lang="en-US" altLang="zh-CN" sz="2800" dirty="0">
                  <a:solidFill>
                    <a:schemeClr val="tx1"/>
                  </a:solidFill>
                  <a:latin typeface="+mj-ea"/>
                  <a:ea typeface="+mj-ea"/>
                </a:endParaRPr>
              </a:p>
            </p:txBody>
          </p:sp>
          <p:sp>
            <p:nvSpPr>
              <p:cNvPr id="92" name="Line 8"/>
              <p:cNvSpPr/>
              <p:nvPr/>
            </p:nvSpPr>
            <p:spPr>
              <a:xfrm>
                <a:off x="4756" y="3070"/>
                <a:ext cx="272" cy="0"/>
              </a:xfrm>
              <a:prstGeom prst="line">
                <a:avLst/>
              </a:prstGeom>
              <a:ln w="22225" cap="flat" cmpd="sng">
                <a:solidFill>
                  <a:schemeClr val="tx1"/>
                </a:solidFill>
                <a:prstDash val="solid"/>
                <a:headEnd type="none" w="med" len="med"/>
                <a:tailEnd type="none" w="med" len="med"/>
              </a:ln>
            </p:spPr>
          </p:sp>
        </p:grpSp>
      </p:grpSp>
      <p:grpSp>
        <p:nvGrpSpPr>
          <p:cNvPr id="93" name="组合 92"/>
          <p:cNvGrpSpPr/>
          <p:nvPr/>
        </p:nvGrpSpPr>
        <p:grpSpPr>
          <a:xfrm rot="0">
            <a:off x="8442911" y="4992370"/>
            <a:ext cx="1667559" cy="848995"/>
            <a:chOff x="12046" y="3081"/>
            <a:chExt cx="2626" cy="1337"/>
          </a:xfrm>
        </p:grpSpPr>
        <p:grpSp>
          <p:nvGrpSpPr>
            <p:cNvPr id="94" name="Group 6"/>
            <p:cNvGrpSpPr/>
            <p:nvPr/>
          </p:nvGrpSpPr>
          <p:grpSpPr>
            <a:xfrm>
              <a:off x="12046" y="3081"/>
              <a:ext cx="1048" cy="1298"/>
              <a:chOff x="4820" y="2848"/>
              <a:chExt cx="419" cy="519"/>
            </a:xfrm>
          </p:grpSpPr>
          <p:sp>
            <p:nvSpPr>
              <p:cNvPr id="95" name="Text Box 7"/>
              <p:cNvSpPr txBox="1"/>
              <p:nvPr/>
            </p:nvSpPr>
            <p:spPr>
              <a:xfrm>
                <a:off x="4820" y="2848"/>
                <a:ext cx="419"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5</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16</a:t>
                </a:r>
                <a:endParaRPr lang="en-US" altLang="zh-CN" sz="2800" dirty="0">
                  <a:solidFill>
                    <a:schemeClr val="tx1"/>
                  </a:solidFill>
                  <a:latin typeface="+mj-ea"/>
                  <a:ea typeface="+mj-ea"/>
                </a:endParaRPr>
              </a:p>
            </p:txBody>
          </p:sp>
          <p:sp>
            <p:nvSpPr>
              <p:cNvPr id="96"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sp>
          <p:nvSpPr>
            <p:cNvPr id="97" name="文本框 96"/>
            <p:cNvSpPr txBox="1"/>
            <p:nvPr/>
          </p:nvSpPr>
          <p:spPr>
            <a:xfrm>
              <a:off x="12706" y="3225"/>
              <a:ext cx="1966" cy="822"/>
            </a:xfrm>
            <a:prstGeom prst="rect">
              <a:avLst/>
            </a:prstGeom>
            <a:noFill/>
          </p:spPr>
          <p:txBody>
            <a:bodyPr wrap="none" rtlCol="0" anchor="t">
              <a:spAutoFit/>
            </a:bodyPr>
            <a:p>
              <a:r>
                <a:rPr lang="zh-CN" altLang="en-US" sz="2800">
                  <a:latin typeface="Arial" panose="020B0604020202020204" pitchFamily="34" charset="0"/>
                </a:rPr>
                <a:t>×</a:t>
              </a:r>
              <a:r>
                <a:rPr lang="en-US" altLang="zh-CN" sz="2800">
                  <a:latin typeface="Arial" panose="020B0604020202020204" pitchFamily="34" charset="0"/>
                </a:rPr>
                <a:t>      =</a:t>
              </a:r>
              <a:endParaRPr lang="en-US" altLang="zh-CN" sz="2800">
                <a:latin typeface="Arial" panose="020B0604020202020204" pitchFamily="34" charset="0"/>
              </a:endParaRPr>
            </a:p>
          </p:txBody>
        </p:sp>
        <p:grpSp>
          <p:nvGrpSpPr>
            <p:cNvPr id="98" name="Group 6"/>
            <p:cNvGrpSpPr/>
            <p:nvPr/>
          </p:nvGrpSpPr>
          <p:grpSpPr>
            <a:xfrm>
              <a:off x="13255" y="3120"/>
              <a:ext cx="1008" cy="1298"/>
              <a:chOff x="4724" y="2856"/>
              <a:chExt cx="403" cy="519"/>
            </a:xfrm>
          </p:grpSpPr>
          <p:sp>
            <p:nvSpPr>
              <p:cNvPr id="99" name="Text Box 7"/>
              <p:cNvSpPr txBox="1"/>
              <p:nvPr/>
            </p:nvSpPr>
            <p:spPr>
              <a:xfrm>
                <a:off x="4724" y="2856"/>
                <a:ext cx="403"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32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25</a:t>
                </a:r>
                <a:endParaRPr lang="en-US" altLang="zh-CN" sz="2800" dirty="0">
                  <a:solidFill>
                    <a:schemeClr val="tx1"/>
                  </a:solidFill>
                  <a:latin typeface="+mj-ea"/>
                  <a:ea typeface="+mj-ea"/>
                </a:endParaRPr>
              </a:p>
            </p:txBody>
          </p:sp>
          <p:sp>
            <p:nvSpPr>
              <p:cNvPr id="100" name="Line 8"/>
              <p:cNvSpPr/>
              <p:nvPr/>
            </p:nvSpPr>
            <p:spPr>
              <a:xfrm>
                <a:off x="4756" y="3070"/>
                <a:ext cx="272" cy="0"/>
              </a:xfrm>
              <a:prstGeom prst="line">
                <a:avLst/>
              </a:prstGeom>
              <a:ln w="22225" cap="flat" cmpd="sng">
                <a:solidFill>
                  <a:schemeClr val="tx1"/>
                </a:solidFill>
                <a:prstDash val="solid"/>
                <a:headEnd type="none" w="med" len="med"/>
                <a:tailEnd type="none" w="med" len="med"/>
              </a:ln>
            </p:spPr>
          </p:sp>
        </p:grpSp>
      </p:grpSp>
      <p:cxnSp>
        <p:nvCxnSpPr>
          <p:cNvPr id="101" name="直接连接符 100"/>
          <p:cNvCxnSpPr/>
          <p:nvPr/>
        </p:nvCxnSpPr>
        <p:spPr>
          <a:xfrm>
            <a:off x="9260205" y="4986020"/>
            <a:ext cx="382905" cy="33464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a:off x="8576310" y="5405755"/>
            <a:ext cx="382905" cy="33464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03" name="文本框 102"/>
          <p:cNvSpPr txBox="1"/>
          <p:nvPr/>
        </p:nvSpPr>
        <p:spPr>
          <a:xfrm>
            <a:off x="8590280" y="5694045"/>
            <a:ext cx="380365" cy="521970"/>
          </a:xfrm>
          <a:prstGeom prst="rect">
            <a:avLst/>
          </a:prstGeom>
          <a:noFill/>
        </p:spPr>
        <p:txBody>
          <a:bodyPr wrap="none" rtlCol="0">
            <a:spAutoFit/>
          </a:bodyPr>
          <a:p>
            <a:r>
              <a:rPr lang="en-US" altLang="zh-CN" sz="2800"/>
              <a:t>1</a:t>
            </a:r>
            <a:endParaRPr lang="en-US" altLang="zh-CN" sz="2800"/>
          </a:p>
        </p:txBody>
      </p:sp>
      <p:sp>
        <p:nvSpPr>
          <p:cNvPr id="104" name="文本框 103"/>
          <p:cNvSpPr txBox="1"/>
          <p:nvPr/>
        </p:nvSpPr>
        <p:spPr>
          <a:xfrm>
            <a:off x="9262745" y="4465955"/>
            <a:ext cx="380365" cy="521970"/>
          </a:xfrm>
          <a:prstGeom prst="rect">
            <a:avLst/>
          </a:prstGeom>
          <a:noFill/>
        </p:spPr>
        <p:txBody>
          <a:bodyPr wrap="none" rtlCol="0">
            <a:spAutoFit/>
          </a:bodyPr>
          <a:p>
            <a:r>
              <a:rPr lang="en-US" altLang="zh-CN" sz="2800"/>
              <a:t>2</a:t>
            </a:r>
            <a:endParaRPr lang="en-US" altLang="zh-CN" sz="2800"/>
          </a:p>
        </p:txBody>
      </p:sp>
      <p:cxnSp>
        <p:nvCxnSpPr>
          <p:cNvPr id="105" name="直接连接符 104"/>
          <p:cNvCxnSpPr/>
          <p:nvPr/>
        </p:nvCxnSpPr>
        <p:spPr>
          <a:xfrm>
            <a:off x="8607425" y="4968875"/>
            <a:ext cx="382905" cy="33464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9262745" y="5422900"/>
            <a:ext cx="382905" cy="33464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07" name="文本框 106"/>
          <p:cNvSpPr txBox="1"/>
          <p:nvPr/>
        </p:nvSpPr>
        <p:spPr>
          <a:xfrm>
            <a:off x="8540750" y="4465320"/>
            <a:ext cx="380365" cy="521970"/>
          </a:xfrm>
          <a:prstGeom prst="rect">
            <a:avLst/>
          </a:prstGeom>
          <a:noFill/>
        </p:spPr>
        <p:txBody>
          <a:bodyPr wrap="none" rtlCol="0">
            <a:spAutoFit/>
          </a:bodyPr>
          <a:p>
            <a:r>
              <a:rPr lang="en-US" altLang="zh-CN" sz="2800"/>
              <a:t>1</a:t>
            </a:r>
            <a:endParaRPr lang="en-US" altLang="zh-CN" sz="2800"/>
          </a:p>
        </p:txBody>
      </p:sp>
      <p:sp>
        <p:nvSpPr>
          <p:cNvPr id="108" name="文本框 107"/>
          <p:cNvSpPr txBox="1"/>
          <p:nvPr/>
        </p:nvSpPr>
        <p:spPr>
          <a:xfrm>
            <a:off x="9287510" y="5727700"/>
            <a:ext cx="380365" cy="521970"/>
          </a:xfrm>
          <a:prstGeom prst="rect">
            <a:avLst/>
          </a:prstGeom>
          <a:noFill/>
        </p:spPr>
        <p:txBody>
          <a:bodyPr wrap="none" rtlCol="0">
            <a:spAutoFit/>
          </a:bodyPr>
          <a:p>
            <a:r>
              <a:rPr lang="en-US" altLang="zh-CN" sz="2800"/>
              <a:t>5</a:t>
            </a:r>
            <a:endParaRPr lang="en-US" altLang="zh-CN" sz="2800"/>
          </a:p>
        </p:txBody>
      </p:sp>
      <p:grpSp>
        <p:nvGrpSpPr>
          <p:cNvPr id="109" name="Group 6"/>
          <p:cNvGrpSpPr/>
          <p:nvPr/>
        </p:nvGrpSpPr>
        <p:grpSpPr>
          <a:xfrm>
            <a:off x="9917112" y="5003483"/>
            <a:ext cx="768351" cy="823913"/>
            <a:chOff x="4755" y="2840"/>
            <a:chExt cx="484" cy="519"/>
          </a:xfrm>
        </p:grpSpPr>
        <p:sp>
          <p:nvSpPr>
            <p:cNvPr id="110" name="Text Box 7"/>
            <p:cNvSpPr txBox="1"/>
            <p:nvPr/>
          </p:nvSpPr>
          <p:spPr>
            <a:xfrm>
              <a:off x="4755" y="2840"/>
              <a:ext cx="484"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  5</a:t>
              </a:r>
              <a:endParaRPr lang="en-US" altLang="zh-CN" sz="2800" dirty="0">
                <a:solidFill>
                  <a:schemeClr val="tx1"/>
                </a:solidFill>
                <a:latin typeface="+mj-ea"/>
                <a:ea typeface="+mj-ea"/>
              </a:endParaRPr>
            </a:p>
          </p:txBody>
        </p:sp>
        <p:sp>
          <p:nvSpPr>
            <p:cNvPr id="111"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sp>
        <p:nvSpPr>
          <p:cNvPr id="4" name="文本框 3"/>
          <p:cNvSpPr txBox="1"/>
          <p:nvPr/>
        </p:nvSpPr>
        <p:spPr>
          <a:xfrm>
            <a:off x="4308475" y="618490"/>
            <a:ext cx="3840480" cy="460375"/>
          </a:xfrm>
          <a:prstGeom prst="rect">
            <a:avLst/>
          </a:prstGeom>
          <a:noFill/>
        </p:spPr>
        <p:txBody>
          <a:bodyPr wrap="none" rtlCol="0">
            <a:spAutoFit/>
          </a:bodyPr>
          <a:p>
            <a:r>
              <a:rPr lang="zh-CN" altLang="en-US" sz="2400"/>
              <a:t>计算并说明算式表示的意义</a:t>
            </a: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wipe(up)">
                                      <p:cBhvr>
                                        <p:cTn id="12" dur="500"/>
                                        <p:tgtEl>
                                          <p:spTgt spid="42"/>
                                        </p:tgtEl>
                                      </p:cBhvr>
                                    </p:animEffect>
                                  </p:childTnLst>
                                </p:cTn>
                              </p:par>
                              <p:par>
                                <p:cTn id="13" presetID="22" presetClass="entr" presetSubtype="1" fill="hold" nodeType="with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up)">
                                      <p:cBhvr>
                                        <p:cTn id="15" dur="500"/>
                                        <p:tgtEl>
                                          <p:spTgt spid="37"/>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grpId="0" nodeType="clickEffect">
                                  <p:stCondLst>
                                    <p:cond delay="0"/>
                                  </p:stCondLst>
                                  <p:childTnLst>
                                    <p:set>
                                      <p:cBhvr>
                                        <p:cTn id="19" dur="1" fill="hold">
                                          <p:stCondLst>
                                            <p:cond delay="0"/>
                                          </p:stCondLst>
                                        </p:cTn>
                                        <p:tgtEl>
                                          <p:spTgt spid="38"/>
                                        </p:tgtEl>
                                        <p:attrNameLst>
                                          <p:attrName>style.visibility</p:attrName>
                                        </p:attrNameLst>
                                      </p:cBhvr>
                                      <p:to>
                                        <p:strVal val="visible"/>
                                      </p:to>
                                    </p:set>
                                    <p:anim calcmode="lin" valueType="num">
                                      <p:cBhvr additive="base">
                                        <p:cTn id="20" dur="500"/>
                                        <p:tgtEl>
                                          <p:spTgt spid="38"/>
                                        </p:tgtEl>
                                        <p:attrNameLst>
                                          <p:attrName>ppt_y</p:attrName>
                                        </p:attrNameLst>
                                      </p:cBhvr>
                                      <p:tavLst>
                                        <p:tav tm="0">
                                          <p:val>
                                            <p:strVal val="#ppt_y+#ppt_h*1.125000"/>
                                          </p:val>
                                        </p:tav>
                                        <p:tav tm="100000">
                                          <p:val>
                                            <p:strVal val="#ppt_y"/>
                                          </p:val>
                                        </p:tav>
                                      </p:tavLst>
                                    </p:anim>
                                    <p:animEffect transition="in" filter="wipe(up)">
                                      <p:cBhvr>
                                        <p:cTn id="21" dur="500"/>
                                        <p:tgtEl>
                                          <p:spTgt spid="38"/>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4" fill="hold" grpId="0" nodeType="clickEffect">
                                  <p:stCondLst>
                                    <p:cond delay="0"/>
                                  </p:stCondLst>
                                  <p:childTnLst>
                                    <p:set>
                                      <p:cBhvr>
                                        <p:cTn id="25" dur="1" fill="hold">
                                          <p:stCondLst>
                                            <p:cond delay="0"/>
                                          </p:stCondLst>
                                        </p:cTn>
                                        <p:tgtEl>
                                          <p:spTgt spid="39"/>
                                        </p:tgtEl>
                                        <p:attrNameLst>
                                          <p:attrName>style.visibility</p:attrName>
                                        </p:attrNameLst>
                                      </p:cBhvr>
                                      <p:to>
                                        <p:strVal val="visible"/>
                                      </p:to>
                                    </p:set>
                                    <p:anim calcmode="lin" valueType="num">
                                      <p:cBhvr additive="base">
                                        <p:cTn id="26" dur="500"/>
                                        <p:tgtEl>
                                          <p:spTgt spid="39"/>
                                        </p:tgtEl>
                                        <p:attrNameLst>
                                          <p:attrName>ppt_y</p:attrName>
                                        </p:attrNameLst>
                                      </p:cBhvr>
                                      <p:tavLst>
                                        <p:tav tm="0">
                                          <p:val>
                                            <p:strVal val="#ppt_y+#ppt_h*1.125000"/>
                                          </p:val>
                                        </p:tav>
                                        <p:tav tm="100000">
                                          <p:val>
                                            <p:strVal val="#ppt_y"/>
                                          </p:val>
                                        </p:tav>
                                      </p:tavLst>
                                    </p:anim>
                                    <p:animEffect transition="in" filter="wipe(up)">
                                      <p:cBhvr>
                                        <p:cTn id="27" dur="500"/>
                                        <p:tgtEl>
                                          <p:spTgt spid="3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wipe(up)">
                                      <p:cBhvr>
                                        <p:cTn id="32" dur="500"/>
                                        <p:tgtEl>
                                          <p:spTgt spid="4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wipe(up)">
                                      <p:cBhvr>
                                        <p:cTn id="37" dur="500"/>
                                        <p:tgtEl>
                                          <p:spTgt spid="43"/>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44"/>
                                        </p:tgtEl>
                                        <p:attrNameLst>
                                          <p:attrName>style.visibility</p:attrName>
                                        </p:attrNameLst>
                                      </p:cBhvr>
                                      <p:to>
                                        <p:strVal val="visible"/>
                                      </p:to>
                                    </p:set>
                                    <p:anim calcmode="lin" valueType="num">
                                      <p:cBhvr additive="base">
                                        <p:cTn id="42" dur="500"/>
                                        <p:tgtEl>
                                          <p:spTgt spid="44"/>
                                        </p:tgtEl>
                                        <p:attrNameLst>
                                          <p:attrName>ppt_y</p:attrName>
                                        </p:attrNameLst>
                                      </p:cBhvr>
                                      <p:tavLst>
                                        <p:tav tm="0">
                                          <p:val>
                                            <p:strVal val="#ppt_y+#ppt_h*1.125000"/>
                                          </p:val>
                                        </p:tav>
                                        <p:tav tm="100000">
                                          <p:val>
                                            <p:strVal val="#ppt_y"/>
                                          </p:val>
                                        </p:tav>
                                      </p:tavLst>
                                    </p:anim>
                                    <p:animEffect transition="in" filter="wipe(up)">
                                      <p:cBhvr>
                                        <p:cTn id="43" dur="500"/>
                                        <p:tgtEl>
                                          <p:spTgt spid="44"/>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ntr" presetSubtype="4" fill="hold" grpId="0" nodeType="clickEffect">
                                  <p:stCondLst>
                                    <p:cond delay="0"/>
                                  </p:stCondLst>
                                  <p:childTnLst>
                                    <p:set>
                                      <p:cBhvr>
                                        <p:cTn id="47" dur="1" fill="hold">
                                          <p:stCondLst>
                                            <p:cond delay="0"/>
                                          </p:stCondLst>
                                        </p:cTn>
                                        <p:tgtEl>
                                          <p:spTgt spid="45"/>
                                        </p:tgtEl>
                                        <p:attrNameLst>
                                          <p:attrName>style.visibility</p:attrName>
                                        </p:attrNameLst>
                                      </p:cBhvr>
                                      <p:to>
                                        <p:strVal val="visible"/>
                                      </p:to>
                                    </p:set>
                                    <p:anim calcmode="lin" valueType="num">
                                      <p:cBhvr additive="base">
                                        <p:cTn id="48" dur="500"/>
                                        <p:tgtEl>
                                          <p:spTgt spid="45"/>
                                        </p:tgtEl>
                                        <p:attrNameLst>
                                          <p:attrName>ppt_y</p:attrName>
                                        </p:attrNameLst>
                                      </p:cBhvr>
                                      <p:tavLst>
                                        <p:tav tm="0">
                                          <p:val>
                                            <p:strVal val="#ppt_y+#ppt_h*1.125000"/>
                                          </p:val>
                                        </p:tav>
                                        <p:tav tm="100000">
                                          <p:val>
                                            <p:strVal val="#ppt_y"/>
                                          </p:val>
                                        </p:tav>
                                      </p:tavLst>
                                    </p:anim>
                                    <p:animEffect transition="in" filter="wipe(up)">
                                      <p:cBhvr>
                                        <p:cTn id="49" dur="500"/>
                                        <p:tgtEl>
                                          <p:spTgt spid="45"/>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59"/>
                                        </p:tgtEl>
                                        <p:attrNameLst>
                                          <p:attrName>style.visibility</p:attrName>
                                        </p:attrNameLst>
                                      </p:cBhvr>
                                      <p:to>
                                        <p:strVal val="visible"/>
                                      </p:to>
                                    </p:set>
                                    <p:animEffect transition="in" filter="wipe(left)">
                                      <p:cBhvr>
                                        <p:cTn id="54" dur="500"/>
                                        <p:tgtEl>
                                          <p:spTgt spid="59"/>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nodeType="clickEffect">
                                  <p:stCondLst>
                                    <p:cond delay="0"/>
                                  </p:stCondLst>
                                  <p:childTnLst>
                                    <p:set>
                                      <p:cBhvr>
                                        <p:cTn id="58" dur="1" fill="hold">
                                          <p:stCondLst>
                                            <p:cond delay="0"/>
                                          </p:stCondLst>
                                        </p:cTn>
                                        <p:tgtEl>
                                          <p:spTgt spid="63"/>
                                        </p:tgtEl>
                                        <p:attrNameLst>
                                          <p:attrName>style.visibility</p:attrName>
                                        </p:attrNameLst>
                                      </p:cBhvr>
                                      <p:to>
                                        <p:strVal val="visible"/>
                                      </p:to>
                                    </p:set>
                                    <p:animEffect transition="in" filter="wipe(up)">
                                      <p:cBhvr>
                                        <p:cTn id="59" dur="500"/>
                                        <p:tgtEl>
                                          <p:spTgt spid="63"/>
                                        </p:tgtEl>
                                      </p:cBhvr>
                                    </p:animEffect>
                                  </p:childTnLst>
                                </p:cTn>
                              </p:par>
                              <p:par>
                                <p:cTn id="60" presetID="22" presetClass="entr" presetSubtype="1" fill="hold" nodeType="withEffect">
                                  <p:stCondLst>
                                    <p:cond delay="0"/>
                                  </p:stCondLst>
                                  <p:childTnLst>
                                    <p:set>
                                      <p:cBhvr>
                                        <p:cTn id="61" dur="1" fill="hold">
                                          <p:stCondLst>
                                            <p:cond delay="0"/>
                                          </p:stCondLst>
                                        </p:cTn>
                                        <p:tgtEl>
                                          <p:spTgt spid="64"/>
                                        </p:tgtEl>
                                        <p:attrNameLst>
                                          <p:attrName>style.visibility</p:attrName>
                                        </p:attrNameLst>
                                      </p:cBhvr>
                                      <p:to>
                                        <p:strVal val="visible"/>
                                      </p:to>
                                    </p:set>
                                    <p:animEffect transition="in" filter="wipe(up)">
                                      <p:cBhvr>
                                        <p:cTn id="62" dur="500"/>
                                        <p:tgtEl>
                                          <p:spTgt spid="64"/>
                                        </p:tgtEl>
                                      </p:cBhvr>
                                    </p:animEffect>
                                  </p:childTnLst>
                                </p:cTn>
                              </p:par>
                            </p:childTnLst>
                          </p:cTn>
                        </p:par>
                      </p:childTnLst>
                    </p:cTn>
                  </p:par>
                  <p:par>
                    <p:cTn id="63" fill="hold">
                      <p:stCondLst>
                        <p:cond delay="indefinite"/>
                      </p:stCondLst>
                      <p:childTnLst>
                        <p:par>
                          <p:cTn id="64" fill="hold">
                            <p:stCondLst>
                              <p:cond delay="0"/>
                            </p:stCondLst>
                            <p:childTnLst>
                              <p:par>
                                <p:cTn id="65" presetID="12" presetClass="entr" presetSubtype="4" fill="hold" grpId="0" nodeType="clickEffect">
                                  <p:stCondLst>
                                    <p:cond delay="0"/>
                                  </p:stCondLst>
                                  <p:childTnLst>
                                    <p:set>
                                      <p:cBhvr>
                                        <p:cTn id="66" dur="1" fill="hold">
                                          <p:stCondLst>
                                            <p:cond delay="0"/>
                                          </p:stCondLst>
                                        </p:cTn>
                                        <p:tgtEl>
                                          <p:spTgt spid="65"/>
                                        </p:tgtEl>
                                        <p:attrNameLst>
                                          <p:attrName>style.visibility</p:attrName>
                                        </p:attrNameLst>
                                      </p:cBhvr>
                                      <p:to>
                                        <p:strVal val="visible"/>
                                      </p:to>
                                    </p:set>
                                    <p:anim calcmode="lin" valueType="num">
                                      <p:cBhvr additive="base">
                                        <p:cTn id="67" dur="500"/>
                                        <p:tgtEl>
                                          <p:spTgt spid="65"/>
                                        </p:tgtEl>
                                        <p:attrNameLst>
                                          <p:attrName>ppt_y</p:attrName>
                                        </p:attrNameLst>
                                      </p:cBhvr>
                                      <p:tavLst>
                                        <p:tav tm="0">
                                          <p:val>
                                            <p:strVal val="#ppt_y+#ppt_h*1.125000"/>
                                          </p:val>
                                        </p:tav>
                                        <p:tav tm="100000">
                                          <p:val>
                                            <p:strVal val="#ppt_y"/>
                                          </p:val>
                                        </p:tav>
                                      </p:tavLst>
                                    </p:anim>
                                    <p:animEffect transition="in" filter="wipe(up)">
                                      <p:cBhvr>
                                        <p:cTn id="68" dur="500"/>
                                        <p:tgtEl>
                                          <p:spTgt spid="65"/>
                                        </p:tgtEl>
                                      </p:cBhvr>
                                    </p:animEffect>
                                  </p:childTnLst>
                                </p:cTn>
                              </p:par>
                            </p:childTnLst>
                          </p:cTn>
                        </p:par>
                      </p:childTnLst>
                    </p:cTn>
                  </p:par>
                  <p:par>
                    <p:cTn id="69" fill="hold">
                      <p:stCondLst>
                        <p:cond delay="indefinite"/>
                      </p:stCondLst>
                      <p:childTnLst>
                        <p:par>
                          <p:cTn id="70" fill="hold">
                            <p:stCondLst>
                              <p:cond delay="0"/>
                            </p:stCondLst>
                            <p:childTnLst>
                              <p:par>
                                <p:cTn id="71" presetID="12" presetClass="entr" presetSubtype="4" fill="hold" grpId="0" nodeType="clickEffect">
                                  <p:stCondLst>
                                    <p:cond delay="0"/>
                                  </p:stCondLst>
                                  <p:childTnLst>
                                    <p:set>
                                      <p:cBhvr>
                                        <p:cTn id="72" dur="1" fill="hold">
                                          <p:stCondLst>
                                            <p:cond delay="0"/>
                                          </p:stCondLst>
                                        </p:cTn>
                                        <p:tgtEl>
                                          <p:spTgt spid="66"/>
                                        </p:tgtEl>
                                        <p:attrNameLst>
                                          <p:attrName>style.visibility</p:attrName>
                                        </p:attrNameLst>
                                      </p:cBhvr>
                                      <p:to>
                                        <p:strVal val="visible"/>
                                      </p:to>
                                    </p:set>
                                    <p:anim calcmode="lin" valueType="num">
                                      <p:cBhvr additive="base">
                                        <p:cTn id="73" dur="500"/>
                                        <p:tgtEl>
                                          <p:spTgt spid="66"/>
                                        </p:tgtEl>
                                        <p:attrNameLst>
                                          <p:attrName>ppt_y</p:attrName>
                                        </p:attrNameLst>
                                      </p:cBhvr>
                                      <p:tavLst>
                                        <p:tav tm="0">
                                          <p:val>
                                            <p:strVal val="#ppt_y+#ppt_h*1.125000"/>
                                          </p:val>
                                        </p:tav>
                                        <p:tav tm="100000">
                                          <p:val>
                                            <p:strVal val="#ppt_y"/>
                                          </p:val>
                                        </p:tav>
                                      </p:tavLst>
                                    </p:anim>
                                    <p:animEffect transition="in" filter="wipe(up)">
                                      <p:cBhvr>
                                        <p:cTn id="74" dur="500"/>
                                        <p:tgtEl>
                                          <p:spTgt spid="66"/>
                                        </p:tgtEl>
                                      </p:cBhvr>
                                    </p:animEffect>
                                  </p:childTnLst>
                                </p:cTn>
                              </p:par>
                            </p:childTnLst>
                          </p:cTn>
                        </p:par>
                      </p:childTnLst>
                    </p:cTn>
                  </p:par>
                  <p:par>
                    <p:cTn id="75" fill="hold">
                      <p:stCondLst>
                        <p:cond delay="indefinite"/>
                      </p:stCondLst>
                      <p:childTnLst>
                        <p:par>
                          <p:cTn id="76" fill="hold">
                            <p:stCondLst>
                              <p:cond delay="0"/>
                            </p:stCondLst>
                            <p:childTnLst>
                              <p:par>
                                <p:cTn id="77" presetID="12" presetClass="entr" presetSubtype="4" fill="hold" grpId="0" nodeType="clickEffect">
                                  <p:stCondLst>
                                    <p:cond delay="0"/>
                                  </p:stCondLst>
                                  <p:childTnLst>
                                    <p:set>
                                      <p:cBhvr>
                                        <p:cTn id="78" dur="1" fill="hold">
                                          <p:stCondLst>
                                            <p:cond delay="0"/>
                                          </p:stCondLst>
                                        </p:cTn>
                                        <p:tgtEl>
                                          <p:spTgt spid="67"/>
                                        </p:tgtEl>
                                        <p:attrNameLst>
                                          <p:attrName>style.visibility</p:attrName>
                                        </p:attrNameLst>
                                      </p:cBhvr>
                                      <p:to>
                                        <p:strVal val="visible"/>
                                      </p:to>
                                    </p:set>
                                    <p:anim calcmode="lin" valueType="num">
                                      <p:cBhvr additive="base">
                                        <p:cTn id="79" dur="500"/>
                                        <p:tgtEl>
                                          <p:spTgt spid="67"/>
                                        </p:tgtEl>
                                        <p:attrNameLst>
                                          <p:attrName>ppt_y</p:attrName>
                                        </p:attrNameLst>
                                      </p:cBhvr>
                                      <p:tavLst>
                                        <p:tav tm="0">
                                          <p:val>
                                            <p:strVal val="#ppt_y+#ppt_h*1.125000"/>
                                          </p:val>
                                        </p:tav>
                                        <p:tav tm="100000">
                                          <p:val>
                                            <p:strVal val="#ppt_y"/>
                                          </p:val>
                                        </p:tav>
                                      </p:tavLst>
                                    </p:anim>
                                    <p:animEffect transition="in" filter="wipe(up)">
                                      <p:cBhvr>
                                        <p:cTn id="80" dur="500"/>
                                        <p:tgtEl>
                                          <p:spTgt spid="67"/>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1" fill="hold" nodeType="clickEffect">
                                  <p:stCondLst>
                                    <p:cond delay="0"/>
                                  </p:stCondLst>
                                  <p:childTnLst>
                                    <p:set>
                                      <p:cBhvr>
                                        <p:cTn id="84" dur="1" fill="hold">
                                          <p:stCondLst>
                                            <p:cond delay="0"/>
                                          </p:stCondLst>
                                        </p:cTn>
                                        <p:tgtEl>
                                          <p:spTgt spid="78"/>
                                        </p:tgtEl>
                                        <p:attrNameLst>
                                          <p:attrName>style.visibility</p:attrName>
                                        </p:attrNameLst>
                                      </p:cBhvr>
                                      <p:to>
                                        <p:strVal val="visible"/>
                                      </p:to>
                                    </p:set>
                                    <p:animEffect transition="in" filter="wipe(up)">
                                      <p:cBhvr>
                                        <p:cTn id="85" dur="500"/>
                                        <p:tgtEl>
                                          <p:spTgt spid="78"/>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1" fill="hold" nodeType="clickEffect">
                                  <p:stCondLst>
                                    <p:cond delay="0"/>
                                  </p:stCondLst>
                                  <p:childTnLst>
                                    <p:set>
                                      <p:cBhvr>
                                        <p:cTn id="89" dur="1" fill="hold">
                                          <p:stCondLst>
                                            <p:cond delay="0"/>
                                          </p:stCondLst>
                                        </p:cTn>
                                        <p:tgtEl>
                                          <p:spTgt spid="79"/>
                                        </p:tgtEl>
                                        <p:attrNameLst>
                                          <p:attrName>style.visibility</p:attrName>
                                        </p:attrNameLst>
                                      </p:cBhvr>
                                      <p:to>
                                        <p:strVal val="visible"/>
                                      </p:to>
                                    </p:set>
                                    <p:animEffect transition="in" filter="wipe(up)">
                                      <p:cBhvr>
                                        <p:cTn id="90" dur="500"/>
                                        <p:tgtEl>
                                          <p:spTgt spid="79"/>
                                        </p:tgtEl>
                                      </p:cBhvr>
                                    </p:animEffect>
                                  </p:childTnLst>
                                </p:cTn>
                              </p:par>
                            </p:childTnLst>
                          </p:cTn>
                        </p:par>
                      </p:childTnLst>
                    </p:cTn>
                  </p:par>
                  <p:par>
                    <p:cTn id="91" fill="hold">
                      <p:stCondLst>
                        <p:cond delay="indefinite"/>
                      </p:stCondLst>
                      <p:childTnLst>
                        <p:par>
                          <p:cTn id="92" fill="hold">
                            <p:stCondLst>
                              <p:cond delay="0"/>
                            </p:stCondLst>
                            <p:childTnLst>
                              <p:par>
                                <p:cTn id="93" presetID="12" presetClass="entr" presetSubtype="4" fill="hold" grpId="0" nodeType="clickEffect">
                                  <p:stCondLst>
                                    <p:cond delay="0"/>
                                  </p:stCondLst>
                                  <p:childTnLst>
                                    <p:set>
                                      <p:cBhvr>
                                        <p:cTn id="94" dur="1" fill="hold">
                                          <p:stCondLst>
                                            <p:cond delay="0"/>
                                          </p:stCondLst>
                                        </p:cTn>
                                        <p:tgtEl>
                                          <p:spTgt spid="80"/>
                                        </p:tgtEl>
                                        <p:attrNameLst>
                                          <p:attrName>style.visibility</p:attrName>
                                        </p:attrNameLst>
                                      </p:cBhvr>
                                      <p:to>
                                        <p:strVal val="visible"/>
                                      </p:to>
                                    </p:set>
                                    <p:anim calcmode="lin" valueType="num">
                                      <p:cBhvr additive="base">
                                        <p:cTn id="95" dur="500"/>
                                        <p:tgtEl>
                                          <p:spTgt spid="80"/>
                                        </p:tgtEl>
                                        <p:attrNameLst>
                                          <p:attrName>ppt_y</p:attrName>
                                        </p:attrNameLst>
                                      </p:cBhvr>
                                      <p:tavLst>
                                        <p:tav tm="0">
                                          <p:val>
                                            <p:strVal val="#ppt_y+#ppt_h*1.125000"/>
                                          </p:val>
                                        </p:tav>
                                        <p:tav tm="100000">
                                          <p:val>
                                            <p:strVal val="#ppt_y"/>
                                          </p:val>
                                        </p:tav>
                                      </p:tavLst>
                                    </p:anim>
                                    <p:animEffect transition="in" filter="wipe(up)">
                                      <p:cBhvr>
                                        <p:cTn id="96" dur="500"/>
                                        <p:tgtEl>
                                          <p:spTgt spid="80"/>
                                        </p:tgtEl>
                                      </p:cBhvr>
                                    </p:animEffect>
                                  </p:childTnLst>
                                </p:cTn>
                              </p:par>
                            </p:childTnLst>
                          </p:cTn>
                        </p:par>
                      </p:childTnLst>
                    </p:cTn>
                  </p:par>
                  <p:par>
                    <p:cTn id="97" fill="hold">
                      <p:stCondLst>
                        <p:cond delay="indefinite"/>
                      </p:stCondLst>
                      <p:childTnLst>
                        <p:par>
                          <p:cTn id="98" fill="hold">
                            <p:stCondLst>
                              <p:cond delay="0"/>
                            </p:stCondLst>
                            <p:childTnLst>
                              <p:par>
                                <p:cTn id="99" presetID="12" presetClass="entr" presetSubtype="4" fill="hold" grpId="0" nodeType="clickEffect">
                                  <p:stCondLst>
                                    <p:cond delay="0"/>
                                  </p:stCondLst>
                                  <p:childTnLst>
                                    <p:set>
                                      <p:cBhvr>
                                        <p:cTn id="100" dur="1" fill="hold">
                                          <p:stCondLst>
                                            <p:cond delay="0"/>
                                          </p:stCondLst>
                                        </p:cTn>
                                        <p:tgtEl>
                                          <p:spTgt spid="81"/>
                                        </p:tgtEl>
                                        <p:attrNameLst>
                                          <p:attrName>style.visibility</p:attrName>
                                        </p:attrNameLst>
                                      </p:cBhvr>
                                      <p:to>
                                        <p:strVal val="visible"/>
                                      </p:to>
                                    </p:set>
                                    <p:anim calcmode="lin" valueType="num">
                                      <p:cBhvr additive="base">
                                        <p:cTn id="101" dur="500"/>
                                        <p:tgtEl>
                                          <p:spTgt spid="81"/>
                                        </p:tgtEl>
                                        <p:attrNameLst>
                                          <p:attrName>ppt_y</p:attrName>
                                        </p:attrNameLst>
                                      </p:cBhvr>
                                      <p:tavLst>
                                        <p:tav tm="0">
                                          <p:val>
                                            <p:strVal val="#ppt_y+#ppt_h*1.125000"/>
                                          </p:val>
                                        </p:tav>
                                        <p:tav tm="100000">
                                          <p:val>
                                            <p:strVal val="#ppt_y"/>
                                          </p:val>
                                        </p:tav>
                                      </p:tavLst>
                                    </p:anim>
                                    <p:animEffect transition="in" filter="wipe(up)">
                                      <p:cBhvr>
                                        <p:cTn id="102" dur="500"/>
                                        <p:tgtEl>
                                          <p:spTgt spid="81"/>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nodeType="clickEffect">
                                  <p:stCondLst>
                                    <p:cond delay="0"/>
                                  </p:stCondLst>
                                  <p:childTnLst>
                                    <p:set>
                                      <p:cBhvr>
                                        <p:cTn id="106" dur="1" fill="hold">
                                          <p:stCondLst>
                                            <p:cond delay="0"/>
                                          </p:stCondLst>
                                        </p:cTn>
                                        <p:tgtEl>
                                          <p:spTgt spid="82"/>
                                        </p:tgtEl>
                                        <p:attrNameLst>
                                          <p:attrName>style.visibility</p:attrName>
                                        </p:attrNameLst>
                                      </p:cBhvr>
                                      <p:to>
                                        <p:strVal val="visible"/>
                                      </p:to>
                                    </p:set>
                                    <p:animEffect transition="in" filter="wipe(left)">
                                      <p:cBhvr>
                                        <p:cTn id="107" dur="500"/>
                                        <p:tgtEl>
                                          <p:spTgt spid="82"/>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1" fill="hold" nodeType="clickEffect">
                                  <p:stCondLst>
                                    <p:cond delay="0"/>
                                  </p:stCondLst>
                                  <p:childTnLst>
                                    <p:set>
                                      <p:cBhvr>
                                        <p:cTn id="111" dur="1" fill="hold">
                                          <p:stCondLst>
                                            <p:cond delay="0"/>
                                          </p:stCondLst>
                                        </p:cTn>
                                        <p:tgtEl>
                                          <p:spTgt spid="101"/>
                                        </p:tgtEl>
                                        <p:attrNameLst>
                                          <p:attrName>style.visibility</p:attrName>
                                        </p:attrNameLst>
                                      </p:cBhvr>
                                      <p:to>
                                        <p:strVal val="visible"/>
                                      </p:to>
                                    </p:set>
                                    <p:animEffect transition="in" filter="wipe(up)">
                                      <p:cBhvr>
                                        <p:cTn id="112" dur="500"/>
                                        <p:tgtEl>
                                          <p:spTgt spid="101"/>
                                        </p:tgtEl>
                                      </p:cBhvr>
                                    </p:animEffect>
                                  </p:childTnLst>
                                </p:cTn>
                              </p:par>
                              <p:par>
                                <p:cTn id="113" presetID="22" presetClass="entr" presetSubtype="1" fill="hold" nodeType="withEffect">
                                  <p:stCondLst>
                                    <p:cond delay="0"/>
                                  </p:stCondLst>
                                  <p:childTnLst>
                                    <p:set>
                                      <p:cBhvr>
                                        <p:cTn id="114" dur="1" fill="hold">
                                          <p:stCondLst>
                                            <p:cond delay="0"/>
                                          </p:stCondLst>
                                        </p:cTn>
                                        <p:tgtEl>
                                          <p:spTgt spid="102"/>
                                        </p:tgtEl>
                                        <p:attrNameLst>
                                          <p:attrName>style.visibility</p:attrName>
                                        </p:attrNameLst>
                                      </p:cBhvr>
                                      <p:to>
                                        <p:strVal val="visible"/>
                                      </p:to>
                                    </p:set>
                                    <p:animEffect transition="in" filter="wipe(up)">
                                      <p:cBhvr>
                                        <p:cTn id="115" dur="500"/>
                                        <p:tgtEl>
                                          <p:spTgt spid="102"/>
                                        </p:tgtEl>
                                      </p:cBhvr>
                                    </p:animEffect>
                                  </p:childTnLst>
                                </p:cTn>
                              </p:par>
                            </p:childTnLst>
                          </p:cTn>
                        </p:par>
                      </p:childTnLst>
                    </p:cTn>
                  </p:par>
                  <p:par>
                    <p:cTn id="116" fill="hold">
                      <p:stCondLst>
                        <p:cond delay="indefinite"/>
                      </p:stCondLst>
                      <p:childTnLst>
                        <p:par>
                          <p:cTn id="117" fill="hold">
                            <p:stCondLst>
                              <p:cond delay="0"/>
                            </p:stCondLst>
                            <p:childTnLst>
                              <p:par>
                                <p:cTn id="118" presetID="12" presetClass="entr" presetSubtype="4" fill="hold" grpId="0" nodeType="clickEffect">
                                  <p:stCondLst>
                                    <p:cond delay="0"/>
                                  </p:stCondLst>
                                  <p:childTnLst>
                                    <p:set>
                                      <p:cBhvr>
                                        <p:cTn id="119" dur="1" fill="hold">
                                          <p:stCondLst>
                                            <p:cond delay="0"/>
                                          </p:stCondLst>
                                        </p:cTn>
                                        <p:tgtEl>
                                          <p:spTgt spid="103"/>
                                        </p:tgtEl>
                                        <p:attrNameLst>
                                          <p:attrName>style.visibility</p:attrName>
                                        </p:attrNameLst>
                                      </p:cBhvr>
                                      <p:to>
                                        <p:strVal val="visible"/>
                                      </p:to>
                                    </p:set>
                                    <p:anim calcmode="lin" valueType="num">
                                      <p:cBhvr additive="base">
                                        <p:cTn id="120" dur="500"/>
                                        <p:tgtEl>
                                          <p:spTgt spid="103"/>
                                        </p:tgtEl>
                                        <p:attrNameLst>
                                          <p:attrName>ppt_y</p:attrName>
                                        </p:attrNameLst>
                                      </p:cBhvr>
                                      <p:tavLst>
                                        <p:tav tm="0">
                                          <p:val>
                                            <p:strVal val="#ppt_y+#ppt_h*1.125000"/>
                                          </p:val>
                                        </p:tav>
                                        <p:tav tm="100000">
                                          <p:val>
                                            <p:strVal val="#ppt_y"/>
                                          </p:val>
                                        </p:tav>
                                      </p:tavLst>
                                    </p:anim>
                                    <p:animEffect transition="in" filter="wipe(up)">
                                      <p:cBhvr>
                                        <p:cTn id="121" dur="500"/>
                                        <p:tgtEl>
                                          <p:spTgt spid="103"/>
                                        </p:tgtEl>
                                      </p:cBhvr>
                                    </p:animEffect>
                                  </p:childTnLst>
                                </p:cTn>
                              </p:par>
                            </p:childTnLst>
                          </p:cTn>
                        </p:par>
                      </p:childTnLst>
                    </p:cTn>
                  </p:par>
                  <p:par>
                    <p:cTn id="122" fill="hold">
                      <p:stCondLst>
                        <p:cond delay="indefinite"/>
                      </p:stCondLst>
                      <p:childTnLst>
                        <p:par>
                          <p:cTn id="123" fill="hold">
                            <p:stCondLst>
                              <p:cond delay="0"/>
                            </p:stCondLst>
                            <p:childTnLst>
                              <p:par>
                                <p:cTn id="124" presetID="12" presetClass="entr" presetSubtype="4" fill="hold" grpId="0" nodeType="clickEffect">
                                  <p:stCondLst>
                                    <p:cond delay="0"/>
                                  </p:stCondLst>
                                  <p:childTnLst>
                                    <p:set>
                                      <p:cBhvr>
                                        <p:cTn id="125" dur="1" fill="hold">
                                          <p:stCondLst>
                                            <p:cond delay="0"/>
                                          </p:stCondLst>
                                        </p:cTn>
                                        <p:tgtEl>
                                          <p:spTgt spid="104"/>
                                        </p:tgtEl>
                                        <p:attrNameLst>
                                          <p:attrName>style.visibility</p:attrName>
                                        </p:attrNameLst>
                                      </p:cBhvr>
                                      <p:to>
                                        <p:strVal val="visible"/>
                                      </p:to>
                                    </p:set>
                                    <p:anim calcmode="lin" valueType="num">
                                      <p:cBhvr additive="base">
                                        <p:cTn id="126" dur="500"/>
                                        <p:tgtEl>
                                          <p:spTgt spid="104"/>
                                        </p:tgtEl>
                                        <p:attrNameLst>
                                          <p:attrName>ppt_y</p:attrName>
                                        </p:attrNameLst>
                                      </p:cBhvr>
                                      <p:tavLst>
                                        <p:tav tm="0">
                                          <p:val>
                                            <p:strVal val="#ppt_y+#ppt_h*1.125000"/>
                                          </p:val>
                                        </p:tav>
                                        <p:tav tm="100000">
                                          <p:val>
                                            <p:strVal val="#ppt_y"/>
                                          </p:val>
                                        </p:tav>
                                      </p:tavLst>
                                    </p:anim>
                                    <p:animEffect transition="in" filter="wipe(up)">
                                      <p:cBhvr>
                                        <p:cTn id="127" dur="500"/>
                                        <p:tgtEl>
                                          <p:spTgt spid="104"/>
                                        </p:tgtEl>
                                      </p:cBhvr>
                                    </p:animEffect>
                                  </p:childTnLst>
                                </p:cTn>
                              </p:par>
                            </p:childTnLst>
                          </p:cTn>
                        </p:par>
                      </p:childTnLst>
                    </p:cTn>
                  </p:par>
                  <p:par>
                    <p:cTn id="128" fill="hold">
                      <p:stCondLst>
                        <p:cond delay="indefinite"/>
                      </p:stCondLst>
                      <p:childTnLst>
                        <p:par>
                          <p:cTn id="129" fill="hold">
                            <p:stCondLst>
                              <p:cond delay="0"/>
                            </p:stCondLst>
                            <p:childTnLst>
                              <p:par>
                                <p:cTn id="130" presetID="22" presetClass="entr" presetSubtype="1" fill="hold" nodeType="clickEffect">
                                  <p:stCondLst>
                                    <p:cond delay="0"/>
                                  </p:stCondLst>
                                  <p:childTnLst>
                                    <p:set>
                                      <p:cBhvr>
                                        <p:cTn id="131" dur="1" fill="hold">
                                          <p:stCondLst>
                                            <p:cond delay="0"/>
                                          </p:stCondLst>
                                        </p:cTn>
                                        <p:tgtEl>
                                          <p:spTgt spid="105"/>
                                        </p:tgtEl>
                                        <p:attrNameLst>
                                          <p:attrName>style.visibility</p:attrName>
                                        </p:attrNameLst>
                                      </p:cBhvr>
                                      <p:to>
                                        <p:strVal val="visible"/>
                                      </p:to>
                                    </p:set>
                                    <p:animEffect transition="in" filter="wipe(up)">
                                      <p:cBhvr>
                                        <p:cTn id="132" dur="500"/>
                                        <p:tgtEl>
                                          <p:spTgt spid="105"/>
                                        </p:tgtEl>
                                      </p:cBhvr>
                                    </p:animEffect>
                                  </p:childTnLst>
                                </p:cTn>
                              </p:par>
                            </p:childTnLst>
                          </p:cTn>
                        </p:par>
                      </p:childTnLst>
                    </p:cTn>
                  </p:par>
                  <p:par>
                    <p:cTn id="133" fill="hold">
                      <p:stCondLst>
                        <p:cond delay="indefinite"/>
                      </p:stCondLst>
                      <p:childTnLst>
                        <p:par>
                          <p:cTn id="134" fill="hold">
                            <p:stCondLst>
                              <p:cond delay="0"/>
                            </p:stCondLst>
                            <p:childTnLst>
                              <p:par>
                                <p:cTn id="135" presetID="22" presetClass="entr" presetSubtype="1" fill="hold" nodeType="clickEffect">
                                  <p:stCondLst>
                                    <p:cond delay="0"/>
                                  </p:stCondLst>
                                  <p:childTnLst>
                                    <p:set>
                                      <p:cBhvr>
                                        <p:cTn id="136" dur="1" fill="hold">
                                          <p:stCondLst>
                                            <p:cond delay="0"/>
                                          </p:stCondLst>
                                        </p:cTn>
                                        <p:tgtEl>
                                          <p:spTgt spid="106"/>
                                        </p:tgtEl>
                                        <p:attrNameLst>
                                          <p:attrName>style.visibility</p:attrName>
                                        </p:attrNameLst>
                                      </p:cBhvr>
                                      <p:to>
                                        <p:strVal val="visible"/>
                                      </p:to>
                                    </p:set>
                                    <p:animEffect transition="in" filter="wipe(up)">
                                      <p:cBhvr>
                                        <p:cTn id="137" dur="500"/>
                                        <p:tgtEl>
                                          <p:spTgt spid="106"/>
                                        </p:tgtEl>
                                      </p:cBhvr>
                                    </p:animEffect>
                                  </p:childTnLst>
                                </p:cTn>
                              </p:par>
                            </p:childTnLst>
                          </p:cTn>
                        </p:par>
                      </p:childTnLst>
                    </p:cTn>
                  </p:par>
                  <p:par>
                    <p:cTn id="138" fill="hold">
                      <p:stCondLst>
                        <p:cond delay="indefinite"/>
                      </p:stCondLst>
                      <p:childTnLst>
                        <p:par>
                          <p:cTn id="139" fill="hold">
                            <p:stCondLst>
                              <p:cond delay="0"/>
                            </p:stCondLst>
                            <p:childTnLst>
                              <p:par>
                                <p:cTn id="140" presetID="12" presetClass="entr" presetSubtype="4" fill="hold" grpId="0" nodeType="clickEffect">
                                  <p:stCondLst>
                                    <p:cond delay="0"/>
                                  </p:stCondLst>
                                  <p:childTnLst>
                                    <p:set>
                                      <p:cBhvr>
                                        <p:cTn id="141" dur="1" fill="hold">
                                          <p:stCondLst>
                                            <p:cond delay="0"/>
                                          </p:stCondLst>
                                        </p:cTn>
                                        <p:tgtEl>
                                          <p:spTgt spid="107"/>
                                        </p:tgtEl>
                                        <p:attrNameLst>
                                          <p:attrName>style.visibility</p:attrName>
                                        </p:attrNameLst>
                                      </p:cBhvr>
                                      <p:to>
                                        <p:strVal val="visible"/>
                                      </p:to>
                                    </p:set>
                                    <p:anim calcmode="lin" valueType="num">
                                      <p:cBhvr additive="base">
                                        <p:cTn id="142" dur="500"/>
                                        <p:tgtEl>
                                          <p:spTgt spid="107"/>
                                        </p:tgtEl>
                                        <p:attrNameLst>
                                          <p:attrName>ppt_y</p:attrName>
                                        </p:attrNameLst>
                                      </p:cBhvr>
                                      <p:tavLst>
                                        <p:tav tm="0">
                                          <p:val>
                                            <p:strVal val="#ppt_y+#ppt_h*1.125000"/>
                                          </p:val>
                                        </p:tav>
                                        <p:tav tm="100000">
                                          <p:val>
                                            <p:strVal val="#ppt_y"/>
                                          </p:val>
                                        </p:tav>
                                      </p:tavLst>
                                    </p:anim>
                                    <p:animEffect transition="in" filter="wipe(up)">
                                      <p:cBhvr>
                                        <p:cTn id="143" dur="500"/>
                                        <p:tgtEl>
                                          <p:spTgt spid="107"/>
                                        </p:tgtEl>
                                      </p:cBhvr>
                                    </p:animEffect>
                                  </p:childTnLst>
                                </p:cTn>
                              </p:par>
                            </p:childTnLst>
                          </p:cTn>
                        </p:par>
                      </p:childTnLst>
                    </p:cTn>
                  </p:par>
                  <p:par>
                    <p:cTn id="144" fill="hold">
                      <p:stCondLst>
                        <p:cond delay="indefinite"/>
                      </p:stCondLst>
                      <p:childTnLst>
                        <p:par>
                          <p:cTn id="145" fill="hold">
                            <p:stCondLst>
                              <p:cond delay="0"/>
                            </p:stCondLst>
                            <p:childTnLst>
                              <p:par>
                                <p:cTn id="146" presetID="12" presetClass="entr" presetSubtype="4" fill="hold" grpId="0" nodeType="clickEffect">
                                  <p:stCondLst>
                                    <p:cond delay="0"/>
                                  </p:stCondLst>
                                  <p:childTnLst>
                                    <p:set>
                                      <p:cBhvr>
                                        <p:cTn id="147" dur="1" fill="hold">
                                          <p:stCondLst>
                                            <p:cond delay="0"/>
                                          </p:stCondLst>
                                        </p:cTn>
                                        <p:tgtEl>
                                          <p:spTgt spid="108"/>
                                        </p:tgtEl>
                                        <p:attrNameLst>
                                          <p:attrName>style.visibility</p:attrName>
                                        </p:attrNameLst>
                                      </p:cBhvr>
                                      <p:to>
                                        <p:strVal val="visible"/>
                                      </p:to>
                                    </p:set>
                                    <p:anim calcmode="lin" valueType="num">
                                      <p:cBhvr additive="base">
                                        <p:cTn id="148" dur="500"/>
                                        <p:tgtEl>
                                          <p:spTgt spid="108"/>
                                        </p:tgtEl>
                                        <p:attrNameLst>
                                          <p:attrName>ppt_y</p:attrName>
                                        </p:attrNameLst>
                                      </p:cBhvr>
                                      <p:tavLst>
                                        <p:tav tm="0">
                                          <p:val>
                                            <p:strVal val="#ppt_y+#ppt_h*1.125000"/>
                                          </p:val>
                                        </p:tav>
                                        <p:tav tm="100000">
                                          <p:val>
                                            <p:strVal val="#ppt_y"/>
                                          </p:val>
                                        </p:tav>
                                      </p:tavLst>
                                    </p:anim>
                                    <p:animEffect transition="in" filter="wipe(up)">
                                      <p:cBhvr>
                                        <p:cTn id="149" dur="500"/>
                                        <p:tgtEl>
                                          <p:spTgt spid="108"/>
                                        </p:tgtEl>
                                      </p:cBhvr>
                                    </p:animEffect>
                                  </p:childTnLst>
                                </p:cTn>
                              </p:par>
                            </p:childTnLst>
                          </p:cTn>
                        </p:par>
                      </p:childTnLst>
                    </p:cTn>
                  </p:par>
                  <p:par>
                    <p:cTn id="150" fill="hold">
                      <p:stCondLst>
                        <p:cond delay="indefinite"/>
                      </p:stCondLst>
                      <p:childTnLst>
                        <p:par>
                          <p:cTn id="151" fill="hold">
                            <p:stCondLst>
                              <p:cond delay="0"/>
                            </p:stCondLst>
                            <p:childTnLst>
                              <p:par>
                                <p:cTn id="152" presetID="22" presetClass="entr" presetSubtype="8" fill="hold" nodeType="clickEffect">
                                  <p:stCondLst>
                                    <p:cond delay="0"/>
                                  </p:stCondLst>
                                  <p:childTnLst>
                                    <p:set>
                                      <p:cBhvr>
                                        <p:cTn id="153" dur="1" fill="hold">
                                          <p:stCondLst>
                                            <p:cond delay="0"/>
                                          </p:stCondLst>
                                        </p:cTn>
                                        <p:tgtEl>
                                          <p:spTgt spid="109"/>
                                        </p:tgtEl>
                                        <p:attrNameLst>
                                          <p:attrName>style.visibility</p:attrName>
                                        </p:attrNameLst>
                                      </p:cBhvr>
                                      <p:to>
                                        <p:strVal val="visible"/>
                                      </p:to>
                                    </p:set>
                                    <p:animEffect transition="in" filter="wipe(left)">
                                      <p:cBhvr>
                                        <p:cTn id="154"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4" grpId="0"/>
      <p:bldP spid="45" grpId="0"/>
      <p:bldP spid="65" grpId="0"/>
      <p:bldP spid="66" grpId="0"/>
      <p:bldP spid="80" grpId="0"/>
      <p:bldP spid="81" grpId="0"/>
      <p:bldP spid="103" grpId="0"/>
      <p:bldP spid="104" grpId="0"/>
      <p:bldP spid="107" grpId="0"/>
      <p:bldP spid="108" grpId="0"/>
      <p:bldP spid="67"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47" name="组合 46"/>
          <p:cNvGrpSpPr/>
          <p:nvPr/>
        </p:nvGrpSpPr>
        <p:grpSpPr>
          <a:xfrm>
            <a:off x="3230245" y="1049655"/>
            <a:ext cx="5386070" cy="717550"/>
            <a:chOff x="5087" y="1653"/>
            <a:chExt cx="8482" cy="1130"/>
          </a:xfrm>
        </p:grpSpPr>
        <p:sp>
          <p:nvSpPr>
            <p:cNvPr id="3" name="文本框 2"/>
            <p:cNvSpPr txBox="1"/>
            <p:nvPr/>
          </p:nvSpPr>
          <p:spPr>
            <a:xfrm>
              <a:off x="5087" y="1753"/>
              <a:ext cx="8482"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sym typeface="+mn-ea"/>
                </a:rPr>
                <a:t>松鼠的尾巴长度约占身体长度的</a:t>
              </a:r>
              <a:r>
                <a:rPr lang="en-US" altLang="zh-CN" sz="2400" dirty="0">
                  <a:latin typeface="微软雅黑" panose="020B0503020204020204" pitchFamily="34" charset="-122"/>
                  <a:ea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sym typeface="+mn-ea"/>
                </a:rPr>
                <a:t>。</a:t>
              </a:r>
              <a:endParaRPr lang="zh-CN" altLang="en-US" sz="2400" dirty="0">
                <a:latin typeface="微软雅黑" panose="020B0503020204020204" pitchFamily="34" charset="-122"/>
                <a:ea typeface="微软雅黑" panose="020B0503020204020204" pitchFamily="34" charset="-122"/>
                <a:sym typeface="+mn-ea"/>
              </a:endParaRPr>
            </a:p>
          </p:txBody>
        </p:sp>
        <p:grpSp>
          <p:nvGrpSpPr>
            <p:cNvPr id="14" name="Group 6"/>
            <p:cNvGrpSpPr/>
            <p:nvPr/>
          </p:nvGrpSpPr>
          <p:grpSpPr>
            <a:xfrm>
              <a:off x="12079" y="1653"/>
              <a:ext cx="948" cy="1130"/>
              <a:chOff x="4876" y="2840"/>
              <a:chExt cx="379" cy="452"/>
            </a:xfrm>
          </p:grpSpPr>
          <p:sp>
            <p:nvSpPr>
              <p:cNvPr id="15378" name="Text Box 7"/>
              <p:cNvSpPr txBox="1"/>
              <p:nvPr/>
            </p:nvSpPr>
            <p:spPr>
              <a:xfrm>
                <a:off x="4892"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15379" name="Line 8"/>
              <p:cNvSpPr/>
              <p:nvPr/>
            </p:nvSpPr>
            <p:spPr>
              <a:xfrm>
                <a:off x="4876" y="3022"/>
                <a:ext cx="272" cy="0"/>
              </a:xfrm>
              <a:prstGeom prst="line">
                <a:avLst/>
              </a:prstGeom>
              <a:ln w="22225" cap="flat" cmpd="sng">
                <a:solidFill>
                  <a:schemeClr val="tx1"/>
                </a:solidFill>
                <a:prstDash val="solid"/>
                <a:headEnd type="none" w="med" len="med"/>
                <a:tailEnd type="none" w="med" len="med"/>
              </a:ln>
            </p:spPr>
          </p:sp>
        </p:grpSp>
      </p:grpSp>
      <p:grpSp>
        <p:nvGrpSpPr>
          <p:cNvPr id="9229" name="组合 9228"/>
          <p:cNvGrpSpPr/>
          <p:nvPr/>
        </p:nvGrpSpPr>
        <p:grpSpPr>
          <a:xfrm rot="0">
            <a:off x="857568" y="1678966"/>
            <a:ext cx="1563688" cy="1668397"/>
            <a:chOff x="287" y="-512"/>
            <a:chExt cx="985" cy="1178"/>
          </a:xfrm>
        </p:grpSpPr>
        <p:pic>
          <p:nvPicPr>
            <p:cNvPr id="9230" name="图片 9229" descr="欢欢"/>
            <p:cNvPicPr>
              <a:picLocks noChangeAspect="1"/>
            </p:cNvPicPr>
            <p:nvPr/>
          </p:nvPicPr>
          <p:blipFill>
            <a:blip r:embed="rId2"/>
            <a:stretch>
              <a:fillRect/>
            </a:stretch>
          </p:blipFill>
          <p:spPr>
            <a:xfrm>
              <a:off x="490" y="-512"/>
              <a:ext cx="782" cy="907"/>
            </a:xfrm>
            <a:prstGeom prst="rect">
              <a:avLst/>
            </a:prstGeom>
            <a:noFill/>
            <a:ln w="9525">
              <a:noFill/>
            </a:ln>
          </p:spPr>
        </p:pic>
        <p:sp>
          <p:nvSpPr>
            <p:cNvPr id="9231" name="文本框 9230"/>
            <p:cNvSpPr txBox="1"/>
            <p:nvPr/>
          </p:nvSpPr>
          <p:spPr>
            <a:xfrm>
              <a:off x="287" y="341"/>
              <a:ext cx="590" cy="325"/>
            </a:xfrm>
            <a:prstGeom prst="rect">
              <a:avLst/>
            </a:prstGeom>
            <a:noFill/>
            <a:ln w="9525">
              <a:noFill/>
            </a:ln>
          </p:spPr>
          <p:txBody>
            <a:bodyPr>
              <a:spAutoFit/>
            </a:bodyPr>
            <a:p>
              <a:pPr>
                <a:spcBef>
                  <a:spcPct val="50000"/>
                </a:spcBef>
              </a:pPr>
              <a:r>
                <a:rPr lang="zh-CN" altLang="en-US" sz="2400" dirty="0">
                  <a:latin typeface="楷体_GB2312" pitchFamily="1" charset="-122"/>
                </a:rPr>
                <a:t>欢欢</a:t>
              </a:r>
              <a:endParaRPr lang="zh-CN" altLang="en-US" sz="2400" dirty="0">
                <a:latin typeface="楷体_GB2312" pitchFamily="1" charset="-122"/>
              </a:endParaRPr>
            </a:p>
          </p:txBody>
        </p:sp>
      </p:grpSp>
      <p:grpSp>
        <p:nvGrpSpPr>
          <p:cNvPr id="5" name="组合 4"/>
          <p:cNvGrpSpPr/>
          <p:nvPr/>
        </p:nvGrpSpPr>
        <p:grpSpPr>
          <a:xfrm>
            <a:off x="2919095" y="2484755"/>
            <a:ext cx="2619375" cy="533400"/>
            <a:chOff x="4464" y="3053"/>
            <a:chExt cx="4125" cy="840"/>
          </a:xfrm>
        </p:grpSpPr>
        <p:sp>
          <p:nvSpPr>
            <p:cNvPr id="9232" name="AutoShape 27"/>
            <p:cNvSpPr/>
            <p:nvPr/>
          </p:nvSpPr>
          <p:spPr>
            <a:xfrm>
              <a:off x="4464" y="3149"/>
              <a:ext cx="3740" cy="709"/>
            </a:xfrm>
            <a:prstGeom prst="wedgeRoundRectCallout">
              <a:avLst>
                <a:gd name="adj1" fmla="val -58475"/>
                <a:gd name="adj2" fmla="val 3455"/>
                <a:gd name="adj3" fmla="val 16667"/>
              </a:avLst>
            </a:prstGeom>
            <a:solidFill>
              <a:srgbClr val="FFFFFF"/>
            </a:solidFill>
            <a:ln w="19050" cap="flat" cmpd="sng">
              <a:solidFill>
                <a:srgbClr val="3399FF"/>
              </a:solidFill>
              <a:prstDash val="solid"/>
              <a:miter/>
              <a:headEnd type="none" w="med" len="med"/>
              <a:tailEnd type="none" w="med" len="med"/>
            </a:ln>
          </p:spPr>
          <p:txBody>
            <a:bodyPr/>
            <a:p>
              <a:pPr>
                <a:lnSpc>
                  <a:spcPct val="120000"/>
                </a:lnSpc>
              </a:pPr>
              <a:endParaRPr lang="zh-CN" altLang="en-US" sz="2000" dirty="0">
                <a:latin typeface="楷体_GB2312" pitchFamily="1" charset="-122"/>
              </a:endParaRPr>
            </a:p>
          </p:txBody>
        </p:sp>
        <p:sp>
          <p:nvSpPr>
            <p:cNvPr id="4" name="文本框 3"/>
            <p:cNvSpPr txBox="1"/>
            <p:nvPr/>
          </p:nvSpPr>
          <p:spPr>
            <a:xfrm>
              <a:off x="4467" y="3053"/>
              <a:ext cx="4123" cy="841"/>
            </a:xfrm>
            <a:prstGeom prst="rect">
              <a:avLst/>
            </a:prstGeom>
            <a:noFill/>
          </p:spPr>
          <p:txBody>
            <a:bodyPr wrap="none" rtlCol="0">
              <a:spAutoFit/>
            </a:bodyPr>
            <a:p>
              <a:pPr algn="l">
                <a:lnSpc>
                  <a:spcPct val="12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我身体长2.1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dm。</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9234" name="组合 9233"/>
          <p:cNvGrpSpPr/>
          <p:nvPr/>
        </p:nvGrpSpPr>
        <p:grpSpPr>
          <a:xfrm rot="0">
            <a:off x="9097645" y="1660525"/>
            <a:ext cx="1757363" cy="1686989"/>
            <a:chOff x="296" y="0"/>
            <a:chExt cx="1107" cy="1191"/>
          </a:xfrm>
        </p:grpSpPr>
        <p:pic>
          <p:nvPicPr>
            <p:cNvPr id="9235" name="图片 9234" descr="乐乐"/>
            <p:cNvPicPr>
              <a:picLocks noChangeAspect="1"/>
            </p:cNvPicPr>
            <p:nvPr/>
          </p:nvPicPr>
          <p:blipFill>
            <a:blip r:embed="rId3"/>
            <a:stretch>
              <a:fillRect/>
            </a:stretch>
          </p:blipFill>
          <p:spPr>
            <a:xfrm>
              <a:off x="296" y="0"/>
              <a:ext cx="934" cy="907"/>
            </a:xfrm>
            <a:prstGeom prst="rect">
              <a:avLst/>
            </a:prstGeom>
            <a:noFill/>
            <a:ln w="9525">
              <a:noFill/>
            </a:ln>
          </p:spPr>
        </p:pic>
        <p:sp>
          <p:nvSpPr>
            <p:cNvPr id="9236" name="文本框 9235"/>
            <p:cNvSpPr txBox="1"/>
            <p:nvPr/>
          </p:nvSpPr>
          <p:spPr>
            <a:xfrm>
              <a:off x="843" y="866"/>
              <a:ext cx="560" cy="325"/>
            </a:xfrm>
            <a:prstGeom prst="rect">
              <a:avLst/>
            </a:prstGeom>
            <a:noFill/>
            <a:ln w="9525">
              <a:noFill/>
            </a:ln>
          </p:spPr>
          <p:txBody>
            <a:bodyPr wrap="square">
              <a:spAutoFit/>
            </a:bodyPr>
            <a:p>
              <a:pPr>
                <a:spcBef>
                  <a:spcPct val="50000"/>
                </a:spcBef>
              </a:pPr>
              <a:r>
                <a:rPr lang="zh-CN" altLang="en-US" sz="2400" dirty="0">
                  <a:latin typeface="微软雅黑" panose="020B0503020204020204" pitchFamily="34" charset="-122"/>
                  <a:ea typeface="微软雅黑" panose="020B0503020204020204" pitchFamily="34" charset="-122"/>
                </a:rPr>
                <a:t>乐乐</a:t>
              </a:r>
              <a:endParaRPr lang="zh-CN" altLang="en-US" sz="2400" dirty="0">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6057265" y="2467610"/>
            <a:ext cx="2670810" cy="534035"/>
            <a:chOff x="8855" y="3026"/>
            <a:chExt cx="4206" cy="841"/>
          </a:xfrm>
        </p:grpSpPr>
        <p:sp>
          <p:nvSpPr>
            <p:cNvPr id="9237" name="AutoShape 27"/>
            <p:cNvSpPr/>
            <p:nvPr/>
          </p:nvSpPr>
          <p:spPr>
            <a:xfrm>
              <a:off x="8855" y="3149"/>
              <a:ext cx="4129" cy="709"/>
            </a:xfrm>
            <a:prstGeom prst="wedgeRoundRectCallout">
              <a:avLst>
                <a:gd name="adj1" fmla="val 56950"/>
                <a:gd name="adj2" fmla="val -40550"/>
                <a:gd name="adj3" fmla="val 16667"/>
              </a:avLst>
            </a:prstGeom>
            <a:solidFill>
              <a:srgbClr val="FFFFFF"/>
            </a:solidFill>
            <a:ln w="19050" cap="flat" cmpd="sng">
              <a:solidFill>
                <a:srgbClr val="3399FF"/>
              </a:solidFill>
              <a:prstDash val="solid"/>
              <a:miter/>
              <a:headEnd type="none" w="med" len="med"/>
              <a:tailEnd type="none" w="med" len="med"/>
            </a:ln>
          </p:spPr>
          <p:txBody>
            <a:bodyPr/>
            <a:p>
              <a:pPr>
                <a:lnSpc>
                  <a:spcPct val="120000"/>
                </a:lnSpc>
              </a:pPr>
              <a:endParaRPr lang="zh-CN" altLang="en-US" sz="2000" dirty="0">
                <a:latin typeface="楷体_GB2312" pitchFamily="1" charset="-122"/>
              </a:endParaRPr>
            </a:p>
          </p:txBody>
        </p:sp>
        <p:sp>
          <p:nvSpPr>
            <p:cNvPr id="6" name="文本框 5"/>
            <p:cNvSpPr txBox="1"/>
            <p:nvPr/>
          </p:nvSpPr>
          <p:spPr>
            <a:xfrm>
              <a:off x="8938" y="3026"/>
              <a:ext cx="4123" cy="841"/>
            </a:xfrm>
            <a:prstGeom prst="rect">
              <a:avLst/>
            </a:prstGeom>
            <a:noFill/>
          </p:spPr>
          <p:txBody>
            <a:bodyPr wrap="none" rtlCol="0">
              <a:spAutoFit/>
            </a:bodyPr>
            <a:p>
              <a:pPr algn="l">
                <a:lnSpc>
                  <a:spcPct val="12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我身体长2.</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4dm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4" name="组合 23"/>
          <p:cNvGrpSpPr/>
          <p:nvPr/>
        </p:nvGrpSpPr>
        <p:grpSpPr>
          <a:xfrm>
            <a:off x="2553335" y="3930015"/>
            <a:ext cx="3860800" cy="786765"/>
            <a:chOff x="3511" y="5428"/>
            <a:chExt cx="6080" cy="1239"/>
          </a:xfrm>
        </p:grpSpPr>
        <p:sp>
          <p:nvSpPr>
            <p:cNvPr id="39" name="圆角矩形标注 38"/>
            <p:cNvSpPr/>
            <p:nvPr/>
          </p:nvSpPr>
          <p:spPr>
            <a:xfrm>
              <a:off x="3834" y="5428"/>
              <a:ext cx="5506" cy="1239"/>
            </a:xfrm>
            <a:prstGeom prst="wedgeRoundRectCallout">
              <a:avLst>
                <a:gd name="adj1" fmla="val -57845"/>
                <a:gd name="adj2" fmla="val -11016"/>
                <a:gd name="adj3" fmla="val 16667"/>
              </a:avLst>
            </a:prstGeom>
            <a:solidFill>
              <a:srgbClr val="FFFF00"/>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8" name="矩形 47"/>
            <p:cNvSpPr/>
            <p:nvPr/>
          </p:nvSpPr>
          <p:spPr>
            <a:xfrm>
              <a:off x="3511" y="5714"/>
              <a:ext cx="6080" cy="689"/>
            </a:xfrm>
            <a:prstGeom prst="rect">
              <a:avLst/>
            </a:prstGeom>
            <a:noFill/>
          </p:spPr>
          <p:txBody>
            <a:bodyPr wrap="square" lIns="68580" tIns="34290" rIns="68580" bIns="34290" anchor="ctr">
              <a:spAutoFit/>
            </a:bodyPr>
            <a:p>
              <a:pPr algn="ctr">
                <a:defRPr/>
              </a:pPr>
              <a:r>
                <a:rPr lang="zh-CN" altLang="en-US" sz="2400" dirty="0" smtClean="0">
                  <a:solidFill>
                    <a:schemeClr val="tx1"/>
                  </a:solidFill>
                  <a:latin typeface="微软雅黑" panose="020B0503020204020204" pitchFamily="34" charset="-122"/>
                  <a:ea typeface="微软雅黑" panose="020B0503020204020204" pitchFamily="34" charset="-122"/>
                </a:rPr>
                <a:t>你知道了哪些数学信息？</a:t>
              </a:r>
              <a:endParaRPr lang="zh-CN" altLang="en-US" sz="2400" dirty="0" smtClean="0">
                <a:solidFill>
                  <a:schemeClr val="tx1"/>
                </a:solidFill>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5226685" y="5031740"/>
            <a:ext cx="3860800" cy="786765"/>
            <a:chOff x="3911" y="5428"/>
            <a:chExt cx="6080" cy="1239"/>
          </a:xfrm>
        </p:grpSpPr>
        <p:sp>
          <p:nvSpPr>
            <p:cNvPr id="50" name="圆角矩形标注 49"/>
            <p:cNvSpPr/>
            <p:nvPr/>
          </p:nvSpPr>
          <p:spPr>
            <a:xfrm>
              <a:off x="4236" y="5428"/>
              <a:ext cx="5386" cy="1239"/>
            </a:xfrm>
            <a:prstGeom prst="wedgeRoundRectCallout">
              <a:avLst>
                <a:gd name="adj1" fmla="val 57203"/>
                <a:gd name="adj2" fmla="val -7869"/>
                <a:gd name="adj3" fmla="val 16667"/>
              </a:avLst>
            </a:prstGeom>
            <a:solidFill>
              <a:srgbClr val="00B050"/>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1" name="矩形 50"/>
            <p:cNvSpPr/>
            <p:nvPr/>
          </p:nvSpPr>
          <p:spPr>
            <a:xfrm>
              <a:off x="3911" y="5755"/>
              <a:ext cx="6080" cy="689"/>
            </a:xfrm>
            <a:prstGeom prst="rect">
              <a:avLst/>
            </a:prstGeom>
            <a:noFill/>
          </p:spPr>
          <p:txBody>
            <a:bodyPr wrap="square" lIns="68580" tIns="34290" rIns="68580" bIns="34290" anchor="ctr">
              <a:spAutoFit/>
            </a:bodyPr>
            <a:p>
              <a:pPr algn="ctr">
                <a:defRPr/>
              </a:pPr>
              <a:r>
                <a:rPr lang="zh-CN" altLang="en-US" sz="2400" dirty="0" smtClean="0">
                  <a:solidFill>
                    <a:schemeClr val="tx1"/>
                  </a:solidFill>
                  <a:latin typeface="微软雅黑" panose="020B0503020204020204" pitchFamily="34" charset="-122"/>
                  <a:ea typeface="微软雅黑" panose="020B0503020204020204" pitchFamily="34" charset="-122"/>
                </a:rPr>
                <a:t>你能提出什么数学问题？</a:t>
              </a:r>
              <a:endParaRPr lang="zh-CN" altLang="en-US" sz="2400" dirty="0" smtClean="0">
                <a:solidFill>
                  <a:schemeClr val="tx1"/>
                </a:solidFill>
                <a:latin typeface="微软雅黑" panose="020B0503020204020204" pitchFamily="34" charset="-122"/>
                <a:ea typeface="微软雅黑" panose="020B0503020204020204" pitchFamily="34" charset="-122"/>
              </a:endParaRPr>
            </a:p>
          </p:txBody>
        </p:sp>
      </p:grpSp>
      <p:pic>
        <p:nvPicPr>
          <p:cNvPr id="52" name="图片 51" descr="图片107"/>
          <p:cNvPicPr>
            <a:picLocks noChangeAspect="1"/>
          </p:cNvPicPr>
          <p:nvPr/>
        </p:nvPicPr>
        <p:blipFill>
          <a:blip r:embed="rId4"/>
          <a:stretch>
            <a:fillRect/>
          </a:stretch>
        </p:blipFill>
        <p:spPr>
          <a:xfrm>
            <a:off x="857885" y="3830955"/>
            <a:ext cx="1220470" cy="1793875"/>
          </a:xfrm>
          <a:prstGeom prst="rect">
            <a:avLst/>
          </a:prstGeom>
        </p:spPr>
      </p:pic>
      <p:pic>
        <p:nvPicPr>
          <p:cNvPr id="53" name="图片 52" descr="图片153"/>
          <p:cNvPicPr>
            <a:picLocks noChangeAspect="1"/>
          </p:cNvPicPr>
          <p:nvPr/>
        </p:nvPicPr>
        <p:blipFill>
          <a:blip r:embed="rId5"/>
          <a:stretch>
            <a:fillRect/>
          </a:stretch>
        </p:blipFill>
        <p:spPr>
          <a:xfrm>
            <a:off x="8945245" y="4260215"/>
            <a:ext cx="2008505" cy="23298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229"/>
                                        </p:tgtEl>
                                        <p:attrNameLst>
                                          <p:attrName>style.visibility</p:attrName>
                                        </p:attrNameLst>
                                      </p:cBhvr>
                                      <p:to>
                                        <p:strVal val="visible"/>
                                      </p:to>
                                    </p:set>
                                    <p:animEffect transition="in" filter="wipe(left)">
                                      <p:cBhvr>
                                        <p:cTn id="7" dur="500"/>
                                        <p:tgtEl>
                                          <p:spTgt spid="9229"/>
                                        </p:tgtEl>
                                      </p:cBhvr>
                                    </p:animEffect>
                                  </p:childTnLst>
                                </p:cTn>
                              </p:par>
                              <p:par>
                                <p:cTn id="8" presetID="22" presetClass="entr" presetSubtype="8"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nodeType="clickEffect">
                                  <p:stCondLst>
                                    <p:cond delay="0"/>
                                  </p:stCondLst>
                                  <p:childTnLst>
                                    <p:set>
                                      <p:cBhvr>
                                        <p:cTn id="14" dur="1" fill="hold">
                                          <p:stCondLst>
                                            <p:cond delay="0"/>
                                          </p:stCondLst>
                                        </p:cTn>
                                        <p:tgtEl>
                                          <p:spTgt spid="9234"/>
                                        </p:tgtEl>
                                        <p:attrNameLst>
                                          <p:attrName>style.visibility</p:attrName>
                                        </p:attrNameLst>
                                      </p:cBhvr>
                                      <p:to>
                                        <p:strVal val="visible"/>
                                      </p:to>
                                    </p:set>
                                    <p:animEffect transition="in" filter="wipe(right)">
                                      <p:cBhvr>
                                        <p:cTn id="15" dur="500"/>
                                        <p:tgtEl>
                                          <p:spTgt spid="9234"/>
                                        </p:tgtEl>
                                      </p:cBhvr>
                                    </p:animEffect>
                                  </p:childTnLst>
                                </p:cTn>
                              </p:par>
                              <p:par>
                                <p:cTn id="16" presetID="22" presetClass="entr" presetSubtype="2"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right)">
                                      <p:cBhvr>
                                        <p:cTn id="18" dur="500"/>
                                        <p:tgtEl>
                                          <p:spTgt spid="7"/>
                                        </p:tgtEl>
                                      </p:cBhvr>
                                    </p:animEffect>
                                  </p:childTnLst>
                                </p:cTn>
                              </p:par>
                              <p:par>
                                <p:cTn id="19" presetID="12" presetClass="entr" presetSubtype="4" fill="hold" nodeType="with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p:tgtEl>
                                          <p:spTgt spid="24"/>
                                        </p:tgtEl>
                                        <p:attrNameLst>
                                          <p:attrName>ppt_y</p:attrName>
                                        </p:attrNameLst>
                                      </p:cBhvr>
                                      <p:tavLst>
                                        <p:tav tm="0">
                                          <p:val>
                                            <p:strVal val="#ppt_y+#ppt_h*1.125000"/>
                                          </p:val>
                                        </p:tav>
                                        <p:tav tm="100000">
                                          <p:val>
                                            <p:strVal val="#ppt_y"/>
                                          </p:val>
                                        </p:tav>
                                      </p:tavLst>
                                    </p:anim>
                                    <p:animEffect transition="in" filter="wipe(up)">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strips(downLeft)">
                                      <p:cBhvr>
                                        <p:cTn id="27" dur="500"/>
                                        <p:tgtEl>
                                          <p:spTgt spid="24"/>
                                        </p:tgtEl>
                                      </p:cBhvr>
                                    </p:animEffect>
                                  </p:childTnLst>
                                </p:cTn>
                              </p:par>
                              <p:par>
                                <p:cTn id="28" presetID="18" presetClass="entr" presetSubtype="12" fill="hold" nodeType="withEffect">
                                  <p:stCondLst>
                                    <p:cond delay="0"/>
                                  </p:stCondLst>
                                  <p:childTnLst>
                                    <p:set>
                                      <p:cBhvr>
                                        <p:cTn id="29" dur="1" fill="hold">
                                          <p:stCondLst>
                                            <p:cond delay="0"/>
                                          </p:stCondLst>
                                        </p:cTn>
                                        <p:tgtEl>
                                          <p:spTgt spid="52"/>
                                        </p:tgtEl>
                                        <p:attrNameLst>
                                          <p:attrName>style.visibility</p:attrName>
                                        </p:attrNameLst>
                                      </p:cBhvr>
                                      <p:to>
                                        <p:strVal val="visible"/>
                                      </p:to>
                                    </p:set>
                                    <p:animEffect transition="in" filter="strips(downLeft)">
                                      <p:cBhvr>
                                        <p:cTn id="30" dur="500"/>
                                        <p:tgtEl>
                                          <p:spTgt spid="52"/>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barn(inVertical)">
                                      <p:cBhvr>
                                        <p:cTn id="35" dur="500"/>
                                        <p:tgtEl>
                                          <p:spTgt spid="53"/>
                                        </p:tgtEl>
                                      </p:cBhvr>
                                    </p:animEffect>
                                  </p:childTnLst>
                                </p:cTn>
                              </p:par>
                              <p:par>
                                <p:cTn id="36" presetID="16" presetClass="entr" presetSubtype="21" fill="hold" nodeType="withEffect">
                                  <p:stCondLst>
                                    <p:cond delay="0"/>
                                  </p:stCondLst>
                                  <p:childTnLst>
                                    <p:set>
                                      <p:cBhvr>
                                        <p:cTn id="37" dur="1" fill="hold">
                                          <p:stCondLst>
                                            <p:cond delay="0"/>
                                          </p:stCondLst>
                                        </p:cTn>
                                        <p:tgtEl>
                                          <p:spTgt spid="49"/>
                                        </p:tgtEl>
                                        <p:attrNameLst>
                                          <p:attrName>style.visibility</p:attrName>
                                        </p:attrNameLst>
                                      </p:cBhvr>
                                      <p:to>
                                        <p:strVal val="visible"/>
                                      </p:to>
                                    </p:set>
                                    <p:animEffect transition="in" filter="barn(inVertical)">
                                      <p:cBhvr>
                                        <p:cTn id="38"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47" name="组合 46"/>
          <p:cNvGrpSpPr/>
          <p:nvPr/>
        </p:nvGrpSpPr>
        <p:grpSpPr>
          <a:xfrm>
            <a:off x="3230245" y="1049655"/>
            <a:ext cx="5386070" cy="717550"/>
            <a:chOff x="5087" y="1653"/>
            <a:chExt cx="8482" cy="1130"/>
          </a:xfrm>
        </p:grpSpPr>
        <p:sp>
          <p:nvSpPr>
            <p:cNvPr id="3" name="文本框 2"/>
            <p:cNvSpPr txBox="1"/>
            <p:nvPr/>
          </p:nvSpPr>
          <p:spPr>
            <a:xfrm>
              <a:off x="5087" y="1753"/>
              <a:ext cx="8482"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sym typeface="+mn-ea"/>
                </a:rPr>
                <a:t>松鼠的尾巴长度约占身体长度的</a:t>
              </a:r>
              <a:r>
                <a:rPr lang="en-US" altLang="zh-CN" sz="2400" dirty="0">
                  <a:latin typeface="微软雅黑" panose="020B0503020204020204" pitchFamily="34" charset="-122"/>
                  <a:ea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sym typeface="+mn-ea"/>
                </a:rPr>
                <a:t>。</a:t>
              </a:r>
              <a:endParaRPr lang="zh-CN" altLang="en-US" sz="2400" dirty="0">
                <a:latin typeface="微软雅黑" panose="020B0503020204020204" pitchFamily="34" charset="-122"/>
                <a:ea typeface="微软雅黑" panose="020B0503020204020204" pitchFamily="34" charset="-122"/>
                <a:sym typeface="+mn-ea"/>
              </a:endParaRPr>
            </a:p>
          </p:txBody>
        </p:sp>
        <p:grpSp>
          <p:nvGrpSpPr>
            <p:cNvPr id="14" name="Group 6"/>
            <p:cNvGrpSpPr/>
            <p:nvPr/>
          </p:nvGrpSpPr>
          <p:grpSpPr>
            <a:xfrm>
              <a:off x="12079" y="1653"/>
              <a:ext cx="948" cy="1130"/>
              <a:chOff x="4876" y="2840"/>
              <a:chExt cx="379" cy="452"/>
            </a:xfrm>
          </p:grpSpPr>
          <p:sp>
            <p:nvSpPr>
              <p:cNvPr id="15378" name="Text Box 7"/>
              <p:cNvSpPr txBox="1"/>
              <p:nvPr/>
            </p:nvSpPr>
            <p:spPr>
              <a:xfrm>
                <a:off x="4892"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15379" name="Line 8"/>
              <p:cNvSpPr/>
              <p:nvPr/>
            </p:nvSpPr>
            <p:spPr>
              <a:xfrm>
                <a:off x="4876" y="3022"/>
                <a:ext cx="272" cy="0"/>
              </a:xfrm>
              <a:prstGeom prst="line">
                <a:avLst/>
              </a:prstGeom>
              <a:ln w="22225" cap="flat" cmpd="sng">
                <a:solidFill>
                  <a:schemeClr val="tx1"/>
                </a:solidFill>
                <a:prstDash val="solid"/>
                <a:headEnd type="none" w="med" len="med"/>
                <a:tailEnd type="none" w="med" len="med"/>
              </a:ln>
            </p:spPr>
          </p:sp>
        </p:grpSp>
      </p:grpSp>
      <p:grpSp>
        <p:nvGrpSpPr>
          <p:cNvPr id="9229" name="组合 9228"/>
          <p:cNvGrpSpPr/>
          <p:nvPr/>
        </p:nvGrpSpPr>
        <p:grpSpPr>
          <a:xfrm rot="0">
            <a:off x="857568" y="1678966"/>
            <a:ext cx="1563688" cy="1668397"/>
            <a:chOff x="287" y="-512"/>
            <a:chExt cx="985" cy="1178"/>
          </a:xfrm>
        </p:grpSpPr>
        <p:pic>
          <p:nvPicPr>
            <p:cNvPr id="9230" name="图片 9229" descr="欢欢"/>
            <p:cNvPicPr>
              <a:picLocks noChangeAspect="1"/>
            </p:cNvPicPr>
            <p:nvPr/>
          </p:nvPicPr>
          <p:blipFill>
            <a:blip r:embed="rId2"/>
            <a:stretch>
              <a:fillRect/>
            </a:stretch>
          </p:blipFill>
          <p:spPr>
            <a:xfrm>
              <a:off x="490" y="-512"/>
              <a:ext cx="782" cy="907"/>
            </a:xfrm>
            <a:prstGeom prst="rect">
              <a:avLst/>
            </a:prstGeom>
            <a:noFill/>
            <a:ln w="9525">
              <a:noFill/>
            </a:ln>
          </p:spPr>
        </p:pic>
        <p:sp>
          <p:nvSpPr>
            <p:cNvPr id="9231" name="文本框 9230"/>
            <p:cNvSpPr txBox="1"/>
            <p:nvPr/>
          </p:nvSpPr>
          <p:spPr>
            <a:xfrm>
              <a:off x="287" y="341"/>
              <a:ext cx="590" cy="325"/>
            </a:xfrm>
            <a:prstGeom prst="rect">
              <a:avLst/>
            </a:prstGeom>
            <a:noFill/>
            <a:ln w="9525">
              <a:noFill/>
            </a:ln>
          </p:spPr>
          <p:txBody>
            <a:bodyPr>
              <a:spAutoFit/>
            </a:bodyPr>
            <a:p>
              <a:pPr>
                <a:spcBef>
                  <a:spcPct val="50000"/>
                </a:spcBef>
              </a:pPr>
              <a:r>
                <a:rPr lang="zh-CN" altLang="en-US" sz="2400" dirty="0">
                  <a:latin typeface="楷体_GB2312" pitchFamily="1" charset="-122"/>
                </a:rPr>
                <a:t>欢欢</a:t>
              </a:r>
              <a:endParaRPr lang="zh-CN" altLang="en-US" sz="2400" dirty="0">
                <a:latin typeface="楷体_GB2312" pitchFamily="1" charset="-122"/>
              </a:endParaRPr>
            </a:p>
          </p:txBody>
        </p:sp>
      </p:grpSp>
      <p:grpSp>
        <p:nvGrpSpPr>
          <p:cNvPr id="5" name="组合 4"/>
          <p:cNvGrpSpPr/>
          <p:nvPr/>
        </p:nvGrpSpPr>
        <p:grpSpPr>
          <a:xfrm>
            <a:off x="2919095" y="2484755"/>
            <a:ext cx="2619375" cy="533400"/>
            <a:chOff x="4464" y="3053"/>
            <a:chExt cx="4125" cy="840"/>
          </a:xfrm>
        </p:grpSpPr>
        <p:sp>
          <p:nvSpPr>
            <p:cNvPr id="9232" name="AutoShape 27"/>
            <p:cNvSpPr/>
            <p:nvPr/>
          </p:nvSpPr>
          <p:spPr>
            <a:xfrm>
              <a:off x="4464" y="3149"/>
              <a:ext cx="3740" cy="709"/>
            </a:xfrm>
            <a:prstGeom prst="wedgeRoundRectCallout">
              <a:avLst>
                <a:gd name="adj1" fmla="val -58475"/>
                <a:gd name="adj2" fmla="val 3455"/>
                <a:gd name="adj3" fmla="val 16667"/>
              </a:avLst>
            </a:prstGeom>
            <a:solidFill>
              <a:srgbClr val="FFFFFF"/>
            </a:solidFill>
            <a:ln w="19050" cap="flat" cmpd="sng">
              <a:solidFill>
                <a:srgbClr val="3399FF"/>
              </a:solidFill>
              <a:prstDash val="solid"/>
              <a:miter/>
              <a:headEnd type="none" w="med" len="med"/>
              <a:tailEnd type="none" w="med" len="med"/>
            </a:ln>
          </p:spPr>
          <p:txBody>
            <a:bodyPr/>
            <a:p>
              <a:pPr>
                <a:lnSpc>
                  <a:spcPct val="120000"/>
                </a:lnSpc>
              </a:pPr>
              <a:endParaRPr lang="zh-CN" altLang="en-US" sz="2000" dirty="0">
                <a:latin typeface="楷体_GB2312" pitchFamily="1" charset="-122"/>
              </a:endParaRPr>
            </a:p>
          </p:txBody>
        </p:sp>
        <p:sp>
          <p:nvSpPr>
            <p:cNvPr id="4" name="文本框 3"/>
            <p:cNvSpPr txBox="1"/>
            <p:nvPr/>
          </p:nvSpPr>
          <p:spPr>
            <a:xfrm>
              <a:off x="4467" y="3053"/>
              <a:ext cx="4123" cy="841"/>
            </a:xfrm>
            <a:prstGeom prst="rect">
              <a:avLst/>
            </a:prstGeom>
            <a:noFill/>
          </p:spPr>
          <p:txBody>
            <a:bodyPr wrap="none" rtlCol="0">
              <a:spAutoFit/>
            </a:bodyPr>
            <a:p>
              <a:pPr algn="l">
                <a:lnSpc>
                  <a:spcPct val="12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我身体长2.1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dm。</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9234" name="组合 9233"/>
          <p:cNvGrpSpPr/>
          <p:nvPr/>
        </p:nvGrpSpPr>
        <p:grpSpPr>
          <a:xfrm rot="0">
            <a:off x="9097645" y="1660525"/>
            <a:ext cx="1757363" cy="1686989"/>
            <a:chOff x="296" y="0"/>
            <a:chExt cx="1107" cy="1191"/>
          </a:xfrm>
        </p:grpSpPr>
        <p:pic>
          <p:nvPicPr>
            <p:cNvPr id="9235" name="图片 9234" descr="乐乐"/>
            <p:cNvPicPr>
              <a:picLocks noChangeAspect="1"/>
            </p:cNvPicPr>
            <p:nvPr/>
          </p:nvPicPr>
          <p:blipFill>
            <a:blip r:embed="rId3"/>
            <a:stretch>
              <a:fillRect/>
            </a:stretch>
          </p:blipFill>
          <p:spPr>
            <a:xfrm>
              <a:off x="296" y="0"/>
              <a:ext cx="934" cy="907"/>
            </a:xfrm>
            <a:prstGeom prst="rect">
              <a:avLst/>
            </a:prstGeom>
            <a:noFill/>
            <a:ln w="9525">
              <a:noFill/>
            </a:ln>
          </p:spPr>
        </p:pic>
        <p:sp>
          <p:nvSpPr>
            <p:cNvPr id="9236" name="文本框 9235"/>
            <p:cNvSpPr txBox="1"/>
            <p:nvPr/>
          </p:nvSpPr>
          <p:spPr>
            <a:xfrm>
              <a:off x="843" y="866"/>
              <a:ext cx="560" cy="325"/>
            </a:xfrm>
            <a:prstGeom prst="rect">
              <a:avLst/>
            </a:prstGeom>
            <a:noFill/>
            <a:ln w="9525">
              <a:noFill/>
            </a:ln>
          </p:spPr>
          <p:txBody>
            <a:bodyPr wrap="square">
              <a:spAutoFit/>
            </a:bodyPr>
            <a:p>
              <a:pPr>
                <a:spcBef>
                  <a:spcPct val="50000"/>
                </a:spcBef>
              </a:pPr>
              <a:r>
                <a:rPr lang="zh-CN" altLang="en-US" sz="2400" dirty="0">
                  <a:latin typeface="微软雅黑" panose="020B0503020204020204" pitchFamily="34" charset="-122"/>
                  <a:ea typeface="微软雅黑" panose="020B0503020204020204" pitchFamily="34" charset="-122"/>
                </a:rPr>
                <a:t>乐乐</a:t>
              </a:r>
              <a:endParaRPr lang="zh-CN" altLang="en-US" sz="2400" dirty="0">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6057265" y="2467610"/>
            <a:ext cx="2670810" cy="534035"/>
            <a:chOff x="8855" y="3026"/>
            <a:chExt cx="4206" cy="841"/>
          </a:xfrm>
        </p:grpSpPr>
        <p:sp>
          <p:nvSpPr>
            <p:cNvPr id="9237" name="AutoShape 27"/>
            <p:cNvSpPr/>
            <p:nvPr/>
          </p:nvSpPr>
          <p:spPr>
            <a:xfrm>
              <a:off x="8855" y="3149"/>
              <a:ext cx="4129" cy="709"/>
            </a:xfrm>
            <a:prstGeom prst="wedgeRoundRectCallout">
              <a:avLst>
                <a:gd name="adj1" fmla="val 56950"/>
                <a:gd name="adj2" fmla="val -40550"/>
                <a:gd name="adj3" fmla="val 16667"/>
              </a:avLst>
            </a:prstGeom>
            <a:solidFill>
              <a:srgbClr val="FFFFFF"/>
            </a:solidFill>
            <a:ln w="19050" cap="flat" cmpd="sng">
              <a:solidFill>
                <a:srgbClr val="3399FF"/>
              </a:solidFill>
              <a:prstDash val="solid"/>
              <a:miter/>
              <a:headEnd type="none" w="med" len="med"/>
              <a:tailEnd type="none" w="med" len="med"/>
            </a:ln>
          </p:spPr>
          <p:txBody>
            <a:bodyPr/>
            <a:p>
              <a:pPr>
                <a:lnSpc>
                  <a:spcPct val="120000"/>
                </a:lnSpc>
              </a:pPr>
              <a:endParaRPr lang="zh-CN" altLang="en-US" sz="2000" dirty="0">
                <a:latin typeface="楷体_GB2312" pitchFamily="1" charset="-122"/>
              </a:endParaRPr>
            </a:p>
          </p:txBody>
        </p:sp>
        <p:sp>
          <p:nvSpPr>
            <p:cNvPr id="6" name="文本框 5"/>
            <p:cNvSpPr txBox="1"/>
            <p:nvPr/>
          </p:nvSpPr>
          <p:spPr>
            <a:xfrm>
              <a:off x="8938" y="3026"/>
              <a:ext cx="4123" cy="841"/>
            </a:xfrm>
            <a:prstGeom prst="rect">
              <a:avLst/>
            </a:prstGeom>
            <a:noFill/>
          </p:spPr>
          <p:txBody>
            <a:bodyPr wrap="none" rtlCol="0">
              <a:spAutoFit/>
            </a:bodyPr>
            <a:p>
              <a:pPr algn="l">
                <a:lnSpc>
                  <a:spcPct val="12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我身体长2.</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4dm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7" name="组合 16"/>
          <p:cNvGrpSpPr/>
          <p:nvPr/>
        </p:nvGrpSpPr>
        <p:grpSpPr>
          <a:xfrm>
            <a:off x="857885" y="3488055"/>
            <a:ext cx="4330065" cy="637540"/>
            <a:chOff x="1351" y="5973"/>
            <a:chExt cx="6819" cy="1004"/>
          </a:xfrm>
        </p:grpSpPr>
        <p:grpSp>
          <p:nvGrpSpPr>
            <p:cNvPr id="12" name="组合 11"/>
            <p:cNvGrpSpPr/>
            <p:nvPr/>
          </p:nvGrpSpPr>
          <p:grpSpPr>
            <a:xfrm>
              <a:off x="1376" y="5973"/>
              <a:ext cx="6795" cy="1004"/>
              <a:chOff x="1542" y="7719"/>
              <a:chExt cx="6795" cy="1004"/>
            </a:xfrm>
          </p:grpSpPr>
          <p:sp>
            <p:nvSpPr>
              <p:cNvPr id="10" name="圆角矩形 9"/>
              <p:cNvSpPr/>
              <p:nvPr/>
            </p:nvSpPr>
            <p:spPr>
              <a:xfrm>
                <a:off x="1542" y="7724"/>
                <a:ext cx="6795" cy="999"/>
              </a:xfrm>
              <a:prstGeom prst="roundRect">
                <a:avLst/>
              </a:prstGeom>
              <a:solidFill>
                <a:schemeClr val="bg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圆角矩形 10"/>
              <p:cNvSpPr/>
              <p:nvPr/>
            </p:nvSpPr>
            <p:spPr>
              <a:xfrm>
                <a:off x="1557" y="7719"/>
                <a:ext cx="6746" cy="964"/>
              </a:xfrm>
              <a:prstGeom prst="roundRect">
                <a:avLst/>
              </a:prstGeom>
              <a:solidFill>
                <a:srgbClr val="FFFF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 name="文本框 7"/>
            <p:cNvSpPr txBox="1"/>
            <p:nvPr/>
          </p:nvSpPr>
          <p:spPr>
            <a:xfrm>
              <a:off x="1351" y="6033"/>
              <a:ext cx="6795" cy="725"/>
            </a:xfrm>
            <a:prstGeom prst="rect">
              <a:avLst/>
            </a:prstGeom>
            <a:noFill/>
          </p:spPr>
          <p:txBody>
            <a:bodyPr wrap="none" rtlCol="0">
              <a:spAutoFit/>
            </a:bodyPr>
            <a:p>
              <a:r>
                <a:rPr lang="zh-CN" altLang="en-US" sz="2400"/>
                <a:t>（</a:t>
              </a:r>
              <a:r>
                <a:rPr lang="en-US" altLang="zh-CN" sz="2400"/>
                <a:t>1</a:t>
              </a:r>
              <a:r>
                <a:rPr lang="zh-CN" altLang="en-US" sz="2400"/>
                <a:t>）松鼠欢欢的尾巴有多长？</a:t>
              </a:r>
              <a:endParaRPr lang="zh-CN" altLang="en-US" sz="2400"/>
            </a:p>
          </p:txBody>
        </p:sp>
      </p:grpSp>
      <p:grpSp>
        <p:nvGrpSpPr>
          <p:cNvPr id="18" name="组合 17"/>
          <p:cNvGrpSpPr/>
          <p:nvPr/>
        </p:nvGrpSpPr>
        <p:grpSpPr>
          <a:xfrm>
            <a:off x="6176645" y="3475355"/>
            <a:ext cx="4335780" cy="637540"/>
            <a:chOff x="9727" y="5953"/>
            <a:chExt cx="6828" cy="1004"/>
          </a:xfrm>
        </p:grpSpPr>
        <p:grpSp>
          <p:nvGrpSpPr>
            <p:cNvPr id="13" name="组合 12"/>
            <p:cNvGrpSpPr/>
            <p:nvPr/>
          </p:nvGrpSpPr>
          <p:grpSpPr>
            <a:xfrm>
              <a:off x="9761" y="5953"/>
              <a:ext cx="6795" cy="1004"/>
              <a:chOff x="1542" y="7719"/>
              <a:chExt cx="6795" cy="1004"/>
            </a:xfrm>
          </p:grpSpPr>
          <p:sp>
            <p:nvSpPr>
              <p:cNvPr id="15" name="圆角矩形 14"/>
              <p:cNvSpPr/>
              <p:nvPr/>
            </p:nvSpPr>
            <p:spPr>
              <a:xfrm>
                <a:off x="1542" y="7724"/>
                <a:ext cx="6795" cy="999"/>
              </a:xfrm>
              <a:prstGeom prst="roundRect">
                <a:avLst/>
              </a:prstGeom>
              <a:solidFill>
                <a:schemeClr val="bg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圆角矩形 15"/>
              <p:cNvSpPr/>
              <p:nvPr/>
            </p:nvSpPr>
            <p:spPr>
              <a:xfrm>
                <a:off x="1557" y="7719"/>
                <a:ext cx="6746" cy="964"/>
              </a:xfrm>
              <a:prstGeom prst="roundRect">
                <a:avLst/>
              </a:prstGeom>
              <a:solidFill>
                <a:srgbClr val="FFFF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9" name="文本框 8"/>
            <p:cNvSpPr txBox="1"/>
            <p:nvPr/>
          </p:nvSpPr>
          <p:spPr>
            <a:xfrm>
              <a:off x="9727" y="6033"/>
              <a:ext cx="6795" cy="725"/>
            </a:xfrm>
            <a:prstGeom prst="rect">
              <a:avLst/>
            </a:prstGeom>
            <a:noFill/>
          </p:spPr>
          <p:txBody>
            <a:bodyPr wrap="none" rtlCol="0">
              <a:spAutoFit/>
            </a:bodyPr>
            <a:p>
              <a:r>
                <a:rPr lang="zh-CN" altLang="en-US" sz="2400"/>
                <a:t>（</a:t>
              </a:r>
              <a:r>
                <a:rPr lang="en-US" altLang="zh-CN" sz="2400"/>
                <a:t>2</a:t>
              </a:r>
              <a:r>
                <a:rPr lang="zh-CN" altLang="en-US" sz="2400"/>
                <a:t>）松鼠乐乐的尾巴有多长？</a:t>
              </a:r>
              <a:endParaRPr lang="zh-CN" altLang="en-US" sz="2400"/>
            </a:p>
          </p:txBody>
        </p:sp>
      </p:grpSp>
      <p:sp>
        <p:nvSpPr>
          <p:cNvPr id="19" name="圆角矩形 18"/>
          <p:cNvSpPr/>
          <p:nvPr/>
        </p:nvSpPr>
        <p:spPr>
          <a:xfrm>
            <a:off x="6069330" y="1137920"/>
            <a:ext cx="1239520" cy="419735"/>
          </a:xfrm>
          <a:prstGeom prst="roundRect">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下箭头 19"/>
          <p:cNvSpPr/>
          <p:nvPr/>
        </p:nvSpPr>
        <p:spPr>
          <a:xfrm>
            <a:off x="6517005" y="1596390"/>
            <a:ext cx="320040" cy="217805"/>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3" name="组合 22"/>
          <p:cNvGrpSpPr/>
          <p:nvPr/>
        </p:nvGrpSpPr>
        <p:grpSpPr>
          <a:xfrm>
            <a:off x="5946140" y="1830705"/>
            <a:ext cx="1583690" cy="499110"/>
            <a:chOff x="10761" y="1015"/>
            <a:chExt cx="2494" cy="786"/>
          </a:xfrm>
        </p:grpSpPr>
        <p:sp>
          <p:nvSpPr>
            <p:cNvPr id="21" name="圆角矩形 20"/>
            <p:cNvSpPr/>
            <p:nvPr/>
          </p:nvSpPr>
          <p:spPr>
            <a:xfrm flipV="1">
              <a:off x="10761" y="1015"/>
              <a:ext cx="2385" cy="786"/>
            </a:xfrm>
            <a:prstGeom prst="round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latin typeface="微软雅黑" panose="020B0503020204020204" pitchFamily="34" charset="-122"/>
                <a:ea typeface="微软雅黑" panose="020B0503020204020204" pitchFamily="34" charset="-122"/>
              </a:endParaRPr>
            </a:p>
          </p:txBody>
        </p:sp>
        <p:sp>
          <p:nvSpPr>
            <p:cNvPr id="22" name="文本框 21"/>
            <p:cNvSpPr txBox="1"/>
            <p:nvPr/>
          </p:nvSpPr>
          <p:spPr>
            <a:xfrm>
              <a:off x="10767" y="1049"/>
              <a:ext cx="2489" cy="725"/>
            </a:xfrm>
            <a:prstGeom prst="rect">
              <a:avLst/>
            </a:prstGeom>
            <a:noFill/>
          </p:spPr>
          <p:txBody>
            <a:bodyPr wrap="non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单位</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1" name="组合 30"/>
          <p:cNvGrpSpPr/>
          <p:nvPr/>
        </p:nvGrpSpPr>
        <p:grpSpPr>
          <a:xfrm>
            <a:off x="1612265" y="4406265"/>
            <a:ext cx="3135630" cy="806450"/>
            <a:chOff x="2461" y="7558"/>
            <a:chExt cx="4938" cy="1270"/>
          </a:xfrm>
        </p:grpSpPr>
        <p:grpSp>
          <p:nvGrpSpPr>
            <p:cNvPr id="25" name="组合 24"/>
            <p:cNvGrpSpPr/>
            <p:nvPr/>
          </p:nvGrpSpPr>
          <p:grpSpPr>
            <a:xfrm>
              <a:off x="2461" y="7558"/>
              <a:ext cx="4939" cy="1222"/>
              <a:chOff x="1151" y="4254"/>
              <a:chExt cx="4939" cy="1222"/>
            </a:xfrm>
          </p:grpSpPr>
          <p:sp>
            <p:nvSpPr>
              <p:cNvPr id="26" name="圆角矩形 25"/>
              <p:cNvSpPr/>
              <p:nvPr/>
            </p:nvSpPr>
            <p:spPr>
              <a:xfrm>
                <a:off x="1151" y="4254"/>
                <a:ext cx="4939" cy="1222"/>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文本框 26"/>
              <p:cNvSpPr txBox="1"/>
              <p:nvPr/>
            </p:nvSpPr>
            <p:spPr>
              <a:xfrm>
                <a:off x="1207" y="4494"/>
                <a:ext cx="4687" cy="725"/>
              </a:xfrm>
              <a:prstGeom prst="rect">
                <a:avLst/>
              </a:prstGeom>
              <a:noFill/>
            </p:spPr>
            <p:txBody>
              <a:bodyPr wrap="none" rtlCol="0">
                <a:spAutoFit/>
              </a:bodyPr>
              <a:p>
                <a:r>
                  <a:rPr lang="zh-CN" altLang="en-US" sz="2400"/>
                  <a:t>求</a:t>
                </a:r>
                <a:r>
                  <a:rPr lang="en-US" altLang="zh-CN" sz="2400"/>
                  <a:t>2.1dm</a:t>
                </a:r>
                <a:r>
                  <a:rPr lang="zh-CN" altLang="en-US" sz="2400"/>
                  <a:t>的</a:t>
                </a:r>
                <a:r>
                  <a:rPr lang="en-US" altLang="zh-CN" sz="2400"/>
                  <a:t>     </a:t>
                </a:r>
                <a:r>
                  <a:rPr lang="zh-CN" altLang="en-US" sz="2400"/>
                  <a:t>是多少</a:t>
                </a:r>
                <a:endParaRPr lang="zh-CN" altLang="en-US" sz="2400"/>
              </a:p>
            </p:txBody>
          </p:sp>
        </p:grpSp>
        <p:grpSp>
          <p:nvGrpSpPr>
            <p:cNvPr id="28" name="Group 6"/>
            <p:cNvGrpSpPr/>
            <p:nvPr/>
          </p:nvGrpSpPr>
          <p:grpSpPr>
            <a:xfrm>
              <a:off x="4933" y="7698"/>
              <a:ext cx="948" cy="1130"/>
              <a:chOff x="4876" y="2840"/>
              <a:chExt cx="379" cy="452"/>
            </a:xfrm>
          </p:grpSpPr>
          <p:sp>
            <p:nvSpPr>
              <p:cNvPr id="29" name="Text Box 7"/>
              <p:cNvSpPr txBox="1"/>
              <p:nvPr/>
            </p:nvSpPr>
            <p:spPr>
              <a:xfrm>
                <a:off x="4892"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30" name="Line 8"/>
              <p:cNvSpPr/>
              <p:nvPr/>
            </p:nvSpPr>
            <p:spPr>
              <a:xfrm>
                <a:off x="4876" y="3022"/>
                <a:ext cx="272" cy="0"/>
              </a:xfrm>
              <a:prstGeom prst="line">
                <a:avLst/>
              </a:prstGeom>
              <a:ln w="22225" cap="flat" cmpd="sng">
                <a:solidFill>
                  <a:schemeClr val="tx1"/>
                </a:solidFill>
                <a:prstDash val="solid"/>
                <a:headEnd type="none" w="med" len="med"/>
                <a:tailEnd type="none" w="med" len="med"/>
              </a:ln>
            </p:spPr>
          </p:sp>
        </p:grpSp>
      </p:grpSp>
      <p:grpSp>
        <p:nvGrpSpPr>
          <p:cNvPr id="32" name="组合 31"/>
          <p:cNvGrpSpPr/>
          <p:nvPr/>
        </p:nvGrpSpPr>
        <p:grpSpPr>
          <a:xfrm>
            <a:off x="7005955" y="4385310"/>
            <a:ext cx="3135630" cy="806450"/>
            <a:chOff x="2461" y="7558"/>
            <a:chExt cx="4938" cy="1270"/>
          </a:xfrm>
        </p:grpSpPr>
        <p:grpSp>
          <p:nvGrpSpPr>
            <p:cNvPr id="33" name="组合 32"/>
            <p:cNvGrpSpPr/>
            <p:nvPr/>
          </p:nvGrpSpPr>
          <p:grpSpPr>
            <a:xfrm>
              <a:off x="2461" y="7558"/>
              <a:ext cx="4939" cy="1222"/>
              <a:chOff x="1151" y="4254"/>
              <a:chExt cx="4939" cy="1222"/>
            </a:xfrm>
          </p:grpSpPr>
          <p:sp>
            <p:nvSpPr>
              <p:cNvPr id="34" name="圆角矩形 33"/>
              <p:cNvSpPr/>
              <p:nvPr/>
            </p:nvSpPr>
            <p:spPr>
              <a:xfrm>
                <a:off x="1151" y="4254"/>
                <a:ext cx="4939" cy="1222"/>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文本框 34"/>
              <p:cNvSpPr txBox="1"/>
              <p:nvPr/>
            </p:nvSpPr>
            <p:spPr>
              <a:xfrm>
                <a:off x="1207" y="4494"/>
                <a:ext cx="4687" cy="725"/>
              </a:xfrm>
              <a:prstGeom prst="rect">
                <a:avLst/>
              </a:prstGeom>
              <a:noFill/>
            </p:spPr>
            <p:txBody>
              <a:bodyPr wrap="none" rtlCol="0">
                <a:spAutoFit/>
              </a:bodyPr>
              <a:p>
                <a:r>
                  <a:rPr lang="zh-CN" altLang="en-US" sz="2400"/>
                  <a:t>求</a:t>
                </a:r>
                <a:r>
                  <a:rPr lang="en-US" altLang="zh-CN" sz="2400"/>
                  <a:t>2.4dm</a:t>
                </a:r>
                <a:r>
                  <a:rPr lang="zh-CN" altLang="en-US" sz="2400"/>
                  <a:t>的</a:t>
                </a:r>
                <a:r>
                  <a:rPr lang="en-US" altLang="zh-CN" sz="2400"/>
                  <a:t>     </a:t>
                </a:r>
                <a:r>
                  <a:rPr lang="zh-CN" altLang="en-US" sz="2400"/>
                  <a:t>是多少</a:t>
                </a:r>
                <a:endParaRPr lang="zh-CN" altLang="en-US" sz="2400"/>
              </a:p>
            </p:txBody>
          </p:sp>
        </p:grpSp>
        <p:grpSp>
          <p:nvGrpSpPr>
            <p:cNvPr id="36" name="Group 6"/>
            <p:cNvGrpSpPr/>
            <p:nvPr/>
          </p:nvGrpSpPr>
          <p:grpSpPr>
            <a:xfrm>
              <a:off x="4933" y="7698"/>
              <a:ext cx="948" cy="1130"/>
              <a:chOff x="4876" y="2840"/>
              <a:chExt cx="379" cy="452"/>
            </a:xfrm>
          </p:grpSpPr>
          <p:sp>
            <p:nvSpPr>
              <p:cNvPr id="37" name="Text Box 7"/>
              <p:cNvSpPr txBox="1"/>
              <p:nvPr/>
            </p:nvSpPr>
            <p:spPr>
              <a:xfrm>
                <a:off x="4892"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38" name="Line 8"/>
              <p:cNvSpPr/>
              <p:nvPr/>
            </p:nvSpPr>
            <p:spPr>
              <a:xfrm>
                <a:off x="4876" y="3022"/>
                <a:ext cx="272" cy="0"/>
              </a:xfrm>
              <a:prstGeom prst="line">
                <a:avLst/>
              </a:prstGeom>
              <a:ln w="22225" cap="flat" cmpd="sng">
                <a:solidFill>
                  <a:schemeClr val="tx1"/>
                </a:solidFill>
                <a:prstDash val="solid"/>
                <a:headEnd type="none" w="med" len="med"/>
                <a:tailEnd type="none" w="med" len="med"/>
              </a:ln>
            </p:spPr>
          </p:sp>
        </p:grpSp>
      </p:grpSp>
      <p:pic>
        <p:nvPicPr>
          <p:cNvPr id="40" name="图片 39" descr="图片289"/>
          <p:cNvPicPr>
            <a:picLocks noChangeAspect="1"/>
          </p:cNvPicPr>
          <p:nvPr/>
        </p:nvPicPr>
        <p:blipFill>
          <a:blip r:embed="rId4"/>
          <a:stretch>
            <a:fillRect/>
          </a:stretch>
        </p:blipFill>
        <p:spPr>
          <a:xfrm rot="20760000" flipV="1">
            <a:off x="6393180" y="4124960"/>
            <a:ext cx="547370" cy="752475"/>
          </a:xfrm>
          <a:prstGeom prst="rect">
            <a:avLst/>
          </a:prstGeom>
        </p:spPr>
      </p:pic>
      <p:pic>
        <p:nvPicPr>
          <p:cNvPr id="41" name="图片 40" descr="图片289"/>
          <p:cNvPicPr>
            <a:picLocks noChangeAspect="1"/>
          </p:cNvPicPr>
          <p:nvPr/>
        </p:nvPicPr>
        <p:blipFill>
          <a:blip r:embed="rId4"/>
          <a:stretch>
            <a:fillRect/>
          </a:stretch>
        </p:blipFill>
        <p:spPr>
          <a:xfrm rot="20760000" flipV="1">
            <a:off x="956945" y="4142740"/>
            <a:ext cx="547370" cy="752475"/>
          </a:xfrm>
          <a:prstGeom prst="rect">
            <a:avLst/>
          </a:prstGeom>
        </p:spPr>
      </p:pic>
      <p:grpSp>
        <p:nvGrpSpPr>
          <p:cNvPr id="68" name="组合 67"/>
          <p:cNvGrpSpPr/>
          <p:nvPr/>
        </p:nvGrpSpPr>
        <p:grpSpPr>
          <a:xfrm rot="0">
            <a:off x="2064385" y="5581650"/>
            <a:ext cx="1742440" cy="824230"/>
            <a:chOff x="10806" y="3081"/>
            <a:chExt cx="2744" cy="1298"/>
          </a:xfrm>
        </p:grpSpPr>
        <p:sp>
          <p:nvSpPr>
            <p:cNvPr id="72" name="文本框 71"/>
            <p:cNvSpPr txBox="1"/>
            <p:nvPr/>
          </p:nvSpPr>
          <p:spPr>
            <a:xfrm>
              <a:off x="10806" y="3225"/>
              <a:ext cx="2744" cy="822"/>
            </a:xfrm>
            <a:prstGeom prst="rect">
              <a:avLst/>
            </a:prstGeom>
            <a:noFill/>
          </p:spPr>
          <p:txBody>
            <a:bodyPr wrap="none" rtlCol="0" anchor="t">
              <a:spAutoFit/>
            </a:bodyPr>
            <a:p>
              <a:r>
                <a:rPr lang="en-US" altLang="zh-CN" sz="2800">
                  <a:latin typeface="Arial" panose="020B0604020202020204" pitchFamily="34" charset="0"/>
                </a:rPr>
                <a:t>2.1</a:t>
              </a:r>
              <a:r>
                <a:rPr lang="zh-CN" altLang="en-US" sz="2800">
                  <a:latin typeface="Arial" panose="020B0604020202020204" pitchFamily="34" charset="0"/>
                </a:rPr>
                <a:t>×</a:t>
              </a:r>
              <a:r>
                <a:rPr lang="en-US" altLang="zh-CN" sz="2800">
                  <a:latin typeface="Arial" panose="020B0604020202020204" pitchFamily="34" charset="0"/>
                </a:rPr>
                <a:t>      =</a:t>
              </a:r>
              <a:endParaRPr lang="en-US" altLang="zh-CN" sz="2800">
                <a:latin typeface="Arial" panose="020B0604020202020204" pitchFamily="34" charset="0"/>
              </a:endParaRPr>
            </a:p>
          </p:txBody>
        </p:sp>
        <p:grpSp>
          <p:nvGrpSpPr>
            <p:cNvPr id="69" name="Group 6"/>
            <p:cNvGrpSpPr/>
            <p:nvPr/>
          </p:nvGrpSpPr>
          <p:grpSpPr>
            <a:xfrm>
              <a:off x="12186" y="3081"/>
              <a:ext cx="908" cy="1298"/>
              <a:chOff x="4876" y="2848"/>
              <a:chExt cx="363" cy="519"/>
            </a:xfrm>
          </p:grpSpPr>
          <p:sp>
            <p:nvSpPr>
              <p:cNvPr id="70" name="Text Box 7"/>
              <p:cNvSpPr txBox="1"/>
              <p:nvPr/>
            </p:nvSpPr>
            <p:spPr>
              <a:xfrm>
                <a:off x="4876" y="2848"/>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4</a:t>
                </a:r>
                <a:endParaRPr lang="en-US" altLang="zh-CN" sz="2800" dirty="0">
                  <a:solidFill>
                    <a:schemeClr val="tx1"/>
                  </a:solidFill>
                  <a:latin typeface="+mj-ea"/>
                  <a:ea typeface="+mj-ea"/>
                </a:endParaRPr>
              </a:p>
            </p:txBody>
          </p:sp>
          <p:sp>
            <p:nvSpPr>
              <p:cNvPr id="71"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grpSp>
        <p:nvGrpSpPr>
          <p:cNvPr id="42" name="组合 41"/>
          <p:cNvGrpSpPr/>
          <p:nvPr/>
        </p:nvGrpSpPr>
        <p:grpSpPr>
          <a:xfrm rot="0">
            <a:off x="7793355" y="5510530"/>
            <a:ext cx="1742440" cy="824230"/>
            <a:chOff x="10806" y="3081"/>
            <a:chExt cx="2744" cy="1298"/>
          </a:xfrm>
        </p:grpSpPr>
        <p:sp>
          <p:nvSpPr>
            <p:cNvPr id="43" name="文本框 42"/>
            <p:cNvSpPr txBox="1"/>
            <p:nvPr/>
          </p:nvSpPr>
          <p:spPr>
            <a:xfrm>
              <a:off x="10806" y="3225"/>
              <a:ext cx="2744" cy="822"/>
            </a:xfrm>
            <a:prstGeom prst="rect">
              <a:avLst/>
            </a:prstGeom>
            <a:noFill/>
          </p:spPr>
          <p:txBody>
            <a:bodyPr wrap="none" rtlCol="0" anchor="t">
              <a:spAutoFit/>
            </a:bodyPr>
            <a:p>
              <a:r>
                <a:rPr lang="en-US" altLang="zh-CN" sz="2800">
                  <a:latin typeface="Arial" panose="020B0604020202020204" pitchFamily="34" charset="0"/>
                </a:rPr>
                <a:t>2.4</a:t>
              </a:r>
              <a:r>
                <a:rPr lang="zh-CN" altLang="en-US" sz="2800">
                  <a:latin typeface="Arial" panose="020B0604020202020204" pitchFamily="34" charset="0"/>
                </a:rPr>
                <a:t>×</a:t>
              </a:r>
              <a:r>
                <a:rPr lang="en-US" altLang="zh-CN" sz="2800">
                  <a:latin typeface="Arial" panose="020B0604020202020204" pitchFamily="34" charset="0"/>
                </a:rPr>
                <a:t>      =</a:t>
              </a:r>
              <a:endParaRPr lang="en-US" altLang="zh-CN" sz="2800">
                <a:latin typeface="Arial" panose="020B0604020202020204" pitchFamily="34" charset="0"/>
              </a:endParaRPr>
            </a:p>
          </p:txBody>
        </p:sp>
        <p:grpSp>
          <p:nvGrpSpPr>
            <p:cNvPr id="44" name="Group 6"/>
            <p:cNvGrpSpPr/>
            <p:nvPr/>
          </p:nvGrpSpPr>
          <p:grpSpPr>
            <a:xfrm>
              <a:off x="12186" y="3081"/>
              <a:ext cx="908" cy="1298"/>
              <a:chOff x="4876" y="2848"/>
              <a:chExt cx="363" cy="519"/>
            </a:xfrm>
          </p:grpSpPr>
          <p:sp>
            <p:nvSpPr>
              <p:cNvPr id="45" name="Text Box 7"/>
              <p:cNvSpPr txBox="1"/>
              <p:nvPr/>
            </p:nvSpPr>
            <p:spPr>
              <a:xfrm>
                <a:off x="4876" y="2848"/>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4</a:t>
                </a:r>
                <a:endParaRPr lang="en-US" altLang="zh-CN" sz="2800" dirty="0">
                  <a:solidFill>
                    <a:schemeClr val="tx1"/>
                  </a:solidFill>
                  <a:latin typeface="+mj-ea"/>
                  <a:ea typeface="+mj-ea"/>
                </a:endParaRPr>
              </a:p>
            </p:txBody>
          </p:sp>
          <p:sp>
            <p:nvSpPr>
              <p:cNvPr id="46"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ppt_w</p:attrName>
                                        </p:attrNameLst>
                                      </p:cBhvr>
                                      <p:tavLst>
                                        <p:tav tm="0">
                                          <p:val>
                                            <p:fltVal val="0"/>
                                          </p:val>
                                        </p:tav>
                                        <p:tav tm="100000">
                                          <p:val>
                                            <p:strVal val="#ppt_w"/>
                                          </p:val>
                                        </p:tav>
                                      </p:tavLst>
                                    </p:anim>
                                    <p:anim calcmode="lin" valueType="num">
                                      <p:cBhvr>
                                        <p:cTn id="14" dur="500" fill="hold"/>
                                        <p:tgtEl>
                                          <p:spTgt spid="18"/>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heel(1)">
                                      <p:cBhvr>
                                        <p:cTn id="19" dur="2000"/>
                                        <p:tgtEl>
                                          <p:spTgt spid="1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up)">
                                      <p:cBhvr>
                                        <p:cTn id="24" dur="500"/>
                                        <p:tgtEl>
                                          <p:spTgt spid="2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nodeType="click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up)">
                                      <p:cBhvr>
                                        <p:cTn id="29" dur="500"/>
                                        <p:tgtEl>
                                          <p:spTgt spid="23"/>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nodeType="click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wipe(up)">
                                      <p:cBhvr>
                                        <p:cTn id="34" dur="500"/>
                                        <p:tgtEl>
                                          <p:spTgt spid="41"/>
                                        </p:tgtEl>
                                      </p:cBhvr>
                                    </p:animEffect>
                                  </p:childTnLst>
                                </p:cTn>
                              </p:par>
                            </p:childTnLst>
                          </p:cTn>
                        </p:par>
                        <p:par>
                          <p:cTn id="35" fill="hold">
                            <p:stCondLst>
                              <p:cond delay="500"/>
                            </p:stCondLst>
                            <p:childTnLst>
                              <p:par>
                                <p:cTn id="36" presetID="22" presetClass="entr" presetSubtype="8" fill="hold" nodeType="after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wipe(left)">
                                      <p:cBhvr>
                                        <p:cTn id="38" dur="500"/>
                                        <p:tgtEl>
                                          <p:spTgt spid="31"/>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nodeType="click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wipe(up)">
                                      <p:cBhvr>
                                        <p:cTn id="43" dur="500"/>
                                        <p:tgtEl>
                                          <p:spTgt spid="40"/>
                                        </p:tgtEl>
                                      </p:cBhvr>
                                    </p:animEffect>
                                  </p:childTnLst>
                                </p:cTn>
                              </p:par>
                            </p:childTnLst>
                          </p:cTn>
                        </p:par>
                        <p:par>
                          <p:cTn id="44" fill="hold">
                            <p:stCondLst>
                              <p:cond delay="500"/>
                            </p:stCondLst>
                            <p:childTnLst>
                              <p:par>
                                <p:cTn id="45" presetID="22" presetClass="entr" presetSubtype="8" fill="hold" nodeType="after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wipe(left)">
                                      <p:cBhvr>
                                        <p:cTn id="47" dur="500"/>
                                        <p:tgtEl>
                                          <p:spTgt spid="32"/>
                                        </p:tgtEl>
                                      </p:cBhvr>
                                    </p:animEffect>
                                  </p:childTnLst>
                                </p:cTn>
                              </p:par>
                            </p:childTnLst>
                          </p:cTn>
                        </p:par>
                      </p:childTnLst>
                    </p:cTn>
                  </p:par>
                  <p:par>
                    <p:cTn id="48" fill="hold">
                      <p:stCondLst>
                        <p:cond delay="indefinite"/>
                      </p:stCondLst>
                      <p:childTnLst>
                        <p:par>
                          <p:cTn id="49" fill="hold">
                            <p:stCondLst>
                              <p:cond delay="0"/>
                            </p:stCondLst>
                            <p:childTnLst>
                              <p:par>
                                <p:cTn id="50" presetID="43" presetClass="entr" presetSubtype="0" fill="hold" nodeType="clickEffect">
                                  <p:stCondLst>
                                    <p:cond delay="0"/>
                                  </p:stCondLst>
                                  <p:childTnLst>
                                    <p:set>
                                      <p:cBhvr>
                                        <p:cTn id="51" dur="1" fill="hold">
                                          <p:stCondLst>
                                            <p:cond delay="0"/>
                                          </p:stCondLst>
                                        </p:cTn>
                                        <p:tgtEl>
                                          <p:spTgt spid="68"/>
                                        </p:tgtEl>
                                        <p:attrNameLst>
                                          <p:attrName>style.visibility</p:attrName>
                                        </p:attrNameLst>
                                      </p:cBhvr>
                                      <p:to>
                                        <p:strVal val="visible"/>
                                      </p:to>
                                    </p:set>
                                    <p:animEffect transition="in" filter="fade">
                                      <p:cBhvr>
                                        <p:cTn id="52" dur="100"/>
                                        <p:tgtEl>
                                          <p:spTgt spid="68"/>
                                        </p:tgtEl>
                                      </p:cBhvr>
                                    </p:animEffect>
                                    <p:anim calcmode="lin" valueType="num">
                                      <p:cBhvr>
                                        <p:cTn id="53" dur="400" fill="hold"/>
                                        <p:tgtEl>
                                          <p:spTgt spid="68"/>
                                        </p:tgtEl>
                                        <p:attrNameLst>
                                          <p:attrName>ppt_x</p:attrName>
                                        </p:attrNameLst>
                                      </p:cBhvr>
                                      <p:tavLst>
                                        <p:tav tm="0">
                                          <p:val>
                                            <p:strVal val="#ppt_x"/>
                                          </p:val>
                                        </p:tav>
                                        <p:tav tm="100000">
                                          <p:val>
                                            <p:strVal val="#ppt_x"/>
                                          </p:val>
                                        </p:tav>
                                      </p:tavLst>
                                    </p:anim>
                                    <p:anim calcmode="lin" valueType="num">
                                      <p:cBhvr>
                                        <p:cTn id="54" dur="400" fill="hold"/>
                                        <p:tgtEl>
                                          <p:spTgt spid="68"/>
                                        </p:tgtEl>
                                        <p:attrNameLst>
                                          <p:attrName>ppt_y</p:attrName>
                                        </p:attrNameLst>
                                      </p:cBhvr>
                                      <p:tavLst>
                                        <p:tav tm="0">
                                          <p:val>
                                            <p:strVal val="#ppt_y+0.31"/>
                                          </p:val>
                                        </p:tav>
                                        <p:tav tm="100000">
                                          <p:val>
                                            <p:strVal val="#ppt_y+0.31"/>
                                          </p:val>
                                        </p:tav>
                                      </p:tavLst>
                                    </p:anim>
                                    <p:anim calcmode="lin" valueType="num">
                                      <p:cBhvr>
                                        <p:cTn id="55" dur="600" decel="50000" fill="hold">
                                          <p:stCondLst>
                                            <p:cond delay="400"/>
                                          </p:stCondLst>
                                        </p:cTn>
                                        <p:tgtEl>
                                          <p:spTgt spid="68"/>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56" dur="600" decel="50000" fill="hold">
                                          <p:stCondLst>
                                            <p:cond delay="400"/>
                                          </p:stCondLst>
                                        </p:cTn>
                                        <p:tgtEl>
                                          <p:spTgt spid="68"/>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3" presetClass="entr" presetSubtype="0" fill="hold" nodeType="clickEffect">
                                  <p:stCondLst>
                                    <p:cond delay="0"/>
                                  </p:stCondLst>
                                  <p:childTnLst>
                                    <p:set>
                                      <p:cBhvr>
                                        <p:cTn id="60" dur="1" fill="hold">
                                          <p:stCondLst>
                                            <p:cond delay="0"/>
                                          </p:stCondLst>
                                        </p:cTn>
                                        <p:tgtEl>
                                          <p:spTgt spid="42"/>
                                        </p:tgtEl>
                                        <p:attrNameLst>
                                          <p:attrName>style.visibility</p:attrName>
                                        </p:attrNameLst>
                                      </p:cBhvr>
                                      <p:to>
                                        <p:strVal val="visible"/>
                                      </p:to>
                                    </p:set>
                                    <p:animEffect transition="in" filter="fade">
                                      <p:cBhvr>
                                        <p:cTn id="61" dur="100"/>
                                        <p:tgtEl>
                                          <p:spTgt spid="42"/>
                                        </p:tgtEl>
                                      </p:cBhvr>
                                    </p:animEffect>
                                    <p:anim calcmode="lin" valueType="num">
                                      <p:cBhvr>
                                        <p:cTn id="62" dur="400" fill="hold"/>
                                        <p:tgtEl>
                                          <p:spTgt spid="42"/>
                                        </p:tgtEl>
                                        <p:attrNameLst>
                                          <p:attrName>ppt_x</p:attrName>
                                        </p:attrNameLst>
                                      </p:cBhvr>
                                      <p:tavLst>
                                        <p:tav tm="0">
                                          <p:val>
                                            <p:strVal val="#ppt_x"/>
                                          </p:val>
                                        </p:tav>
                                        <p:tav tm="100000">
                                          <p:val>
                                            <p:strVal val="#ppt_x"/>
                                          </p:val>
                                        </p:tav>
                                      </p:tavLst>
                                    </p:anim>
                                    <p:anim calcmode="lin" valueType="num">
                                      <p:cBhvr>
                                        <p:cTn id="63" dur="400" fill="hold"/>
                                        <p:tgtEl>
                                          <p:spTgt spid="42"/>
                                        </p:tgtEl>
                                        <p:attrNameLst>
                                          <p:attrName>ppt_y</p:attrName>
                                        </p:attrNameLst>
                                      </p:cBhvr>
                                      <p:tavLst>
                                        <p:tav tm="0">
                                          <p:val>
                                            <p:strVal val="#ppt_y+0.31"/>
                                          </p:val>
                                        </p:tav>
                                        <p:tav tm="100000">
                                          <p:val>
                                            <p:strVal val="#ppt_y+0.31"/>
                                          </p:val>
                                        </p:tav>
                                      </p:tavLst>
                                    </p:anim>
                                    <p:anim calcmode="lin" valueType="num">
                                      <p:cBhvr>
                                        <p:cTn id="64" dur="600" decel="50000" fill="hold">
                                          <p:stCondLst>
                                            <p:cond delay="400"/>
                                          </p:stCondLst>
                                        </p:cTn>
                                        <p:tgtEl>
                                          <p:spTgt spid="4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65" dur="600" decel="50000" fill="hold">
                                          <p:stCondLst>
                                            <p:cond delay="400"/>
                                          </p:stCondLst>
                                        </p:cTn>
                                        <p:tgtEl>
                                          <p:spTgt spid="4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65" name="组合 64"/>
          <p:cNvGrpSpPr/>
          <p:nvPr/>
        </p:nvGrpSpPr>
        <p:grpSpPr>
          <a:xfrm>
            <a:off x="4375785" y="1108710"/>
            <a:ext cx="2771140" cy="1233170"/>
            <a:chOff x="6491" y="1826"/>
            <a:chExt cx="4364" cy="1942"/>
          </a:xfrm>
        </p:grpSpPr>
        <p:grpSp>
          <p:nvGrpSpPr>
            <p:cNvPr id="64" name="组合 63"/>
            <p:cNvGrpSpPr/>
            <p:nvPr/>
          </p:nvGrpSpPr>
          <p:grpSpPr>
            <a:xfrm>
              <a:off x="6491" y="1826"/>
              <a:ext cx="4364" cy="1942"/>
              <a:chOff x="6491" y="1826"/>
              <a:chExt cx="4364" cy="1942"/>
            </a:xfrm>
          </p:grpSpPr>
          <p:grpSp>
            <p:nvGrpSpPr>
              <p:cNvPr id="60" name="组合 59"/>
              <p:cNvGrpSpPr/>
              <p:nvPr/>
            </p:nvGrpSpPr>
            <p:grpSpPr>
              <a:xfrm rot="0">
                <a:off x="6491" y="1826"/>
                <a:ext cx="4365" cy="1942"/>
                <a:chOff x="1895" y="4083"/>
                <a:chExt cx="7143" cy="2324"/>
              </a:xfrm>
            </p:grpSpPr>
            <p:sp>
              <p:nvSpPr>
                <p:cNvPr id="61" name="圆角矩形 60"/>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2" name="圆角矩形 61"/>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3" name="圆角矩形 62"/>
              <p:cNvSpPr/>
              <p:nvPr/>
            </p:nvSpPr>
            <p:spPr>
              <a:xfrm>
                <a:off x="6621" y="1991"/>
                <a:ext cx="4082" cy="1587"/>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68" name="组合 67"/>
            <p:cNvGrpSpPr/>
            <p:nvPr/>
          </p:nvGrpSpPr>
          <p:grpSpPr>
            <a:xfrm rot="0">
              <a:off x="7460" y="2250"/>
              <a:ext cx="2417" cy="1298"/>
              <a:chOff x="10806" y="3081"/>
              <a:chExt cx="2417" cy="1298"/>
            </a:xfrm>
          </p:grpSpPr>
          <p:sp>
            <p:nvSpPr>
              <p:cNvPr id="72" name="文本框 71"/>
              <p:cNvSpPr txBox="1"/>
              <p:nvPr/>
            </p:nvSpPr>
            <p:spPr>
              <a:xfrm>
                <a:off x="10806" y="3225"/>
                <a:ext cx="2417" cy="822"/>
              </a:xfrm>
              <a:prstGeom prst="rect">
                <a:avLst/>
              </a:prstGeom>
              <a:noFill/>
            </p:spPr>
            <p:txBody>
              <a:bodyPr wrap="none" rtlCol="0" anchor="t">
                <a:spAutoFit/>
              </a:bodyPr>
              <a:p>
                <a:r>
                  <a:rPr lang="en-US" altLang="zh-CN" sz="2800">
                    <a:latin typeface="Arial" panose="020B0604020202020204" pitchFamily="34" charset="0"/>
                  </a:rPr>
                  <a:t>2.1</a:t>
                </a:r>
                <a:r>
                  <a:rPr lang="zh-CN" altLang="en-US" sz="2800">
                    <a:latin typeface="Arial" panose="020B0604020202020204" pitchFamily="34" charset="0"/>
                  </a:rPr>
                  <a:t>×</a:t>
                </a:r>
                <a:r>
                  <a:rPr lang="en-US" altLang="zh-CN" sz="2800">
                    <a:latin typeface="Arial" panose="020B0604020202020204" pitchFamily="34" charset="0"/>
                  </a:rPr>
                  <a:t>      </a:t>
                </a:r>
                <a:endParaRPr lang="en-US" altLang="zh-CN" sz="2800">
                  <a:latin typeface="Arial" panose="020B0604020202020204" pitchFamily="34" charset="0"/>
                </a:endParaRPr>
              </a:p>
            </p:txBody>
          </p:sp>
          <p:grpSp>
            <p:nvGrpSpPr>
              <p:cNvPr id="69" name="Group 6"/>
              <p:cNvGrpSpPr/>
              <p:nvPr/>
            </p:nvGrpSpPr>
            <p:grpSpPr>
              <a:xfrm>
                <a:off x="12186" y="3081"/>
                <a:ext cx="908" cy="1298"/>
                <a:chOff x="4876" y="2848"/>
                <a:chExt cx="363" cy="519"/>
              </a:xfrm>
            </p:grpSpPr>
            <p:sp>
              <p:nvSpPr>
                <p:cNvPr id="70" name="Text Box 7"/>
                <p:cNvSpPr txBox="1"/>
                <p:nvPr/>
              </p:nvSpPr>
              <p:spPr>
                <a:xfrm>
                  <a:off x="4876" y="2848"/>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4</a:t>
                  </a:r>
                  <a:endParaRPr lang="en-US" altLang="zh-CN" sz="2800" dirty="0">
                    <a:solidFill>
                      <a:schemeClr val="tx1"/>
                    </a:solidFill>
                    <a:latin typeface="+mj-ea"/>
                    <a:ea typeface="+mj-ea"/>
                  </a:endParaRPr>
                </a:p>
              </p:txBody>
            </p:sp>
            <p:sp>
              <p:nvSpPr>
                <p:cNvPr id="71"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grpSp>
      <p:grpSp>
        <p:nvGrpSpPr>
          <p:cNvPr id="66" name="组合 65"/>
          <p:cNvGrpSpPr/>
          <p:nvPr/>
        </p:nvGrpSpPr>
        <p:grpSpPr>
          <a:xfrm rot="0">
            <a:off x="6292850" y="2750185"/>
            <a:ext cx="1534795" cy="824230"/>
            <a:chOff x="10806" y="3081"/>
            <a:chExt cx="2417" cy="1298"/>
          </a:xfrm>
        </p:grpSpPr>
        <p:sp>
          <p:nvSpPr>
            <p:cNvPr id="67" name="文本框 66"/>
            <p:cNvSpPr txBox="1"/>
            <p:nvPr/>
          </p:nvSpPr>
          <p:spPr>
            <a:xfrm>
              <a:off x="10806" y="3225"/>
              <a:ext cx="2417" cy="822"/>
            </a:xfrm>
            <a:prstGeom prst="rect">
              <a:avLst/>
            </a:prstGeom>
            <a:noFill/>
          </p:spPr>
          <p:txBody>
            <a:bodyPr wrap="none" rtlCol="0" anchor="t">
              <a:spAutoFit/>
            </a:bodyPr>
            <a:p>
              <a:r>
                <a:rPr lang="en-US" altLang="zh-CN" sz="2800">
                  <a:latin typeface="Arial" panose="020B0604020202020204" pitchFamily="34" charset="0"/>
                </a:rPr>
                <a:t>2.1</a:t>
              </a:r>
              <a:r>
                <a:rPr lang="zh-CN" altLang="en-US" sz="2800">
                  <a:latin typeface="Arial" panose="020B0604020202020204" pitchFamily="34" charset="0"/>
                </a:rPr>
                <a:t>×</a:t>
              </a:r>
              <a:r>
                <a:rPr lang="en-US" altLang="zh-CN" sz="2800">
                  <a:latin typeface="Arial" panose="020B0604020202020204" pitchFamily="34" charset="0"/>
                </a:rPr>
                <a:t>      </a:t>
              </a:r>
              <a:endParaRPr lang="en-US" altLang="zh-CN" sz="2800">
                <a:latin typeface="Arial" panose="020B0604020202020204" pitchFamily="34" charset="0"/>
              </a:endParaRPr>
            </a:p>
          </p:txBody>
        </p:sp>
        <p:grpSp>
          <p:nvGrpSpPr>
            <p:cNvPr id="73" name="Group 6"/>
            <p:cNvGrpSpPr/>
            <p:nvPr/>
          </p:nvGrpSpPr>
          <p:grpSpPr>
            <a:xfrm>
              <a:off x="12186" y="3081"/>
              <a:ext cx="908" cy="1298"/>
              <a:chOff x="4876" y="2848"/>
              <a:chExt cx="363" cy="519"/>
            </a:xfrm>
          </p:grpSpPr>
          <p:sp>
            <p:nvSpPr>
              <p:cNvPr id="74" name="Text Box 7"/>
              <p:cNvSpPr txBox="1"/>
              <p:nvPr/>
            </p:nvSpPr>
            <p:spPr>
              <a:xfrm>
                <a:off x="4876" y="2848"/>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4</a:t>
                </a:r>
                <a:endParaRPr lang="en-US" altLang="zh-CN" sz="2800" dirty="0">
                  <a:solidFill>
                    <a:schemeClr val="tx1"/>
                  </a:solidFill>
                  <a:latin typeface="+mj-ea"/>
                  <a:ea typeface="+mj-ea"/>
                </a:endParaRPr>
              </a:p>
            </p:txBody>
          </p:sp>
          <p:sp>
            <p:nvSpPr>
              <p:cNvPr id="75"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grpSp>
        <p:nvGrpSpPr>
          <p:cNvPr id="88" name="组合 87"/>
          <p:cNvGrpSpPr/>
          <p:nvPr/>
        </p:nvGrpSpPr>
        <p:grpSpPr>
          <a:xfrm>
            <a:off x="5701665" y="3816350"/>
            <a:ext cx="2152015" cy="824230"/>
            <a:chOff x="8813" y="7396"/>
            <a:chExt cx="3389" cy="1298"/>
          </a:xfrm>
        </p:grpSpPr>
        <p:sp>
          <p:nvSpPr>
            <p:cNvPr id="76" name="文本框 75"/>
            <p:cNvSpPr txBox="1"/>
            <p:nvPr/>
          </p:nvSpPr>
          <p:spPr>
            <a:xfrm>
              <a:off x="8813" y="7566"/>
              <a:ext cx="927" cy="822"/>
            </a:xfrm>
            <a:prstGeom prst="rect">
              <a:avLst/>
            </a:prstGeom>
            <a:noFill/>
          </p:spPr>
          <p:txBody>
            <a:bodyPr wrap="none" rtlCol="0">
              <a:spAutoFit/>
            </a:bodyPr>
            <a:p>
              <a:r>
                <a:rPr lang="en-US" altLang="zh-CN" sz="2800"/>
                <a:t>=  </a:t>
              </a:r>
              <a:endParaRPr lang="en-US" altLang="zh-CN" sz="2800"/>
            </a:p>
          </p:txBody>
        </p:sp>
        <p:grpSp>
          <p:nvGrpSpPr>
            <p:cNvPr id="87" name="组合 86"/>
            <p:cNvGrpSpPr/>
            <p:nvPr/>
          </p:nvGrpSpPr>
          <p:grpSpPr>
            <a:xfrm>
              <a:off x="9680" y="7396"/>
              <a:ext cx="2522" cy="1298"/>
              <a:chOff x="10133" y="7328"/>
              <a:chExt cx="2522" cy="1298"/>
            </a:xfrm>
          </p:grpSpPr>
          <p:grpSp>
            <p:nvGrpSpPr>
              <p:cNvPr id="77" name="组合 76"/>
              <p:cNvGrpSpPr/>
              <p:nvPr/>
            </p:nvGrpSpPr>
            <p:grpSpPr>
              <a:xfrm rot="0">
                <a:off x="10237" y="7328"/>
                <a:ext cx="2419" cy="1298"/>
                <a:chOff x="10766" y="3081"/>
                <a:chExt cx="2419" cy="1298"/>
              </a:xfrm>
            </p:grpSpPr>
            <p:sp>
              <p:nvSpPr>
                <p:cNvPr id="78" name="文本框 77"/>
                <p:cNvSpPr txBox="1"/>
                <p:nvPr/>
              </p:nvSpPr>
              <p:spPr>
                <a:xfrm>
                  <a:off x="10766" y="3225"/>
                  <a:ext cx="2419" cy="822"/>
                </a:xfrm>
                <a:prstGeom prst="rect">
                  <a:avLst/>
                </a:prstGeom>
                <a:noFill/>
              </p:spPr>
              <p:txBody>
                <a:bodyPr wrap="none" rtlCol="0" anchor="t">
                  <a:spAutoFit/>
                </a:bodyPr>
                <a:p>
                  <a:r>
                    <a:rPr lang="en-US" altLang="zh-CN" sz="2800">
                      <a:latin typeface="Arial" panose="020B0604020202020204" pitchFamily="34" charset="0"/>
                    </a:rPr>
                    <a:t>     </a:t>
                  </a:r>
                  <a:r>
                    <a:rPr lang="zh-CN" altLang="en-US" sz="2800">
                      <a:latin typeface="Arial" panose="020B0604020202020204" pitchFamily="34" charset="0"/>
                    </a:rPr>
                    <a:t>×</a:t>
                  </a:r>
                  <a:r>
                    <a:rPr lang="en-US" altLang="zh-CN" sz="2800">
                      <a:latin typeface="Arial" panose="020B0604020202020204" pitchFamily="34" charset="0"/>
                    </a:rPr>
                    <a:t>      </a:t>
                  </a:r>
                  <a:endParaRPr lang="en-US" altLang="zh-CN" sz="2800">
                    <a:latin typeface="Arial" panose="020B0604020202020204" pitchFamily="34" charset="0"/>
                  </a:endParaRPr>
                </a:p>
              </p:txBody>
            </p:sp>
            <p:grpSp>
              <p:nvGrpSpPr>
                <p:cNvPr id="79" name="Group 6"/>
                <p:cNvGrpSpPr/>
                <p:nvPr/>
              </p:nvGrpSpPr>
              <p:grpSpPr>
                <a:xfrm>
                  <a:off x="12186" y="3081"/>
                  <a:ext cx="908" cy="1298"/>
                  <a:chOff x="4876" y="2848"/>
                  <a:chExt cx="363" cy="519"/>
                </a:xfrm>
              </p:grpSpPr>
              <p:sp>
                <p:nvSpPr>
                  <p:cNvPr id="80" name="Text Box 7"/>
                  <p:cNvSpPr txBox="1"/>
                  <p:nvPr/>
                </p:nvSpPr>
                <p:spPr>
                  <a:xfrm>
                    <a:off x="4876" y="2848"/>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4</a:t>
                    </a:r>
                    <a:endParaRPr lang="en-US" altLang="zh-CN" sz="2800" dirty="0">
                      <a:solidFill>
                        <a:schemeClr val="tx1"/>
                      </a:solidFill>
                      <a:latin typeface="+mj-ea"/>
                      <a:ea typeface="+mj-ea"/>
                    </a:endParaRPr>
                  </a:p>
                </p:txBody>
              </p:sp>
              <p:sp>
                <p:nvSpPr>
                  <p:cNvPr id="81"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grpSp>
            <p:nvGrpSpPr>
              <p:cNvPr id="84" name="Group 6"/>
              <p:cNvGrpSpPr/>
              <p:nvPr/>
            </p:nvGrpSpPr>
            <p:grpSpPr>
              <a:xfrm rot="0">
                <a:off x="10133" y="7328"/>
                <a:ext cx="1131" cy="1298"/>
                <a:chOff x="4787" y="2848"/>
                <a:chExt cx="452" cy="519"/>
              </a:xfrm>
            </p:grpSpPr>
            <p:sp>
              <p:nvSpPr>
                <p:cNvPr id="85" name="Text Box 7"/>
                <p:cNvSpPr txBox="1"/>
                <p:nvPr/>
              </p:nvSpPr>
              <p:spPr>
                <a:xfrm>
                  <a:off x="4787" y="2848"/>
                  <a:ext cx="452"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21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10</a:t>
                  </a:r>
                  <a:endParaRPr lang="en-US" altLang="zh-CN" sz="2800" dirty="0">
                    <a:solidFill>
                      <a:schemeClr val="tx1"/>
                    </a:solidFill>
                    <a:latin typeface="+mj-ea"/>
                    <a:ea typeface="+mj-ea"/>
                  </a:endParaRPr>
                </a:p>
              </p:txBody>
            </p:sp>
            <p:sp>
              <p:nvSpPr>
                <p:cNvPr id="86" name="Line 8"/>
                <p:cNvSpPr/>
                <p:nvPr/>
              </p:nvSpPr>
              <p:spPr>
                <a:xfrm>
                  <a:off x="4836" y="3070"/>
                  <a:ext cx="272" cy="0"/>
                </a:xfrm>
                <a:prstGeom prst="line">
                  <a:avLst/>
                </a:prstGeom>
                <a:ln w="22225" cap="flat" cmpd="sng">
                  <a:solidFill>
                    <a:schemeClr val="tx1"/>
                  </a:solidFill>
                  <a:prstDash val="solid"/>
                  <a:headEnd type="none" w="med" len="med"/>
                  <a:tailEnd type="none" w="med" len="med"/>
                </a:ln>
              </p:spPr>
            </p:sp>
          </p:grpSp>
        </p:grpSp>
      </p:grpSp>
      <p:grpSp>
        <p:nvGrpSpPr>
          <p:cNvPr id="111" name="组合 110"/>
          <p:cNvGrpSpPr/>
          <p:nvPr/>
        </p:nvGrpSpPr>
        <p:grpSpPr>
          <a:xfrm>
            <a:off x="2110740" y="2709545"/>
            <a:ext cx="2990850" cy="765810"/>
            <a:chOff x="3324" y="4267"/>
            <a:chExt cx="4710" cy="1206"/>
          </a:xfrm>
        </p:grpSpPr>
        <p:sp>
          <p:nvSpPr>
            <p:cNvPr id="109" name="圆角矩形 108"/>
            <p:cNvSpPr/>
            <p:nvPr/>
          </p:nvSpPr>
          <p:spPr>
            <a:xfrm>
              <a:off x="3324" y="4267"/>
              <a:ext cx="4710" cy="1207"/>
            </a:xfrm>
            <a:prstGeom prst="roundRect">
              <a:avLst/>
            </a:prstGeom>
            <a:solidFill>
              <a:srgbClr val="FF0000">
                <a:alpha val="77000"/>
              </a:srgbClr>
            </a:solidFill>
            <a:ln>
              <a:solidFill>
                <a:srgbClr val="FFFF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9" name="文本框 88"/>
            <p:cNvSpPr txBox="1"/>
            <p:nvPr/>
          </p:nvSpPr>
          <p:spPr>
            <a:xfrm>
              <a:off x="3595" y="4466"/>
              <a:ext cx="1408" cy="822"/>
            </a:xfrm>
            <a:prstGeom prst="rect">
              <a:avLst/>
            </a:prstGeom>
            <a:noFill/>
          </p:spPr>
          <p:txBody>
            <a:bodyPr wrap="none" rtlCol="0">
              <a:spAutoFit/>
            </a:bodyPr>
            <a:p>
              <a:r>
                <a:rPr lang="zh-CN" altLang="en-US" sz="2800"/>
                <a:t>小数</a:t>
              </a:r>
              <a:endParaRPr lang="zh-CN" altLang="en-US" sz="2800"/>
            </a:p>
          </p:txBody>
        </p:sp>
        <p:sp>
          <p:nvSpPr>
            <p:cNvPr id="90" name="文本框 89"/>
            <p:cNvSpPr txBox="1"/>
            <p:nvPr/>
          </p:nvSpPr>
          <p:spPr>
            <a:xfrm>
              <a:off x="6193" y="4466"/>
              <a:ext cx="1408" cy="822"/>
            </a:xfrm>
            <a:prstGeom prst="rect">
              <a:avLst/>
            </a:prstGeom>
            <a:noFill/>
          </p:spPr>
          <p:txBody>
            <a:bodyPr wrap="none" rtlCol="0">
              <a:spAutoFit/>
            </a:bodyPr>
            <a:p>
              <a:r>
                <a:rPr lang="zh-CN" altLang="en-US" sz="2800"/>
                <a:t>分数</a:t>
              </a:r>
              <a:endParaRPr lang="zh-CN" altLang="en-US" sz="2800"/>
            </a:p>
          </p:txBody>
        </p:sp>
        <p:sp>
          <p:nvSpPr>
            <p:cNvPr id="91" name="右箭头 90"/>
            <p:cNvSpPr/>
            <p:nvPr/>
          </p:nvSpPr>
          <p:spPr>
            <a:xfrm>
              <a:off x="5163" y="4676"/>
              <a:ext cx="964" cy="397"/>
            </a:xfrm>
            <a:prstGeom prst="rightArrow">
              <a:avLst>
                <a:gd name="adj1" fmla="val 50000"/>
                <a:gd name="adj2" fmla="val 8737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92" name="文本框 91"/>
          <p:cNvSpPr txBox="1"/>
          <p:nvPr/>
        </p:nvSpPr>
        <p:spPr>
          <a:xfrm>
            <a:off x="2386965" y="3853815"/>
            <a:ext cx="685165" cy="521970"/>
          </a:xfrm>
          <a:prstGeom prst="rect">
            <a:avLst/>
          </a:prstGeom>
          <a:noFill/>
        </p:spPr>
        <p:txBody>
          <a:bodyPr wrap="none" rtlCol="0">
            <a:spAutoFit/>
          </a:bodyPr>
          <a:p>
            <a:r>
              <a:rPr lang="en-US" altLang="zh-CN" sz="2800">
                <a:latin typeface="微软雅黑" panose="020B0503020204020204" pitchFamily="34" charset="-122"/>
                <a:ea typeface="微软雅黑" panose="020B0503020204020204" pitchFamily="34" charset="-122"/>
              </a:rPr>
              <a:t>2.1</a:t>
            </a:r>
            <a:endParaRPr lang="en-US" altLang="zh-CN" sz="2800">
              <a:latin typeface="微软雅黑" panose="020B0503020204020204" pitchFamily="34" charset="-122"/>
              <a:ea typeface="微软雅黑" panose="020B0503020204020204" pitchFamily="34" charset="-122"/>
            </a:endParaRPr>
          </a:p>
        </p:txBody>
      </p:sp>
      <p:sp>
        <p:nvSpPr>
          <p:cNvPr id="93" name="右箭头 92"/>
          <p:cNvSpPr/>
          <p:nvPr/>
        </p:nvSpPr>
        <p:spPr>
          <a:xfrm>
            <a:off x="3215005" y="3964305"/>
            <a:ext cx="612000" cy="252000"/>
          </a:xfrm>
          <a:prstGeom prst="rightArrow">
            <a:avLst>
              <a:gd name="adj1" fmla="val 50000"/>
              <a:gd name="adj2" fmla="val 8737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6" name="组合 95"/>
          <p:cNvGrpSpPr/>
          <p:nvPr/>
        </p:nvGrpSpPr>
        <p:grpSpPr>
          <a:xfrm>
            <a:off x="3999230" y="3740785"/>
            <a:ext cx="717550" cy="824230"/>
            <a:chOff x="7826" y="6630"/>
            <a:chExt cx="1130" cy="1298"/>
          </a:xfrm>
        </p:grpSpPr>
        <p:sp>
          <p:nvSpPr>
            <p:cNvPr id="94" name="Text Box 7"/>
            <p:cNvSpPr txBox="1"/>
            <p:nvPr/>
          </p:nvSpPr>
          <p:spPr>
            <a:xfrm>
              <a:off x="7826" y="6630"/>
              <a:ext cx="1131" cy="1298"/>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21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10</a:t>
              </a:r>
              <a:endParaRPr lang="en-US" altLang="zh-CN" sz="2800" dirty="0">
                <a:solidFill>
                  <a:schemeClr val="tx1"/>
                </a:solidFill>
                <a:latin typeface="+mj-ea"/>
                <a:ea typeface="+mj-ea"/>
              </a:endParaRPr>
            </a:p>
          </p:txBody>
        </p:sp>
        <p:sp>
          <p:nvSpPr>
            <p:cNvPr id="95" name="Line 8"/>
            <p:cNvSpPr/>
            <p:nvPr/>
          </p:nvSpPr>
          <p:spPr>
            <a:xfrm>
              <a:off x="7949" y="7185"/>
              <a:ext cx="680" cy="0"/>
            </a:xfrm>
            <a:prstGeom prst="line">
              <a:avLst/>
            </a:prstGeom>
            <a:ln w="22225" cap="flat" cmpd="sng">
              <a:solidFill>
                <a:schemeClr val="tx1"/>
              </a:solidFill>
              <a:prstDash val="solid"/>
              <a:headEnd type="none" w="med" len="med"/>
              <a:tailEnd type="none" w="med" len="med"/>
            </a:ln>
          </p:spPr>
        </p:sp>
      </p:grpSp>
      <p:grpSp>
        <p:nvGrpSpPr>
          <p:cNvPr id="97" name="组合 96"/>
          <p:cNvGrpSpPr/>
          <p:nvPr/>
        </p:nvGrpSpPr>
        <p:grpSpPr>
          <a:xfrm>
            <a:off x="5708015" y="4907915"/>
            <a:ext cx="2395855" cy="824230"/>
            <a:chOff x="8813" y="7396"/>
            <a:chExt cx="3773" cy="1298"/>
          </a:xfrm>
        </p:grpSpPr>
        <p:sp>
          <p:nvSpPr>
            <p:cNvPr id="98" name="文本框 97"/>
            <p:cNvSpPr txBox="1"/>
            <p:nvPr/>
          </p:nvSpPr>
          <p:spPr>
            <a:xfrm>
              <a:off x="8813" y="7566"/>
              <a:ext cx="927" cy="822"/>
            </a:xfrm>
            <a:prstGeom prst="rect">
              <a:avLst/>
            </a:prstGeom>
            <a:noFill/>
          </p:spPr>
          <p:txBody>
            <a:bodyPr wrap="none" rtlCol="0">
              <a:spAutoFit/>
            </a:bodyPr>
            <a:p>
              <a:r>
                <a:rPr lang="en-US" altLang="zh-CN" sz="2800"/>
                <a:t>=  </a:t>
              </a:r>
              <a:endParaRPr lang="en-US" altLang="zh-CN" sz="2800"/>
            </a:p>
          </p:txBody>
        </p:sp>
        <p:grpSp>
          <p:nvGrpSpPr>
            <p:cNvPr id="99" name="组合 98"/>
            <p:cNvGrpSpPr/>
            <p:nvPr/>
          </p:nvGrpSpPr>
          <p:grpSpPr>
            <a:xfrm>
              <a:off x="9680" y="7396"/>
              <a:ext cx="2906" cy="1298"/>
              <a:chOff x="10133" y="7328"/>
              <a:chExt cx="2906" cy="1298"/>
            </a:xfrm>
          </p:grpSpPr>
          <p:sp>
            <p:nvSpPr>
              <p:cNvPr id="101" name="文本框 100"/>
              <p:cNvSpPr txBox="1"/>
              <p:nvPr/>
            </p:nvSpPr>
            <p:spPr>
              <a:xfrm>
                <a:off x="10748" y="7420"/>
                <a:ext cx="2291" cy="822"/>
              </a:xfrm>
              <a:prstGeom prst="rect">
                <a:avLst/>
              </a:prstGeom>
              <a:noFill/>
            </p:spPr>
            <p:txBody>
              <a:bodyPr wrap="none" rtlCol="0" anchor="t">
                <a:spAutoFit/>
              </a:bodyPr>
              <a:p>
                <a:r>
                  <a:rPr lang="zh-CN" altLang="en-US" sz="2800">
                    <a:latin typeface="微软雅黑" panose="020B0503020204020204" pitchFamily="34" charset="-122"/>
                    <a:ea typeface="微软雅黑" panose="020B0503020204020204" pitchFamily="34" charset="-122"/>
                  </a:rPr>
                  <a:t>（</a:t>
                </a:r>
                <a:r>
                  <a:rPr lang="en-US" altLang="zh-CN" sz="2800">
                    <a:latin typeface="微软雅黑" panose="020B0503020204020204" pitchFamily="34" charset="-122"/>
                    <a:ea typeface="微软雅黑" panose="020B0503020204020204" pitchFamily="34" charset="-122"/>
                  </a:rPr>
                  <a:t>dm</a:t>
                </a:r>
                <a:r>
                  <a:rPr lang="zh-CN" altLang="en-US" sz="2800">
                    <a:latin typeface="微软雅黑" panose="020B0503020204020204" pitchFamily="34" charset="-122"/>
                    <a:ea typeface="微软雅黑" panose="020B0503020204020204" pitchFamily="34" charset="-122"/>
                  </a:rPr>
                  <a:t>）</a:t>
                </a:r>
                <a:endParaRPr lang="zh-CN" altLang="en-US" sz="2800">
                  <a:latin typeface="微软雅黑" panose="020B0503020204020204" pitchFamily="34" charset="-122"/>
                  <a:ea typeface="微软雅黑" panose="020B0503020204020204" pitchFamily="34" charset="-122"/>
                </a:endParaRPr>
              </a:p>
            </p:txBody>
          </p:sp>
          <p:grpSp>
            <p:nvGrpSpPr>
              <p:cNvPr id="105" name="Group 6"/>
              <p:cNvGrpSpPr/>
              <p:nvPr/>
            </p:nvGrpSpPr>
            <p:grpSpPr>
              <a:xfrm rot="0">
                <a:off x="10133" y="7328"/>
                <a:ext cx="1131" cy="1298"/>
                <a:chOff x="4787" y="2848"/>
                <a:chExt cx="452" cy="519"/>
              </a:xfrm>
            </p:grpSpPr>
            <p:sp>
              <p:nvSpPr>
                <p:cNvPr id="106" name="Text Box 7"/>
                <p:cNvSpPr txBox="1"/>
                <p:nvPr/>
              </p:nvSpPr>
              <p:spPr>
                <a:xfrm>
                  <a:off x="4787" y="2848"/>
                  <a:ext cx="452"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63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40</a:t>
                  </a:r>
                  <a:endParaRPr lang="en-US" altLang="zh-CN" sz="2800" dirty="0">
                    <a:solidFill>
                      <a:schemeClr val="tx1"/>
                    </a:solidFill>
                    <a:latin typeface="+mj-ea"/>
                    <a:ea typeface="+mj-ea"/>
                  </a:endParaRPr>
                </a:p>
              </p:txBody>
            </p:sp>
            <p:sp>
              <p:nvSpPr>
                <p:cNvPr id="107" name="Line 8"/>
                <p:cNvSpPr/>
                <p:nvPr/>
              </p:nvSpPr>
              <p:spPr>
                <a:xfrm>
                  <a:off x="4836" y="3070"/>
                  <a:ext cx="272" cy="0"/>
                </a:xfrm>
                <a:prstGeom prst="line">
                  <a:avLst/>
                </a:prstGeom>
                <a:ln w="22225" cap="flat" cmpd="sng">
                  <a:solidFill>
                    <a:schemeClr val="tx1"/>
                  </a:solidFill>
                  <a:prstDash val="solid"/>
                  <a:headEnd type="none" w="med" len="med"/>
                  <a:tailEnd type="none" w="med" len="med"/>
                </a:ln>
              </p:spPr>
            </p:sp>
          </p:grpSp>
        </p:gr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p:tgtEl>
                                          <p:spTgt spid="92"/>
                                        </p:tgtEl>
                                        <p:attrNameLst>
                                          <p:attrName>ppt_x</p:attrName>
                                        </p:attrNameLst>
                                      </p:cBhvr>
                                      <p:tavLst>
                                        <p:tav tm="0">
                                          <p:val>
                                            <p:strVal val="#ppt_x-#ppt_w*1.125000"/>
                                          </p:val>
                                        </p:tav>
                                        <p:tav tm="100000">
                                          <p:val>
                                            <p:strVal val="#ppt_x"/>
                                          </p:val>
                                        </p:tav>
                                      </p:tavLst>
                                    </p:anim>
                                    <p:animEffect transition="in" filter="wipe(right)">
                                      <p:cBhvr>
                                        <p:cTn id="8" dur="500"/>
                                        <p:tgtEl>
                                          <p:spTgt spid="92"/>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8" fill="hold" nodeType="clickEffect">
                                  <p:stCondLst>
                                    <p:cond delay="0"/>
                                  </p:stCondLst>
                                  <p:childTnLst>
                                    <p:set>
                                      <p:cBhvr>
                                        <p:cTn id="17" dur="1" fill="hold">
                                          <p:stCondLst>
                                            <p:cond delay="0"/>
                                          </p:stCondLst>
                                        </p:cTn>
                                        <p:tgtEl>
                                          <p:spTgt spid="96"/>
                                        </p:tgtEl>
                                        <p:attrNameLst>
                                          <p:attrName>style.visibility</p:attrName>
                                        </p:attrNameLst>
                                      </p:cBhvr>
                                      <p:to>
                                        <p:strVal val="visible"/>
                                      </p:to>
                                    </p:set>
                                    <p:anim calcmode="lin" valueType="num">
                                      <p:cBhvr additive="base">
                                        <p:cTn id="18" dur="500"/>
                                        <p:tgtEl>
                                          <p:spTgt spid="96"/>
                                        </p:tgtEl>
                                        <p:attrNameLst>
                                          <p:attrName>ppt_x</p:attrName>
                                        </p:attrNameLst>
                                      </p:cBhvr>
                                      <p:tavLst>
                                        <p:tav tm="0">
                                          <p:val>
                                            <p:strVal val="#ppt_x-#ppt_w*1.125000"/>
                                          </p:val>
                                        </p:tav>
                                        <p:tav tm="100000">
                                          <p:val>
                                            <p:strVal val="#ppt_x"/>
                                          </p:val>
                                        </p:tav>
                                      </p:tavLst>
                                    </p:anim>
                                    <p:animEffect transition="in" filter="wipe(right)">
                                      <p:cBhvr>
                                        <p:cTn id="19" dur="500"/>
                                        <p:tgtEl>
                                          <p:spTgt spid="96"/>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66"/>
                                        </p:tgtEl>
                                        <p:attrNameLst>
                                          <p:attrName>style.visibility</p:attrName>
                                        </p:attrNameLst>
                                      </p:cBhvr>
                                      <p:to>
                                        <p:strVal val="visible"/>
                                      </p:to>
                                    </p:set>
                                    <p:anim calcmode="lin" valueType="num">
                                      <p:cBhvr additive="base">
                                        <p:cTn id="24" dur="500"/>
                                        <p:tgtEl>
                                          <p:spTgt spid="66"/>
                                        </p:tgtEl>
                                        <p:attrNameLst>
                                          <p:attrName>ppt_y</p:attrName>
                                        </p:attrNameLst>
                                      </p:cBhvr>
                                      <p:tavLst>
                                        <p:tav tm="0">
                                          <p:val>
                                            <p:strVal val="#ppt_y+#ppt_h*1.125000"/>
                                          </p:val>
                                        </p:tav>
                                        <p:tav tm="100000">
                                          <p:val>
                                            <p:strVal val="#ppt_y"/>
                                          </p:val>
                                        </p:tav>
                                      </p:tavLst>
                                    </p:anim>
                                    <p:animEffect transition="in" filter="wipe(up)">
                                      <p:cBhvr>
                                        <p:cTn id="25" dur="500"/>
                                        <p:tgtEl>
                                          <p:spTgt spid="66"/>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nodeType="clickEffect">
                                  <p:stCondLst>
                                    <p:cond delay="0"/>
                                  </p:stCondLst>
                                  <p:childTnLst>
                                    <p:set>
                                      <p:cBhvr>
                                        <p:cTn id="29" dur="1" fill="hold">
                                          <p:stCondLst>
                                            <p:cond delay="0"/>
                                          </p:stCondLst>
                                        </p:cTn>
                                        <p:tgtEl>
                                          <p:spTgt spid="88"/>
                                        </p:tgtEl>
                                        <p:attrNameLst>
                                          <p:attrName>style.visibility</p:attrName>
                                        </p:attrNameLst>
                                      </p:cBhvr>
                                      <p:to>
                                        <p:strVal val="visible"/>
                                      </p:to>
                                    </p:set>
                                    <p:anim calcmode="lin" valueType="num">
                                      <p:cBhvr additive="base">
                                        <p:cTn id="30" dur="500"/>
                                        <p:tgtEl>
                                          <p:spTgt spid="88"/>
                                        </p:tgtEl>
                                        <p:attrNameLst>
                                          <p:attrName>ppt_y</p:attrName>
                                        </p:attrNameLst>
                                      </p:cBhvr>
                                      <p:tavLst>
                                        <p:tav tm="0">
                                          <p:val>
                                            <p:strVal val="#ppt_y+#ppt_h*1.125000"/>
                                          </p:val>
                                        </p:tav>
                                        <p:tav tm="100000">
                                          <p:val>
                                            <p:strVal val="#ppt_y"/>
                                          </p:val>
                                        </p:tav>
                                      </p:tavLst>
                                    </p:anim>
                                    <p:animEffect transition="in" filter="wipe(up)">
                                      <p:cBhvr>
                                        <p:cTn id="31" dur="500"/>
                                        <p:tgtEl>
                                          <p:spTgt spid="88"/>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nodeType="clickEffect">
                                  <p:stCondLst>
                                    <p:cond delay="0"/>
                                  </p:stCondLst>
                                  <p:childTnLst>
                                    <p:set>
                                      <p:cBhvr>
                                        <p:cTn id="35" dur="1" fill="hold">
                                          <p:stCondLst>
                                            <p:cond delay="0"/>
                                          </p:stCondLst>
                                        </p:cTn>
                                        <p:tgtEl>
                                          <p:spTgt spid="97"/>
                                        </p:tgtEl>
                                        <p:attrNameLst>
                                          <p:attrName>style.visibility</p:attrName>
                                        </p:attrNameLst>
                                      </p:cBhvr>
                                      <p:to>
                                        <p:strVal val="visible"/>
                                      </p:to>
                                    </p:set>
                                    <p:anim calcmode="lin" valueType="num">
                                      <p:cBhvr additive="base">
                                        <p:cTn id="36" dur="500"/>
                                        <p:tgtEl>
                                          <p:spTgt spid="97"/>
                                        </p:tgtEl>
                                        <p:attrNameLst>
                                          <p:attrName>ppt_y</p:attrName>
                                        </p:attrNameLst>
                                      </p:cBhvr>
                                      <p:tavLst>
                                        <p:tav tm="0">
                                          <p:val>
                                            <p:strVal val="#ppt_y+#ppt_h*1.125000"/>
                                          </p:val>
                                        </p:tav>
                                        <p:tav tm="100000">
                                          <p:val>
                                            <p:strVal val="#ppt_y"/>
                                          </p:val>
                                        </p:tav>
                                      </p:tavLst>
                                    </p:anim>
                                    <p:animEffect transition="in" filter="wipe(up)">
                                      <p:cBhvr>
                                        <p:cTn id="37" dur="500"/>
                                        <p:tgtEl>
                                          <p:spTgt spid="97"/>
                                        </p:tgtEl>
                                      </p:cBhvr>
                                    </p:animEffect>
                                  </p:childTnLst>
                                </p:cTn>
                              </p:par>
                            </p:childTnLst>
                          </p:cTn>
                        </p:par>
                      </p:childTnLst>
                    </p:cTn>
                  </p:par>
                  <p:par>
                    <p:cTn id="38" fill="hold">
                      <p:stCondLst>
                        <p:cond delay="indefinite"/>
                      </p:stCondLst>
                      <p:childTnLst>
                        <p:par>
                          <p:cTn id="39" fill="hold">
                            <p:stCondLst>
                              <p:cond delay="0"/>
                            </p:stCondLst>
                            <p:childTnLst>
                              <p:par>
                                <p:cTn id="40" presetID="23" presetClass="entr" presetSubtype="16" fill="hold" nodeType="clickEffect">
                                  <p:stCondLst>
                                    <p:cond delay="0"/>
                                  </p:stCondLst>
                                  <p:childTnLst>
                                    <p:set>
                                      <p:cBhvr>
                                        <p:cTn id="41" dur="1" fill="hold">
                                          <p:stCondLst>
                                            <p:cond delay="0"/>
                                          </p:stCondLst>
                                        </p:cTn>
                                        <p:tgtEl>
                                          <p:spTgt spid="111"/>
                                        </p:tgtEl>
                                        <p:attrNameLst>
                                          <p:attrName>style.visibility</p:attrName>
                                        </p:attrNameLst>
                                      </p:cBhvr>
                                      <p:to>
                                        <p:strVal val="visible"/>
                                      </p:to>
                                    </p:set>
                                    <p:anim calcmode="lin" valueType="num">
                                      <p:cBhvr>
                                        <p:cTn id="42" dur="500" fill="hold"/>
                                        <p:tgtEl>
                                          <p:spTgt spid="111"/>
                                        </p:tgtEl>
                                        <p:attrNameLst>
                                          <p:attrName>ppt_w</p:attrName>
                                        </p:attrNameLst>
                                      </p:cBhvr>
                                      <p:tavLst>
                                        <p:tav tm="0">
                                          <p:val>
                                            <p:fltVal val="0"/>
                                          </p:val>
                                        </p:tav>
                                        <p:tav tm="100000">
                                          <p:val>
                                            <p:strVal val="#ppt_w"/>
                                          </p:val>
                                        </p:tav>
                                      </p:tavLst>
                                    </p:anim>
                                    <p:anim calcmode="lin" valueType="num">
                                      <p:cBhvr>
                                        <p:cTn id="43" dur="500" fill="hold"/>
                                        <p:tgtEl>
                                          <p:spTgt spid="11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p:bldP spid="9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65" name="组合 64"/>
          <p:cNvGrpSpPr/>
          <p:nvPr/>
        </p:nvGrpSpPr>
        <p:grpSpPr>
          <a:xfrm>
            <a:off x="4375785" y="1108710"/>
            <a:ext cx="2771140" cy="1233170"/>
            <a:chOff x="6491" y="1826"/>
            <a:chExt cx="4364" cy="1942"/>
          </a:xfrm>
        </p:grpSpPr>
        <p:grpSp>
          <p:nvGrpSpPr>
            <p:cNvPr id="64" name="组合 63"/>
            <p:cNvGrpSpPr/>
            <p:nvPr/>
          </p:nvGrpSpPr>
          <p:grpSpPr>
            <a:xfrm>
              <a:off x="6491" y="1826"/>
              <a:ext cx="4364" cy="1942"/>
              <a:chOff x="6491" y="1826"/>
              <a:chExt cx="4364" cy="1942"/>
            </a:xfrm>
          </p:grpSpPr>
          <p:grpSp>
            <p:nvGrpSpPr>
              <p:cNvPr id="60" name="组合 59"/>
              <p:cNvGrpSpPr/>
              <p:nvPr/>
            </p:nvGrpSpPr>
            <p:grpSpPr>
              <a:xfrm rot="0">
                <a:off x="6491" y="1826"/>
                <a:ext cx="4365" cy="1942"/>
                <a:chOff x="1895" y="4083"/>
                <a:chExt cx="7143" cy="2324"/>
              </a:xfrm>
            </p:grpSpPr>
            <p:sp>
              <p:nvSpPr>
                <p:cNvPr id="61" name="圆角矩形 60"/>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2" name="圆角矩形 61"/>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3" name="圆角矩形 62"/>
              <p:cNvSpPr/>
              <p:nvPr/>
            </p:nvSpPr>
            <p:spPr>
              <a:xfrm>
                <a:off x="6621" y="1991"/>
                <a:ext cx="4082" cy="1587"/>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68" name="组合 67"/>
            <p:cNvGrpSpPr/>
            <p:nvPr/>
          </p:nvGrpSpPr>
          <p:grpSpPr>
            <a:xfrm rot="0">
              <a:off x="7460" y="2250"/>
              <a:ext cx="2417" cy="1298"/>
              <a:chOff x="10806" y="3081"/>
              <a:chExt cx="2417" cy="1298"/>
            </a:xfrm>
          </p:grpSpPr>
          <p:sp>
            <p:nvSpPr>
              <p:cNvPr id="72" name="文本框 71"/>
              <p:cNvSpPr txBox="1"/>
              <p:nvPr/>
            </p:nvSpPr>
            <p:spPr>
              <a:xfrm>
                <a:off x="10806" y="3225"/>
                <a:ext cx="2417" cy="822"/>
              </a:xfrm>
              <a:prstGeom prst="rect">
                <a:avLst/>
              </a:prstGeom>
              <a:noFill/>
            </p:spPr>
            <p:txBody>
              <a:bodyPr wrap="none" rtlCol="0" anchor="t">
                <a:spAutoFit/>
              </a:bodyPr>
              <a:p>
                <a:r>
                  <a:rPr lang="en-US" altLang="zh-CN" sz="2800">
                    <a:latin typeface="Arial" panose="020B0604020202020204" pitchFamily="34" charset="0"/>
                  </a:rPr>
                  <a:t>2.1</a:t>
                </a:r>
                <a:r>
                  <a:rPr lang="zh-CN" altLang="en-US" sz="2800">
                    <a:latin typeface="Arial" panose="020B0604020202020204" pitchFamily="34" charset="0"/>
                  </a:rPr>
                  <a:t>×</a:t>
                </a:r>
                <a:r>
                  <a:rPr lang="en-US" altLang="zh-CN" sz="2800">
                    <a:latin typeface="Arial" panose="020B0604020202020204" pitchFamily="34" charset="0"/>
                  </a:rPr>
                  <a:t>      </a:t>
                </a:r>
                <a:endParaRPr lang="en-US" altLang="zh-CN" sz="2800">
                  <a:latin typeface="Arial" panose="020B0604020202020204" pitchFamily="34" charset="0"/>
                </a:endParaRPr>
              </a:p>
            </p:txBody>
          </p:sp>
          <p:grpSp>
            <p:nvGrpSpPr>
              <p:cNvPr id="69" name="Group 6"/>
              <p:cNvGrpSpPr/>
              <p:nvPr/>
            </p:nvGrpSpPr>
            <p:grpSpPr>
              <a:xfrm>
                <a:off x="12186" y="3081"/>
                <a:ext cx="908" cy="1298"/>
                <a:chOff x="4876" y="2848"/>
                <a:chExt cx="363" cy="519"/>
              </a:xfrm>
            </p:grpSpPr>
            <p:sp>
              <p:nvSpPr>
                <p:cNvPr id="70" name="Text Box 7"/>
                <p:cNvSpPr txBox="1"/>
                <p:nvPr/>
              </p:nvSpPr>
              <p:spPr>
                <a:xfrm>
                  <a:off x="4876" y="2848"/>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4</a:t>
                  </a:r>
                  <a:endParaRPr lang="en-US" altLang="zh-CN" sz="2800" dirty="0">
                    <a:solidFill>
                      <a:schemeClr val="tx1"/>
                    </a:solidFill>
                    <a:latin typeface="+mj-ea"/>
                    <a:ea typeface="+mj-ea"/>
                  </a:endParaRPr>
                </a:p>
              </p:txBody>
            </p:sp>
            <p:sp>
              <p:nvSpPr>
                <p:cNvPr id="71"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grpSp>
      <p:grpSp>
        <p:nvGrpSpPr>
          <p:cNvPr id="66" name="组合 65"/>
          <p:cNvGrpSpPr/>
          <p:nvPr/>
        </p:nvGrpSpPr>
        <p:grpSpPr>
          <a:xfrm rot="0">
            <a:off x="6292850" y="2750185"/>
            <a:ext cx="1534795" cy="824230"/>
            <a:chOff x="10806" y="3081"/>
            <a:chExt cx="2417" cy="1298"/>
          </a:xfrm>
        </p:grpSpPr>
        <p:sp>
          <p:nvSpPr>
            <p:cNvPr id="67" name="文本框 66"/>
            <p:cNvSpPr txBox="1"/>
            <p:nvPr/>
          </p:nvSpPr>
          <p:spPr>
            <a:xfrm>
              <a:off x="10806" y="3225"/>
              <a:ext cx="2417" cy="822"/>
            </a:xfrm>
            <a:prstGeom prst="rect">
              <a:avLst/>
            </a:prstGeom>
            <a:noFill/>
          </p:spPr>
          <p:txBody>
            <a:bodyPr wrap="none" rtlCol="0" anchor="t">
              <a:spAutoFit/>
            </a:bodyPr>
            <a:p>
              <a:r>
                <a:rPr lang="en-US" altLang="zh-CN" sz="2800">
                  <a:latin typeface="Arial" panose="020B0604020202020204" pitchFamily="34" charset="0"/>
                </a:rPr>
                <a:t>2.1</a:t>
              </a:r>
              <a:r>
                <a:rPr lang="zh-CN" altLang="en-US" sz="2800">
                  <a:latin typeface="Arial" panose="020B0604020202020204" pitchFamily="34" charset="0"/>
                </a:rPr>
                <a:t>×</a:t>
              </a:r>
              <a:r>
                <a:rPr lang="en-US" altLang="zh-CN" sz="2800">
                  <a:latin typeface="Arial" panose="020B0604020202020204" pitchFamily="34" charset="0"/>
                </a:rPr>
                <a:t>      </a:t>
              </a:r>
              <a:endParaRPr lang="en-US" altLang="zh-CN" sz="2800">
                <a:latin typeface="Arial" panose="020B0604020202020204" pitchFamily="34" charset="0"/>
              </a:endParaRPr>
            </a:p>
          </p:txBody>
        </p:sp>
        <p:grpSp>
          <p:nvGrpSpPr>
            <p:cNvPr id="73" name="Group 6"/>
            <p:cNvGrpSpPr/>
            <p:nvPr/>
          </p:nvGrpSpPr>
          <p:grpSpPr>
            <a:xfrm>
              <a:off x="12186" y="3081"/>
              <a:ext cx="908" cy="1298"/>
              <a:chOff x="4876" y="2848"/>
              <a:chExt cx="363" cy="519"/>
            </a:xfrm>
          </p:grpSpPr>
          <p:sp>
            <p:nvSpPr>
              <p:cNvPr id="74" name="Text Box 7"/>
              <p:cNvSpPr txBox="1"/>
              <p:nvPr/>
            </p:nvSpPr>
            <p:spPr>
              <a:xfrm>
                <a:off x="4876" y="2848"/>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4</a:t>
                </a:r>
                <a:endParaRPr lang="en-US" altLang="zh-CN" sz="2800" dirty="0">
                  <a:solidFill>
                    <a:schemeClr val="tx1"/>
                  </a:solidFill>
                  <a:latin typeface="+mj-ea"/>
                  <a:ea typeface="+mj-ea"/>
                </a:endParaRPr>
              </a:p>
            </p:txBody>
          </p:sp>
          <p:sp>
            <p:nvSpPr>
              <p:cNvPr id="75"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grpSp>
        <p:nvGrpSpPr>
          <p:cNvPr id="88" name="组合 87"/>
          <p:cNvGrpSpPr/>
          <p:nvPr/>
        </p:nvGrpSpPr>
        <p:grpSpPr>
          <a:xfrm>
            <a:off x="5777865" y="3907790"/>
            <a:ext cx="2939415" cy="538480"/>
            <a:chOff x="8813" y="7540"/>
            <a:chExt cx="4629" cy="848"/>
          </a:xfrm>
        </p:grpSpPr>
        <p:sp>
          <p:nvSpPr>
            <p:cNvPr id="76" name="文本框 75"/>
            <p:cNvSpPr txBox="1"/>
            <p:nvPr/>
          </p:nvSpPr>
          <p:spPr>
            <a:xfrm>
              <a:off x="8813" y="7566"/>
              <a:ext cx="927" cy="822"/>
            </a:xfrm>
            <a:prstGeom prst="rect">
              <a:avLst/>
            </a:prstGeom>
            <a:noFill/>
          </p:spPr>
          <p:txBody>
            <a:bodyPr wrap="none" rtlCol="0">
              <a:spAutoFit/>
            </a:bodyPr>
            <a:p>
              <a:r>
                <a:rPr lang="en-US" altLang="zh-CN" sz="2800"/>
                <a:t>=  </a:t>
              </a:r>
              <a:endParaRPr lang="en-US" altLang="zh-CN" sz="2800"/>
            </a:p>
          </p:txBody>
        </p:sp>
        <p:sp>
          <p:nvSpPr>
            <p:cNvPr id="78" name="文本框 77"/>
            <p:cNvSpPr txBox="1"/>
            <p:nvPr/>
          </p:nvSpPr>
          <p:spPr>
            <a:xfrm>
              <a:off x="9624" y="7540"/>
              <a:ext cx="3818" cy="822"/>
            </a:xfrm>
            <a:prstGeom prst="rect">
              <a:avLst/>
            </a:prstGeom>
            <a:noFill/>
          </p:spPr>
          <p:txBody>
            <a:bodyPr wrap="none" rtlCol="0" anchor="t">
              <a:spAutoFit/>
            </a:bodyPr>
            <a:p>
              <a:r>
                <a:rPr lang="en-US" altLang="zh-CN" sz="2800">
                  <a:latin typeface="Arial" panose="020B0604020202020204" pitchFamily="34" charset="0"/>
                </a:rPr>
                <a:t>2.1 </a:t>
              </a:r>
              <a:r>
                <a:rPr lang="zh-CN" altLang="en-US" sz="2800">
                  <a:latin typeface="Arial" panose="020B0604020202020204" pitchFamily="34" charset="0"/>
                </a:rPr>
                <a:t>×</a:t>
              </a:r>
              <a:r>
                <a:rPr lang="en-US" altLang="zh-CN" sz="2800">
                  <a:latin typeface="Arial" panose="020B0604020202020204" pitchFamily="34" charset="0"/>
                </a:rPr>
                <a:t> 0.75      </a:t>
              </a:r>
              <a:endParaRPr lang="en-US" altLang="zh-CN" sz="2800">
                <a:latin typeface="Arial" panose="020B0604020202020204" pitchFamily="34" charset="0"/>
              </a:endParaRPr>
            </a:p>
          </p:txBody>
        </p:sp>
      </p:grpSp>
      <p:grpSp>
        <p:nvGrpSpPr>
          <p:cNvPr id="111" name="组合 110"/>
          <p:cNvGrpSpPr/>
          <p:nvPr/>
        </p:nvGrpSpPr>
        <p:grpSpPr>
          <a:xfrm>
            <a:off x="2110740" y="2709545"/>
            <a:ext cx="2990850" cy="766445"/>
            <a:chOff x="3324" y="4267"/>
            <a:chExt cx="4710" cy="1207"/>
          </a:xfrm>
        </p:grpSpPr>
        <p:sp>
          <p:nvSpPr>
            <p:cNvPr id="109" name="圆角矩形 108"/>
            <p:cNvSpPr/>
            <p:nvPr/>
          </p:nvSpPr>
          <p:spPr>
            <a:xfrm>
              <a:off x="3324" y="4267"/>
              <a:ext cx="4710" cy="1207"/>
            </a:xfrm>
            <a:prstGeom prst="roundRect">
              <a:avLst/>
            </a:prstGeom>
            <a:solidFill>
              <a:srgbClr val="FF0000">
                <a:alpha val="77000"/>
              </a:srgbClr>
            </a:solidFill>
            <a:ln>
              <a:solidFill>
                <a:srgbClr val="FFFF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9" name="文本框 88"/>
            <p:cNvSpPr txBox="1"/>
            <p:nvPr/>
          </p:nvSpPr>
          <p:spPr>
            <a:xfrm>
              <a:off x="3595" y="4466"/>
              <a:ext cx="1408" cy="822"/>
            </a:xfrm>
            <a:prstGeom prst="rect">
              <a:avLst/>
            </a:prstGeom>
            <a:noFill/>
          </p:spPr>
          <p:txBody>
            <a:bodyPr wrap="none" rtlCol="0">
              <a:spAutoFit/>
            </a:bodyPr>
            <a:p>
              <a:r>
                <a:rPr lang="zh-CN" altLang="en-US" sz="2800"/>
                <a:t>分数</a:t>
              </a:r>
              <a:endParaRPr lang="zh-CN" altLang="en-US" sz="2800"/>
            </a:p>
          </p:txBody>
        </p:sp>
        <p:sp>
          <p:nvSpPr>
            <p:cNvPr id="90" name="文本框 89"/>
            <p:cNvSpPr txBox="1"/>
            <p:nvPr/>
          </p:nvSpPr>
          <p:spPr>
            <a:xfrm>
              <a:off x="6193" y="4466"/>
              <a:ext cx="1408" cy="822"/>
            </a:xfrm>
            <a:prstGeom prst="rect">
              <a:avLst/>
            </a:prstGeom>
            <a:noFill/>
          </p:spPr>
          <p:txBody>
            <a:bodyPr wrap="none" rtlCol="0">
              <a:spAutoFit/>
            </a:bodyPr>
            <a:p>
              <a:r>
                <a:rPr lang="zh-CN" altLang="en-US" sz="2800"/>
                <a:t>小数</a:t>
              </a:r>
              <a:endParaRPr lang="zh-CN" altLang="en-US" sz="2800"/>
            </a:p>
          </p:txBody>
        </p:sp>
        <p:sp>
          <p:nvSpPr>
            <p:cNvPr id="91" name="右箭头 90"/>
            <p:cNvSpPr/>
            <p:nvPr/>
          </p:nvSpPr>
          <p:spPr>
            <a:xfrm>
              <a:off x="5163" y="4676"/>
              <a:ext cx="964" cy="397"/>
            </a:xfrm>
            <a:prstGeom prst="rightArrow">
              <a:avLst>
                <a:gd name="adj1" fmla="val 50000"/>
                <a:gd name="adj2" fmla="val 8737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92" name="文本框 91"/>
          <p:cNvSpPr txBox="1"/>
          <p:nvPr/>
        </p:nvSpPr>
        <p:spPr>
          <a:xfrm>
            <a:off x="3971925" y="3848100"/>
            <a:ext cx="893445" cy="521970"/>
          </a:xfrm>
          <a:prstGeom prst="rect">
            <a:avLst/>
          </a:prstGeom>
          <a:noFill/>
        </p:spPr>
        <p:txBody>
          <a:bodyPr wrap="none" rtlCol="0">
            <a:spAutoFit/>
          </a:bodyPr>
          <a:p>
            <a:r>
              <a:rPr lang="en-US" altLang="zh-CN" sz="2800">
                <a:latin typeface="微软雅黑" panose="020B0503020204020204" pitchFamily="34" charset="-122"/>
                <a:ea typeface="微软雅黑" panose="020B0503020204020204" pitchFamily="34" charset="-122"/>
              </a:rPr>
              <a:t>0.75</a:t>
            </a:r>
            <a:endParaRPr lang="en-US" altLang="zh-CN" sz="2800">
              <a:latin typeface="微软雅黑" panose="020B0503020204020204" pitchFamily="34" charset="-122"/>
              <a:ea typeface="微软雅黑" panose="020B0503020204020204" pitchFamily="34" charset="-122"/>
            </a:endParaRPr>
          </a:p>
        </p:txBody>
      </p:sp>
      <p:sp>
        <p:nvSpPr>
          <p:cNvPr id="93" name="右箭头 92"/>
          <p:cNvSpPr/>
          <p:nvPr/>
        </p:nvSpPr>
        <p:spPr>
          <a:xfrm>
            <a:off x="3215005" y="3964305"/>
            <a:ext cx="612000" cy="252000"/>
          </a:xfrm>
          <a:prstGeom prst="rightArrow">
            <a:avLst>
              <a:gd name="adj1" fmla="val 50000"/>
              <a:gd name="adj2" fmla="val 8737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6" name="组合 95"/>
          <p:cNvGrpSpPr/>
          <p:nvPr/>
        </p:nvGrpSpPr>
        <p:grpSpPr>
          <a:xfrm>
            <a:off x="2498725" y="3723005"/>
            <a:ext cx="741680" cy="823595"/>
            <a:chOff x="7789" y="6630"/>
            <a:chExt cx="1168" cy="1297"/>
          </a:xfrm>
        </p:grpSpPr>
        <p:sp>
          <p:nvSpPr>
            <p:cNvPr id="94" name="Text Box 7"/>
            <p:cNvSpPr txBox="1"/>
            <p:nvPr/>
          </p:nvSpPr>
          <p:spPr>
            <a:xfrm>
              <a:off x="7826" y="6630"/>
              <a:ext cx="1131" cy="1297"/>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4</a:t>
              </a:r>
              <a:endParaRPr lang="en-US" altLang="zh-CN" sz="2800" dirty="0">
                <a:solidFill>
                  <a:schemeClr val="tx1"/>
                </a:solidFill>
                <a:latin typeface="+mj-ea"/>
                <a:ea typeface="+mj-ea"/>
              </a:endParaRPr>
            </a:p>
          </p:txBody>
        </p:sp>
        <p:sp>
          <p:nvSpPr>
            <p:cNvPr id="95" name="Line 8"/>
            <p:cNvSpPr/>
            <p:nvPr/>
          </p:nvSpPr>
          <p:spPr>
            <a:xfrm>
              <a:off x="7789" y="7185"/>
              <a:ext cx="680" cy="0"/>
            </a:xfrm>
            <a:prstGeom prst="line">
              <a:avLst/>
            </a:prstGeom>
            <a:ln w="22225" cap="flat" cmpd="sng">
              <a:solidFill>
                <a:schemeClr val="tx1"/>
              </a:solidFill>
              <a:prstDash val="solid"/>
              <a:headEnd type="none" w="med" len="med"/>
              <a:tailEnd type="none" w="med" len="med"/>
            </a:ln>
          </p:spPr>
        </p:sp>
      </p:grpSp>
      <p:grpSp>
        <p:nvGrpSpPr>
          <p:cNvPr id="97" name="组合 96"/>
          <p:cNvGrpSpPr/>
          <p:nvPr/>
        </p:nvGrpSpPr>
        <p:grpSpPr>
          <a:xfrm>
            <a:off x="5784215" y="4966335"/>
            <a:ext cx="2895600" cy="571500"/>
            <a:chOff x="8813" y="7488"/>
            <a:chExt cx="4560" cy="900"/>
          </a:xfrm>
        </p:grpSpPr>
        <p:sp>
          <p:nvSpPr>
            <p:cNvPr id="98" name="文本框 97"/>
            <p:cNvSpPr txBox="1"/>
            <p:nvPr/>
          </p:nvSpPr>
          <p:spPr>
            <a:xfrm>
              <a:off x="8813" y="7566"/>
              <a:ext cx="927" cy="822"/>
            </a:xfrm>
            <a:prstGeom prst="rect">
              <a:avLst/>
            </a:prstGeom>
            <a:noFill/>
          </p:spPr>
          <p:txBody>
            <a:bodyPr wrap="none" rtlCol="0">
              <a:spAutoFit/>
            </a:bodyPr>
            <a:p>
              <a:r>
                <a:rPr lang="en-US" altLang="zh-CN" sz="2800"/>
                <a:t>=  </a:t>
              </a:r>
              <a:endParaRPr lang="en-US" altLang="zh-CN" sz="2800"/>
            </a:p>
          </p:txBody>
        </p:sp>
        <p:sp>
          <p:nvSpPr>
            <p:cNvPr id="101" name="文本框 100"/>
            <p:cNvSpPr txBox="1"/>
            <p:nvPr/>
          </p:nvSpPr>
          <p:spPr>
            <a:xfrm>
              <a:off x="9635" y="7488"/>
              <a:ext cx="3738" cy="822"/>
            </a:xfrm>
            <a:prstGeom prst="rect">
              <a:avLst/>
            </a:prstGeom>
            <a:noFill/>
          </p:spPr>
          <p:txBody>
            <a:bodyPr wrap="none" rtlCol="0" anchor="t">
              <a:spAutoFit/>
            </a:bodyPr>
            <a:p>
              <a:r>
                <a:rPr lang="en-US" altLang="zh-CN" sz="2800">
                  <a:latin typeface="微软雅黑" panose="020B0503020204020204" pitchFamily="34" charset="-122"/>
                  <a:ea typeface="微软雅黑" panose="020B0503020204020204" pitchFamily="34" charset="-122"/>
                </a:rPr>
                <a:t>1.575</a:t>
              </a:r>
              <a:r>
                <a:rPr lang="zh-CN" altLang="en-US" sz="2800">
                  <a:latin typeface="微软雅黑" panose="020B0503020204020204" pitchFamily="34" charset="-122"/>
                  <a:ea typeface="微软雅黑" panose="020B0503020204020204" pitchFamily="34" charset="-122"/>
                </a:rPr>
                <a:t>（</a:t>
              </a:r>
              <a:r>
                <a:rPr lang="en-US" altLang="zh-CN" sz="2800">
                  <a:latin typeface="微软雅黑" panose="020B0503020204020204" pitchFamily="34" charset="-122"/>
                  <a:ea typeface="微软雅黑" panose="020B0503020204020204" pitchFamily="34" charset="-122"/>
                </a:rPr>
                <a:t>dm</a:t>
              </a:r>
              <a:r>
                <a:rPr lang="zh-CN" altLang="en-US" sz="2800">
                  <a:latin typeface="微软雅黑" panose="020B0503020204020204" pitchFamily="34" charset="-122"/>
                  <a:ea typeface="微软雅黑" panose="020B0503020204020204" pitchFamily="34" charset="-122"/>
                </a:rPr>
                <a:t>）</a:t>
              </a:r>
              <a:endParaRPr lang="zh-CN" altLang="en-US" sz="280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p:tgtEl>
                                          <p:spTgt spid="96"/>
                                        </p:tgtEl>
                                        <p:attrNameLst>
                                          <p:attrName>ppt_x</p:attrName>
                                        </p:attrNameLst>
                                      </p:cBhvr>
                                      <p:tavLst>
                                        <p:tav tm="0">
                                          <p:val>
                                            <p:strVal val="#ppt_x-#ppt_w*1.125000"/>
                                          </p:val>
                                        </p:tav>
                                        <p:tav tm="100000">
                                          <p:val>
                                            <p:strVal val="#ppt_x"/>
                                          </p:val>
                                        </p:tav>
                                      </p:tavLst>
                                    </p:anim>
                                    <p:animEffect transition="in" filter="wipe(right)">
                                      <p:cBhvr>
                                        <p:cTn id="8" dur="500"/>
                                        <p:tgtEl>
                                          <p:spTgt spid="96"/>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8" fill="hold" grpId="0" nodeType="clickEffect">
                                  <p:stCondLst>
                                    <p:cond delay="0"/>
                                  </p:stCondLst>
                                  <p:childTnLst>
                                    <p:set>
                                      <p:cBhvr>
                                        <p:cTn id="17" dur="1" fill="hold">
                                          <p:stCondLst>
                                            <p:cond delay="0"/>
                                          </p:stCondLst>
                                        </p:cTn>
                                        <p:tgtEl>
                                          <p:spTgt spid="92"/>
                                        </p:tgtEl>
                                        <p:attrNameLst>
                                          <p:attrName>style.visibility</p:attrName>
                                        </p:attrNameLst>
                                      </p:cBhvr>
                                      <p:to>
                                        <p:strVal val="visible"/>
                                      </p:to>
                                    </p:set>
                                    <p:anim calcmode="lin" valueType="num">
                                      <p:cBhvr additive="base">
                                        <p:cTn id="18" dur="500"/>
                                        <p:tgtEl>
                                          <p:spTgt spid="92"/>
                                        </p:tgtEl>
                                        <p:attrNameLst>
                                          <p:attrName>ppt_x</p:attrName>
                                        </p:attrNameLst>
                                      </p:cBhvr>
                                      <p:tavLst>
                                        <p:tav tm="0">
                                          <p:val>
                                            <p:strVal val="#ppt_x-#ppt_w*1.125000"/>
                                          </p:val>
                                        </p:tav>
                                        <p:tav tm="100000">
                                          <p:val>
                                            <p:strVal val="#ppt_x"/>
                                          </p:val>
                                        </p:tav>
                                      </p:tavLst>
                                    </p:anim>
                                    <p:animEffect transition="in" filter="wipe(right)">
                                      <p:cBhvr>
                                        <p:cTn id="19" dur="500"/>
                                        <p:tgtEl>
                                          <p:spTgt spid="92"/>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66"/>
                                        </p:tgtEl>
                                        <p:attrNameLst>
                                          <p:attrName>style.visibility</p:attrName>
                                        </p:attrNameLst>
                                      </p:cBhvr>
                                      <p:to>
                                        <p:strVal val="visible"/>
                                      </p:to>
                                    </p:set>
                                    <p:anim calcmode="lin" valueType="num">
                                      <p:cBhvr additive="base">
                                        <p:cTn id="24" dur="500"/>
                                        <p:tgtEl>
                                          <p:spTgt spid="66"/>
                                        </p:tgtEl>
                                        <p:attrNameLst>
                                          <p:attrName>ppt_y</p:attrName>
                                        </p:attrNameLst>
                                      </p:cBhvr>
                                      <p:tavLst>
                                        <p:tav tm="0">
                                          <p:val>
                                            <p:strVal val="#ppt_y+#ppt_h*1.125000"/>
                                          </p:val>
                                        </p:tav>
                                        <p:tav tm="100000">
                                          <p:val>
                                            <p:strVal val="#ppt_y"/>
                                          </p:val>
                                        </p:tav>
                                      </p:tavLst>
                                    </p:anim>
                                    <p:animEffect transition="in" filter="wipe(up)">
                                      <p:cBhvr>
                                        <p:cTn id="25" dur="500"/>
                                        <p:tgtEl>
                                          <p:spTgt spid="66"/>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nodeType="clickEffect">
                                  <p:stCondLst>
                                    <p:cond delay="0"/>
                                  </p:stCondLst>
                                  <p:childTnLst>
                                    <p:set>
                                      <p:cBhvr>
                                        <p:cTn id="29" dur="1" fill="hold">
                                          <p:stCondLst>
                                            <p:cond delay="0"/>
                                          </p:stCondLst>
                                        </p:cTn>
                                        <p:tgtEl>
                                          <p:spTgt spid="88"/>
                                        </p:tgtEl>
                                        <p:attrNameLst>
                                          <p:attrName>style.visibility</p:attrName>
                                        </p:attrNameLst>
                                      </p:cBhvr>
                                      <p:to>
                                        <p:strVal val="visible"/>
                                      </p:to>
                                    </p:set>
                                    <p:anim calcmode="lin" valueType="num">
                                      <p:cBhvr additive="base">
                                        <p:cTn id="30" dur="500"/>
                                        <p:tgtEl>
                                          <p:spTgt spid="88"/>
                                        </p:tgtEl>
                                        <p:attrNameLst>
                                          <p:attrName>ppt_y</p:attrName>
                                        </p:attrNameLst>
                                      </p:cBhvr>
                                      <p:tavLst>
                                        <p:tav tm="0">
                                          <p:val>
                                            <p:strVal val="#ppt_y+#ppt_h*1.125000"/>
                                          </p:val>
                                        </p:tav>
                                        <p:tav tm="100000">
                                          <p:val>
                                            <p:strVal val="#ppt_y"/>
                                          </p:val>
                                        </p:tav>
                                      </p:tavLst>
                                    </p:anim>
                                    <p:animEffect transition="in" filter="wipe(up)">
                                      <p:cBhvr>
                                        <p:cTn id="31" dur="500"/>
                                        <p:tgtEl>
                                          <p:spTgt spid="88"/>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nodeType="clickEffect">
                                  <p:stCondLst>
                                    <p:cond delay="0"/>
                                  </p:stCondLst>
                                  <p:childTnLst>
                                    <p:set>
                                      <p:cBhvr>
                                        <p:cTn id="35" dur="1" fill="hold">
                                          <p:stCondLst>
                                            <p:cond delay="0"/>
                                          </p:stCondLst>
                                        </p:cTn>
                                        <p:tgtEl>
                                          <p:spTgt spid="97"/>
                                        </p:tgtEl>
                                        <p:attrNameLst>
                                          <p:attrName>style.visibility</p:attrName>
                                        </p:attrNameLst>
                                      </p:cBhvr>
                                      <p:to>
                                        <p:strVal val="visible"/>
                                      </p:to>
                                    </p:set>
                                    <p:anim calcmode="lin" valueType="num">
                                      <p:cBhvr additive="base">
                                        <p:cTn id="36" dur="500"/>
                                        <p:tgtEl>
                                          <p:spTgt spid="97"/>
                                        </p:tgtEl>
                                        <p:attrNameLst>
                                          <p:attrName>ppt_y</p:attrName>
                                        </p:attrNameLst>
                                      </p:cBhvr>
                                      <p:tavLst>
                                        <p:tav tm="0">
                                          <p:val>
                                            <p:strVal val="#ppt_y+#ppt_h*1.125000"/>
                                          </p:val>
                                        </p:tav>
                                        <p:tav tm="100000">
                                          <p:val>
                                            <p:strVal val="#ppt_y"/>
                                          </p:val>
                                        </p:tav>
                                      </p:tavLst>
                                    </p:anim>
                                    <p:animEffect transition="in" filter="wipe(up)">
                                      <p:cBhvr>
                                        <p:cTn id="37" dur="500"/>
                                        <p:tgtEl>
                                          <p:spTgt spid="97"/>
                                        </p:tgtEl>
                                      </p:cBhvr>
                                    </p:animEffect>
                                  </p:childTnLst>
                                </p:cTn>
                              </p:par>
                            </p:childTnLst>
                          </p:cTn>
                        </p:par>
                      </p:childTnLst>
                    </p:cTn>
                  </p:par>
                  <p:par>
                    <p:cTn id="38" fill="hold">
                      <p:stCondLst>
                        <p:cond delay="indefinite"/>
                      </p:stCondLst>
                      <p:childTnLst>
                        <p:par>
                          <p:cTn id="39" fill="hold">
                            <p:stCondLst>
                              <p:cond delay="0"/>
                            </p:stCondLst>
                            <p:childTnLst>
                              <p:par>
                                <p:cTn id="40" presetID="23" presetClass="entr" presetSubtype="16" fill="hold" nodeType="clickEffect">
                                  <p:stCondLst>
                                    <p:cond delay="0"/>
                                  </p:stCondLst>
                                  <p:childTnLst>
                                    <p:set>
                                      <p:cBhvr>
                                        <p:cTn id="41" dur="1" fill="hold">
                                          <p:stCondLst>
                                            <p:cond delay="0"/>
                                          </p:stCondLst>
                                        </p:cTn>
                                        <p:tgtEl>
                                          <p:spTgt spid="111"/>
                                        </p:tgtEl>
                                        <p:attrNameLst>
                                          <p:attrName>style.visibility</p:attrName>
                                        </p:attrNameLst>
                                      </p:cBhvr>
                                      <p:to>
                                        <p:strVal val="visible"/>
                                      </p:to>
                                    </p:set>
                                    <p:anim calcmode="lin" valueType="num">
                                      <p:cBhvr>
                                        <p:cTn id="42" dur="500" fill="hold"/>
                                        <p:tgtEl>
                                          <p:spTgt spid="111"/>
                                        </p:tgtEl>
                                        <p:attrNameLst>
                                          <p:attrName>ppt_w</p:attrName>
                                        </p:attrNameLst>
                                      </p:cBhvr>
                                      <p:tavLst>
                                        <p:tav tm="0">
                                          <p:val>
                                            <p:fltVal val="0"/>
                                          </p:val>
                                        </p:tav>
                                        <p:tav tm="100000">
                                          <p:val>
                                            <p:strVal val="#ppt_w"/>
                                          </p:val>
                                        </p:tav>
                                      </p:tavLst>
                                    </p:anim>
                                    <p:anim calcmode="lin" valueType="num">
                                      <p:cBhvr>
                                        <p:cTn id="43" dur="500" fill="hold"/>
                                        <p:tgtEl>
                                          <p:spTgt spid="11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p:bldP spid="93"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65" name="组合 64"/>
          <p:cNvGrpSpPr/>
          <p:nvPr/>
        </p:nvGrpSpPr>
        <p:grpSpPr>
          <a:xfrm>
            <a:off x="4375785" y="1108710"/>
            <a:ext cx="2771140" cy="1233170"/>
            <a:chOff x="6491" y="1826"/>
            <a:chExt cx="4364" cy="1942"/>
          </a:xfrm>
        </p:grpSpPr>
        <p:grpSp>
          <p:nvGrpSpPr>
            <p:cNvPr id="64" name="组合 63"/>
            <p:cNvGrpSpPr/>
            <p:nvPr/>
          </p:nvGrpSpPr>
          <p:grpSpPr>
            <a:xfrm>
              <a:off x="6491" y="1826"/>
              <a:ext cx="4364" cy="1942"/>
              <a:chOff x="6491" y="1826"/>
              <a:chExt cx="4364" cy="1942"/>
            </a:xfrm>
          </p:grpSpPr>
          <p:grpSp>
            <p:nvGrpSpPr>
              <p:cNvPr id="60" name="组合 59"/>
              <p:cNvGrpSpPr/>
              <p:nvPr/>
            </p:nvGrpSpPr>
            <p:grpSpPr>
              <a:xfrm rot="0">
                <a:off x="6491" y="1826"/>
                <a:ext cx="4365" cy="1942"/>
                <a:chOff x="1895" y="4083"/>
                <a:chExt cx="7143" cy="2324"/>
              </a:xfrm>
            </p:grpSpPr>
            <p:sp>
              <p:nvSpPr>
                <p:cNvPr id="61" name="圆角矩形 60"/>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2" name="圆角矩形 61"/>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3" name="圆角矩形 62"/>
              <p:cNvSpPr/>
              <p:nvPr/>
            </p:nvSpPr>
            <p:spPr>
              <a:xfrm>
                <a:off x="6621" y="1991"/>
                <a:ext cx="4082" cy="1587"/>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68" name="组合 67"/>
            <p:cNvGrpSpPr/>
            <p:nvPr/>
          </p:nvGrpSpPr>
          <p:grpSpPr>
            <a:xfrm rot="0">
              <a:off x="7460" y="2250"/>
              <a:ext cx="2417" cy="1298"/>
              <a:chOff x="10806" y="3081"/>
              <a:chExt cx="2417" cy="1298"/>
            </a:xfrm>
          </p:grpSpPr>
          <p:sp>
            <p:nvSpPr>
              <p:cNvPr id="72" name="文本框 71"/>
              <p:cNvSpPr txBox="1"/>
              <p:nvPr/>
            </p:nvSpPr>
            <p:spPr>
              <a:xfrm>
                <a:off x="10806" y="3225"/>
                <a:ext cx="2417" cy="822"/>
              </a:xfrm>
              <a:prstGeom prst="rect">
                <a:avLst/>
              </a:prstGeom>
              <a:noFill/>
            </p:spPr>
            <p:txBody>
              <a:bodyPr wrap="none" rtlCol="0" anchor="t">
                <a:spAutoFit/>
              </a:bodyPr>
              <a:p>
                <a:r>
                  <a:rPr lang="en-US" altLang="zh-CN" sz="2800">
                    <a:latin typeface="Arial" panose="020B0604020202020204" pitchFamily="34" charset="0"/>
                  </a:rPr>
                  <a:t>2.1</a:t>
                </a:r>
                <a:r>
                  <a:rPr lang="zh-CN" altLang="en-US" sz="2800">
                    <a:latin typeface="Arial" panose="020B0604020202020204" pitchFamily="34" charset="0"/>
                  </a:rPr>
                  <a:t>×</a:t>
                </a:r>
                <a:r>
                  <a:rPr lang="en-US" altLang="zh-CN" sz="2800">
                    <a:latin typeface="Arial" panose="020B0604020202020204" pitchFamily="34" charset="0"/>
                  </a:rPr>
                  <a:t>      </a:t>
                </a:r>
                <a:endParaRPr lang="en-US" altLang="zh-CN" sz="2800">
                  <a:latin typeface="Arial" panose="020B0604020202020204" pitchFamily="34" charset="0"/>
                </a:endParaRPr>
              </a:p>
            </p:txBody>
          </p:sp>
          <p:grpSp>
            <p:nvGrpSpPr>
              <p:cNvPr id="69" name="Group 6"/>
              <p:cNvGrpSpPr/>
              <p:nvPr/>
            </p:nvGrpSpPr>
            <p:grpSpPr>
              <a:xfrm>
                <a:off x="12186" y="3081"/>
                <a:ext cx="908" cy="1298"/>
                <a:chOff x="4876" y="2848"/>
                <a:chExt cx="363" cy="519"/>
              </a:xfrm>
            </p:grpSpPr>
            <p:sp>
              <p:nvSpPr>
                <p:cNvPr id="70" name="Text Box 7"/>
                <p:cNvSpPr txBox="1"/>
                <p:nvPr/>
              </p:nvSpPr>
              <p:spPr>
                <a:xfrm>
                  <a:off x="4876" y="2848"/>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4</a:t>
                  </a:r>
                  <a:endParaRPr lang="en-US" altLang="zh-CN" sz="2800" dirty="0">
                    <a:solidFill>
                      <a:schemeClr val="tx1"/>
                    </a:solidFill>
                    <a:latin typeface="+mj-ea"/>
                    <a:ea typeface="+mj-ea"/>
                  </a:endParaRPr>
                </a:p>
              </p:txBody>
            </p:sp>
            <p:sp>
              <p:nvSpPr>
                <p:cNvPr id="71"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grpSp>
      <p:grpSp>
        <p:nvGrpSpPr>
          <p:cNvPr id="66" name="组合 65"/>
          <p:cNvGrpSpPr/>
          <p:nvPr/>
        </p:nvGrpSpPr>
        <p:grpSpPr>
          <a:xfrm rot="0">
            <a:off x="4871085" y="2715895"/>
            <a:ext cx="1534795" cy="824230"/>
            <a:chOff x="10806" y="3081"/>
            <a:chExt cx="2417" cy="1298"/>
          </a:xfrm>
        </p:grpSpPr>
        <p:sp>
          <p:nvSpPr>
            <p:cNvPr id="67" name="文本框 66"/>
            <p:cNvSpPr txBox="1"/>
            <p:nvPr/>
          </p:nvSpPr>
          <p:spPr>
            <a:xfrm>
              <a:off x="10806" y="3225"/>
              <a:ext cx="2417" cy="822"/>
            </a:xfrm>
            <a:prstGeom prst="rect">
              <a:avLst/>
            </a:prstGeom>
            <a:noFill/>
          </p:spPr>
          <p:txBody>
            <a:bodyPr wrap="none" rtlCol="0" anchor="t">
              <a:spAutoFit/>
            </a:bodyPr>
            <a:p>
              <a:r>
                <a:rPr lang="en-US" altLang="zh-CN" sz="2800">
                  <a:latin typeface="Arial" panose="020B0604020202020204" pitchFamily="34" charset="0"/>
                </a:rPr>
                <a:t>2.1</a:t>
              </a:r>
              <a:r>
                <a:rPr lang="zh-CN" altLang="en-US" sz="2800">
                  <a:latin typeface="Arial" panose="020B0604020202020204" pitchFamily="34" charset="0"/>
                </a:rPr>
                <a:t>×</a:t>
              </a:r>
              <a:r>
                <a:rPr lang="en-US" altLang="zh-CN" sz="2800">
                  <a:latin typeface="Arial" panose="020B0604020202020204" pitchFamily="34" charset="0"/>
                </a:rPr>
                <a:t>      </a:t>
              </a:r>
              <a:endParaRPr lang="en-US" altLang="zh-CN" sz="2800">
                <a:latin typeface="Arial" panose="020B0604020202020204" pitchFamily="34" charset="0"/>
              </a:endParaRPr>
            </a:p>
          </p:txBody>
        </p:sp>
        <p:grpSp>
          <p:nvGrpSpPr>
            <p:cNvPr id="73" name="Group 6"/>
            <p:cNvGrpSpPr/>
            <p:nvPr/>
          </p:nvGrpSpPr>
          <p:grpSpPr>
            <a:xfrm>
              <a:off x="12186" y="3081"/>
              <a:ext cx="908" cy="1298"/>
              <a:chOff x="4876" y="2848"/>
              <a:chExt cx="363" cy="519"/>
            </a:xfrm>
          </p:grpSpPr>
          <p:sp>
            <p:nvSpPr>
              <p:cNvPr id="74" name="Text Box 7"/>
              <p:cNvSpPr txBox="1"/>
              <p:nvPr/>
            </p:nvSpPr>
            <p:spPr>
              <a:xfrm>
                <a:off x="4876" y="2848"/>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4</a:t>
                </a:r>
                <a:endParaRPr lang="en-US" altLang="zh-CN" sz="2800" dirty="0">
                  <a:solidFill>
                    <a:schemeClr val="tx1"/>
                  </a:solidFill>
                  <a:latin typeface="+mj-ea"/>
                  <a:ea typeface="+mj-ea"/>
                </a:endParaRPr>
              </a:p>
            </p:txBody>
          </p:sp>
          <p:sp>
            <p:nvSpPr>
              <p:cNvPr id="75"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grpSp>
        <p:nvGrpSpPr>
          <p:cNvPr id="10" name="组合 9"/>
          <p:cNvGrpSpPr/>
          <p:nvPr/>
        </p:nvGrpSpPr>
        <p:grpSpPr>
          <a:xfrm>
            <a:off x="4325620" y="3580130"/>
            <a:ext cx="1853565" cy="823595"/>
            <a:chOff x="9279" y="6020"/>
            <a:chExt cx="2919" cy="1297"/>
          </a:xfrm>
        </p:grpSpPr>
        <p:sp>
          <p:nvSpPr>
            <p:cNvPr id="76" name="文本框 75"/>
            <p:cNvSpPr txBox="1"/>
            <p:nvPr/>
          </p:nvSpPr>
          <p:spPr>
            <a:xfrm>
              <a:off x="9279" y="6180"/>
              <a:ext cx="927" cy="822"/>
            </a:xfrm>
            <a:prstGeom prst="rect">
              <a:avLst/>
            </a:prstGeom>
            <a:noFill/>
          </p:spPr>
          <p:txBody>
            <a:bodyPr wrap="none" rtlCol="0">
              <a:spAutoFit/>
            </a:bodyPr>
            <a:p>
              <a:r>
                <a:rPr lang="en-US" altLang="zh-CN" sz="2800"/>
                <a:t>=  </a:t>
              </a:r>
              <a:endParaRPr lang="en-US" altLang="zh-CN" sz="2800"/>
            </a:p>
          </p:txBody>
        </p:sp>
        <p:grpSp>
          <p:nvGrpSpPr>
            <p:cNvPr id="5" name="组合 4"/>
            <p:cNvGrpSpPr/>
            <p:nvPr/>
          </p:nvGrpSpPr>
          <p:grpSpPr>
            <a:xfrm>
              <a:off x="10195" y="6020"/>
              <a:ext cx="2003" cy="1297"/>
              <a:chOff x="11490" y="4531"/>
              <a:chExt cx="2003" cy="1297"/>
            </a:xfrm>
          </p:grpSpPr>
          <p:sp>
            <p:nvSpPr>
              <p:cNvPr id="3" name="Text Box 7"/>
              <p:cNvSpPr txBox="1"/>
              <p:nvPr/>
            </p:nvSpPr>
            <p:spPr>
              <a:xfrm>
                <a:off x="11490" y="4531"/>
                <a:ext cx="2003" cy="1297"/>
              </a:xfrm>
              <a:prstGeom prst="rect">
                <a:avLst/>
              </a:prstGeom>
              <a:noFill/>
              <a:ln w="9525">
                <a:noFill/>
              </a:ln>
            </p:spPr>
            <p:txBody>
              <a:bodyPr wrap="square">
                <a:spAutoFit/>
              </a:bodyPr>
              <a:p>
                <a:pPr>
                  <a:lnSpc>
                    <a:spcPct val="60000"/>
                  </a:lnSpc>
                  <a:spcBef>
                    <a:spcPct val="50000"/>
                  </a:spcBef>
                </a:pPr>
                <a:r>
                  <a:rPr lang="en-US" altLang="zh-CN" sz="2800">
                    <a:latin typeface="Arial" panose="020B0604020202020204" pitchFamily="34" charset="0"/>
                    <a:sym typeface="+mn-ea"/>
                  </a:rPr>
                  <a:t> 2.1</a:t>
                </a:r>
                <a:r>
                  <a:rPr lang="zh-CN" altLang="en-US" sz="2800">
                    <a:latin typeface="Arial" panose="020B0604020202020204" pitchFamily="34" charset="0"/>
                    <a:sym typeface="+mn-ea"/>
                  </a:rPr>
                  <a:t>×</a:t>
                </a:r>
                <a:r>
                  <a:rPr lang="en-US" altLang="zh-CN" sz="2800" dirty="0">
                    <a:solidFill>
                      <a:schemeClr val="tx1"/>
                    </a:solidFill>
                    <a:latin typeface="+mj-ea"/>
                    <a:ea typeface="+mj-ea"/>
                  </a:rPr>
                  <a:t>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    4</a:t>
                </a:r>
                <a:endParaRPr lang="en-US" altLang="zh-CN" sz="2800" dirty="0">
                  <a:solidFill>
                    <a:schemeClr val="tx1"/>
                  </a:solidFill>
                  <a:latin typeface="+mj-ea"/>
                  <a:ea typeface="+mj-ea"/>
                </a:endParaRPr>
              </a:p>
            </p:txBody>
          </p:sp>
          <p:sp>
            <p:nvSpPr>
              <p:cNvPr id="4" name="Line 8"/>
              <p:cNvSpPr/>
              <p:nvPr/>
            </p:nvSpPr>
            <p:spPr>
              <a:xfrm>
                <a:off x="11490" y="5086"/>
                <a:ext cx="1984" cy="0"/>
              </a:xfrm>
              <a:prstGeom prst="line">
                <a:avLst/>
              </a:prstGeom>
              <a:ln w="22225" cap="flat" cmpd="sng">
                <a:solidFill>
                  <a:schemeClr val="tx1"/>
                </a:solidFill>
                <a:prstDash val="solid"/>
                <a:headEnd type="none" w="med" len="med"/>
                <a:tailEnd type="none" w="med" len="med"/>
              </a:ln>
            </p:spPr>
          </p:sp>
        </p:grpSp>
      </p:grpSp>
      <p:grpSp>
        <p:nvGrpSpPr>
          <p:cNvPr id="9" name="组合 8"/>
          <p:cNvGrpSpPr/>
          <p:nvPr/>
        </p:nvGrpSpPr>
        <p:grpSpPr>
          <a:xfrm>
            <a:off x="4324985" y="4556125"/>
            <a:ext cx="1362075" cy="822960"/>
            <a:chOff x="9109" y="7708"/>
            <a:chExt cx="2145" cy="1296"/>
          </a:xfrm>
        </p:grpSpPr>
        <p:sp>
          <p:nvSpPr>
            <p:cNvPr id="98" name="文本框 97"/>
            <p:cNvSpPr txBox="1"/>
            <p:nvPr/>
          </p:nvSpPr>
          <p:spPr>
            <a:xfrm>
              <a:off x="9109" y="7899"/>
              <a:ext cx="927" cy="822"/>
            </a:xfrm>
            <a:prstGeom prst="rect">
              <a:avLst/>
            </a:prstGeom>
            <a:noFill/>
          </p:spPr>
          <p:txBody>
            <a:bodyPr wrap="none" rtlCol="0">
              <a:spAutoFit/>
            </a:bodyPr>
            <a:p>
              <a:r>
                <a:rPr lang="en-US" altLang="zh-CN" sz="2800"/>
                <a:t>=  </a:t>
              </a:r>
              <a:endParaRPr lang="en-US" altLang="zh-CN" sz="2800"/>
            </a:p>
          </p:txBody>
        </p:sp>
        <p:grpSp>
          <p:nvGrpSpPr>
            <p:cNvPr id="8" name="组合 7"/>
            <p:cNvGrpSpPr/>
            <p:nvPr/>
          </p:nvGrpSpPr>
          <p:grpSpPr>
            <a:xfrm>
              <a:off x="10026" y="7708"/>
              <a:ext cx="1229" cy="1297"/>
              <a:chOff x="11368" y="4531"/>
              <a:chExt cx="1229" cy="1297"/>
            </a:xfrm>
          </p:grpSpPr>
          <p:sp>
            <p:nvSpPr>
              <p:cNvPr id="6" name="Text Box 7"/>
              <p:cNvSpPr txBox="1"/>
              <p:nvPr/>
            </p:nvSpPr>
            <p:spPr>
              <a:xfrm>
                <a:off x="11368" y="4531"/>
                <a:ext cx="1229" cy="1297"/>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6.3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 4</a:t>
                </a:r>
                <a:endParaRPr lang="en-US" altLang="zh-CN" sz="2800" dirty="0">
                  <a:solidFill>
                    <a:schemeClr val="tx1"/>
                  </a:solidFill>
                  <a:latin typeface="+mj-ea"/>
                  <a:ea typeface="+mj-ea"/>
                </a:endParaRPr>
              </a:p>
            </p:txBody>
          </p:sp>
          <p:sp>
            <p:nvSpPr>
              <p:cNvPr id="7" name="Line 8"/>
              <p:cNvSpPr/>
              <p:nvPr/>
            </p:nvSpPr>
            <p:spPr>
              <a:xfrm>
                <a:off x="11490" y="5086"/>
                <a:ext cx="850" cy="0"/>
              </a:xfrm>
              <a:prstGeom prst="line">
                <a:avLst/>
              </a:prstGeom>
              <a:ln w="22225" cap="flat" cmpd="sng">
                <a:solidFill>
                  <a:schemeClr val="tx1"/>
                </a:solidFill>
                <a:prstDash val="solid"/>
                <a:headEnd type="none" w="med" len="med"/>
                <a:tailEnd type="none" w="med" len="med"/>
              </a:ln>
            </p:spPr>
          </p:sp>
        </p:grpSp>
      </p:grpSp>
      <p:grpSp>
        <p:nvGrpSpPr>
          <p:cNvPr id="11" name="组合 10"/>
          <p:cNvGrpSpPr/>
          <p:nvPr/>
        </p:nvGrpSpPr>
        <p:grpSpPr>
          <a:xfrm>
            <a:off x="4375785" y="5641340"/>
            <a:ext cx="2684780" cy="823595"/>
            <a:chOff x="9109" y="7708"/>
            <a:chExt cx="4228" cy="1297"/>
          </a:xfrm>
        </p:grpSpPr>
        <p:sp>
          <p:nvSpPr>
            <p:cNvPr id="12" name="文本框 11"/>
            <p:cNvSpPr txBox="1"/>
            <p:nvPr/>
          </p:nvSpPr>
          <p:spPr>
            <a:xfrm>
              <a:off x="9109" y="7899"/>
              <a:ext cx="4228" cy="822"/>
            </a:xfrm>
            <a:prstGeom prst="rect">
              <a:avLst/>
            </a:prstGeom>
            <a:noFill/>
          </p:spPr>
          <p:txBody>
            <a:bodyPr wrap="none" rtlCol="0">
              <a:spAutoFit/>
            </a:bodyPr>
            <a:p>
              <a:r>
                <a:rPr lang="en-US" altLang="zh-CN" sz="2800"/>
                <a:t>=         </a:t>
              </a:r>
              <a:r>
                <a:rPr lang="zh-CN" altLang="en-US" sz="2800"/>
                <a:t>（</a:t>
              </a:r>
              <a:r>
                <a:rPr lang="en-US" altLang="zh-CN" sz="2800"/>
                <a:t>dm</a:t>
              </a:r>
              <a:r>
                <a:rPr lang="zh-CN" altLang="en-US" sz="2800"/>
                <a:t>）</a:t>
              </a:r>
              <a:r>
                <a:rPr lang="en-US" altLang="zh-CN" sz="2800"/>
                <a:t>  </a:t>
              </a:r>
              <a:endParaRPr lang="en-US" altLang="zh-CN" sz="2800"/>
            </a:p>
          </p:txBody>
        </p:sp>
        <p:grpSp>
          <p:nvGrpSpPr>
            <p:cNvPr id="13" name="组合 12"/>
            <p:cNvGrpSpPr/>
            <p:nvPr/>
          </p:nvGrpSpPr>
          <p:grpSpPr>
            <a:xfrm>
              <a:off x="10026" y="7708"/>
              <a:ext cx="1229" cy="1297"/>
              <a:chOff x="11368" y="4531"/>
              <a:chExt cx="1229" cy="1297"/>
            </a:xfrm>
          </p:grpSpPr>
          <p:sp>
            <p:nvSpPr>
              <p:cNvPr id="14" name="Text Box 7"/>
              <p:cNvSpPr txBox="1"/>
              <p:nvPr/>
            </p:nvSpPr>
            <p:spPr>
              <a:xfrm>
                <a:off x="11368" y="4531"/>
                <a:ext cx="1229" cy="1297"/>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63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40</a:t>
                </a:r>
                <a:endParaRPr lang="en-US" altLang="zh-CN" sz="2800" dirty="0">
                  <a:solidFill>
                    <a:schemeClr val="tx1"/>
                  </a:solidFill>
                  <a:latin typeface="+mj-ea"/>
                  <a:ea typeface="+mj-ea"/>
                </a:endParaRPr>
              </a:p>
            </p:txBody>
          </p:sp>
          <p:sp>
            <p:nvSpPr>
              <p:cNvPr id="15" name="Line 8"/>
              <p:cNvSpPr/>
              <p:nvPr/>
            </p:nvSpPr>
            <p:spPr>
              <a:xfrm>
                <a:off x="11390" y="5086"/>
                <a:ext cx="850" cy="0"/>
              </a:xfrm>
              <a:prstGeom prst="line">
                <a:avLst/>
              </a:prstGeom>
              <a:ln w="22225" cap="flat" cmpd="sng">
                <a:solidFill>
                  <a:schemeClr val="tx1"/>
                </a:solidFill>
                <a:prstDash val="solid"/>
                <a:headEnd type="none" w="med" len="med"/>
                <a:tailEnd type="none" w="med" len="med"/>
              </a:ln>
            </p:spPr>
          </p:sp>
        </p:grpSp>
      </p:grpSp>
      <p:grpSp>
        <p:nvGrpSpPr>
          <p:cNvPr id="21" name="组合 20"/>
          <p:cNvGrpSpPr/>
          <p:nvPr/>
        </p:nvGrpSpPr>
        <p:grpSpPr>
          <a:xfrm>
            <a:off x="6647815" y="3564890"/>
            <a:ext cx="2909570" cy="791210"/>
            <a:chOff x="13045" y="5594"/>
            <a:chExt cx="4582" cy="1246"/>
          </a:xfrm>
        </p:grpSpPr>
        <p:sp>
          <p:nvSpPr>
            <p:cNvPr id="16" name="文本框 15"/>
            <p:cNvSpPr txBox="1"/>
            <p:nvPr/>
          </p:nvSpPr>
          <p:spPr>
            <a:xfrm>
              <a:off x="13563" y="5840"/>
              <a:ext cx="3648" cy="725"/>
            </a:xfrm>
            <a:prstGeom prst="rect">
              <a:avLst/>
            </a:prstGeom>
            <a:noFill/>
          </p:spPr>
          <p:txBody>
            <a:bodyPr wrap="none" rtlCol="0">
              <a:spAutoFit/>
            </a:bodyPr>
            <a:p>
              <a:r>
                <a:rPr lang="zh-CN" altLang="en-US" sz="2400"/>
                <a:t>小数与分子相乘</a:t>
              </a:r>
              <a:endParaRPr lang="zh-CN" altLang="en-US" sz="2400"/>
            </a:p>
          </p:txBody>
        </p:sp>
        <p:sp>
          <p:nvSpPr>
            <p:cNvPr id="18" name="右箭头 17"/>
            <p:cNvSpPr/>
            <p:nvPr/>
          </p:nvSpPr>
          <p:spPr>
            <a:xfrm flipH="1">
              <a:off x="13045" y="5594"/>
              <a:ext cx="4583" cy="1247"/>
            </a:xfrm>
            <a:prstGeom prst="rightArrow">
              <a:avLst>
                <a:gd name="adj1" fmla="val 73011"/>
                <a:gd name="adj2" fmla="val 50000"/>
              </a:avLst>
            </a:prstGeom>
            <a:noFill/>
            <a:ln w="47625">
              <a:solidFill>
                <a:schemeClr val="accent1">
                  <a:lumMod val="75000"/>
                </a:schemeClr>
              </a:solidFill>
            </a:ln>
            <a:effectLst>
              <a:glow rad="101600">
                <a:schemeClr val="accent1">
                  <a:satMod val="175000"/>
                  <a:alpha val="40000"/>
                </a:schemeClr>
              </a:glow>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0" name="组合 19"/>
          <p:cNvGrpSpPr/>
          <p:nvPr/>
        </p:nvGrpSpPr>
        <p:grpSpPr>
          <a:xfrm>
            <a:off x="6647815" y="4770755"/>
            <a:ext cx="2877820" cy="791210"/>
            <a:chOff x="13095" y="7815"/>
            <a:chExt cx="4532" cy="1246"/>
          </a:xfrm>
        </p:grpSpPr>
        <p:sp>
          <p:nvSpPr>
            <p:cNvPr id="38" name="右箭头 37"/>
            <p:cNvSpPr/>
            <p:nvPr/>
          </p:nvSpPr>
          <p:spPr>
            <a:xfrm flipH="1">
              <a:off x="13095" y="7815"/>
              <a:ext cx="4533" cy="1247"/>
            </a:xfrm>
            <a:prstGeom prst="rightArrow">
              <a:avLst>
                <a:gd name="adj1" fmla="val 73011"/>
                <a:gd name="adj2" fmla="val 50000"/>
              </a:avLst>
            </a:prstGeom>
            <a:noFill/>
            <a:ln w="47625">
              <a:solidFill>
                <a:srgbClr val="00B050"/>
              </a:solidFill>
            </a:ln>
            <a:effectLst>
              <a:glow rad="101600">
                <a:schemeClr val="accent3">
                  <a:satMod val="175000"/>
                  <a:alpha val="40000"/>
                </a:schemeClr>
              </a:glow>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nvSpPr>
          <p:spPr>
            <a:xfrm>
              <a:off x="13723" y="8056"/>
              <a:ext cx="3648" cy="725"/>
            </a:xfrm>
            <a:prstGeom prst="rect">
              <a:avLst/>
            </a:prstGeom>
            <a:noFill/>
          </p:spPr>
          <p:txBody>
            <a:bodyPr wrap="none" rtlCol="0">
              <a:spAutoFit/>
            </a:bodyPr>
            <a:p>
              <a:r>
                <a:rPr lang="zh-CN" altLang="en-US" sz="2400"/>
                <a:t>分数的基本性质</a:t>
              </a:r>
              <a:endParaRPr lang="zh-CN" altLang="en-US" sz="2400"/>
            </a:p>
          </p:txBody>
        </p:sp>
      </p:grpSp>
      <p:grpSp>
        <p:nvGrpSpPr>
          <p:cNvPr id="48" name="组合 47"/>
          <p:cNvGrpSpPr/>
          <p:nvPr/>
        </p:nvGrpSpPr>
        <p:grpSpPr>
          <a:xfrm>
            <a:off x="1024255" y="2444115"/>
            <a:ext cx="2523490" cy="3549650"/>
            <a:chOff x="1613" y="3849"/>
            <a:chExt cx="3974" cy="5590"/>
          </a:xfrm>
        </p:grpSpPr>
        <p:grpSp>
          <p:nvGrpSpPr>
            <p:cNvPr id="43" name="组合 42"/>
            <p:cNvGrpSpPr/>
            <p:nvPr/>
          </p:nvGrpSpPr>
          <p:grpSpPr>
            <a:xfrm rot="0">
              <a:off x="1613" y="3849"/>
              <a:ext cx="3975" cy="5590"/>
              <a:chOff x="10439" y="4084"/>
              <a:chExt cx="6281" cy="3054"/>
            </a:xfrm>
          </p:grpSpPr>
          <p:sp>
            <p:nvSpPr>
              <p:cNvPr id="44" name="圆角矩形标注 43"/>
              <p:cNvSpPr/>
              <p:nvPr/>
            </p:nvSpPr>
            <p:spPr>
              <a:xfrm>
                <a:off x="10439" y="4084"/>
                <a:ext cx="6281" cy="3054"/>
              </a:xfrm>
              <a:prstGeom prst="wedgeRoundRectCallout">
                <a:avLst>
                  <a:gd name="adj1" fmla="val 49949"/>
                  <a:gd name="adj2" fmla="val 30715"/>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45" name="圆角矩形 44"/>
              <p:cNvSpPr/>
              <p:nvPr/>
            </p:nvSpPr>
            <p:spPr>
              <a:xfrm>
                <a:off x="10715" y="4172"/>
                <a:ext cx="5733" cy="2850"/>
              </a:xfrm>
              <a:prstGeom prst="round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41" name="组合 40"/>
            <p:cNvGrpSpPr/>
            <p:nvPr/>
          </p:nvGrpSpPr>
          <p:grpSpPr>
            <a:xfrm rot="0">
              <a:off x="2104" y="4501"/>
              <a:ext cx="3158" cy="4432"/>
              <a:chOff x="1082" y="5798"/>
              <a:chExt cx="3158" cy="4432"/>
            </a:xfrm>
          </p:grpSpPr>
          <p:grpSp>
            <p:nvGrpSpPr>
              <p:cNvPr id="25" name="组合 24"/>
              <p:cNvGrpSpPr/>
              <p:nvPr/>
            </p:nvGrpSpPr>
            <p:grpSpPr>
              <a:xfrm rot="0">
                <a:off x="1873" y="5798"/>
                <a:ext cx="1229" cy="1297"/>
                <a:chOff x="11368" y="4531"/>
                <a:chExt cx="1229" cy="1297"/>
              </a:xfrm>
            </p:grpSpPr>
            <p:sp>
              <p:nvSpPr>
                <p:cNvPr id="26" name="Text Box 7"/>
                <p:cNvSpPr txBox="1"/>
                <p:nvPr/>
              </p:nvSpPr>
              <p:spPr>
                <a:xfrm>
                  <a:off x="11368" y="4531"/>
                  <a:ext cx="1229" cy="1297"/>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6.3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 4</a:t>
                  </a:r>
                  <a:endParaRPr lang="en-US" altLang="zh-CN" sz="2800" dirty="0">
                    <a:solidFill>
                      <a:schemeClr val="tx1"/>
                    </a:solidFill>
                    <a:latin typeface="+mj-ea"/>
                    <a:ea typeface="+mj-ea"/>
                  </a:endParaRPr>
                </a:p>
              </p:txBody>
            </p:sp>
            <p:sp>
              <p:nvSpPr>
                <p:cNvPr id="27" name="Line 8"/>
                <p:cNvSpPr/>
                <p:nvPr/>
              </p:nvSpPr>
              <p:spPr>
                <a:xfrm>
                  <a:off x="11490" y="5086"/>
                  <a:ext cx="850" cy="0"/>
                </a:xfrm>
                <a:prstGeom prst="line">
                  <a:avLst/>
                </a:prstGeom>
                <a:ln w="22225" cap="flat" cmpd="sng">
                  <a:solidFill>
                    <a:schemeClr val="tx1"/>
                  </a:solidFill>
                  <a:prstDash val="solid"/>
                  <a:headEnd type="none" w="med" len="med"/>
                  <a:tailEnd type="none" w="med" len="med"/>
                </a:ln>
              </p:spPr>
            </p:sp>
          </p:grpSp>
          <p:grpSp>
            <p:nvGrpSpPr>
              <p:cNvPr id="34" name="组合 33"/>
              <p:cNvGrpSpPr/>
              <p:nvPr/>
            </p:nvGrpSpPr>
            <p:grpSpPr>
              <a:xfrm>
                <a:off x="1102" y="7366"/>
                <a:ext cx="3138" cy="1296"/>
                <a:chOff x="3217" y="5798"/>
                <a:chExt cx="3138" cy="1296"/>
              </a:xfrm>
            </p:grpSpPr>
            <p:sp>
              <p:nvSpPr>
                <p:cNvPr id="29" name="文本框 28"/>
                <p:cNvSpPr txBox="1"/>
                <p:nvPr/>
              </p:nvSpPr>
              <p:spPr>
                <a:xfrm>
                  <a:off x="3217" y="5942"/>
                  <a:ext cx="927" cy="822"/>
                </a:xfrm>
                <a:prstGeom prst="rect">
                  <a:avLst/>
                </a:prstGeom>
                <a:noFill/>
              </p:spPr>
              <p:txBody>
                <a:bodyPr wrap="none" rtlCol="0">
                  <a:spAutoFit/>
                </a:bodyPr>
                <a:p>
                  <a:r>
                    <a:rPr lang="en-US" altLang="zh-CN" sz="2800"/>
                    <a:t>=  </a:t>
                  </a:r>
                  <a:endParaRPr lang="en-US" altLang="zh-CN" sz="2800"/>
                </a:p>
              </p:txBody>
            </p:sp>
            <p:grpSp>
              <p:nvGrpSpPr>
                <p:cNvPr id="33" name="组合 32"/>
                <p:cNvGrpSpPr/>
                <p:nvPr/>
              </p:nvGrpSpPr>
              <p:grpSpPr>
                <a:xfrm>
                  <a:off x="3897" y="5798"/>
                  <a:ext cx="2458" cy="1296"/>
                  <a:chOff x="3357" y="5798"/>
                  <a:chExt cx="2458" cy="1296"/>
                </a:xfrm>
              </p:grpSpPr>
              <p:sp>
                <p:nvSpPr>
                  <p:cNvPr id="30" name="Text Box 7"/>
                  <p:cNvSpPr txBox="1"/>
                  <p:nvPr/>
                </p:nvSpPr>
                <p:spPr>
                  <a:xfrm>
                    <a:off x="3357" y="5798"/>
                    <a:ext cx="2458" cy="1297"/>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6.3</a:t>
                    </a:r>
                    <a:r>
                      <a:rPr lang="zh-CN" altLang="en-US" sz="2800">
                        <a:latin typeface="Arial" panose="020B0604020202020204" pitchFamily="34" charset="0"/>
                        <a:sym typeface="+mn-ea"/>
                      </a:rPr>
                      <a:t>×</a:t>
                    </a:r>
                    <a:r>
                      <a:rPr lang="en-US" altLang="zh-CN" sz="2800">
                        <a:latin typeface="Arial" panose="020B0604020202020204" pitchFamily="34" charset="0"/>
                        <a:sym typeface="+mn-ea"/>
                      </a:rPr>
                      <a:t>10</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 4</a:t>
                    </a:r>
                    <a:r>
                      <a:rPr lang="zh-CN" altLang="en-US" sz="2800">
                        <a:latin typeface="Arial" panose="020B0604020202020204" pitchFamily="34" charset="0"/>
                        <a:sym typeface="+mn-ea"/>
                      </a:rPr>
                      <a:t>×</a:t>
                    </a:r>
                    <a:r>
                      <a:rPr lang="en-US" altLang="zh-CN" sz="2800">
                        <a:latin typeface="Arial" panose="020B0604020202020204" pitchFamily="34" charset="0"/>
                        <a:sym typeface="+mn-ea"/>
                      </a:rPr>
                      <a:t>10</a:t>
                    </a:r>
                    <a:endParaRPr lang="en-US" altLang="zh-CN" sz="2800" dirty="0">
                      <a:solidFill>
                        <a:schemeClr val="tx1"/>
                      </a:solidFill>
                      <a:latin typeface="Arial" panose="020B0604020202020204" pitchFamily="34" charset="0"/>
                      <a:ea typeface="+mj-ea"/>
                      <a:sym typeface="+mn-ea"/>
                    </a:endParaRPr>
                  </a:p>
                </p:txBody>
              </p:sp>
              <p:sp>
                <p:nvSpPr>
                  <p:cNvPr id="31" name="Line 8"/>
                  <p:cNvSpPr/>
                  <p:nvPr/>
                </p:nvSpPr>
                <p:spPr>
                  <a:xfrm>
                    <a:off x="3545" y="6353"/>
                    <a:ext cx="1757" cy="0"/>
                  </a:xfrm>
                  <a:prstGeom prst="line">
                    <a:avLst/>
                  </a:prstGeom>
                  <a:ln w="22225" cap="flat" cmpd="sng">
                    <a:solidFill>
                      <a:schemeClr val="tx1"/>
                    </a:solidFill>
                    <a:prstDash val="solid"/>
                    <a:headEnd type="none" w="med" len="med"/>
                    <a:tailEnd type="none" w="med" len="med"/>
                  </a:ln>
                </p:spPr>
              </p:sp>
            </p:grpSp>
          </p:grpSp>
          <p:grpSp>
            <p:nvGrpSpPr>
              <p:cNvPr id="35" name="组合 34"/>
              <p:cNvGrpSpPr/>
              <p:nvPr/>
            </p:nvGrpSpPr>
            <p:grpSpPr>
              <a:xfrm>
                <a:off x="1082" y="8934"/>
                <a:ext cx="2331" cy="1297"/>
                <a:chOff x="9109" y="7708"/>
                <a:chExt cx="2331" cy="1297"/>
              </a:xfrm>
            </p:grpSpPr>
            <p:sp>
              <p:nvSpPr>
                <p:cNvPr id="36" name="文本框 35"/>
                <p:cNvSpPr txBox="1"/>
                <p:nvPr/>
              </p:nvSpPr>
              <p:spPr>
                <a:xfrm>
                  <a:off x="9109" y="7899"/>
                  <a:ext cx="2331" cy="822"/>
                </a:xfrm>
                <a:prstGeom prst="rect">
                  <a:avLst/>
                </a:prstGeom>
                <a:noFill/>
              </p:spPr>
              <p:txBody>
                <a:bodyPr wrap="none" rtlCol="0">
                  <a:spAutoFit/>
                </a:bodyPr>
                <a:p>
                  <a:r>
                    <a:rPr lang="en-US" altLang="zh-CN" sz="2800"/>
                    <a:t>=           </a:t>
                  </a:r>
                  <a:endParaRPr lang="en-US" altLang="zh-CN" sz="2800"/>
                </a:p>
              </p:txBody>
            </p:sp>
            <p:grpSp>
              <p:nvGrpSpPr>
                <p:cNvPr id="37" name="组合 36"/>
                <p:cNvGrpSpPr/>
                <p:nvPr/>
              </p:nvGrpSpPr>
              <p:grpSpPr>
                <a:xfrm>
                  <a:off x="10026" y="7708"/>
                  <a:ext cx="1229" cy="1297"/>
                  <a:chOff x="11368" y="4531"/>
                  <a:chExt cx="1229" cy="1297"/>
                </a:xfrm>
              </p:grpSpPr>
              <p:sp>
                <p:nvSpPr>
                  <p:cNvPr id="39" name="Text Box 7"/>
                  <p:cNvSpPr txBox="1"/>
                  <p:nvPr/>
                </p:nvSpPr>
                <p:spPr>
                  <a:xfrm>
                    <a:off x="11368" y="4531"/>
                    <a:ext cx="1229" cy="1297"/>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63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40</a:t>
                    </a:r>
                    <a:endParaRPr lang="en-US" altLang="zh-CN" sz="2800" dirty="0">
                      <a:solidFill>
                        <a:schemeClr val="tx1"/>
                      </a:solidFill>
                      <a:latin typeface="+mj-ea"/>
                      <a:ea typeface="+mj-ea"/>
                    </a:endParaRPr>
                  </a:p>
                </p:txBody>
              </p:sp>
              <p:sp>
                <p:nvSpPr>
                  <p:cNvPr id="40" name="Line 8"/>
                  <p:cNvSpPr/>
                  <p:nvPr/>
                </p:nvSpPr>
                <p:spPr>
                  <a:xfrm>
                    <a:off x="11390" y="5086"/>
                    <a:ext cx="850" cy="0"/>
                  </a:xfrm>
                  <a:prstGeom prst="line">
                    <a:avLst/>
                  </a:prstGeom>
                  <a:ln w="22225" cap="flat" cmpd="sng">
                    <a:solidFill>
                      <a:schemeClr val="tx1"/>
                    </a:solidFill>
                    <a:prstDash val="solid"/>
                    <a:headEnd type="none" w="med" len="med"/>
                    <a:tailEnd type="none" w="med" len="med"/>
                  </a:ln>
                </p:spPr>
              </p:sp>
            </p:grpSp>
          </p:grpSp>
        </p:gr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500"/>
                                        <p:tgtEl>
                                          <p:spTgt spid="66"/>
                                        </p:tgtEl>
                                        <p:attrNameLst>
                                          <p:attrName>ppt_y</p:attrName>
                                        </p:attrNameLst>
                                      </p:cBhvr>
                                      <p:tavLst>
                                        <p:tav tm="0">
                                          <p:val>
                                            <p:strVal val="#ppt_y+#ppt_h*1.125000"/>
                                          </p:val>
                                        </p:tav>
                                        <p:tav tm="100000">
                                          <p:val>
                                            <p:strVal val="#ppt_y"/>
                                          </p:val>
                                        </p:tav>
                                      </p:tavLst>
                                    </p:anim>
                                    <p:animEffect transition="in" filter="wipe(up)">
                                      <p:cBhvr>
                                        <p:cTn id="8" dur="500"/>
                                        <p:tgtEl>
                                          <p:spTgt spid="66"/>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p:tgtEl>
                                          <p:spTgt spid="10"/>
                                        </p:tgtEl>
                                        <p:attrNameLst>
                                          <p:attrName>ppt_y</p:attrName>
                                        </p:attrNameLst>
                                      </p:cBhvr>
                                      <p:tavLst>
                                        <p:tav tm="0">
                                          <p:val>
                                            <p:strVal val="#ppt_y+#ppt_h*1.125000"/>
                                          </p:val>
                                        </p:tav>
                                        <p:tav tm="100000">
                                          <p:val>
                                            <p:strVal val="#ppt_y"/>
                                          </p:val>
                                        </p:tav>
                                      </p:tavLst>
                                    </p:anim>
                                    <p:animEffect transition="in" filter="wipe(up)">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37"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barn(outVertical)">
                                      <p:cBhvr>
                                        <p:cTn id="19" dur="500"/>
                                        <p:tgtEl>
                                          <p:spTgt spid="21"/>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p:tgtEl>
                                          <p:spTgt spid="9"/>
                                        </p:tgtEl>
                                        <p:attrNameLst>
                                          <p:attrName>ppt_y</p:attrName>
                                        </p:attrNameLst>
                                      </p:cBhvr>
                                      <p:tavLst>
                                        <p:tav tm="0">
                                          <p:val>
                                            <p:strVal val="#ppt_y+#ppt_h*1.125000"/>
                                          </p:val>
                                        </p:tav>
                                        <p:tav tm="100000">
                                          <p:val>
                                            <p:strVal val="#ppt_y"/>
                                          </p:val>
                                        </p:tav>
                                      </p:tavLst>
                                    </p:anim>
                                    <p:animEffect transition="in" filter="wipe(up)">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barn(inVertical)">
                                      <p:cBhvr>
                                        <p:cTn id="30" dur="5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23" presetClass="entr" presetSubtype="16" fill="hold" nodeType="clickEffect">
                                  <p:stCondLst>
                                    <p:cond delay="0"/>
                                  </p:stCondLst>
                                  <p:childTnLst>
                                    <p:set>
                                      <p:cBhvr>
                                        <p:cTn id="34" dur="1" fill="hold">
                                          <p:stCondLst>
                                            <p:cond delay="0"/>
                                          </p:stCondLst>
                                        </p:cTn>
                                        <p:tgtEl>
                                          <p:spTgt spid="48"/>
                                        </p:tgtEl>
                                        <p:attrNameLst>
                                          <p:attrName>style.visibility</p:attrName>
                                        </p:attrNameLst>
                                      </p:cBhvr>
                                      <p:to>
                                        <p:strVal val="visible"/>
                                      </p:to>
                                    </p:set>
                                    <p:anim calcmode="lin" valueType="num">
                                      <p:cBhvr>
                                        <p:cTn id="35" dur="500" fill="hold"/>
                                        <p:tgtEl>
                                          <p:spTgt spid="48"/>
                                        </p:tgtEl>
                                        <p:attrNameLst>
                                          <p:attrName>ppt_w</p:attrName>
                                        </p:attrNameLst>
                                      </p:cBhvr>
                                      <p:tavLst>
                                        <p:tav tm="0">
                                          <p:val>
                                            <p:fltVal val="0"/>
                                          </p:val>
                                        </p:tav>
                                        <p:tav tm="100000">
                                          <p:val>
                                            <p:strVal val="#ppt_w"/>
                                          </p:val>
                                        </p:tav>
                                      </p:tavLst>
                                    </p:anim>
                                    <p:anim calcmode="lin" valueType="num">
                                      <p:cBhvr>
                                        <p:cTn id="36" dur="500" fill="hold"/>
                                        <p:tgtEl>
                                          <p:spTgt spid="48"/>
                                        </p:tgtEl>
                                        <p:attrNameLst>
                                          <p:attrName>ppt_h</p:attrName>
                                        </p:attrNameLst>
                                      </p:cBhvr>
                                      <p:tavLst>
                                        <p:tav tm="0">
                                          <p:val>
                                            <p:fltVal val="0"/>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12" presetClass="entr" presetSubtype="4" fill="hold" nodeType="click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p:tgtEl>
                                          <p:spTgt spid="11"/>
                                        </p:tgtEl>
                                        <p:attrNameLst>
                                          <p:attrName>ppt_y</p:attrName>
                                        </p:attrNameLst>
                                      </p:cBhvr>
                                      <p:tavLst>
                                        <p:tav tm="0">
                                          <p:val>
                                            <p:strVal val="#ppt_y+#ppt_h*1.125000"/>
                                          </p:val>
                                        </p:tav>
                                        <p:tav tm="100000">
                                          <p:val>
                                            <p:strVal val="#ppt_y"/>
                                          </p:val>
                                        </p:tav>
                                      </p:tavLst>
                                    </p:anim>
                                    <p:animEffect transition="in" filter="wipe(up)">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65" name="组合 64"/>
          <p:cNvGrpSpPr/>
          <p:nvPr/>
        </p:nvGrpSpPr>
        <p:grpSpPr>
          <a:xfrm>
            <a:off x="4375785" y="1108710"/>
            <a:ext cx="2771140" cy="1233170"/>
            <a:chOff x="6491" y="1826"/>
            <a:chExt cx="4364" cy="1942"/>
          </a:xfrm>
        </p:grpSpPr>
        <p:grpSp>
          <p:nvGrpSpPr>
            <p:cNvPr id="64" name="组合 63"/>
            <p:cNvGrpSpPr/>
            <p:nvPr/>
          </p:nvGrpSpPr>
          <p:grpSpPr>
            <a:xfrm>
              <a:off x="6491" y="1826"/>
              <a:ext cx="4364" cy="1942"/>
              <a:chOff x="6491" y="1826"/>
              <a:chExt cx="4364" cy="1942"/>
            </a:xfrm>
          </p:grpSpPr>
          <p:grpSp>
            <p:nvGrpSpPr>
              <p:cNvPr id="60" name="组合 59"/>
              <p:cNvGrpSpPr/>
              <p:nvPr/>
            </p:nvGrpSpPr>
            <p:grpSpPr>
              <a:xfrm rot="0">
                <a:off x="6491" y="1826"/>
                <a:ext cx="4365" cy="1942"/>
                <a:chOff x="1895" y="4083"/>
                <a:chExt cx="7143" cy="2324"/>
              </a:xfrm>
            </p:grpSpPr>
            <p:sp>
              <p:nvSpPr>
                <p:cNvPr id="61" name="圆角矩形 60"/>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2" name="圆角矩形 61"/>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3" name="圆角矩形 62"/>
              <p:cNvSpPr/>
              <p:nvPr/>
            </p:nvSpPr>
            <p:spPr>
              <a:xfrm>
                <a:off x="6621" y="1991"/>
                <a:ext cx="4082" cy="1587"/>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68" name="组合 67"/>
            <p:cNvGrpSpPr/>
            <p:nvPr/>
          </p:nvGrpSpPr>
          <p:grpSpPr>
            <a:xfrm rot="0">
              <a:off x="7460" y="2250"/>
              <a:ext cx="2417" cy="1298"/>
              <a:chOff x="10806" y="3081"/>
              <a:chExt cx="2417" cy="1298"/>
            </a:xfrm>
          </p:grpSpPr>
          <p:sp>
            <p:nvSpPr>
              <p:cNvPr id="72" name="文本框 71"/>
              <p:cNvSpPr txBox="1"/>
              <p:nvPr/>
            </p:nvSpPr>
            <p:spPr>
              <a:xfrm>
                <a:off x="10806" y="3225"/>
                <a:ext cx="2417" cy="822"/>
              </a:xfrm>
              <a:prstGeom prst="rect">
                <a:avLst/>
              </a:prstGeom>
              <a:noFill/>
            </p:spPr>
            <p:txBody>
              <a:bodyPr wrap="none" rtlCol="0" anchor="t">
                <a:spAutoFit/>
              </a:bodyPr>
              <a:p>
                <a:r>
                  <a:rPr lang="en-US" altLang="zh-CN" sz="2800">
                    <a:latin typeface="Arial" panose="020B0604020202020204" pitchFamily="34" charset="0"/>
                  </a:rPr>
                  <a:t>2.4</a:t>
                </a:r>
                <a:r>
                  <a:rPr lang="zh-CN" altLang="en-US" sz="2800">
                    <a:latin typeface="Arial" panose="020B0604020202020204" pitchFamily="34" charset="0"/>
                  </a:rPr>
                  <a:t>×</a:t>
                </a:r>
                <a:r>
                  <a:rPr lang="en-US" altLang="zh-CN" sz="2800">
                    <a:latin typeface="Arial" panose="020B0604020202020204" pitchFamily="34" charset="0"/>
                  </a:rPr>
                  <a:t>      </a:t>
                </a:r>
                <a:endParaRPr lang="en-US" altLang="zh-CN" sz="2800">
                  <a:latin typeface="Arial" panose="020B0604020202020204" pitchFamily="34" charset="0"/>
                </a:endParaRPr>
              </a:p>
            </p:txBody>
          </p:sp>
          <p:grpSp>
            <p:nvGrpSpPr>
              <p:cNvPr id="69" name="Group 6"/>
              <p:cNvGrpSpPr/>
              <p:nvPr/>
            </p:nvGrpSpPr>
            <p:grpSpPr>
              <a:xfrm>
                <a:off x="12186" y="3081"/>
                <a:ext cx="908" cy="1298"/>
                <a:chOff x="4876" y="2848"/>
                <a:chExt cx="363" cy="519"/>
              </a:xfrm>
            </p:grpSpPr>
            <p:sp>
              <p:nvSpPr>
                <p:cNvPr id="70" name="Text Box 7"/>
                <p:cNvSpPr txBox="1"/>
                <p:nvPr/>
              </p:nvSpPr>
              <p:spPr>
                <a:xfrm>
                  <a:off x="4876" y="2848"/>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4</a:t>
                  </a:r>
                  <a:endParaRPr lang="en-US" altLang="zh-CN" sz="2800" dirty="0">
                    <a:solidFill>
                      <a:schemeClr val="tx1"/>
                    </a:solidFill>
                    <a:latin typeface="+mj-ea"/>
                    <a:ea typeface="+mj-ea"/>
                  </a:endParaRPr>
                </a:p>
              </p:txBody>
            </p:sp>
            <p:sp>
              <p:nvSpPr>
                <p:cNvPr id="71"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grpSp>
      <p:grpSp>
        <p:nvGrpSpPr>
          <p:cNvPr id="66" name="组合 65"/>
          <p:cNvGrpSpPr/>
          <p:nvPr/>
        </p:nvGrpSpPr>
        <p:grpSpPr>
          <a:xfrm rot="0">
            <a:off x="2844800" y="3210560"/>
            <a:ext cx="1534795" cy="824230"/>
            <a:chOff x="10806" y="3081"/>
            <a:chExt cx="2417" cy="1298"/>
          </a:xfrm>
        </p:grpSpPr>
        <p:sp>
          <p:nvSpPr>
            <p:cNvPr id="67" name="文本框 66"/>
            <p:cNvSpPr txBox="1"/>
            <p:nvPr/>
          </p:nvSpPr>
          <p:spPr>
            <a:xfrm>
              <a:off x="10806" y="3225"/>
              <a:ext cx="2417" cy="822"/>
            </a:xfrm>
            <a:prstGeom prst="rect">
              <a:avLst/>
            </a:prstGeom>
            <a:noFill/>
          </p:spPr>
          <p:txBody>
            <a:bodyPr wrap="none" rtlCol="0" anchor="t">
              <a:spAutoFit/>
            </a:bodyPr>
            <a:p>
              <a:r>
                <a:rPr lang="en-US" altLang="zh-CN" sz="2800">
                  <a:latin typeface="Arial" panose="020B0604020202020204" pitchFamily="34" charset="0"/>
                </a:rPr>
                <a:t>2.4</a:t>
              </a:r>
              <a:r>
                <a:rPr lang="zh-CN" altLang="en-US" sz="2800">
                  <a:latin typeface="Arial" panose="020B0604020202020204" pitchFamily="34" charset="0"/>
                </a:rPr>
                <a:t>×</a:t>
              </a:r>
              <a:r>
                <a:rPr lang="en-US" altLang="zh-CN" sz="2800">
                  <a:latin typeface="Arial" panose="020B0604020202020204" pitchFamily="34" charset="0"/>
                </a:rPr>
                <a:t>      </a:t>
              </a:r>
              <a:endParaRPr lang="en-US" altLang="zh-CN" sz="2800">
                <a:latin typeface="Arial" panose="020B0604020202020204" pitchFamily="34" charset="0"/>
              </a:endParaRPr>
            </a:p>
          </p:txBody>
        </p:sp>
        <p:grpSp>
          <p:nvGrpSpPr>
            <p:cNvPr id="73" name="Group 6"/>
            <p:cNvGrpSpPr/>
            <p:nvPr/>
          </p:nvGrpSpPr>
          <p:grpSpPr>
            <a:xfrm>
              <a:off x="12186" y="3081"/>
              <a:ext cx="908" cy="1298"/>
              <a:chOff x="4876" y="2848"/>
              <a:chExt cx="363" cy="519"/>
            </a:xfrm>
          </p:grpSpPr>
          <p:sp>
            <p:nvSpPr>
              <p:cNvPr id="74" name="Text Box 7"/>
              <p:cNvSpPr txBox="1"/>
              <p:nvPr/>
            </p:nvSpPr>
            <p:spPr>
              <a:xfrm>
                <a:off x="4876" y="2848"/>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4</a:t>
                </a:r>
                <a:endParaRPr lang="en-US" altLang="zh-CN" sz="2800" dirty="0">
                  <a:solidFill>
                    <a:schemeClr val="tx1"/>
                  </a:solidFill>
                  <a:latin typeface="+mj-ea"/>
                  <a:ea typeface="+mj-ea"/>
                </a:endParaRPr>
              </a:p>
            </p:txBody>
          </p:sp>
          <p:sp>
            <p:nvSpPr>
              <p:cNvPr id="75"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grpSp>
        <p:nvGrpSpPr>
          <p:cNvPr id="88" name="组合 87"/>
          <p:cNvGrpSpPr/>
          <p:nvPr/>
        </p:nvGrpSpPr>
        <p:grpSpPr>
          <a:xfrm>
            <a:off x="2253615" y="4276725"/>
            <a:ext cx="2152015" cy="824230"/>
            <a:chOff x="8813" y="7396"/>
            <a:chExt cx="3389" cy="1298"/>
          </a:xfrm>
        </p:grpSpPr>
        <p:sp>
          <p:nvSpPr>
            <p:cNvPr id="76" name="文本框 75"/>
            <p:cNvSpPr txBox="1"/>
            <p:nvPr/>
          </p:nvSpPr>
          <p:spPr>
            <a:xfrm>
              <a:off x="8813" y="7566"/>
              <a:ext cx="927" cy="822"/>
            </a:xfrm>
            <a:prstGeom prst="rect">
              <a:avLst/>
            </a:prstGeom>
            <a:noFill/>
          </p:spPr>
          <p:txBody>
            <a:bodyPr wrap="none" rtlCol="0">
              <a:spAutoFit/>
            </a:bodyPr>
            <a:p>
              <a:r>
                <a:rPr lang="en-US" altLang="zh-CN" sz="2800"/>
                <a:t>=  </a:t>
              </a:r>
              <a:endParaRPr lang="en-US" altLang="zh-CN" sz="2800"/>
            </a:p>
          </p:txBody>
        </p:sp>
        <p:grpSp>
          <p:nvGrpSpPr>
            <p:cNvPr id="87" name="组合 86"/>
            <p:cNvGrpSpPr/>
            <p:nvPr/>
          </p:nvGrpSpPr>
          <p:grpSpPr>
            <a:xfrm>
              <a:off x="9680" y="7396"/>
              <a:ext cx="2522" cy="1298"/>
              <a:chOff x="10133" y="7328"/>
              <a:chExt cx="2522" cy="1298"/>
            </a:xfrm>
          </p:grpSpPr>
          <p:grpSp>
            <p:nvGrpSpPr>
              <p:cNvPr id="77" name="组合 76"/>
              <p:cNvGrpSpPr/>
              <p:nvPr/>
            </p:nvGrpSpPr>
            <p:grpSpPr>
              <a:xfrm rot="0">
                <a:off x="10237" y="7328"/>
                <a:ext cx="2419" cy="1298"/>
                <a:chOff x="10766" y="3081"/>
                <a:chExt cx="2419" cy="1298"/>
              </a:xfrm>
            </p:grpSpPr>
            <p:sp>
              <p:nvSpPr>
                <p:cNvPr id="78" name="文本框 77"/>
                <p:cNvSpPr txBox="1"/>
                <p:nvPr/>
              </p:nvSpPr>
              <p:spPr>
                <a:xfrm>
                  <a:off x="10766" y="3225"/>
                  <a:ext cx="2419" cy="822"/>
                </a:xfrm>
                <a:prstGeom prst="rect">
                  <a:avLst/>
                </a:prstGeom>
                <a:noFill/>
              </p:spPr>
              <p:txBody>
                <a:bodyPr wrap="none" rtlCol="0" anchor="t">
                  <a:spAutoFit/>
                </a:bodyPr>
                <a:p>
                  <a:r>
                    <a:rPr lang="en-US" altLang="zh-CN" sz="2800">
                      <a:latin typeface="Arial" panose="020B0604020202020204" pitchFamily="34" charset="0"/>
                    </a:rPr>
                    <a:t>     </a:t>
                  </a:r>
                  <a:r>
                    <a:rPr lang="zh-CN" altLang="en-US" sz="2800">
                      <a:latin typeface="Arial" panose="020B0604020202020204" pitchFamily="34" charset="0"/>
                    </a:rPr>
                    <a:t>×</a:t>
                  </a:r>
                  <a:r>
                    <a:rPr lang="en-US" altLang="zh-CN" sz="2800">
                      <a:latin typeface="Arial" panose="020B0604020202020204" pitchFamily="34" charset="0"/>
                    </a:rPr>
                    <a:t>      </a:t>
                  </a:r>
                  <a:endParaRPr lang="en-US" altLang="zh-CN" sz="2800">
                    <a:latin typeface="Arial" panose="020B0604020202020204" pitchFamily="34" charset="0"/>
                  </a:endParaRPr>
                </a:p>
              </p:txBody>
            </p:sp>
            <p:grpSp>
              <p:nvGrpSpPr>
                <p:cNvPr id="79" name="Group 6"/>
                <p:cNvGrpSpPr/>
                <p:nvPr/>
              </p:nvGrpSpPr>
              <p:grpSpPr>
                <a:xfrm>
                  <a:off x="12186" y="3081"/>
                  <a:ext cx="908" cy="1298"/>
                  <a:chOff x="4876" y="2848"/>
                  <a:chExt cx="363" cy="519"/>
                </a:xfrm>
              </p:grpSpPr>
              <p:sp>
                <p:nvSpPr>
                  <p:cNvPr id="80" name="Text Box 7"/>
                  <p:cNvSpPr txBox="1"/>
                  <p:nvPr/>
                </p:nvSpPr>
                <p:spPr>
                  <a:xfrm>
                    <a:off x="4876" y="2848"/>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4</a:t>
                    </a:r>
                    <a:endParaRPr lang="en-US" altLang="zh-CN" sz="2800" dirty="0">
                      <a:solidFill>
                        <a:schemeClr val="tx1"/>
                      </a:solidFill>
                      <a:latin typeface="+mj-ea"/>
                      <a:ea typeface="+mj-ea"/>
                    </a:endParaRPr>
                  </a:p>
                </p:txBody>
              </p:sp>
              <p:sp>
                <p:nvSpPr>
                  <p:cNvPr id="81"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grpSp>
            <p:nvGrpSpPr>
              <p:cNvPr id="84" name="Group 6"/>
              <p:cNvGrpSpPr/>
              <p:nvPr/>
            </p:nvGrpSpPr>
            <p:grpSpPr>
              <a:xfrm rot="0">
                <a:off x="10133" y="7328"/>
                <a:ext cx="1131" cy="1298"/>
                <a:chOff x="4787" y="2848"/>
                <a:chExt cx="452" cy="519"/>
              </a:xfrm>
            </p:grpSpPr>
            <p:sp>
              <p:nvSpPr>
                <p:cNvPr id="85" name="Text Box 7"/>
                <p:cNvSpPr txBox="1"/>
                <p:nvPr/>
              </p:nvSpPr>
              <p:spPr>
                <a:xfrm>
                  <a:off x="4787" y="2848"/>
                  <a:ext cx="452"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24</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10</a:t>
                  </a:r>
                  <a:endParaRPr lang="en-US" altLang="zh-CN" sz="2800" dirty="0">
                    <a:solidFill>
                      <a:schemeClr val="tx1"/>
                    </a:solidFill>
                    <a:latin typeface="+mj-ea"/>
                    <a:ea typeface="+mj-ea"/>
                  </a:endParaRPr>
                </a:p>
              </p:txBody>
            </p:sp>
            <p:sp>
              <p:nvSpPr>
                <p:cNvPr id="86" name="Line 8"/>
                <p:cNvSpPr/>
                <p:nvPr/>
              </p:nvSpPr>
              <p:spPr>
                <a:xfrm>
                  <a:off x="4836" y="3070"/>
                  <a:ext cx="272" cy="0"/>
                </a:xfrm>
                <a:prstGeom prst="line">
                  <a:avLst/>
                </a:prstGeom>
                <a:ln w="22225" cap="flat" cmpd="sng">
                  <a:solidFill>
                    <a:schemeClr val="tx1"/>
                  </a:solidFill>
                  <a:prstDash val="solid"/>
                  <a:headEnd type="none" w="med" len="med"/>
                  <a:tailEnd type="none" w="med" len="med"/>
                </a:ln>
              </p:spPr>
            </p:sp>
          </p:grpSp>
        </p:grpSp>
      </p:grpSp>
      <p:grpSp>
        <p:nvGrpSpPr>
          <p:cNvPr id="111" name="组合 110"/>
          <p:cNvGrpSpPr/>
          <p:nvPr/>
        </p:nvGrpSpPr>
        <p:grpSpPr>
          <a:xfrm>
            <a:off x="4666615" y="2653665"/>
            <a:ext cx="1993900" cy="766445"/>
            <a:chOff x="3324" y="4267"/>
            <a:chExt cx="3140" cy="1207"/>
          </a:xfrm>
        </p:grpSpPr>
        <p:sp>
          <p:nvSpPr>
            <p:cNvPr id="109" name="圆角矩形 108"/>
            <p:cNvSpPr/>
            <p:nvPr/>
          </p:nvSpPr>
          <p:spPr>
            <a:xfrm>
              <a:off x="3324" y="4267"/>
              <a:ext cx="3140" cy="1207"/>
            </a:xfrm>
            <a:prstGeom prst="roundRect">
              <a:avLst/>
            </a:prstGeom>
            <a:solidFill>
              <a:srgbClr val="FF0000">
                <a:alpha val="77000"/>
              </a:srgbClr>
            </a:solidFill>
            <a:ln>
              <a:solidFill>
                <a:srgbClr val="FFFF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9" name="文本框 88"/>
            <p:cNvSpPr txBox="1"/>
            <p:nvPr/>
          </p:nvSpPr>
          <p:spPr>
            <a:xfrm>
              <a:off x="3595" y="4466"/>
              <a:ext cx="2528" cy="822"/>
            </a:xfrm>
            <a:prstGeom prst="rect">
              <a:avLst/>
            </a:prstGeom>
            <a:noFill/>
          </p:spPr>
          <p:txBody>
            <a:bodyPr wrap="none" rtlCol="0">
              <a:spAutoFit/>
            </a:bodyPr>
            <a:p>
              <a:r>
                <a:rPr lang="zh-CN" altLang="en-US" sz="2800"/>
                <a:t>分小互化</a:t>
              </a:r>
              <a:endParaRPr lang="zh-CN" altLang="en-US" sz="2800"/>
            </a:p>
          </p:txBody>
        </p:sp>
      </p:grpSp>
      <p:grpSp>
        <p:nvGrpSpPr>
          <p:cNvPr id="97" name="组合 96"/>
          <p:cNvGrpSpPr/>
          <p:nvPr/>
        </p:nvGrpSpPr>
        <p:grpSpPr>
          <a:xfrm>
            <a:off x="2259965" y="5368290"/>
            <a:ext cx="2395855" cy="824230"/>
            <a:chOff x="8813" y="7396"/>
            <a:chExt cx="3773" cy="1298"/>
          </a:xfrm>
        </p:grpSpPr>
        <p:sp>
          <p:nvSpPr>
            <p:cNvPr id="98" name="文本框 97"/>
            <p:cNvSpPr txBox="1"/>
            <p:nvPr/>
          </p:nvSpPr>
          <p:spPr>
            <a:xfrm>
              <a:off x="8813" y="7566"/>
              <a:ext cx="927" cy="822"/>
            </a:xfrm>
            <a:prstGeom prst="rect">
              <a:avLst/>
            </a:prstGeom>
            <a:noFill/>
          </p:spPr>
          <p:txBody>
            <a:bodyPr wrap="none" rtlCol="0">
              <a:spAutoFit/>
            </a:bodyPr>
            <a:p>
              <a:r>
                <a:rPr lang="en-US" altLang="zh-CN" sz="2800"/>
                <a:t>=  </a:t>
              </a:r>
              <a:endParaRPr lang="en-US" altLang="zh-CN" sz="2800"/>
            </a:p>
          </p:txBody>
        </p:sp>
        <p:grpSp>
          <p:nvGrpSpPr>
            <p:cNvPr id="99" name="组合 98"/>
            <p:cNvGrpSpPr/>
            <p:nvPr/>
          </p:nvGrpSpPr>
          <p:grpSpPr>
            <a:xfrm>
              <a:off x="9803" y="7396"/>
              <a:ext cx="2783" cy="1298"/>
              <a:chOff x="10256" y="7328"/>
              <a:chExt cx="2783" cy="1298"/>
            </a:xfrm>
          </p:grpSpPr>
          <p:sp>
            <p:nvSpPr>
              <p:cNvPr id="101" name="文本框 100"/>
              <p:cNvSpPr txBox="1"/>
              <p:nvPr/>
            </p:nvSpPr>
            <p:spPr>
              <a:xfrm>
                <a:off x="10748" y="7420"/>
                <a:ext cx="2291" cy="822"/>
              </a:xfrm>
              <a:prstGeom prst="rect">
                <a:avLst/>
              </a:prstGeom>
              <a:noFill/>
            </p:spPr>
            <p:txBody>
              <a:bodyPr wrap="none" rtlCol="0" anchor="t">
                <a:spAutoFit/>
              </a:bodyPr>
              <a:p>
                <a:r>
                  <a:rPr lang="zh-CN" altLang="en-US" sz="2800">
                    <a:latin typeface="微软雅黑" panose="020B0503020204020204" pitchFamily="34" charset="-122"/>
                    <a:ea typeface="微软雅黑" panose="020B0503020204020204" pitchFamily="34" charset="-122"/>
                  </a:rPr>
                  <a:t>（</a:t>
                </a:r>
                <a:r>
                  <a:rPr lang="en-US" altLang="zh-CN" sz="2800">
                    <a:latin typeface="微软雅黑" panose="020B0503020204020204" pitchFamily="34" charset="-122"/>
                    <a:ea typeface="微软雅黑" panose="020B0503020204020204" pitchFamily="34" charset="-122"/>
                  </a:rPr>
                  <a:t>dm</a:t>
                </a:r>
                <a:r>
                  <a:rPr lang="zh-CN" altLang="en-US" sz="2800">
                    <a:latin typeface="微软雅黑" panose="020B0503020204020204" pitchFamily="34" charset="-122"/>
                    <a:ea typeface="微软雅黑" panose="020B0503020204020204" pitchFamily="34" charset="-122"/>
                  </a:rPr>
                  <a:t>）</a:t>
                </a:r>
                <a:endParaRPr lang="zh-CN" altLang="en-US" sz="2800">
                  <a:latin typeface="微软雅黑" panose="020B0503020204020204" pitchFamily="34" charset="-122"/>
                  <a:ea typeface="微软雅黑" panose="020B0503020204020204" pitchFamily="34" charset="-122"/>
                </a:endParaRPr>
              </a:p>
            </p:txBody>
          </p:sp>
          <p:grpSp>
            <p:nvGrpSpPr>
              <p:cNvPr id="105" name="Group 6"/>
              <p:cNvGrpSpPr/>
              <p:nvPr/>
            </p:nvGrpSpPr>
            <p:grpSpPr>
              <a:xfrm rot="0">
                <a:off x="10256" y="7328"/>
                <a:ext cx="1299" cy="1298"/>
                <a:chOff x="4836" y="2848"/>
                <a:chExt cx="519" cy="519"/>
              </a:xfrm>
            </p:grpSpPr>
            <p:sp>
              <p:nvSpPr>
                <p:cNvPr id="106" name="Text Box 7"/>
                <p:cNvSpPr txBox="1"/>
                <p:nvPr/>
              </p:nvSpPr>
              <p:spPr>
                <a:xfrm>
                  <a:off x="4903" y="2848"/>
                  <a:ext cx="452"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9</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5</a:t>
                  </a:r>
                  <a:endParaRPr lang="en-US" altLang="zh-CN" sz="2800" dirty="0">
                    <a:solidFill>
                      <a:schemeClr val="tx1"/>
                    </a:solidFill>
                    <a:latin typeface="+mj-ea"/>
                    <a:ea typeface="+mj-ea"/>
                  </a:endParaRPr>
                </a:p>
              </p:txBody>
            </p:sp>
            <p:sp>
              <p:nvSpPr>
                <p:cNvPr id="107" name="Line 8"/>
                <p:cNvSpPr/>
                <p:nvPr/>
              </p:nvSpPr>
              <p:spPr>
                <a:xfrm>
                  <a:off x="4836" y="3070"/>
                  <a:ext cx="272" cy="0"/>
                </a:xfrm>
                <a:prstGeom prst="line">
                  <a:avLst/>
                </a:prstGeom>
                <a:ln w="22225" cap="flat" cmpd="sng">
                  <a:solidFill>
                    <a:schemeClr val="tx1"/>
                  </a:solidFill>
                  <a:prstDash val="solid"/>
                  <a:headEnd type="none" w="med" len="med"/>
                  <a:tailEnd type="none" w="med" len="med"/>
                </a:ln>
              </p:spPr>
            </p:sp>
          </p:grpSp>
        </p:grpSp>
      </p:grpSp>
      <p:grpSp>
        <p:nvGrpSpPr>
          <p:cNvPr id="3" name="组合 2"/>
          <p:cNvGrpSpPr/>
          <p:nvPr/>
        </p:nvGrpSpPr>
        <p:grpSpPr>
          <a:xfrm rot="0">
            <a:off x="7277735" y="3252470"/>
            <a:ext cx="1534795" cy="824230"/>
            <a:chOff x="10806" y="3081"/>
            <a:chExt cx="2417" cy="1298"/>
          </a:xfrm>
        </p:grpSpPr>
        <p:sp>
          <p:nvSpPr>
            <p:cNvPr id="4" name="文本框 3"/>
            <p:cNvSpPr txBox="1"/>
            <p:nvPr/>
          </p:nvSpPr>
          <p:spPr>
            <a:xfrm>
              <a:off x="10806" y="3225"/>
              <a:ext cx="2417" cy="822"/>
            </a:xfrm>
            <a:prstGeom prst="rect">
              <a:avLst/>
            </a:prstGeom>
            <a:noFill/>
          </p:spPr>
          <p:txBody>
            <a:bodyPr wrap="none" rtlCol="0" anchor="t">
              <a:spAutoFit/>
            </a:bodyPr>
            <a:p>
              <a:r>
                <a:rPr lang="en-US" altLang="zh-CN" sz="2800">
                  <a:latin typeface="Arial" panose="020B0604020202020204" pitchFamily="34" charset="0"/>
                </a:rPr>
                <a:t>2.4</a:t>
              </a:r>
              <a:r>
                <a:rPr lang="zh-CN" altLang="en-US" sz="2800">
                  <a:latin typeface="Arial" panose="020B0604020202020204" pitchFamily="34" charset="0"/>
                </a:rPr>
                <a:t>×</a:t>
              </a:r>
              <a:r>
                <a:rPr lang="en-US" altLang="zh-CN" sz="2800">
                  <a:latin typeface="Arial" panose="020B0604020202020204" pitchFamily="34" charset="0"/>
                </a:rPr>
                <a:t>      </a:t>
              </a:r>
              <a:endParaRPr lang="en-US" altLang="zh-CN" sz="2800">
                <a:latin typeface="Arial" panose="020B0604020202020204" pitchFamily="34" charset="0"/>
              </a:endParaRPr>
            </a:p>
          </p:txBody>
        </p:sp>
        <p:grpSp>
          <p:nvGrpSpPr>
            <p:cNvPr id="5" name="Group 6"/>
            <p:cNvGrpSpPr/>
            <p:nvPr/>
          </p:nvGrpSpPr>
          <p:grpSpPr>
            <a:xfrm>
              <a:off x="12186" y="3081"/>
              <a:ext cx="908" cy="1298"/>
              <a:chOff x="4876" y="2848"/>
              <a:chExt cx="363" cy="519"/>
            </a:xfrm>
          </p:grpSpPr>
          <p:sp>
            <p:nvSpPr>
              <p:cNvPr id="6" name="Text Box 7"/>
              <p:cNvSpPr txBox="1"/>
              <p:nvPr/>
            </p:nvSpPr>
            <p:spPr>
              <a:xfrm>
                <a:off x="4876" y="2848"/>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4</a:t>
                </a:r>
                <a:endParaRPr lang="en-US" altLang="zh-CN" sz="2800" dirty="0">
                  <a:solidFill>
                    <a:schemeClr val="tx1"/>
                  </a:solidFill>
                  <a:latin typeface="+mj-ea"/>
                  <a:ea typeface="+mj-ea"/>
                </a:endParaRPr>
              </a:p>
            </p:txBody>
          </p:sp>
          <p:sp>
            <p:nvSpPr>
              <p:cNvPr id="7"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grpSp>
        <p:nvGrpSpPr>
          <p:cNvPr id="8" name="组合 7"/>
          <p:cNvGrpSpPr/>
          <p:nvPr/>
        </p:nvGrpSpPr>
        <p:grpSpPr>
          <a:xfrm>
            <a:off x="6762750" y="4410075"/>
            <a:ext cx="2939415" cy="538480"/>
            <a:chOff x="8813" y="7540"/>
            <a:chExt cx="4629" cy="848"/>
          </a:xfrm>
        </p:grpSpPr>
        <p:sp>
          <p:nvSpPr>
            <p:cNvPr id="9" name="文本框 8"/>
            <p:cNvSpPr txBox="1"/>
            <p:nvPr/>
          </p:nvSpPr>
          <p:spPr>
            <a:xfrm>
              <a:off x="8813" y="7566"/>
              <a:ext cx="927" cy="822"/>
            </a:xfrm>
            <a:prstGeom prst="rect">
              <a:avLst/>
            </a:prstGeom>
            <a:noFill/>
          </p:spPr>
          <p:txBody>
            <a:bodyPr wrap="none" rtlCol="0">
              <a:spAutoFit/>
            </a:bodyPr>
            <a:p>
              <a:r>
                <a:rPr lang="en-US" altLang="zh-CN" sz="2800"/>
                <a:t>=  </a:t>
              </a:r>
              <a:endParaRPr lang="en-US" altLang="zh-CN" sz="2800"/>
            </a:p>
          </p:txBody>
        </p:sp>
        <p:sp>
          <p:nvSpPr>
            <p:cNvPr id="10" name="文本框 9"/>
            <p:cNvSpPr txBox="1"/>
            <p:nvPr/>
          </p:nvSpPr>
          <p:spPr>
            <a:xfrm>
              <a:off x="9624" y="7540"/>
              <a:ext cx="3818" cy="822"/>
            </a:xfrm>
            <a:prstGeom prst="rect">
              <a:avLst/>
            </a:prstGeom>
            <a:noFill/>
          </p:spPr>
          <p:txBody>
            <a:bodyPr wrap="none" rtlCol="0" anchor="t">
              <a:spAutoFit/>
            </a:bodyPr>
            <a:p>
              <a:r>
                <a:rPr lang="en-US" altLang="zh-CN" sz="2800">
                  <a:latin typeface="Arial" panose="020B0604020202020204" pitchFamily="34" charset="0"/>
                </a:rPr>
                <a:t>2.4 </a:t>
              </a:r>
              <a:r>
                <a:rPr lang="zh-CN" altLang="en-US" sz="2800">
                  <a:latin typeface="Arial" panose="020B0604020202020204" pitchFamily="34" charset="0"/>
                </a:rPr>
                <a:t>×</a:t>
              </a:r>
              <a:r>
                <a:rPr lang="en-US" altLang="zh-CN" sz="2800">
                  <a:latin typeface="Arial" panose="020B0604020202020204" pitchFamily="34" charset="0"/>
                </a:rPr>
                <a:t> 0.75      </a:t>
              </a:r>
              <a:endParaRPr lang="en-US" altLang="zh-CN" sz="2800">
                <a:latin typeface="Arial" panose="020B0604020202020204" pitchFamily="34" charset="0"/>
              </a:endParaRPr>
            </a:p>
          </p:txBody>
        </p:sp>
      </p:grpSp>
      <p:grpSp>
        <p:nvGrpSpPr>
          <p:cNvPr id="11" name="组合 10"/>
          <p:cNvGrpSpPr/>
          <p:nvPr/>
        </p:nvGrpSpPr>
        <p:grpSpPr>
          <a:xfrm>
            <a:off x="6769100" y="5468620"/>
            <a:ext cx="2479040" cy="571500"/>
            <a:chOff x="8813" y="7488"/>
            <a:chExt cx="3904" cy="900"/>
          </a:xfrm>
        </p:grpSpPr>
        <p:sp>
          <p:nvSpPr>
            <p:cNvPr id="12" name="文本框 11"/>
            <p:cNvSpPr txBox="1"/>
            <p:nvPr/>
          </p:nvSpPr>
          <p:spPr>
            <a:xfrm>
              <a:off x="8813" y="7566"/>
              <a:ext cx="927" cy="822"/>
            </a:xfrm>
            <a:prstGeom prst="rect">
              <a:avLst/>
            </a:prstGeom>
            <a:noFill/>
          </p:spPr>
          <p:txBody>
            <a:bodyPr wrap="none" rtlCol="0">
              <a:spAutoFit/>
            </a:bodyPr>
            <a:p>
              <a:r>
                <a:rPr lang="en-US" altLang="zh-CN" sz="2800"/>
                <a:t>=  </a:t>
              </a:r>
              <a:endParaRPr lang="en-US" altLang="zh-CN" sz="2800"/>
            </a:p>
          </p:txBody>
        </p:sp>
        <p:sp>
          <p:nvSpPr>
            <p:cNvPr id="13" name="文本框 12"/>
            <p:cNvSpPr txBox="1"/>
            <p:nvPr/>
          </p:nvSpPr>
          <p:spPr>
            <a:xfrm>
              <a:off x="9635" y="7488"/>
              <a:ext cx="3082" cy="822"/>
            </a:xfrm>
            <a:prstGeom prst="rect">
              <a:avLst/>
            </a:prstGeom>
            <a:noFill/>
          </p:spPr>
          <p:txBody>
            <a:bodyPr wrap="none" rtlCol="0" anchor="t">
              <a:spAutoFit/>
            </a:bodyPr>
            <a:p>
              <a:r>
                <a:rPr lang="en-US" altLang="zh-CN" sz="2800">
                  <a:latin typeface="微软雅黑" panose="020B0503020204020204" pitchFamily="34" charset="-122"/>
                  <a:ea typeface="微软雅黑" panose="020B0503020204020204" pitchFamily="34" charset="-122"/>
                </a:rPr>
                <a:t>1.8</a:t>
              </a:r>
              <a:r>
                <a:rPr lang="zh-CN" altLang="en-US" sz="2800">
                  <a:latin typeface="微软雅黑" panose="020B0503020204020204" pitchFamily="34" charset="-122"/>
                  <a:ea typeface="微软雅黑" panose="020B0503020204020204" pitchFamily="34" charset="-122"/>
                </a:rPr>
                <a:t>（</a:t>
              </a:r>
              <a:r>
                <a:rPr lang="en-US" altLang="zh-CN" sz="2800">
                  <a:latin typeface="微软雅黑" panose="020B0503020204020204" pitchFamily="34" charset="-122"/>
                  <a:ea typeface="微软雅黑" panose="020B0503020204020204" pitchFamily="34" charset="-122"/>
                </a:rPr>
                <a:t>dm</a:t>
              </a:r>
              <a:r>
                <a:rPr lang="zh-CN" altLang="en-US" sz="2800">
                  <a:latin typeface="微软雅黑" panose="020B0503020204020204" pitchFamily="34" charset="-122"/>
                  <a:ea typeface="微软雅黑" panose="020B0503020204020204" pitchFamily="34" charset="-122"/>
                </a:rPr>
                <a:t>）</a:t>
              </a:r>
              <a:endParaRPr lang="zh-CN" altLang="en-US" sz="280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500"/>
                                        <p:tgtEl>
                                          <p:spTgt spid="66"/>
                                        </p:tgtEl>
                                        <p:attrNameLst>
                                          <p:attrName>ppt_y</p:attrName>
                                        </p:attrNameLst>
                                      </p:cBhvr>
                                      <p:tavLst>
                                        <p:tav tm="0">
                                          <p:val>
                                            <p:strVal val="#ppt_y+#ppt_h*1.125000"/>
                                          </p:val>
                                        </p:tav>
                                        <p:tav tm="100000">
                                          <p:val>
                                            <p:strVal val="#ppt_y"/>
                                          </p:val>
                                        </p:tav>
                                      </p:tavLst>
                                    </p:anim>
                                    <p:animEffect transition="in" filter="wipe(up)">
                                      <p:cBhvr>
                                        <p:cTn id="8" dur="500"/>
                                        <p:tgtEl>
                                          <p:spTgt spid="66"/>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88"/>
                                        </p:tgtEl>
                                        <p:attrNameLst>
                                          <p:attrName>style.visibility</p:attrName>
                                        </p:attrNameLst>
                                      </p:cBhvr>
                                      <p:to>
                                        <p:strVal val="visible"/>
                                      </p:to>
                                    </p:set>
                                    <p:anim calcmode="lin" valueType="num">
                                      <p:cBhvr additive="base">
                                        <p:cTn id="13" dur="500"/>
                                        <p:tgtEl>
                                          <p:spTgt spid="88"/>
                                        </p:tgtEl>
                                        <p:attrNameLst>
                                          <p:attrName>ppt_y</p:attrName>
                                        </p:attrNameLst>
                                      </p:cBhvr>
                                      <p:tavLst>
                                        <p:tav tm="0">
                                          <p:val>
                                            <p:strVal val="#ppt_y+#ppt_h*1.125000"/>
                                          </p:val>
                                        </p:tav>
                                        <p:tav tm="100000">
                                          <p:val>
                                            <p:strVal val="#ppt_y"/>
                                          </p:val>
                                        </p:tav>
                                      </p:tavLst>
                                    </p:anim>
                                    <p:animEffect transition="in" filter="wipe(up)">
                                      <p:cBhvr>
                                        <p:cTn id="14" dur="500"/>
                                        <p:tgtEl>
                                          <p:spTgt spid="88"/>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97"/>
                                        </p:tgtEl>
                                        <p:attrNameLst>
                                          <p:attrName>style.visibility</p:attrName>
                                        </p:attrNameLst>
                                      </p:cBhvr>
                                      <p:to>
                                        <p:strVal val="visible"/>
                                      </p:to>
                                    </p:set>
                                    <p:anim calcmode="lin" valueType="num">
                                      <p:cBhvr additive="base">
                                        <p:cTn id="19" dur="500"/>
                                        <p:tgtEl>
                                          <p:spTgt spid="97"/>
                                        </p:tgtEl>
                                        <p:attrNameLst>
                                          <p:attrName>ppt_y</p:attrName>
                                        </p:attrNameLst>
                                      </p:cBhvr>
                                      <p:tavLst>
                                        <p:tav tm="0">
                                          <p:val>
                                            <p:strVal val="#ppt_y+#ppt_h*1.125000"/>
                                          </p:val>
                                        </p:tav>
                                        <p:tav tm="100000">
                                          <p:val>
                                            <p:strVal val="#ppt_y"/>
                                          </p:val>
                                        </p:tav>
                                      </p:tavLst>
                                    </p:anim>
                                    <p:animEffect transition="in" filter="wipe(up)">
                                      <p:cBhvr>
                                        <p:cTn id="20" dur="500"/>
                                        <p:tgtEl>
                                          <p:spTgt spid="97"/>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p:tgtEl>
                                          <p:spTgt spid="3"/>
                                        </p:tgtEl>
                                        <p:attrNameLst>
                                          <p:attrName>ppt_y</p:attrName>
                                        </p:attrNameLst>
                                      </p:cBhvr>
                                      <p:tavLst>
                                        <p:tav tm="0">
                                          <p:val>
                                            <p:strVal val="#ppt_y+#ppt_h*1.125000"/>
                                          </p:val>
                                        </p:tav>
                                        <p:tav tm="100000">
                                          <p:val>
                                            <p:strVal val="#ppt_y"/>
                                          </p:val>
                                        </p:tav>
                                      </p:tavLst>
                                    </p:anim>
                                    <p:animEffect transition="in" filter="wipe(up)">
                                      <p:cBhvr>
                                        <p:cTn id="26" dur="500"/>
                                        <p:tgtEl>
                                          <p:spTgt spid="3"/>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p:tgtEl>
                                          <p:spTgt spid="8"/>
                                        </p:tgtEl>
                                        <p:attrNameLst>
                                          <p:attrName>ppt_y</p:attrName>
                                        </p:attrNameLst>
                                      </p:cBhvr>
                                      <p:tavLst>
                                        <p:tav tm="0">
                                          <p:val>
                                            <p:strVal val="#ppt_y+#ppt_h*1.125000"/>
                                          </p:val>
                                        </p:tav>
                                        <p:tav tm="100000">
                                          <p:val>
                                            <p:strVal val="#ppt_y"/>
                                          </p:val>
                                        </p:tav>
                                      </p:tavLst>
                                    </p:anim>
                                    <p:animEffect transition="in" filter="wipe(up)">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p:tgtEl>
                                          <p:spTgt spid="11"/>
                                        </p:tgtEl>
                                        <p:attrNameLst>
                                          <p:attrName>ppt_y</p:attrName>
                                        </p:attrNameLst>
                                      </p:cBhvr>
                                      <p:tavLst>
                                        <p:tav tm="0">
                                          <p:val>
                                            <p:strVal val="#ppt_y+#ppt_h*1.125000"/>
                                          </p:val>
                                        </p:tav>
                                        <p:tav tm="100000">
                                          <p:val>
                                            <p:strVal val="#ppt_y"/>
                                          </p:val>
                                        </p:tav>
                                      </p:tavLst>
                                    </p:anim>
                                    <p:animEffect transition="in" filter="wipe(up)">
                                      <p:cBhvr>
                                        <p:cTn id="38" dur="500"/>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23" presetClass="entr" presetSubtype="16" fill="hold" nodeType="clickEffect">
                                  <p:stCondLst>
                                    <p:cond delay="0"/>
                                  </p:stCondLst>
                                  <p:childTnLst>
                                    <p:set>
                                      <p:cBhvr>
                                        <p:cTn id="42" dur="1" fill="hold">
                                          <p:stCondLst>
                                            <p:cond delay="0"/>
                                          </p:stCondLst>
                                        </p:cTn>
                                        <p:tgtEl>
                                          <p:spTgt spid="111"/>
                                        </p:tgtEl>
                                        <p:attrNameLst>
                                          <p:attrName>style.visibility</p:attrName>
                                        </p:attrNameLst>
                                      </p:cBhvr>
                                      <p:to>
                                        <p:strVal val="visible"/>
                                      </p:to>
                                    </p:set>
                                    <p:anim calcmode="lin" valueType="num">
                                      <p:cBhvr>
                                        <p:cTn id="43" dur="500" fill="hold"/>
                                        <p:tgtEl>
                                          <p:spTgt spid="111"/>
                                        </p:tgtEl>
                                        <p:attrNameLst>
                                          <p:attrName>ppt_w</p:attrName>
                                        </p:attrNameLst>
                                      </p:cBhvr>
                                      <p:tavLst>
                                        <p:tav tm="0">
                                          <p:val>
                                            <p:fltVal val="0"/>
                                          </p:val>
                                        </p:tav>
                                        <p:tav tm="100000">
                                          <p:val>
                                            <p:strVal val="#ppt_w"/>
                                          </p:val>
                                        </p:tav>
                                      </p:tavLst>
                                    </p:anim>
                                    <p:anim calcmode="lin" valueType="num">
                                      <p:cBhvr>
                                        <p:cTn id="44" dur="500" fill="hold"/>
                                        <p:tgtEl>
                                          <p:spTgt spid="11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65" name="组合 64"/>
          <p:cNvGrpSpPr/>
          <p:nvPr/>
        </p:nvGrpSpPr>
        <p:grpSpPr>
          <a:xfrm>
            <a:off x="4375785" y="1108710"/>
            <a:ext cx="2771140" cy="1233170"/>
            <a:chOff x="6491" y="1826"/>
            <a:chExt cx="4364" cy="1942"/>
          </a:xfrm>
        </p:grpSpPr>
        <p:grpSp>
          <p:nvGrpSpPr>
            <p:cNvPr id="64" name="组合 63"/>
            <p:cNvGrpSpPr/>
            <p:nvPr/>
          </p:nvGrpSpPr>
          <p:grpSpPr>
            <a:xfrm>
              <a:off x="6491" y="1826"/>
              <a:ext cx="4364" cy="1942"/>
              <a:chOff x="6491" y="1826"/>
              <a:chExt cx="4364" cy="1942"/>
            </a:xfrm>
          </p:grpSpPr>
          <p:grpSp>
            <p:nvGrpSpPr>
              <p:cNvPr id="60" name="组合 59"/>
              <p:cNvGrpSpPr/>
              <p:nvPr/>
            </p:nvGrpSpPr>
            <p:grpSpPr>
              <a:xfrm rot="0">
                <a:off x="6491" y="1826"/>
                <a:ext cx="4365" cy="1942"/>
                <a:chOff x="1895" y="4083"/>
                <a:chExt cx="7143" cy="2324"/>
              </a:xfrm>
            </p:grpSpPr>
            <p:sp>
              <p:nvSpPr>
                <p:cNvPr id="61" name="圆角矩形 60"/>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2" name="圆角矩形 61"/>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3" name="圆角矩形 62"/>
              <p:cNvSpPr/>
              <p:nvPr/>
            </p:nvSpPr>
            <p:spPr>
              <a:xfrm>
                <a:off x="6621" y="1991"/>
                <a:ext cx="4082" cy="1587"/>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68" name="组合 67"/>
            <p:cNvGrpSpPr/>
            <p:nvPr/>
          </p:nvGrpSpPr>
          <p:grpSpPr>
            <a:xfrm rot="0">
              <a:off x="7460" y="2250"/>
              <a:ext cx="2417" cy="1298"/>
              <a:chOff x="10806" y="3081"/>
              <a:chExt cx="2417" cy="1298"/>
            </a:xfrm>
          </p:grpSpPr>
          <p:sp>
            <p:nvSpPr>
              <p:cNvPr id="72" name="文本框 71"/>
              <p:cNvSpPr txBox="1"/>
              <p:nvPr/>
            </p:nvSpPr>
            <p:spPr>
              <a:xfrm>
                <a:off x="10806" y="3225"/>
                <a:ext cx="2417" cy="822"/>
              </a:xfrm>
              <a:prstGeom prst="rect">
                <a:avLst/>
              </a:prstGeom>
              <a:noFill/>
            </p:spPr>
            <p:txBody>
              <a:bodyPr wrap="none" rtlCol="0" anchor="t">
                <a:spAutoFit/>
              </a:bodyPr>
              <a:p>
                <a:r>
                  <a:rPr lang="en-US" altLang="zh-CN" sz="2800">
                    <a:latin typeface="Arial" panose="020B0604020202020204" pitchFamily="34" charset="0"/>
                  </a:rPr>
                  <a:t>2.4</a:t>
                </a:r>
                <a:r>
                  <a:rPr lang="zh-CN" altLang="en-US" sz="2800">
                    <a:latin typeface="Arial" panose="020B0604020202020204" pitchFamily="34" charset="0"/>
                  </a:rPr>
                  <a:t>×</a:t>
                </a:r>
                <a:r>
                  <a:rPr lang="en-US" altLang="zh-CN" sz="2800">
                    <a:latin typeface="Arial" panose="020B0604020202020204" pitchFamily="34" charset="0"/>
                  </a:rPr>
                  <a:t>      </a:t>
                </a:r>
                <a:endParaRPr lang="en-US" altLang="zh-CN" sz="2800">
                  <a:latin typeface="Arial" panose="020B0604020202020204" pitchFamily="34" charset="0"/>
                </a:endParaRPr>
              </a:p>
            </p:txBody>
          </p:sp>
          <p:grpSp>
            <p:nvGrpSpPr>
              <p:cNvPr id="69" name="Group 6"/>
              <p:cNvGrpSpPr/>
              <p:nvPr/>
            </p:nvGrpSpPr>
            <p:grpSpPr>
              <a:xfrm>
                <a:off x="12186" y="3081"/>
                <a:ext cx="908" cy="1298"/>
                <a:chOff x="4876" y="2848"/>
                <a:chExt cx="363" cy="519"/>
              </a:xfrm>
            </p:grpSpPr>
            <p:sp>
              <p:nvSpPr>
                <p:cNvPr id="70" name="Text Box 7"/>
                <p:cNvSpPr txBox="1"/>
                <p:nvPr/>
              </p:nvSpPr>
              <p:spPr>
                <a:xfrm>
                  <a:off x="4876" y="2848"/>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4</a:t>
                  </a:r>
                  <a:endParaRPr lang="en-US" altLang="zh-CN" sz="2800" dirty="0">
                    <a:solidFill>
                      <a:schemeClr val="tx1"/>
                    </a:solidFill>
                    <a:latin typeface="+mj-ea"/>
                    <a:ea typeface="+mj-ea"/>
                  </a:endParaRPr>
                </a:p>
              </p:txBody>
            </p:sp>
            <p:sp>
              <p:nvSpPr>
                <p:cNvPr id="71"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grpSp>
      <p:grpSp>
        <p:nvGrpSpPr>
          <p:cNvPr id="66" name="组合 65"/>
          <p:cNvGrpSpPr/>
          <p:nvPr/>
        </p:nvGrpSpPr>
        <p:grpSpPr>
          <a:xfrm rot="0">
            <a:off x="4991100" y="2827020"/>
            <a:ext cx="1534795" cy="824230"/>
            <a:chOff x="10806" y="3081"/>
            <a:chExt cx="2417" cy="1298"/>
          </a:xfrm>
        </p:grpSpPr>
        <p:sp>
          <p:nvSpPr>
            <p:cNvPr id="67" name="文本框 66"/>
            <p:cNvSpPr txBox="1"/>
            <p:nvPr/>
          </p:nvSpPr>
          <p:spPr>
            <a:xfrm>
              <a:off x="10806" y="3225"/>
              <a:ext cx="2417" cy="822"/>
            </a:xfrm>
            <a:prstGeom prst="rect">
              <a:avLst/>
            </a:prstGeom>
            <a:noFill/>
          </p:spPr>
          <p:txBody>
            <a:bodyPr wrap="none" rtlCol="0" anchor="t">
              <a:spAutoFit/>
            </a:bodyPr>
            <a:p>
              <a:r>
                <a:rPr lang="en-US" altLang="zh-CN" sz="2800">
                  <a:latin typeface="Arial" panose="020B0604020202020204" pitchFamily="34" charset="0"/>
                </a:rPr>
                <a:t>2.4</a:t>
              </a:r>
              <a:r>
                <a:rPr lang="zh-CN" altLang="en-US" sz="2800">
                  <a:latin typeface="Arial" panose="020B0604020202020204" pitchFamily="34" charset="0"/>
                </a:rPr>
                <a:t>×</a:t>
              </a:r>
              <a:r>
                <a:rPr lang="en-US" altLang="zh-CN" sz="2800">
                  <a:latin typeface="Arial" panose="020B0604020202020204" pitchFamily="34" charset="0"/>
                </a:rPr>
                <a:t>      </a:t>
              </a:r>
              <a:endParaRPr lang="en-US" altLang="zh-CN" sz="2800">
                <a:latin typeface="Arial" panose="020B0604020202020204" pitchFamily="34" charset="0"/>
              </a:endParaRPr>
            </a:p>
          </p:txBody>
        </p:sp>
        <p:grpSp>
          <p:nvGrpSpPr>
            <p:cNvPr id="73" name="Group 6"/>
            <p:cNvGrpSpPr/>
            <p:nvPr/>
          </p:nvGrpSpPr>
          <p:grpSpPr>
            <a:xfrm>
              <a:off x="12186" y="3081"/>
              <a:ext cx="908" cy="1298"/>
              <a:chOff x="4876" y="2848"/>
              <a:chExt cx="363" cy="519"/>
            </a:xfrm>
          </p:grpSpPr>
          <p:sp>
            <p:nvSpPr>
              <p:cNvPr id="74" name="Text Box 7"/>
              <p:cNvSpPr txBox="1"/>
              <p:nvPr/>
            </p:nvSpPr>
            <p:spPr>
              <a:xfrm>
                <a:off x="4876" y="2848"/>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4</a:t>
                </a:r>
                <a:endParaRPr lang="en-US" altLang="zh-CN" sz="2800" dirty="0">
                  <a:solidFill>
                    <a:schemeClr val="tx1"/>
                  </a:solidFill>
                  <a:latin typeface="+mj-ea"/>
                  <a:ea typeface="+mj-ea"/>
                </a:endParaRPr>
              </a:p>
            </p:txBody>
          </p:sp>
          <p:sp>
            <p:nvSpPr>
              <p:cNvPr id="75"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grpSp>
        <p:nvGrpSpPr>
          <p:cNvPr id="26" name="组合 25"/>
          <p:cNvGrpSpPr/>
          <p:nvPr/>
        </p:nvGrpSpPr>
        <p:grpSpPr>
          <a:xfrm>
            <a:off x="4285615" y="4123690"/>
            <a:ext cx="2243455" cy="824230"/>
            <a:chOff x="6749" y="6326"/>
            <a:chExt cx="3533" cy="1298"/>
          </a:xfrm>
        </p:grpSpPr>
        <p:sp>
          <p:nvSpPr>
            <p:cNvPr id="76" name="文本框 75"/>
            <p:cNvSpPr txBox="1"/>
            <p:nvPr/>
          </p:nvSpPr>
          <p:spPr>
            <a:xfrm>
              <a:off x="6749" y="6486"/>
              <a:ext cx="927" cy="822"/>
            </a:xfrm>
            <a:prstGeom prst="rect">
              <a:avLst/>
            </a:prstGeom>
            <a:noFill/>
          </p:spPr>
          <p:txBody>
            <a:bodyPr wrap="none" rtlCol="0">
              <a:spAutoFit/>
            </a:bodyPr>
            <a:p>
              <a:r>
                <a:rPr lang="en-US" altLang="zh-CN" sz="2800"/>
                <a:t>=  </a:t>
              </a:r>
              <a:endParaRPr lang="en-US" altLang="zh-CN" sz="2800"/>
            </a:p>
          </p:txBody>
        </p:sp>
        <p:grpSp>
          <p:nvGrpSpPr>
            <p:cNvPr id="14" name="组合 13"/>
            <p:cNvGrpSpPr/>
            <p:nvPr/>
          </p:nvGrpSpPr>
          <p:grpSpPr>
            <a:xfrm rot="0">
              <a:off x="7865" y="6326"/>
              <a:ext cx="2417" cy="1298"/>
              <a:chOff x="10806" y="3081"/>
              <a:chExt cx="2417" cy="1298"/>
            </a:xfrm>
          </p:grpSpPr>
          <p:sp>
            <p:nvSpPr>
              <p:cNvPr id="15" name="文本框 14"/>
              <p:cNvSpPr txBox="1"/>
              <p:nvPr/>
            </p:nvSpPr>
            <p:spPr>
              <a:xfrm>
                <a:off x="10806" y="3225"/>
                <a:ext cx="2417" cy="822"/>
              </a:xfrm>
              <a:prstGeom prst="rect">
                <a:avLst/>
              </a:prstGeom>
              <a:noFill/>
            </p:spPr>
            <p:txBody>
              <a:bodyPr wrap="none" rtlCol="0" anchor="t">
                <a:spAutoFit/>
              </a:bodyPr>
              <a:p>
                <a:r>
                  <a:rPr lang="en-US" altLang="zh-CN" sz="2800">
                    <a:latin typeface="Arial" panose="020B0604020202020204" pitchFamily="34" charset="0"/>
                  </a:rPr>
                  <a:t>2.4</a:t>
                </a:r>
                <a:r>
                  <a:rPr lang="zh-CN" altLang="en-US" sz="2800">
                    <a:latin typeface="Arial" panose="020B0604020202020204" pitchFamily="34" charset="0"/>
                  </a:rPr>
                  <a:t>×</a:t>
                </a:r>
                <a:r>
                  <a:rPr lang="en-US" altLang="zh-CN" sz="2800">
                    <a:latin typeface="Arial" panose="020B0604020202020204" pitchFamily="34" charset="0"/>
                  </a:rPr>
                  <a:t>      </a:t>
                </a:r>
                <a:endParaRPr lang="en-US" altLang="zh-CN" sz="2800">
                  <a:latin typeface="Arial" panose="020B0604020202020204" pitchFamily="34" charset="0"/>
                </a:endParaRPr>
              </a:p>
            </p:txBody>
          </p:sp>
          <p:grpSp>
            <p:nvGrpSpPr>
              <p:cNvPr id="16" name="Group 6"/>
              <p:cNvGrpSpPr/>
              <p:nvPr/>
            </p:nvGrpSpPr>
            <p:grpSpPr>
              <a:xfrm>
                <a:off x="12186" y="3081"/>
                <a:ext cx="908" cy="1298"/>
                <a:chOff x="4876" y="2848"/>
                <a:chExt cx="363" cy="519"/>
              </a:xfrm>
            </p:grpSpPr>
            <p:sp>
              <p:nvSpPr>
                <p:cNvPr id="17" name="Text Box 7"/>
                <p:cNvSpPr txBox="1"/>
                <p:nvPr/>
              </p:nvSpPr>
              <p:spPr>
                <a:xfrm>
                  <a:off x="4876" y="2848"/>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4</a:t>
                  </a:r>
                  <a:endParaRPr lang="en-US" altLang="zh-CN" sz="2800" dirty="0">
                    <a:solidFill>
                      <a:schemeClr val="tx1"/>
                    </a:solidFill>
                    <a:latin typeface="+mj-ea"/>
                    <a:ea typeface="+mj-ea"/>
                  </a:endParaRPr>
                </a:p>
              </p:txBody>
            </p:sp>
            <p:sp>
              <p:nvSpPr>
                <p:cNvPr id="18"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grpSp>
      <p:cxnSp>
        <p:nvCxnSpPr>
          <p:cNvPr id="19" name="直接连接符 18"/>
          <p:cNvCxnSpPr/>
          <p:nvPr/>
        </p:nvCxnSpPr>
        <p:spPr>
          <a:xfrm>
            <a:off x="5135880" y="4304030"/>
            <a:ext cx="396875" cy="31940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883275" y="4540250"/>
            <a:ext cx="396875" cy="31940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4994275" y="3757930"/>
            <a:ext cx="685165" cy="521970"/>
          </a:xfrm>
          <a:prstGeom prst="rect">
            <a:avLst/>
          </a:prstGeom>
          <a:noFill/>
        </p:spPr>
        <p:txBody>
          <a:bodyPr wrap="none" rtlCol="0">
            <a:spAutoFit/>
          </a:bodyPr>
          <a:p>
            <a:r>
              <a:rPr lang="en-US" altLang="zh-CN" sz="2800">
                <a:latin typeface="微软雅黑" panose="020B0503020204020204" pitchFamily="34" charset="-122"/>
                <a:ea typeface="微软雅黑" panose="020B0503020204020204" pitchFamily="34" charset="-122"/>
              </a:rPr>
              <a:t>0.6</a:t>
            </a:r>
            <a:endParaRPr lang="en-US" altLang="zh-CN" sz="2800">
              <a:latin typeface="微软雅黑" panose="020B0503020204020204" pitchFamily="34" charset="-122"/>
              <a:ea typeface="微软雅黑" panose="020B0503020204020204" pitchFamily="34" charset="-122"/>
            </a:endParaRPr>
          </a:p>
        </p:txBody>
      </p:sp>
      <p:sp>
        <p:nvSpPr>
          <p:cNvPr id="22" name="文本框 21"/>
          <p:cNvSpPr txBox="1"/>
          <p:nvPr/>
        </p:nvSpPr>
        <p:spPr>
          <a:xfrm>
            <a:off x="5901690" y="4945380"/>
            <a:ext cx="391160" cy="521970"/>
          </a:xfrm>
          <a:prstGeom prst="rect">
            <a:avLst/>
          </a:prstGeom>
          <a:noFill/>
        </p:spPr>
        <p:txBody>
          <a:bodyPr wrap="none" rtlCol="0">
            <a:spAutoFit/>
          </a:bodyPr>
          <a:p>
            <a:r>
              <a:rPr lang="en-US" altLang="zh-CN" sz="2800">
                <a:latin typeface="微软雅黑" panose="020B0503020204020204" pitchFamily="34" charset="-122"/>
                <a:ea typeface="微软雅黑" panose="020B0503020204020204" pitchFamily="34" charset="-122"/>
              </a:rPr>
              <a:t>1</a:t>
            </a:r>
            <a:endParaRPr lang="en-US" altLang="zh-CN" sz="2800">
              <a:latin typeface="微软雅黑" panose="020B0503020204020204" pitchFamily="34" charset="-122"/>
              <a:ea typeface="微软雅黑" panose="020B0503020204020204" pitchFamily="34" charset="-122"/>
            </a:endParaRPr>
          </a:p>
        </p:txBody>
      </p:sp>
      <p:grpSp>
        <p:nvGrpSpPr>
          <p:cNvPr id="23" name="组合 22"/>
          <p:cNvGrpSpPr/>
          <p:nvPr/>
        </p:nvGrpSpPr>
        <p:grpSpPr>
          <a:xfrm>
            <a:off x="4298315" y="5525135"/>
            <a:ext cx="2390140" cy="531495"/>
            <a:chOff x="8953" y="7488"/>
            <a:chExt cx="3764" cy="837"/>
          </a:xfrm>
        </p:grpSpPr>
        <p:sp>
          <p:nvSpPr>
            <p:cNvPr id="24" name="文本框 23"/>
            <p:cNvSpPr txBox="1"/>
            <p:nvPr/>
          </p:nvSpPr>
          <p:spPr>
            <a:xfrm>
              <a:off x="8953" y="7503"/>
              <a:ext cx="927" cy="822"/>
            </a:xfrm>
            <a:prstGeom prst="rect">
              <a:avLst/>
            </a:prstGeom>
            <a:noFill/>
          </p:spPr>
          <p:txBody>
            <a:bodyPr wrap="none" rtlCol="0">
              <a:spAutoFit/>
            </a:bodyPr>
            <a:p>
              <a:r>
                <a:rPr lang="en-US" altLang="zh-CN" sz="2800"/>
                <a:t>=  </a:t>
              </a:r>
              <a:endParaRPr lang="en-US" altLang="zh-CN" sz="2800"/>
            </a:p>
          </p:txBody>
        </p:sp>
        <p:sp>
          <p:nvSpPr>
            <p:cNvPr id="25" name="文本框 24"/>
            <p:cNvSpPr txBox="1"/>
            <p:nvPr/>
          </p:nvSpPr>
          <p:spPr>
            <a:xfrm>
              <a:off x="9635" y="7488"/>
              <a:ext cx="3082" cy="822"/>
            </a:xfrm>
            <a:prstGeom prst="rect">
              <a:avLst/>
            </a:prstGeom>
            <a:noFill/>
          </p:spPr>
          <p:txBody>
            <a:bodyPr wrap="none" rtlCol="0" anchor="t">
              <a:spAutoFit/>
            </a:bodyPr>
            <a:p>
              <a:r>
                <a:rPr lang="en-US" altLang="zh-CN" sz="2800">
                  <a:latin typeface="微软雅黑" panose="020B0503020204020204" pitchFamily="34" charset="-122"/>
                  <a:ea typeface="微软雅黑" panose="020B0503020204020204" pitchFamily="34" charset="-122"/>
                </a:rPr>
                <a:t>1.8</a:t>
              </a:r>
              <a:r>
                <a:rPr lang="zh-CN" altLang="en-US" sz="2800">
                  <a:latin typeface="微软雅黑" panose="020B0503020204020204" pitchFamily="34" charset="-122"/>
                  <a:ea typeface="微软雅黑" panose="020B0503020204020204" pitchFamily="34" charset="-122"/>
                </a:rPr>
                <a:t>（</a:t>
              </a:r>
              <a:r>
                <a:rPr lang="en-US" altLang="zh-CN" sz="2800">
                  <a:latin typeface="微软雅黑" panose="020B0503020204020204" pitchFamily="34" charset="-122"/>
                  <a:ea typeface="微软雅黑" panose="020B0503020204020204" pitchFamily="34" charset="-122"/>
                </a:rPr>
                <a:t>dm</a:t>
              </a:r>
              <a:r>
                <a:rPr lang="zh-CN" altLang="en-US" sz="2800">
                  <a:latin typeface="微软雅黑" panose="020B0503020204020204" pitchFamily="34" charset="-122"/>
                  <a:ea typeface="微软雅黑" panose="020B0503020204020204" pitchFamily="34" charset="-122"/>
                </a:rPr>
                <a:t>）</a:t>
              </a:r>
              <a:endParaRPr lang="zh-CN" altLang="en-US" sz="2800">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1407795" y="2884805"/>
            <a:ext cx="2593975" cy="766445"/>
            <a:chOff x="3324" y="4267"/>
            <a:chExt cx="4085" cy="1207"/>
          </a:xfrm>
        </p:grpSpPr>
        <p:sp>
          <p:nvSpPr>
            <p:cNvPr id="28" name="圆角矩形 27"/>
            <p:cNvSpPr/>
            <p:nvPr/>
          </p:nvSpPr>
          <p:spPr>
            <a:xfrm>
              <a:off x="3324" y="4267"/>
              <a:ext cx="4085" cy="1207"/>
            </a:xfrm>
            <a:prstGeom prst="roundRect">
              <a:avLst/>
            </a:prstGeom>
            <a:solidFill>
              <a:srgbClr val="FF0000">
                <a:alpha val="77000"/>
              </a:srgbClr>
            </a:solidFill>
            <a:ln>
              <a:solidFill>
                <a:srgbClr val="FFFF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文本框 28"/>
            <p:cNvSpPr txBox="1"/>
            <p:nvPr/>
          </p:nvSpPr>
          <p:spPr>
            <a:xfrm>
              <a:off x="3595" y="4466"/>
              <a:ext cx="3648" cy="822"/>
            </a:xfrm>
            <a:prstGeom prst="rect">
              <a:avLst/>
            </a:prstGeom>
            <a:noFill/>
          </p:spPr>
          <p:txBody>
            <a:bodyPr wrap="none" rtlCol="0">
              <a:spAutoFit/>
            </a:bodyPr>
            <a:p>
              <a:r>
                <a:rPr lang="zh-CN" altLang="en-US" sz="2800"/>
                <a:t>先约分再计算</a:t>
              </a:r>
              <a:endParaRPr lang="zh-CN" altLang="en-US" sz="2800"/>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500"/>
                                        <p:tgtEl>
                                          <p:spTgt spid="66"/>
                                        </p:tgtEl>
                                        <p:attrNameLst>
                                          <p:attrName>ppt_y</p:attrName>
                                        </p:attrNameLst>
                                      </p:cBhvr>
                                      <p:tavLst>
                                        <p:tav tm="0">
                                          <p:val>
                                            <p:strVal val="#ppt_y+#ppt_h*1.125000"/>
                                          </p:val>
                                        </p:tav>
                                        <p:tav tm="100000">
                                          <p:val>
                                            <p:strVal val="#ppt_y"/>
                                          </p:val>
                                        </p:tav>
                                      </p:tavLst>
                                    </p:anim>
                                    <p:animEffect transition="in" filter="wipe(up)">
                                      <p:cBhvr>
                                        <p:cTn id="8" dur="500"/>
                                        <p:tgtEl>
                                          <p:spTgt spid="66"/>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p:tgtEl>
                                          <p:spTgt spid="26"/>
                                        </p:tgtEl>
                                        <p:attrNameLst>
                                          <p:attrName>ppt_y</p:attrName>
                                        </p:attrNameLst>
                                      </p:cBhvr>
                                      <p:tavLst>
                                        <p:tav tm="0">
                                          <p:val>
                                            <p:strVal val="#ppt_y+#ppt_h*1.125000"/>
                                          </p:val>
                                        </p:tav>
                                        <p:tav tm="100000">
                                          <p:val>
                                            <p:strVal val="#ppt_y"/>
                                          </p:val>
                                        </p:tav>
                                      </p:tavLst>
                                    </p:anim>
                                    <p:animEffect transition="in" filter="wipe(up)">
                                      <p:cBhvr>
                                        <p:cTn id="14" dur="500"/>
                                        <p:tgtEl>
                                          <p:spTgt spid="26"/>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up)">
                                      <p:cBhvr>
                                        <p:cTn id="19" dur="500"/>
                                        <p:tgtEl>
                                          <p:spTgt spid="19"/>
                                        </p:tgtEl>
                                      </p:cBhvr>
                                    </p:animEffect>
                                  </p:childTnLst>
                                </p:cTn>
                              </p:par>
                              <p:par>
                                <p:cTn id="20" presetID="22" presetClass="entr" presetSubtype="1"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up)">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p:tgtEl>
                                          <p:spTgt spid="21"/>
                                        </p:tgtEl>
                                        <p:attrNameLst>
                                          <p:attrName>ppt_y</p:attrName>
                                        </p:attrNameLst>
                                      </p:cBhvr>
                                      <p:tavLst>
                                        <p:tav tm="0">
                                          <p:val>
                                            <p:strVal val="#ppt_y+#ppt_h*1.125000"/>
                                          </p:val>
                                        </p:tav>
                                        <p:tav tm="100000">
                                          <p:val>
                                            <p:strVal val="#ppt_y"/>
                                          </p:val>
                                        </p:tav>
                                      </p:tavLst>
                                    </p:anim>
                                    <p:animEffect transition="in" filter="wipe(up)">
                                      <p:cBhvr>
                                        <p:cTn id="28" dur="500"/>
                                        <p:tgtEl>
                                          <p:spTgt spid="21"/>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p:tgtEl>
                                          <p:spTgt spid="22"/>
                                        </p:tgtEl>
                                        <p:attrNameLst>
                                          <p:attrName>ppt_y</p:attrName>
                                        </p:attrNameLst>
                                      </p:cBhvr>
                                      <p:tavLst>
                                        <p:tav tm="0">
                                          <p:val>
                                            <p:strVal val="#ppt_y+#ppt_h*1.125000"/>
                                          </p:val>
                                        </p:tav>
                                        <p:tav tm="100000">
                                          <p:val>
                                            <p:strVal val="#ppt_y"/>
                                          </p:val>
                                        </p:tav>
                                      </p:tavLst>
                                    </p:anim>
                                    <p:animEffect transition="in" filter="wipe(up)">
                                      <p:cBhvr>
                                        <p:cTn id="32" dur="500"/>
                                        <p:tgtEl>
                                          <p:spTgt spid="22"/>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p:tgtEl>
                                          <p:spTgt spid="23"/>
                                        </p:tgtEl>
                                        <p:attrNameLst>
                                          <p:attrName>ppt_y</p:attrName>
                                        </p:attrNameLst>
                                      </p:cBhvr>
                                      <p:tavLst>
                                        <p:tav tm="0">
                                          <p:val>
                                            <p:strVal val="#ppt_y+#ppt_h*1.125000"/>
                                          </p:val>
                                        </p:tav>
                                        <p:tav tm="100000">
                                          <p:val>
                                            <p:strVal val="#ppt_y"/>
                                          </p:val>
                                        </p:tav>
                                      </p:tavLst>
                                    </p:anim>
                                    <p:animEffect transition="in" filter="wipe(up)">
                                      <p:cBhvr>
                                        <p:cTn id="38" dur="500"/>
                                        <p:tgtEl>
                                          <p:spTgt spid="23"/>
                                        </p:tgtEl>
                                      </p:cBhvr>
                                    </p:animEffect>
                                  </p:childTnLst>
                                </p:cTn>
                              </p:par>
                            </p:childTnLst>
                          </p:cTn>
                        </p:par>
                      </p:childTnLst>
                    </p:cTn>
                  </p:par>
                  <p:par>
                    <p:cTn id="39" fill="hold">
                      <p:stCondLst>
                        <p:cond delay="indefinite"/>
                      </p:stCondLst>
                      <p:childTnLst>
                        <p:par>
                          <p:cTn id="40" fill="hold">
                            <p:stCondLst>
                              <p:cond delay="0"/>
                            </p:stCondLst>
                            <p:childTnLst>
                              <p:par>
                                <p:cTn id="41" presetID="23" presetClass="entr" presetSubtype="16" fill="hold" nodeType="click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p:cTn id="43" dur="500" fill="hold"/>
                                        <p:tgtEl>
                                          <p:spTgt spid="27"/>
                                        </p:tgtEl>
                                        <p:attrNameLst>
                                          <p:attrName>ppt_w</p:attrName>
                                        </p:attrNameLst>
                                      </p:cBhvr>
                                      <p:tavLst>
                                        <p:tav tm="0">
                                          <p:val>
                                            <p:fltVal val="0"/>
                                          </p:val>
                                        </p:tav>
                                        <p:tav tm="100000">
                                          <p:val>
                                            <p:strVal val="#ppt_w"/>
                                          </p:val>
                                        </p:tav>
                                      </p:tavLst>
                                    </p:anim>
                                    <p:anim calcmode="lin" valueType="num">
                                      <p:cBhvr>
                                        <p:cTn id="44" dur="500" fill="hold"/>
                                        <p:tgtEl>
                                          <p:spTgt spid="2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tags/tag1.xml><?xml version="1.0" encoding="utf-8"?>
<p:tagLst xmlns:p="http://schemas.openxmlformats.org/presentationml/2006/main">
  <p:tag name="KSO_WM_UNIT_PLACING_PICTURE_USER_VIEWPORT" val="{&quot;height&quot;:10800,&quot;width&quot;:15000}"/>
</p:tagLst>
</file>

<file path=ppt/tags/tag2.xml><?xml version="1.0" encoding="utf-8"?>
<p:tagLst xmlns:p="http://schemas.openxmlformats.org/presentationml/2006/main">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1549</Words>
  <Application>WPS 演示</Application>
  <PresentationFormat>宽屏</PresentationFormat>
  <Paragraphs>566</Paragraphs>
  <Slides>18</Slides>
  <Notes>0</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18</vt:i4>
      </vt:variant>
    </vt:vector>
  </HeadingPairs>
  <TitlesOfParts>
    <vt:vector size="36" baseType="lpstr">
      <vt:lpstr>Arial</vt:lpstr>
      <vt:lpstr>宋体</vt:lpstr>
      <vt:lpstr>Wingdings</vt:lpstr>
      <vt:lpstr>微软雅黑</vt:lpstr>
      <vt:lpstr>Wingdings</vt:lpstr>
      <vt:lpstr>Times New Roman</vt:lpstr>
      <vt:lpstr>楷体_GB2312</vt:lpstr>
      <vt:lpstr>新宋体</vt:lpstr>
      <vt:lpstr>楷体</vt:lpstr>
      <vt:lpstr>黑体</vt:lpstr>
      <vt:lpstr>Arial Unicode MS</vt:lpstr>
      <vt:lpstr>等线</vt:lpstr>
      <vt:lpstr>Calibri</vt:lpstr>
      <vt:lpstr>Cambria</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193</cp:revision>
  <dcterms:created xsi:type="dcterms:W3CDTF">2019-06-19T02:08:00Z</dcterms:created>
  <dcterms:modified xsi:type="dcterms:W3CDTF">2023-09-28T14:33:09Z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54A3C79A622548078053F7BAC26A0B6D</vt:lpwstr>
  </property>
</Properties>
</file>