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3" r:id="rId4"/>
  </p:sldMasterIdLst>
  <p:notesMasterIdLst>
    <p:notesMasterId r:id="rId7"/>
  </p:notesMasterIdLst>
  <p:sldIdLst>
    <p:sldId id="309" r:id="rId5"/>
    <p:sldId id="698" r:id="rId6"/>
    <p:sldId id="809" r:id="rId8"/>
    <p:sldId id="906" r:id="rId9"/>
    <p:sldId id="907" r:id="rId10"/>
    <p:sldId id="908" r:id="rId11"/>
    <p:sldId id="912" r:id="rId12"/>
    <p:sldId id="913" r:id="rId13"/>
    <p:sldId id="914" r:id="rId14"/>
    <p:sldId id="915" r:id="rId15"/>
    <p:sldId id="916" r:id="rId16"/>
    <p:sldId id="917" r:id="rId17"/>
    <p:sldId id="918" r:id="rId18"/>
    <p:sldId id="919" r:id="rId19"/>
    <p:sldId id="920" r:id="rId20"/>
    <p:sldId id="921" r:id="rId21"/>
    <p:sldId id="922" r:id="rId22"/>
    <p:sldId id="923" r:id="rId23"/>
    <p:sldId id="924" r:id="rId24"/>
    <p:sldId id="925" r:id="rId25"/>
    <p:sldId id="926" r:id="rId26"/>
    <p:sldId id="268" r:id="rId27"/>
    <p:sldId id="928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0" userDrawn="1">
          <p15:clr>
            <a:srgbClr val="A4A3A4"/>
          </p15:clr>
        </p15:guide>
        <p15:guide id="2" pos="31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D3F4"/>
    <a:srgbClr val="FFFFCC"/>
    <a:srgbClr val="BBCF4E"/>
    <a:srgbClr val="00A3E3"/>
    <a:srgbClr val="0BA7E4"/>
    <a:srgbClr val="4C4C4C"/>
    <a:srgbClr val="9C6E32"/>
    <a:srgbClr val="FFFFFF"/>
    <a:srgbClr val="CEB799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2050"/>
        <p:guide pos="31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image" Target="../media/image7.jpeg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先说得数，再写算式。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" name="正五边形 19"/>
          <p:cNvSpPr/>
          <p:nvPr/>
        </p:nvSpPr>
        <p:spPr>
          <a:xfrm>
            <a:off x="914400" y="2038985"/>
            <a:ext cx="2132965" cy="2132965"/>
          </a:xfrm>
          <a:prstGeom prst="pentag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3400" y="24193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76730" y="149796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6800" y="412369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14600" y="409511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71800" y="237299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00200" y="112458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00400" y="237299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77745" y="45599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23595" y="449389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57150" y="24193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720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6+7=13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72000" y="27247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6+9=15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72000" y="333375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6+8=14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818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6+5=11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781800" y="272542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6+6=12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45" grpId="0"/>
      <p:bldP spid="46" grpId="0"/>
      <p:bldP spid="48" grpId="0"/>
      <p:bldP spid="50" grpId="1"/>
      <p:bldP spid="51" grpId="1"/>
      <p:bldP spid="52" grpId="1"/>
      <p:bldP spid="54" grpId="1"/>
      <p:bldP spid="5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5"/>
          <p:cNvSpPr/>
          <p:nvPr/>
        </p:nvSpPr>
        <p:spPr>
          <a:xfrm>
            <a:off x="1569049" y="818833"/>
            <a:ext cx="533400" cy="533515"/>
          </a:xfrm>
          <a:prstGeom prst="ellipse">
            <a:avLst/>
          </a:prstGeom>
          <a:solidFill>
            <a:srgbClr val="BAD3F4"/>
          </a:solidFill>
          <a:ln w="9525">
            <a:noFill/>
          </a:ln>
        </p:spPr>
        <p:txBody>
          <a:bodyPr/>
          <a:lstStyle/>
          <a:p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Rectangle 4"/>
          <p:cNvSpPr txBox="1"/>
          <p:nvPr/>
        </p:nvSpPr>
        <p:spPr>
          <a:xfrm>
            <a:off x="381000" y="819150"/>
            <a:ext cx="726567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2.移动   ，每次加上卡片上的数。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aphicFrame>
        <p:nvGraphicFramePr>
          <p:cNvPr id="4" name="Group 6"/>
          <p:cNvGraphicFramePr>
            <a:graphicFrameLocks noGrp="1"/>
          </p:cNvGraphicFramePr>
          <p:nvPr/>
        </p:nvGraphicFramePr>
        <p:xfrm>
          <a:off x="1420813" y="3306128"/>
          <a:ext cx="6022975" cy="647700"/>
        </p:xfrm>
        <a:graphic>
          <a:graphicData uri="http://schemas.openxmlformats.org/drawingml/2006/table">
            <a:tbl>
              <a:tblPr/>
              <a:tblGrid>
                <a:gridCol w="601662"/>
                <a:gridCol w="603250"/>
                <a:gridCol w="601663"/>
                <a:gridCol w="601662"/>
                <a:gridCol w="603250"/>
                <a:gridCol w="601663"/>
                <a:gridCol w="603250"/>
                <a:gridCol w="601662"/>
                <a:gridCol w="601663"/>
                <a:gridCol w="603250"/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476375" y="2748915"/>
            <a:ext cx="838200" cy="533400"/>
            <a:chOff x="1426865" y="2738579"/>
            <a:chExt cx="838178" cy="533386"/>
          </a:xfrm>
        </p:grpSpPr>
        <p:grpSp>
          <p:nvGrpSpPr>
            <p:cNvPr id="7222" name="组合 8"/>
            <p:cNvGrpSpPr/>
            <p:nvPr/>
          </p:nvGrpSpPr>
          <p:grpSpPr>
            <a:xfrm>
              <a:off x="1426865" y="2738579"/>
              <a:ext cx="533386" cy="533386"/>
              <a:chOff x="7238930" y="1809770"/>
              <a:chExt cx="533386" cy="533386"/>
            </a:xfrm>
          </p:grpSpPr>
          <p:sp>
            <p:nvSpPr>
              <p:cNvPr id="7224" name="椭圆 9"/>
              <p:cNvSpPr/>
              <p:nvPr/>
            </p:nvSpPr>
            <p:spPr>
              <a:xfrm>
                <a:off x="7238930" y="1809770"/>
                <a:ext cx="533386" cy="533386"/>
              </a:xfrm>
              <a:prstGeom prst="ellipse">
                <a:avLst/>
              </a:prstGeom>
              <a:solidFill>
                <a:srgbClr val="BAD3F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225" name="文本框 10"/>
              <p:cNvSpPr txBox="1"/>
              <p:nvPr/>
            </p:nvSpPr>
            <p:spPr>
              <a:xfrm>
                <a:off x="7331405" y="1819184"/>
                <a:ext cx="360671" cy="5219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8</a:t>
                </a:r>
                <a:endParaRPr lang="en-US" altLang="zh-CN" sz="28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223" name="直接箭头连接符 12"/>
            <p:cNvCxnSpPr/>
            <p:nvPr/>
          </p:nvCxnSpPr>
          <p:spPr>
            <a:xfrm>
              <a:off x="1960251" y="3006588"/>
              <a:ext cx="304792" cy="0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</p:grpSp>
      <p:sp>
        <p:nvSpPr>
          <p:cNvPr id="5" name="文本框 6"/>
          <p:cNvSpPr txBox="1"/>
          <p:nvPr/>
        </p:nvSpPr>
        <p:spPr>
          <a:xfrm>
            <a:off x="1646921" y="819359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371600" y="3947002"/>
            <a:ext cx="668338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1974533" y="3946684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8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2577148" y="3946684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10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179763" y="3946684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" name="Text Box 20"/>
          <p:cNvSpPr txBox="1"/>
          <p:nvPr/>
        </p:nvSpPr>
        <p:spPr bwMode="auto">
          <a:xfrm>
            <a:off x="3782378" y="3947002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4384993" y="3946684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3" name="Text Box 20"/>
          <p:cNvSpPr txBox="1"/>
          <p:nvPr/>
        </p:nvSpPr>
        <p:spPr bwMode="auto">
          <a:xfrm>
            <a:off x="4987608" y="3947002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90223" y="3946684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18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6192838" y="3946684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6795453" y="3945890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5310" y="1637665"/>
            <a:ext cx="2929255" cy="1327150"/>
            <a:chOff x="906" y="2579"/>
            <a:chExt cx="4613" cy="2090"/>
          </a:xfrm>
        </p:grpSpPr>
        <p:pic>
          <p:nvPicPr>
            <p:cNvPr id="17" name="图片 16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06" y="2905"/>
              <a:ext cx="1374" cy="1765"/>
            </a:xfrm>
            <a:prstGeom prst="rect">
              <a:avLst/>
            </a:prstGeom>
          </p:spPr>
        </p:pic>
        <p:sp>
          <p:nvSpPr>
            <p:cNvPr id="19" name="圆角矩形标注 18"/>
            <p:cNvSpPr/>
            <p:nvPr/>
          </p:nvSpPr>
          <p:spPr>
            <a:xfrm>
              <a:off x="2639" y="2579"/>
              <a:ext cx="2880" cy="1335"/>
            </a:xfrm>
            <a:prstGeom prst="wedgeRoundRectCallout">
              <a:avLst>
                <a:gd name="adj1" fmla="val -63278"/>
                <a:gd name="adj2" fmla="val 34419"/>
                <a:gd name="adj3" fmla="val 16667"/>
              </a:avLst>
            </a:prstGeom>
            <a:no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8+4=12</a:t>
              </a:r>
              <a:endPara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0.06476 0.00031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76 0.00031 L 0.13142 0.0021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42 0.00216 L 0.19809 0.0021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09 0.00216 L 0.26476 0.00031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76 0.00031 L 0.32309 0.00031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09 0.00031 L 0.38976 0.00031 " pathEditMode="relative" rAng="0" ptsTypes="AA">
                                      <p:cBhvr>
                                        <p:cTn id="7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76 0.00031 L 0.45642 -0.00031 " pathEditMode="relative" rAng="0" ptsTypes="AA">
                                      <p:cBhvr>
                                        <p:cTn id="8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42 -0.00031 L 0.52309 0.00031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309 0.00031 L 0.58976 0.00031 " pathEditMode="relative" rAng="0" ptsTypes="AA">
                                      <p:cBhvr>
                                        <p:cTn id="10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5"/>
          <p:cNvSpPr/>
          <p:nvPr/>
        </p:nvSpPr>
        <p:spPr>
          <a:xfrm>
            <a:off x="1569049" y="818833"/>
            <a:ext cx="533400" cy="533515"/>
          </a:xfrm>
          <a:prstGeom prst="ellipse">
            <a:avLst/>
          </a:prstGeom>
          <a:solidFill>
            <a:srgbClr val="BAD3F4"/>
          </a:solidFill>
          <a:ln w="9525">
            <a:noFill/>
          </a:ln>
        </p:spPr>
        <p:txBody>
          <a:bodyPr/>
          <a:lstStyle/>
          <a:p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Rectangle 4"/>
          <p:cNvSpPr txBox="1"/>
          <p:nvPr/>
        </p:nvSpPr>
        <p:spPr>
          <a:xfrm>
            <a:off x="381000" y="819150"/>
            <a:ext cx="726567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换成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，每次加上卡片上的数。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aphicFrame>
        <p:nvGraphicFramePr>
          <p:cNvPr id="4" name="Group 6"/>
          <p:cNvGraphicFramePr>
            <a:graphicFrameLocks noGrp="1"/>
          </p:cNvGraphicFramePr>
          <p:nvPr/>
        </p:nvGraphicFramePr>
        <p:xfrm>
          <a:off x="1420813" y="2474913"/>
          <a:ext cx="6022975" cy="647700"/>
        </p:xfrm>
        <a:graphic>
          <a:graphicData uri="http://schemas.openxmlformats.org/drawingml/2006/table">
            <a:tbl>
              <a:tblPr/>
              <a:tblGrid>
                <a:gridCol w="601662"/>
                <a:gridCol w="603250"/>
                <a:gridCol w="601663"/>
                <a:gridCol w="601662"/>
                <a:gridCol w="603250"/>
                <a:gridCol w="601663"/>
                <a:gridCol w="603250"/>
                <a:gridCol w="601662"/>
                <a:gridCol w="601663"/>
                <a:gridCol w="603250"/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476375" y="1917700"/>
            <a:ext cx="838200" cy="533400"/>
            <a:chOff x="1426865" y="2738579"/>
            <a:chExt cx="838178" cy="533386"/>
          </a:xfrm>
        </p:grpSpPr>
        <p:grpSp>
          <p:nvGrpSpPr>
            <p:cNvPr id="7222" name="组合 8"/>
            <p:cNvGrpSpPr/>
            <p:nvPr/>
          </p:nvGrpSpPr>
          <p:grpSpPr>
            <a:xfrm>
              <a:off x="1426865" y="2738579"/>
              <a:ext cx="533386" cy="533386"/>
              <a:chOff x="7238930" y="1809770"/>
              <a:chExt cx="533386" cy="533386"/>
            </a:xfrm>
          </p:grpSpPr>
          <p:sp>
            <p:nvSpPr>
              <p:cNvPr id="7224" name="椭圆 9"/>
              <p:cNvSpPr/>
              <p:nvPr/>
            </p:nvSpPr>
            <p:spPr>
              <a:xfrm>
                <a:off x="7238930" y="1809770"/>
                <a:ext cx="533386" cy="533386"/>
              </a:xfrm>
              <a:prstGeom prst="ellipse">
                <a:avLst/>
              </a:prstGeom>
              <a:solidFill>
                <a:srgbClr val="BAD3F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225" name="文本框 10"/>
              <p:cNvSpPr txBox="1"/>
              <p:nvPr/>
            </p:nvSpPr>
            <p:spPr>
              <a:xfrm>
                <a:off x="7331405" y="1819184"/>
                <a:ext cx="360671" cy="5219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7</a:t>
                </a:r>
                <a:endParaRPr lang="en-US" altLang="zh-CN" sz="28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223" name="直接箭头连接符 12"/>
            <p:cNvCxnSpPr/>
            <p:nvPr/>
          </p:nvCxnSpPr>
          <p:spPr>
            <a:xfrm>
              <a:off x="1960251" y="3006588"/>
              <a:ext cx="304792" cy="0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</p:grpSp>
      <p:sp>
        <p:nvSpPr>
          <p:cNvPr id="5" name="文本框 6"/>
          <p:cNvSpPr txBox="1"/>
          <p:nvPr/>
        </p:nvSpPr>
        <p:spPr>
          <a:xfrm>
            <a:off x="1646921" y="819359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371600" y="3115787"/>
            <a:ext cx="668338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197453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2577148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9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17976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" name="Text Box 20"/>
          <p:cNvSpPr txBox="1"/>
          <p:nvPr/>
        </p:nvSpPr>
        <p:spPr bwMode="auto">
          <a:xfrm>
            <a:off x="3782378" y="3115787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438499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3" name="Text Box 20"/>
          <p:cNvSpPr txBox="1"/>
          <p:nvPr/>
        </p:nvSpPr>
        <p:spPr bwMode="auto">
          <a:xfrm>
            <a:off x="4987608" y="3115787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9022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6192838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6795453" y="3114675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0.06476 0.00031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76 0.00031 L 0.13142 0.0021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42 0.00216 L 0.19809 0.00216 " pathEditMode="relative" rAng="0" ptsTypes="AA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09 0.00216 L 0.26476 0.00031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76 0.00031 L 0.32309 0.00031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09 0.00031 L 0.38976 0.00031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76 0.00031 L 0.45642 -0.00031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42 -0.00031 L 0.52309 0.00031 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309 0.00031 L 0.58976 0.00031 " pathEditMode="relative" rAng="0" ptsTypes="AA">
                                      <p:cBhvr>
                                        <p:cTn id="10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5"/>
          <p:cNvSpPr/>
          <p:nvPr/>
        </p:nvSpPr>
        <p:spPr>
          <a:xfrm>
            <a:off x="1569049" y="818833"/>
            <a:ext cx="533400" cy="533515"/>
          </a:xfrm>
          <a:prstGeom prst="ellipse">
            <a:avLst/>
          </a:prstGeom>
          <a:solidFill>
            <a:srgbClr val="BAD3F4"/>
          </a:solidFill>
          <a:ln w="9525">
            <a:noFill/>
          </a:ln>
        </p:spPr>
        <p:txBody>
          <a:bodyPr/>
          <a:lstStyle/>
          <a:p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Rectangle 4"/>
          <p:cNvSpPr txBox="1"/>
          <p:nvPr/>
        </p:nvSpPr>
        <p:spPr>
          <a:xfrm>
            <a:off x="381000" y="819150"/>
            <a:ext cx="726567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换成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，每次加上卡片上的数。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aphicFrame>
        <p:nvGraphicFramePr>
          <p:cNvPr id="4" name="Group 6"/>
          <p:cNvGraphicFramePr>
            <a:graphicFrameLocks noGrp="1"/>
          </p:cNvGraphicFramePr>
          <p:nvPr/>
        </p:nvGraphicFramePr>
        <p:xfrm>
          <a:off x="1420813" y="2474913"/>
          <a:ext cx="6022975" cy="647700"/>
        </p:xfrm>
        <a:graphic>
          <a:graphicData uri="http://schemas.openxmlformats.org/drawingml/2006/table">
            <a:tbl>
              <a:tblPr/>
              <a:tblGrid>
                <a:gridCol w="601662"/>
                <a:gridCol w="603250"/>
                <a:gridCol w="601663"/>
                <a:gridCol w="601662"/>
                <a:gridCol w="603250"/>
                <a:gridCol w="601663"/>
                <a:gridCol w="603250"/>
                <a:gridCol w="601662"/>
                <a:gridCol w="601663"/>
                <a:gridCol w="603250"/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476375" y="1917700"/>
            <a:ext cx="838200" cy="533400"/>
            <a:chOff x="1426865" y="2738579"/>
            <a:chExt cx="838178" cy="533386"/>
          </a:xfrm>
        </p:grpSpPr>
        <p:grpSp>
          <p:nvGrpSpPr>
            <p:cNvPr id="7222" name="组合 8"/>
            <p:cNvGrpSpPr/>
            <p:nvPr/>
          </p:nvGrpSpPr>
          <p:grpSpPr>
            <a:xfrm>
              <a:off x="1426865" y="2738579"/>
              <a:ext cx="533386" cy="533386"/>
              <a:chOff x="7238930" y="1809770"/>
              <a:chExt cx="533386" cy="533386"/>
            </a:xfrm>
          </p:grpSpPr>
          <p:sp>
            <p:nvSpPr>
              <p:cNvPr id="7224" name="椭圆 9"/>
              <p:cNvSpPr/>
              <p:nvPr/>
            </p:nvSpPr>
            <p:spPr>
              <a:xfrm>
                <a:off x="7238930" y="1809770"/>
                <a:ext cx="533386" cy="533386"/>
              </a:xfrm>
              <a:prstGeom prst="ellipse">
                <a:avLst/>
              </a:prstGeom>
              <a:solidFill>
                <a:srgbClr val="BAD3F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225" name="文本框 10"/>
              <p:cNvSpPr txBox="1"/>
              <p:nvPr/>
            </p:nvSpPr>
            <p:spPr>
              <a:xfrm>
                <a:off x="7331405" y="1819184"/>
                <a:ext cx="360671" cy="5219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8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223" name="直接箭头连接符 12"/>
            <p:cNvCxnSpPr/>
            <p:nvPr/>
          </p:nvCxnSpPr>
          <p:spPr>
            <a:xfrm>
              <a:off x="1960251" y="3006588"/>
              <a:ext cx="304792" cy="0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</p:grpSp>
      <p:sp>
        <p:nvSpPr>
          <p:cNvPr id="5" name="文本框 6"/>
          <p:cNvSpPr txBox="1"/>
          <p:nvPr/>
        </p:nvSpPr>
        <p:spPr>
          <a:xfrm>
            <a:off x="1646921" y="819359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371600" y="3115787"/>
            <a:ext cx="668338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10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197453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2577148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8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17976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" name="Text Box 20"/>
          <p:cNvSpPr txBox="1"/>
          <p:nvPr/>
        </p:nvSpPr>
        <p:spPr bwMode="auto">
          <a:xfrm>
            <a:off x="3782378" y="3115787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438499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3" name="Text Box 20"/>
          <p:cNvSpPr txBox="1"/>
          <p:nvPr/>
        </p:nvSpPr>
        <p:spPr bwMode="auto">
          <a:xfrm>
            <a:off x="4987608" y="3115787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90223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6192838" y="3115469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6795453" y="3114675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0.06476 0.00031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76 0.00031 L 0.13142 0.0021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42 0.00216 L 0.19809 0.00216 " pathEditMode="relative" rAng="0" ptsTypes="AA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09 0.00216 L 0.26476 0.00031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76 0.00031 L 0.32309 0.00031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09 0.00031 L 0.38976 0.00031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76 0.00031 L 0.45642 -0.00031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42 -0.00031 L 0.52309 0.00031 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309 0.00031 L 0.58976 0.00031 " pathEditMode="relative" rAng="0" ptsTypes="AA">
                                      <p:cBhvr>
                                        <p:cTn id="10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37260" y="1386205"/>
            <a:ext cx="7591425" cy="2981325"/>
            <a:chOff x="863" y="495"/>
            <a:chExt cx="11955" cy="46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3" y="495"/>
              <a:ext cx="11955" cy="469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486" y="2722"/>
              <a:ext cx="1308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8+5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75" y="2405"/>
              <a:ext cx="1052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9+5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847" y="1921"/>
              <a:ext cx="1052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7+7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098" y="2846"/>
              <a:ext cx="1172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6+6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rot="21420000">
              <a:off x="10569" y="4349"/>
              <a:ext cx="1189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9+4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654" y="2294"/>
              <a:ext cx="1052" cy="6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6+9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45" y="4343"/>
              <a:ext cx="1204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8+7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 rot="180000">
              <a:off x="2420" y="4394"/>
              <a:ext cx="1308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7+8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21360000">
              <a:off x="6742" y="4379"/>
              <a:ext cx="1052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8+4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1360000">
              <a:off x="4708" y="4442"/>
              <a:ext cx="1052" cy="62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342900" lvl="0" indent="-342900" algn="dist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6+7</a:t>
              </a:r>
              <a:endParaRPr lang="en-US" altLang="zh-CN" sz="20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6386" name="Rectangle 4"/>
          <p:cNvSpPr txBox="1"/>
          <p:nvPr/>
        </p:nvSpPr>
        <p:spPr>
          <a:xfrm>
            <a:off x="370205" y="664845"/>
            <a:ext cx="175704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上车。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1842135" y="1941195"/>
            <a:ext cx="1807845" cy="85915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829050" y="1865630"/>
            <a:ext cx="1668780" cy="73342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173345" y="1973580"/>
            <a:ext cx="324485" cy="43243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75735" y="1905635"/>
            <a:ext cx="96520" cy="194246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204085" y="1898015"/>
            <a:ext cx="5389880" cy="72390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2767965" y="1833245"/>
            <a:ext cx="4512310" cy="167513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093595" y="1995170"/>
            <a:ext cx="2618105" cy="181292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6390005" y="1844040"/>
            <a:ext cx="987425" cy="198564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049395" y="1962785"/>
            <a:ext cx="3041015" cy="192087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6278880" y="1884680"/>
            <a:ext cx="1052830" cy="67373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"/>
          <p:cNvSpPr/>
          <p:nvPr/>
        </p:nvSpPr>
        <p:spPr>
          <a:xfrm>
            <a:off x="1739668" y="2982755"/>
            <a:ext cx="457200" cy="43249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2"/>
          <p:cNvSpPr/>
          <p:nvPr/>
        </p:nvSpPr>
        <p:spPr>
          <a:xfrm>
            <a:off x="4454928" y="2982755"/>
            <a:ext cx="457200" cy="43249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椭圆 2"/>
          <p:cNvSpPr/>
          <p:nvPr/>
        </p:nvSpPr>
        <p:spPr>
          <a:xfrm>
            <a:off x="7391168" y="2982755"/>
            <a:ext cx="457200" cy="43249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63" name="椭圆 2"/>
          <p:cNvSpPr/>
          <p:nvPr/>
        </p:nvSpPr>
        <p:spPr>
          <a:xfrm>
            <a:off x="1739668" y="2117885"/>
            <a:ext cx="457200" cy="43249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椭圆 2"/>
          <p:cNvSpPr/>
          <p:nvPr/>
        </p:nvSpPr>
        <p:spPr>
          <a:xfrm>
            <a:off x="4454928" y="2117885"/>
            <a:ext cx="457200" cy="43249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椭圆 2"/>
          <p:cNvSpPr/>
          <p:nvPr/>
        </p:nvSpPr>
        <p:spPr>
          <a:xfrm>
            <a:off x="7391168" y="2117885"/>
            <a:ext cx="457200" cy="43249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819150"/>
            <a:ext cx="702437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   里填上“＞”“＜”或“=”。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49630" y="2481580"/>
            <a:ext cx="788670" cy="462280"/>
            <a:chOff x="1338" y="4265"/>
            <a:chExt cx="1242" cy="72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340" y="4398"/>
              <a:ext cx="1240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7" name="Text Box 20"/>
            <p:cNvSpPr txBox="1"/>
            <p:nvPr/>
          </p:nvSpPr>
          <p:spPr>
            <a:xfrm>
              <a:off x="1338" y="4265"/>
              <a:ext cx="1240" cy="7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624965" y="2051368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＜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605530" y="2481580"/>
            <a:ext cx="787400" cy="462280"/>
            <a:chOff x="5678" y="4265"/>
            <a:chExt cx="1240" cy="728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678" y="4398"/>
              <a:ext cx="1240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" name="Text Box 20"/>
            <p:cNvSpPr txBox="1"/>
            <p:nvPr/>
          </p:nvSpPr>
          <p:spPr>
            <a:xfrm>
              <a:off x="5678" y="4265"/>
              <a:ext cx="1240" cy="7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356100" y="2054543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＜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550025" y="2482215"/>
            <a:ext cx="789305" cy="461010"/>
            <a:chOff x="10315" y="4203"/>
            <a:chExt cx="1243" cy="72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0318" y="4338"/>
              <a:ext cx="1240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3" name="Text Box 20"/>
            <p:cNvSpPr txBox="1"/>
            <p:nvPr/>
          </p:nvSpPr>
          <p:spPr>
            <a:xfrm>
              <a:off x="10315" y="4203"/>
              <a:ext cx="1243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13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7339013" y="2053908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49630" y="3360420"/>
            <a:ext cx="788670" cy="461010"/>
            <a:chOff x="1338" y="5633"/>
            <a:chExt cx="1242" cy="72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340" y="5768"/>
              <a:ext cx="1240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6" name="Text Box 20"/>
            <p:cNvSpPr txBox="1"/>
            <p:nvPr/>
          </p:nvSpPr>
          <p:spPr>
            <a:xfrm>
              <a:off x="1338" y="5633"/>
              <a:ext cx="124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7" name="Text Box 20"/>
          <p:cNvSpPr txBox="1"/>
          <p:nvPr/>
        </p:nvSpPr>
        <p:spPr>
          <a:xfrm>
            <a:off x="1663700" y="2900998"/>
            <a:ext cx="6096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629025" y="3360420"/>
            <a:ext cx="787400" cy="461010"/>
            <a:chOff x="5715" y="5633"/>
            <a:chExt cx="1240" cy="726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718" y="5768"/>
              <a:ext cx="1237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9" name="Text Box 20"/>
            <p:cNvSpPr txBox="1"/>
            <p:nvPr/>
          </p:nvSpPr>
          <p:spPr>
            <a:xfrm>
              <a:off x="5715" y="5633"/>
              <a:ext cx="124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14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4403725" y="2923223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550025" y="3360420"/>
            <a:ext cx="789305" cy="461010"/>
            <a:chOff x="10315" y="5558"/>
            <a:chExt cx="1243" cy="72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0318" y="5693"/>
              <a:ext cx="1240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2" name="Text Box 20"/>
            <p:cNvSpPr txBox="1"/>
            <p:nvPr/>
          </p:nvSpPr>
          <p:spPr>
            <a:xfrm>
              <a:off x="10315" y="5558"/>
              <a:ext cx="1243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17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Text Box 20"/>
          <p:cNvSpPr txBox="1"/>
          <p:nvPr/>
        </p:nvSpPr>
        <p:spPr>
          <a:xfrm>
            <a:off x="7318693" y="2914015"/>
            <a:ext cx="6096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7240" y="2040890"/>
            <a:ext cx="942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8+4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97100" y="20421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13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28060" y="2040890"/>
            <a:ext cx="942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6+9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947920" y="20421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16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61760" y="2040890"/>
            <a:ext cx="942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7+6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81620" y="20421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12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7240" y="2929890"/>
            <a:ext cx="942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7+8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97100" y="29311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15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28060" y="2929890"/>
            <a:ext cx="942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6+8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947920" y="29311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12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61760" y="2929890"/>
            <a:ext cx="942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8+9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881620" y="29311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17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5" name="椭圆 2"/>
          <p:cNvSpPr/>
          <p:nvPr/>
        </p:nvSpPr>
        <p:spPr>
          <a:xfrm>
            <a:off x="1246908" y="859950"/>
            <a:ext cx="457200" cy="43249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7" grpId="0"/>
      <p:bldP spid="20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0935" y="16243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12110" y="16243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93285" y="16243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74460" y="16243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5635" y="16243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46685" y="1619250"/>
            <a:ext cx="8361045" cy="2585085"/>
            <a:chOff x="231" y="2550"/>
            <a:chExt cx="13167" cy="4071"/>
          </a:xfrm>
        </p:grpSpPr>
        <p:sp>
          <p:nvSpPr>
            <p:cNvPr id="50" name="文本框 49"/>
            <p:cNvSpPr txBox="1"/>
            <p:nvPr/>
          </p:nvSpPr>
          <p:spPr>
            <a:xfrm>
              <a:off x="231" y="2550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8+8=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36" y="2550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7-4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41" y="2550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9+5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646" y="2550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6+5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451" y="2550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7+7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31" y="4126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3+5=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036" y="4126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7+9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721" y="4126"/>
              <a:ext cx="20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10-0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97" y="4126"/>
              <a:ext cx="215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12+3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1451" y="4126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7-7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31" y="5702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6+8=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036" y="5702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9+4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723" y="5702"/>
              <a:ext cx="20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17-3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646" y="5702"/>
              <a:ext cx="185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8+3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1362" y="5702"/>
              <a:ext cx="203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16-6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130935" y="262509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912110" y="262509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93285" y="262509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474460" y="262509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255635" y="262509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130935" y="362585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912110" y="362585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693285" y="362585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474460" y="362585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255635" y="362585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31" grpId="0"/>
      <p:bldP spid="34" grpId="0"/>
      <p:bldP spid="37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4108768" y="3519488"/>
            <a:ext cx="565150" cy="868362"/>
            <a:chOff x="0" y="0"/>
            <a:chExt cx="681" cy="771"/>
          </a:xfrm>
        </p:grpSpPr>
        <p:grpSp>
          <p:nvGrpSpPr>
            <p:cNvPr id="11298" name="Group 18"/>
            <p:cNvGrpSpPr/>
            <p:nvPr/>
          </p:nvGrpSpPr>
          <p:grpSpPr>
            <a:xfrm>
              <a:off x="0" y="0"/>
              <a:ext cx="681" cy="771"/>
              <a:chOff x="0" y="0"/>
              <a:chExt cx="681" cy="771"/>
            </a:xfrm>
          </p:grpSpPr>
          <p:sp>
            <p:nvSpPr>
              <p:cNvPr id="5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6" name="Line 16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6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2" charset="-122"/>
                  <a:cs typeface="+mn-cs"/>
                </a:endParaRPr>
              </a:p>
            </p:txBody>
          </p:sp>
        </p:grpSp>
        <p:sp>
          <p:nvSpPr>
            <p:cNvPr id="4" name="Line 18"/>
            <p:cNvSpPr>
              <a:spLocks noChangeShapeType="1"/>
            </p:cNvSpPr>
            <p:nvPr/>
          </p:nvSpPr>
          <p:spPr bwMode="auto">
            <a:xfrm flipV="1">
              <a:off x="681" y="636"/>
              <a:ext cx="0" cy="13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11267" name="Picture 4" descr="C:\Documents and Settings\Administrator\桌面\QQ图片20160618094652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2555" y="1062038"/>
            <a:ext cx="4618038" cy="1958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组合 2"/>
          <p:cNvGrpSpPr/>
          <p:nvPr/>
        </p:nvGrpSpPr>
        <p:grpSpPr>
          <a:xfrm>
            <a:off x="3905568" y="3074988"/>
            <a:ext cx="3886200" cy="583565"/>
            <a:chOff x="2557079" y="4062035"/>
            <a:chExt cx="4268152" cy="640817"/>
          </a:xfrm>
        </p:grpSpPr>
        <p:sp>
          <p:nvSpPr>
            <p:cNvPr id="11296" name="Text Box 15"/>
            <p:cNvSpPr txBox="1"/>
            <p:nvPr/>
          </p:nvSpPr>
          <p:spPr>
            <a:xfrm>
              <a:off x="2557079" y="4062035"/>
              <a:ext cx="4268152" cy="64081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</a:rPr>
                <a:t>8 +    = 15</a:t>
              </a:r>
              <a:endParaRPr lang="en-US" altLang="zh-CN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97" name="矩形 1"/>
            <p:cNvSpPr/>
            <p:nvPr/>
          </p:nvSpPr>
          <p:spPr>
            <a:xfrm>
              <a:off x="3502971" y="4110447"/>
              <a:ext cx="531709" cy="523422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Text Box 20"/>
          <p:cNvSpPr txBox="1"/>
          <p:nvPr/>
        </p:nvSpPr>
        <p:spPr>
          <a:xfrm>
            <a:off x="4526280" y="3055938"/>
            <a:ext cx="966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48668" y="1366838"/>
            <a:ext cx="588962" cy="533400"/>
          </a:xfrm>
          <a:prstGeom prst="ellipse">
            <a:avLst/>
          </a:prstGeom>
          <a:solidFill>
            <a:srgbClr val="FFFDE9"/>
          </a:solidFill>
          <a:ln w="9525">
            <a:noFill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5308918" y="1366838"/>
            <a:ext cx="292100" cy="277812"/>
          </a:xfrm>
          <a:prstGeom prst="triangle">
            <a:avLst>
              <a:gd name="adj" fmla="val 50000"/>
            </a:avLst>
          </a:prstGeom>
          <a:solidFill>
            <a:srgbClr val="00AB9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702618" y="1366838"/>
            <a:ext cx="292100" cy="277812"/>
          </a:xfrm>
          <a:prstGeom prst="triangle">
            <a:avLst>
              <a:gd name="adj" fmla="val 50000"/>
            </a:avLst>
          </a:prstGeom>
          <a:solidFill>
            <a:srgbClr val="00AB9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6058218" y="1366838"/>
            <a:ext cx="292100" cy="277812"/>
          </a:xfrm>
          <a:prstGeom prst="triangle">
            <a:avLst>
              <a:gd name="adj" fmla="val 50000"/>
            </a:avLst>
          </a:prstGeom>
          <a:solidFill>
            <a:srgbClr val="00AB9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6405880" y="1366838"/>
            <a:ext cx="290513" cy="277812"/>
          </a:xfrm>
          <a:prstGeom prst="triangle">
            <a:avLst>
              <a:gd name="adj" fmla="val 50000"/>
            </a:avLst>
          </a:prstGeom>
          <a:solidFill>
            <a:srgbClr val="00AB9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5308918" y="1760538"/>
            <a:ext cx="292100" cy="277812"/>
          </a:xfrm>
          <a:prstGeom prst="triangle">
            <a:avLst>
              <a:gd name="adj" fmla="val 50000"/>
            </a:avLst>
          </a:prstGeom>
          <a:solidFill>
            <a:srgbClr val="00AB9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5702618" y="1743075"/>
            <a:ext cx="292100" cy="277813"/>
          </a:xfrm>
          <a:prstGeom prst="triangle">
            <a:avLst>
              <a:gd name="adj" fmla="val 50000"/>
            </a:avLst>
          </a:prstGeom>
          <a:solidFill>
            <a:srgbClr val="00AB9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6070918" y="1743075"/>
            <a:ext cx="290512" cy="277813"/>
          </a:xfrm>
          <a:prstGeom prst="triangle">
            <a:avLst>
              <a:gd name="adj" fmla="val 50000"/>
            </a:avLst>
          </a:prstGeom>
          <a:solidFill>
            <a:srgbClr val="00AB9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83005" y="1366838"/>
            <a:ext cx="1636713" cy="1954212"/>
            <a:chOff x="502004" y="2352386"/>
            <a:chExt cx="1636359" cy="1954744"/>
          </a:xfrm>
        </p:grpSpPr>
        <p:pic>
          <p:nvPicPr>
            <p:cNvPr id="11294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004" y="2352386"/>
              <a:ext cx="1636359" cy="1954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95" name="TextBox 2"/>
            <p:cNvSpPr txBox="1"/>
            <p:nvPr/>
          </p:nvSpPr>
          <p:spPr>
            <a:xfrm rot="-365533">
              <a:off x="1070164" y="2801292"/>
              <a:ext cx="711082" cy="13849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画一画</a:t>
              </a:r>
              <a:endPara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83005" y="1349375"/>
            <a:ext cx="1636713" cy="1954213"/>
            <a:chOff x="502004" y="2352386"/>
            <a:chExt cx="1636359" cy="1954744"/>
          </a:xfrm>
        </p:grpSpPr>
        <p:pic>
          <p:nvPicPr>
            <p:cNvPr id="11292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004" y="2352386"/>
              <a:ext cx="1636359" cy="1954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93" name="TextBox 2"/>
            <p:cNvSpPr txBox="1"/>
            <p:nvPr/>
          </p:nvSpPr>
          <p:spPr>
            <a:xfrm rot="-365533">
              <a:off x="1070164" y="2801292"/>
              <a:ext cx="711082" cy="13849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凑十法</a:t>
              </a:r>
              <a:endPara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51693" y="3600450"/>
            <a:ext cx="773112" cy="242888"/>
            <a:chOff x="5990785" y="3089275"/>
            <a:chExt cx="471004" cy="314917"/>
          </a:xfrm>
        </p:grpSpPr>
        <p:sp>
          <p:nvSpPr>
            <p:cNvPr id="28" name="Line 9"/>
            <p:cNvSpPr>
              <a:spLocks noChangeShapeType="1"/>
            </p:cNvSpPr>
            <p:nvPr/>
          </p:nvSpPr>
          <p:spPr bwMode="auto">
            <a:xfrm flipH="1">
              <a:off x="5990785" y="3089275"/>
              <a:ext cx="223412" cy="310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>
              <a:off x="6214197" y="3105741"/>
              <a:ext cx="247592" cy="2984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485005" y="3814763"/>
            <a:ext cx="422275" cy="4238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23180" y="3814763"/>
            <a:ext cx="422275" cy="4238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 Box 20"/>
          <p:cNvSpPr txBox="1"/>
          <p:nvPr/>
        </p:nvSpPr>
        <p:spPr>
          <a:xfrm>
            <a:off x="3908743" y="4348163"/>
            <a:ext cx="966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Text Box 20"/>
          <p:cNvSpPr txBox="1"/>
          <p:nvPr/>
        </p:nvSpPr>
        <p:spPr>
          <a:xfrm>
            <a:off x="4213543" y="3733800"/>
            <a:ext cx="966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156393" y="4387850"/>
            <a:ext cx="504825" cy="504825"/>
          </a:xfrm>
          <a:prstGeom prst="ellipse">
            <a:avLst/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 Box 20"/>
          <p:cNvSpPr txBox="1"/>
          <p:nvPr/>
        </p:nvSpPr>
        <p:spPr>
          <a:xfrm>
            <a:off x="4851718" y="3732213"/>
            <a:ext cx="966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30" grpId="0" bldLvl="0" animBg="1"/>
      <p:bldP spid="31" grpId="0" bldLvl="0" animBg="1"/>
      <p:bldP spid="32" grpId="0"/>
      <p:bldP spid="33" grpId="0"/>
      <p:bldP spid="34" grpId="0" bldLvl="0" animBg="1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20" name="Text Box 15"/>
          <p:cNvSpPr txBox="1"/>
          <p:nvPr/>
        </p:nvSpPr>
        <p:spPr>
          <a:xfrm>
            <a:off x="764540" y="1960880"/>
            <a:ext cx="181229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5+5+5=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1" name="Text Box 15"/>
          <p:cNvSpPr txBox="1"/>
          <p:nvPr/>
        </p:nvSpPr>
        <p:spPr>
          <a:xfrm>
            <a:off x="3431540" y="1960880"/>
            <a:ext cx="181229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4+4+4=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2" name="Text Box 15"/>
          <p:cNvSpPr txBox="1"/>
          <p:nvPr/>
        </p:nvSpPr>
        <p:spPr>
          <a:xfrm>
            <a:off x="6098540" y="1960880"/>
            <a:ext cx="181229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6+6+6=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Text Box 15"/>
          <p:cNvSpPr txBox="1"/>
          <p:nvPr/>
        </p:nvSpPr>
        <p:spPr>
          <a:xfrm>
            <a:off x="741045" y="2912110"/>
            <a:ext cx="181229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5=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224" name="Text Box 15"/>
          <p:cNvSpPr txBox="1"/>
          <p:nvPr/>
        </p:nvSpPr>
        <p:spPr>
          <a:xfrm>
            <a:off x="3431540" y="2912110"/>
            <a:ext cx="181229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3=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225" name="Text Box 15"/>
          <p:cNvSpPr txBox="1"/>
          <p:nvPr/>
        </p:nvSpPr>
        <p:spPr>
          <a:xfrm>
            <a:off x="6122670" y="2912110"/>
            <a:ext cx="181229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4=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2288540" y="1960880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975225" y="1960880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7667625" y="1960880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18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2246948" y="2911793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4975225" y="2911793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7622540" y="2911793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0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3317" name="组合 12"/>
          <p:cNvGrpSpPr/>
          <p:nvPr/>
        </p:nvGrpSpPr>
        <p:grpSpPr>
          <a:xfrm>
            <a:off x="5791200" y="2066925"/>
            <a:ext cx="2895600" cy="521970"/>
            <a:chOff x="5791168" y="1809770"/>
            <a:chExt cx="2895524" cy="521317"/>
          </a:xfrm>
        </p:grpSpPr>
        <p:sp>
          <p:nvSpPr>
            <p:cNvPr id="13334" name="TextBox 1"/>
            <p:cNvSpPr txBox="1"/>
            <p:nvPr/>
          </p:nvSpPr>
          <p:spPr>
            <a:xfrm>
              <a:off x="5791168" y="1809770"/>
              <a:ext cx="2895524" cy="521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原来有   只猴，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335" name="矩形 7"/>
            <p:cNvSpPr/>
            <p:nvPr/>
          </p:nvSpPr>
          <p:spPr>
            <a:xfrm>
              <a:off x="7022079" y="1880885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318" name="组合 11"/>
          <p:cNvGrpSpPr/>
          <p:nvPr/>
        </p:nvGrpSpPr>
        <p:grpSpPr>
          <a:xfrm>
            <a:off x="5835650" y="2795588"/>
            <a:ext cx="2895600" cy="521970"/>
            <a:chOff x="5835767" y="2537866"/>
            <a:chExt cx="2895524" cy="522902"/>
          </a:xfrm>
        </p:grpSpPr>
        <p:sp>
          <p:nvSpPr>
            <p:cNvPr id="13332" name="TextBox 1"/>
            <p:cNvSpPr txBox="1"/>
            <p:nvPr/>
          </p:nvSpPr>
          <p:spPr>
            <a:xfrm>
              <a:off x="5835767" y="2537866"/>
              <a:ext cx="2895524" cy="5229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又跑来   只。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333" name="矩形 9"/>
            <p:cNvSpPr/>
            <p:nvPr/>
          </p:nvSpPr>
          <p:spPr>
            <a:xfrm>
              <a:off x="7066678" y="2608981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319" name="TextBox 1"/>
          <p:cNvSpPr txBox="1"/>
          <p:nvPr/>
        </p:nvSpPr>
        <p:spPr>
          <a:xfrm>
            <a:off x="5791200" y="3522663"/>
            <a:ext cx="2895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一共有多少只猴？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320" name="组合 18"/>
          <p:cNvGrpSpPr/>
          <p:nvPr/>
        </p:nvGrpSpPr>
        <p:grpSpPr>
          <a:xfrm>
            <a:off x="5414963" y="4219575"/>
            <a:ext cx="3179762" cy="521970"/>
            <a:chOff x="5551439" y="3888839"/>
            <a:chExt cx="3179852" cy="521317"/>
          </a:xfrm>
        </p:grpSpPr>
        <p:sp>
          <p:nvSpPr>
            <p:cNvPr id="13327" name="矩形 13"/>
            <p:cNvSpPr/>
            <p:nvPr/>
          </p:nvSpPr>
          <p:spPr>
            <a:xfrm>
              <a:off x="5551439" y="3959954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8" name="椭圆 14"/>
            <p:cNvSpPr/>
            <p:nvPr/>
          </p:nvSpPr>
          <p:spPr>
            <a:xfrm>
              <a:off x="6019762" y="3959954"/>
              <a:ext cx="380990" cy="380990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9" name="矩形 15"/>
            <p:cNvSpPr/>
            <p:nvPr/>
          </p:nvSpPr>
          <p:spPr>
            <a:xfrm>
              <a:off x="6494000" y="3959954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30" name="TextBox 1"/>
            <p:cNvSpPr txBox="1"/>
            <p:nvPr/>
          </p:nvSpPr>
          <p:spPr>
            <a:xfrm>
              <a:off x="6874990" y="3888839"/>
              <a:ext cx="1856301" cy="521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（只）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331" name="矩形 17"/>
            <p:cNvSpPr/>
            <p:nvPr/>
          </p:nvSpPr>
          <p:spPr>
            <a:xfrm>
              <a:off x="7283529" y="3959954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6826250" y="2085975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7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6856413" y="2792413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5219700" y="4219575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7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688013" y="4206875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+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6162675" y="4210050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7071360" y="4206875"/>
            <a:ext cx="56515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894840" y="1127125"/>
            <a:ext cx="2857500" cy="619760"/>
          </a:xfrm>
          <a:prstGeom prst="wedgeRoundRectCallout">
            <a:avLst>
              <a:gd name="adj1" fmla="val -61288"/>
              <a:gd name="adj2" fmla="val 48258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又跑来</a:t>
            </a:r>
            <a:r>
              <a:rPr lang="en-US" altLang="zh-CN" sz="32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只猴。</a:t>
            </a:r>
            <a:endParaRPr lang="zh-CN" altLang="en-US" sz="32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785" y="1510665"/>
            <a:ext cx="4561840" cy="32181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练习二十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36290" y="1595120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20以内的进位加法</a:t>
            </a:r>
            <a:endParaRPr 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2291" name="组合 2"/>
          <p:cNvGrpSpPr/>
          <p:nvPr/>
        </p:nvGrpSpPr>
        <p:grpSpPr>
          <a:xfrm>
            <a:off x="609600" y="1912938"/>
            <a:ext cx="2176463" cy="528472"/>
            <a:chOff x="2557080" y="4089203"/>
            <a:chExt cx="2818825" cy="684366"/>
          </a:xfrm>
        </p:grpSpPr>
        <p:sp>
          <p:nvSpPr>
            <p:cNvPr id="12314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15" name="Text Box 15"/>
            <p:cNvSpPr txBox="1"/>
            <p:nvPr/>
          </p:nvSpPr>
          <p:spPr>
            <a:xfrm>
              <a:off x="2557080" y="4097622"/>
              <a:ext cx="2818825" cy="67594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8 +   = 12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Text Box 20"/>
          <p:cNvSpPr txBox="1"/>
          <p:nvPr/>
        </p:nvSpPr>
        <p:spPr>
          <a:xfrm>
            <a:off x="1149350" y="1885950"/>
            <a:ext cx="746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293" name="组合 2"/>
          <p:cNvGrpSpPr/>
          <p:nvPr/>
        </p:nvGrpSpPr>
        <p:grpSpPr>
          <a:xfrm>
            <a:off x="3430588" y="1925638"/>
            <a:ext cx="2219325" cy="528449"/>
            <a:chOff x="2557080" y="4089203"/>
            <a:chExt cx="2874259" cy="686642"/>
          </a:xfrm>
        </p:grpSpPr>
        <p:sp>
          <p:nvSpPr>
            <p:cNvPr id="12312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13" name="Text Box 15"/>
            <p:cNvSpPr txBox="1"/>
            <p:nvPr/>
          </p:nvSpPr>
          <p:spPr>
            <a:xfrm>
              <a:off x="2557080" y="4097622"/>
              <a:ext cx="2874259" cy="67822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7 +   = 16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" name="Text Box 20"/>
          <p:cNvSpPr txBox="1"/>
          <p:nvPr/>
        </p:nvSpPr>
        <p:spPr>
          <a:xfrm>
            <a:off x="3978275" y="1887538"/>
            <a:ext cx="7477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295" name="组合 2"/>
          <p:cNvGrpSpPr/>
          <p:nvPr/>
        </p:nvGrpSpPr>
        <p:grpSpPr>
          <a:xfrm>
            <a:off x="6243638" y="1928813"/>
            <a:ext cx="2219325" cy="528449"/>
            <a:chOff x="2557080" y="4089203"/>
            <a:chExt cx="2874259" cy="686642"/>
          </a:xfrm>
        </p:grpSpPr>
        <p:sp>
          <p:nvSpPr>
            <p:cNvPr id="12310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11" name="Text Box 15"/>
            <p:cNvSpPr txBox="1"/>
            <p:nvPr/>
          </p:nvSpPr>
          <p:spPr>
            <a:xfrm>
              <a:off x="2557080" y="4097622"/>
              <a:ext cx="2874259" cy="67822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9 +   = 13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Text Box 20"/>
          <p:cNvSpPr txBox="1"/>
          <p:nvPr/>
        </p:nvSpPr>
        <p:spPr>
          <a:xfrm>
            <a:off x="6783388" y="1892300"/>
            <a:ext cx="746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297" name="组合 2"/>
          <p:cNvGrpSpPr/>
          <p:nvPr/>
        </p:nvGrpSpPr>
        <p:grpSpPr>
          <a:xfrm>
            <a:off x="609600" y="2857500"/>
            <a:ext cx="2219325" cy="528472"/>
            <a:chOff x="2557080" y="4089203"/>
            <a:chExt cx="2874259" cy="684366"/>
          </a:xfrm>
        </p:grpSpPr>
        <p:sp>
          <p:nvSpPr>
            <p:cNvPr id="12308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09" name="Text Box 15"/>
            <p:cNvSpPr txBox="1"/>
            <p:nvPr/>
          </p:nvSpPr>
          <p:spPr>
            <a:xfrm>
              <a:off x="2557080" y="4097622"/>
              <a:ext cx="2874259" cy="67594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6 +   = 15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8" name="Text Box 20"/>
          <p:cNvSpPr txBox="1"/>
          <p:nvPr/>
        </p:nvSpPr>
        <p:spPr>
          <a:xfrm>
            <a:off x="1166813" y="2835275"/>
            <a:ext cx="746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299" name="组合 2"/>
          <p:cNvGrpSpPr/>
          <p:nvPr/>
        </p:nvGrpSpPr>
        <p:grpSpPr>
          <a:xfrm>
            <a:off x="3430588" y="2871788"/>
            <a:ext cx="2219325" cy="528472"/>
            <a:chOff x="2557080" y="4089203"/>
            <a:chExt cx="2874259" cy="684366"/>
          </a:xfrm>
        </p:grpSpPr>
        <p:sp>
          <p:nvSpPr>
            <p:cNvPr id="12306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07" name="Text Box 15"/>
            <p:cNvSpPr txBox="1"/>
            <p:nvPr/>
          </p:nvSpPr>
          <p:spPr>
            <a:xfrm>
              <a:off x="2557080" y="4097622"/>
              <a:ext cx="2874259" cy="67594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8 +   = 11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Text Box 20"/>
          <p:cNvSpPr txBox="1"/>
          <p:nvPr/>
        </p:nvSpPr>
        <p:spPr>
          <a:xfrm>
            <a:off x="3965575" y="2836863"/>
            <a:ext cx="7461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301" name="组合 2"/>
          <p:cNvGrpSpPr/>
          <p:nvPr/>
        </p:nvGrpSpPr>
        <p:grpSpPr>
          <a:xfrm>
            <a:off x="6243638" y="2835275"/>
            <a:ext cx="2219325" cy="528450"/>
            <a:chOff x="2557080" y="4089203"/>
            <a:chExt cx="2874259" cy="686641"/>
          </a:xfrm>
        </p:grpSpPr>
        <p:sp>
          <p:nvSpPr>
            <p:cNvPr id="12304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05" name="Text Box 15"/>
            <p:cNvSpPr txBox="1"/>
            <p:nvPr/>
          </p:nvSpPr>
          <p:spPr>
            <a:xfrm>
              <a:off x="2557080" y="4097622"/>
              <a:ext cx="2874259" cy="678222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7 +   = 14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" name="Text Box 20"/>
          <p:cNvSpPr txBox="1"/>
          <p:nvPr/>
        </p:nvSpPr>
        <p:spPr>
          <a:xfrm>
            <a:off x="6783388" y="2841625"/>
            <a:ext cx="746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  <p:bldP spid="18" grpId="0"/>
      <p:bldP spid="22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飞书20220824-132741.jpg飞书20220824-13274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641" t="57311" r="27584"/>
          <a:stretch>
            <a:fillRect/>
          </a:stretch>
        </p:blipFill>
        <p:spPr>
          <a:xfrm>
            <a:off x="381000" y="1918970"/>
            <a:ext cx="7983220" cy="2346325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接着往下涂。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63905" y="2016125"/>
            <a:ext cx="2192020" cy="9906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55925" y="2076450"/>
            <a:ext cx="2081530" cy="9906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39030" y="1739900"/>
            <a:ext cx="2066290" cy="117348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60000">
            <a:off x="7040245" y="1983105"/>
            <a:ext cx="749300" cy="788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726"/>
          <a:stretch>
            <a:fillRect/>
          </a:stretch>
        </p:blipFill>
        <p:spPr>
          <a:xfrm rot="3300000">
            <a:off x="7546340" y="2568575"/>
            <a:ext cx="688340" cy="6743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726"/>
          <a:stretch>
            <a:fillRect/>
          </a:stretch>
        </p:blipFill>
        <p:spPr>
          <a:xfrm rot="8880000">
            <a:off x="7131685" y="3282950"/>
            <a:ext cx="688340" cy="6743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0980000">
            <a:off x="6364605" y="3403600"/>
            <a:ext cx="749300" cy="7880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726"/>
          <a:stretch>
            <a:fillRect/>
          </a:stretch>
        </p:blipFill>
        <p:spPr>
          <a:xfrm rot="8880000">
            <a:off x="5711825" y="3638550"/>
            <a:ext cx="688340" cy="6743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726"/>
          <a:stretch>
            <a:fillRect/>
          </a:stretch>
        </p:blipFill>
        <p:spPr>
          <a:xfrm rot="9960000">
            <a:off x="5065395" y="3639185"/>
            <a:ext cx="688340" cy="6743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1880000">
            <a:off x="4253865" y="3463290"/>
            <a:ext cx="749300" cy="7880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726"/>
          <a:stretch>
            <a:fillRect/>
          </a:stretch>
        </p:blipFill>
        <p:spPr>
          <a:xfrm rot="9420000">
            <a:off x="3660140" y="3459480"/>
            <a:ext cx="688340" cy="6743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726"/>
          <a:stretch>
            <a:fillRect/>
          </a:stretch>
        </p:blipFill>
        <p:spPr>
          <a:xfrm rot="9960000">
            <a:off x="2911475" y="3517265"/>
            <a:ext cx="688340" cy="6743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7" name="Text Box 15"/>
          <p:cNvSpPr txBox="1"/>
          <p:nvPr/>
        </p:nvSpPr>
        <p:spPr>
          <a:xfrm>
            <a:off x="2427605" y="3606483"/>
            <a:ext cx="268763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一共有几人？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268" name="组合 2"/>
          <p:cNvGrpSpPr/>
          <p:nvPr/>
        </p:nvGrpSpPr>
        <p:grpSpPr>
          <a:xfrm>
            <a:off x="2280285" y="4233228"/>
            <a:ext cx="3630613" cy="521970"/>
            <a:chOff x="1981268" y="4020665"/>
            <a:chExt cx="4813849" cy="691697"/>
          </a:xfrm>
        </p:grpSpPr>
        <p:sp>
          <p:nvSpPr>
            <p:cNvPr id="11278" name="Text Box 15"/>
            <p:cNvSpPr txBox="1"/>
            <p:nvPr/>
          </p:nvSpPr>
          <p:spPr>
            <a:xfrm>
              <a:off x="4108029" y="4020665"/>
              <a:ext cx="2687088" cy="69169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（人）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279" name="矩形 1"/>
            <p:cNvSpPr/>
            <p:nvPr/>
          </p:nvSpPr>
          <p:spPr>
            <a:xfrm>
              <a:off x="1981268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0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1" name="矩形 1"/>
            <p:cNvSpPr/>
            <p:nvPr/>
          </p:nvSpPr>
          <p:spPr>
            <a:xfrm>
              <a:off x="4648198" y="4077588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2" name="椭圆 1"/>
            <p:cNvSpPr/>
            <p:nvPr/>
          </p:nvSpPr>
          <p:spPr>
            <a:xfrm>
              <a:off x="2709692" y="4106016"/>
              <a:ext cx="609584" cy="595815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Text Box 20"/>
          <p:cNvSpPr txBox="1"/>
          <p:nvPr/>
        </p:nvSpPr>
        <p:spPr>
          <a:xfrm>
            <a:off x="2024698" y="4253865"/>
            <a:ext cx="9667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Text Box 20"/>
          <p:cNvSpPr txBox="1"/>
          <p:nvPr/>
        </p:nvSpPr>
        <p:spPr>
          <a:xfrm>
            <a:off x="2689860" y="4245928"/>
            <a:ext cx="739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3120073" y="4245928"/>
            <a:ext cx="9667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4206240" y="4241165"/>
            <a:ext cx="62103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2635" y="654050"/>
            <a:ext cx="5730240" cy="2847975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446530" y="1168400"/>
            <a:ext cx="2664460" cy="23336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51430" y="708025"/>
            <a:ext cx="642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 bldLvl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5"/>
          <p:cNvSpPr/>
          <p:nvPr/>
        </p:nvSpPr>
        <p:spPr>
          <a:xfrm>
            <a:off x="1569049" y="818833"/>
            <a:ext cx="533400" cy="533515"/>
          </a:xfrm>
          <a:prstGeom prst="ellipse">
            <a:avLst/>
          </a:prstGeom>
          <a:solidFill>
            <a:srgbClr val="BAD3F4"/>
          </a:solidFill>
          <a:ln w="9525">
            <a:noFill/>
          </a:ln>
        </p:spPr>
        <p:txBody>
          <a:bodyPr/>
          <a:lstStyle/>
          <a:p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819150"/>
            <a:ext cx="726567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2.移动   ，每次加上卡片上的数。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aphicFrame>
        <p:nvGraphicFramePr>
          <p:cNvPr id="4" name="Group 6"/>
          <p:cNvGraphicFramePr>
            <a:graphicFrameLocks noGrp="1"/>
          </p:cNvGraphicFramePr>
          <p:nvPr/>
        </p:nvGraphicFramePr>
        <p:xfrm>
          <a:off x="1392238" y="3513138"/>
          <a:ext cx="6624637" cy="647700"/>
        </p:xfrm>
        <a:graphic>
          <a:graphicData uri="http://schemas.openxmlformats.org/drawingml/2006/table">
            <a:tbl>
              <a:tblPr/>
              <a:tblGrid>
                <a:gridCol w="601662"/>
                <a:gridCol w="603250"/>
                <a:gridCol w="601663"/>
                <a:gridCol w="601662"/>
                <a:gridCol w="603250"/>
                <a:gridCol w="601663"/>
                <a:gridCol w="603250"/>
                <a:gridCol w="601662"/>
                <a:gridCol w="601663"/>
                <a:gridCol w="603250"/>
                <a:gridCol w="601662"/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5AB"/>
                    </a:solidFill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447800" y="2955925"/>
            <a:ext cx="838200" cy="533400"/>
            <a:chOff x="1426865" y="2738579"/>
            <a:chExt cx="838178" cy="533386"/>
          </a:xfrm>
        </p:grpSpPr>
        <p:grpSp>
          <p:nvGrpSpPr>
            <p:cNvPr id="7222" name="组合 8"/>
            <p:cNvGrpSpPr/>
            <p:nvPr/>
          </p:nvGrpSpPr>
          <p:grpSpPr>
            <a:xfrm>
              <a:off x="1426865" y="2738579"/>
              <a:ext cx="533386" cy="533386"/>
              <a:chOff x="7238930" y="1809770"/>
              <a:chExt cx="533386" cy="533386"/>
            </a:xfrm>
          </p:grpSpPr>
          <p:sp>
            <p:nvSpPr>
              <p:cNvPr id="7224" name="椭圆 9"/>
              <p:cNvSpPr/>
              <p:nvPr/>
            </p:nvSpPr>
            <p:spPr>
              <a:xfrm>
                <a:off x="7238930" y="1809770"/>
                <a:ext cx="533386" cy="533386"/>
              </a:xfrm>
              <a:prstGeom prst="ellipse">
                <a:avLst/>
              </a:prstGeom>
              <a:solidFill>
                <a:srgbClr val="BAD3F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225" name="文本框 10"/>
              <p:cNvSpPr txBox="1"/>
              <p:nvPr/>
            </p:nvSpPr>
            <p:spPr>
              <a:xfrm>
                <a:off x="7331405" y="1819184"/>
                <a:ext cx="36420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9</a:t>
                </a:r>
                <a:endParaRPr lang="en-US" altLang="zh-CN" sz="28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223" name="直接箭头连接符 12"/>
            <p:cNvCxnSpPr/>
            <p:nvPr/>
          </p:nvCxnSpPr>
          <p:spPr>
            <a:xfrm>
              <a:off x="1960251" y="3006588"/>
              <a:ext cx="304792" cy="0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</p:grpSp>
      <p:sp>
        <p:nvSpPr>
          <p:cNvPr id="2" name="文本框 6"/>
          <p:cNvSpPr txBox="1"/>
          <p:nvPr/>
        </p:nvSpPr>
        <p:spPr>
          <a:xfrm>
            <a:off x="1646921" y="819359"/>
            <a:ext cx="364212" cy="52334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945958" y="4153694"/>
            <a:ext cx="66802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2548573" y="4153694"/>
            <a:ext cx="66802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3151188" y="4153694"/>
            <a:ext cx="66802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16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9" name="Text Box 20"/>
          <p:cNvSpPr txBox="1"/>
          <p:nvPr/>
        </p:nvSpPr>
        <p:spPr bwMode="auto">
          <a:xfrm>
            <a:off x="3753803" y="4154012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356418" y="4153694"/>
            <a:ext cx="66802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10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Text Box 20"/>
          <p:cNvSpPr txBox="1"/>
          <p:nvPr/>
        </p:nvSpPr>
        <p:spPr bwMode="auto">
          <a:xfrm>
            <a:off x="4959033" y="4154012"/>
            <a:ext cx="66802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50000"/>
              </a:spcBef>
              <a:buClrTx/>
              <a:buSzTx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18</a:t>
            </a:r>
            <a:endParaRPr lang="en-US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561648" y="4153694"/>
            <a:ext cx="66802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6164263" y="4153694"/>
            <a:ext cx="66802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19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6766878" y="4152900"/>
            <a:ext cx="66802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7" name="Text Box 20"/>
          <p:cNvSpPr txBox="1">
            <a:spLocks noChangeArrowheads="1"/>
          </p:cNvSpPr>
          <p:nvPr/>
        </p:nvSpPr>
        <p:spPr bwMode="auto">
          <a:xfrm>
            <a:off x="7369493" y="4152900"/>
            <a:ext cx="66802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5310" y="1637665"/>
            <a:ext cx="2929255" cy="1327150"/>
            <a:chOff x="906" y="2579"/>
            <a:chExt cx="4613" cy="2090"/>
          </a:xfrm>
        </p:grpSpPr>
        <p:pic>
          <p:nvPicPr>
            <p:cNvPr id="16" name="图片 15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06" y="2905"/>
              <a:ext cx="1374" cy="1765"/>
            </a:xfrm>
            <a:prstGeom prst="rect">
              <a:avLst/>
            </a:prstGeom>
          </p:spPr>
        </p:pic>
        <p:sp>
          <p:nvSpPr>
            <p:cNvPr id="17" name="圆角矩形标注 16"/>
            <p:cNvSpPr/>
            <p:nvPr/>
          </p:nvSpPr>
          <p:spPr>
            <a:xfrm>
              <a:off x="2639" y="2579"/>
              <a:ext cx="2880" cy="1335"/>
            </a:xfrm>
            <a:prstGeom prst="wedgeRoundRectCallout">
              <a:avLst>
                <a:gd name="adj1" fmla="val -63278"/>
                <a:gd name="adj2" fmla="val 34419"/>
                <a:gd name="adj3" fmla="val 16667"/>
              </a:avLst>
            </a:prstGeom>
            <a:no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9+2=11</a:t>
              </a:r>
              <a:endPara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0.06476 0.00031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76 0.00031 L 0.13142 0.0021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42 0.00216 L 0.19809 0.00216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09 0.00216 L 0.26476 0.00031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76 0.00031 L 0.32309 0.00031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09 0.00031 L 0.38976 0.00031 " pathEditMode="relative" rAng="0" ptsTypes="AA">
                                      <p:cBhvr>
                                        <p:cTn id="6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76 0.00031 L 0.45642 -0.00031 " pathEditMode="relative" rAng="0" ptsTypes="AA">
                                      <p:cBhvr>
                                        <p:cTn id="7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42 -0.00031 L 0.52309 0.00031 " pathEditMode="relative" rAng="0" ptsTypes="AA">
                                      <p:cBhvr>
                                        <p:cTn id="8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309 0.00031 L 0.58976 0.00031 " pathEditMode="relative" rAng="0" ptsTypes="AA">
                                      <p:cBhvr>
                                        <p:cTn id="9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976 0.00031 L 0.65642 0.00031 " pathEditMode="relative" rAng="0" ptsTypes="AA">
                                      <p:cBhvr>
                                        <p:cTn id="1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195" name="TextBox 1"/>
          <p:cNvSpPr txBox="1"/>
          <p:nvPr/>
        </p:nvSpPr>
        <p:spPr>
          <a:xfrm>
            <a:off x="1209675" y="1244600"/>
            <a:ext cx="68580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 + 2 =    9 + 4 =      9 + 9 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 + 7 =    9 + 6 =      9 + 3 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 + 5 =    4 + 6 =      9 + 2 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9 - 7 =    9 + 7 =      10 - 6 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9 - 5 =    9 + 8 =      8 - 6 =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20"/>
          <p:cNvSpPr txBox="1"/>
          <p:nvPr/>
        </p:nvSpPr>
        <p:spPr>
          <a:xfrm>
            <a:off x="2385060" y="1392555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4431348" y="1392555"/>
            <a:ext cx="6858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761798" y="1402080"/>
            <a:ext cx="6588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18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Text Box 20"/>
          <p:cNvSpPr txBox="1"/>
          <p:nvPr/>
        </p:nvSpPr>
        <p:spPr>
          <a:xfrm>
            <a:off x="2404110" y="2059305"/>
            <a:ext cx="6096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4431348" y="2046605"/>
            <a:ext cx="6858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6798310" y="2051368"/>
            <a:ext cx="6588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0" name="Text Box 20"/>
          <p:cNvSpPr txBox="1"/>
          <p:nvPr/>
        </p:nvSpPr>
        <p:spPr>
          <a:xfrm>
            <a:off x="2385060" y="2714943"/>
            <a:ext cx="6096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437698" y="2687955"/>
            <a:ext cx="6731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10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6791960" y="2699068"/>
            <a:ext cx="6715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2385060" y="3338830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4432936" y="3338830"/>
            <a:ext cx="6826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Text Box 20"/>
          <p:cNvSpPr txBox="1"/>
          <p:nvPr/>
        </p:nvSpPr>
        <p:spPr>
          <a:xfrm>
            <a:off x="6933248" y="3330893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Text Box 20"/>
          <p:cNvSpPr txBox="1"/>
          <p:nvPr/>
        </p:nvSpPr>
        <p:spPr>
          <a:xfrm>
            <a:off x="2385060" y="3997643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4437698" y="3978593"/>
            <a:ext cx="6731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17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8" name="Text Box 20"/>
          <p:cNvSpPr txBox="1"/>
          <p:nvPr/>
        </p:nvSpPr>
        <p:spPr>
          <a:xfrm>
            <a:off x="6761798" y="3988118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9055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0244" name="组合 2"/>
          <p:cNvGrpSpPr/>
          <p:nvPr/>
        </p:nvGrpSpPr>
        <p:grpSpPr>
          <a:xfrm>
            <a:off x="3124200" y="3438525"/>
            <a:ext cx="2673350" cy="523875"/>
            <a:chOff x="1981268" y="4020665"/>
            <a:chExt cx="3545093" cy="694221"/>
          </a:xfrm>
        </p:grpSpPr>
        <p:sp>
          <p:nvSpPr>
            <p:cNvPr id="10270" name="Text Box 15"/>
            <p:cNvSpPr txBox="1"/>
            <p:nvPr/>
          </p:nvSpPr>
          <p:spPr>
            <a:xfrm>
              <a:off x="4108029" y="4020665"/>
              <a:ext cx="1418332" cy="69422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=       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71" name="矩形 1"/>
            <p:cNvSpPr/>
            <p:nvPr/>
          </p:nvSpPr>
          <p:spPr>
            <a:xfrm>
              <a:off x="1981268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72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73" name="矩形 1"/>
            <p:cNvSpPr/>
            <p:nvPr/>
          </p:nvSpPr>
          <p:spPr>
            <a:xfrm>
              <a:off x="4648198" y="4077588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74" name="椭圆 1"/>
            <p:cNvSpPr/>
            <p:nvPr/>
          </p:nvSpPr>
          <p:spPr>
            <a:xfrm>
              <a:off x="2709692" y="4106016"/>
              <a:ext cx="609584" cy="595815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245" name="组合 2"/>
          <p:cNvGrpSpPr/>
          <p:nvPr/>
        </p:nvGrpSpPr>
        <p:grpSpPr>
          <a:xfrm>
            <a:off x="3124200" y="4189413"/>
            <a:ext cx="2673350" cy="523875"/>
            <a:chOff x="1981268" y="4020665"/>
            <a:chExt cx="3545093" cy="694221"/>
          </a:xfrm>
        </p:grpSpPr>
        <p:sp>
          <p:nvSpPr>
            <p:cNvPr id="10265" name="Text Box 15"/>
            <p:cNvSpPr txBox="1"/>
            <p:nvPr/>
          </p:nvSpPr>
          <p:spPr>
            <a:xfrm>
              <a:off x="4108029" y="4020665"/>
              <a:ext cx="1418332" cy="69422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=       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66" name="矩形 1"/>
            <p:cNvSpPr/>
            <p:nvPr/>
          </p:nvSpPr>
          <p:spPr>
            <a:xfrm>
              <a:off x="1981268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67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68" name="矩形 1"/>
            <p:cNvSpPr/>
            <p:nvPr/>
          </p:nvSpPr>
          <p:spPr>
            <a:xfrm>
              <a:off x="4648198" y="4077588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69" name="椭圆 1"/>
            <p:cNvSpPr/>
            <p:nvPr/>
          </p:nvSpPr>
          <p:spPr>
            <a:xfrm>
              <a:off x="2709692" y="4106016"/>
              <a:ext cx="609584" cy="595815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" name="Text Box 20"/>
          <p:cNvSpPr txBox="1"/>
          <p:nvPr/>
        </p:nvSpPr>
        <p:spPr>
          <a:xfrm>
            <a:off x="2847975" y="3459163"/>
            <a:ext cx="9667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Text Box 20"/>
          <p:cNvSpPr txBox="1"/>
          <p:nvPr/>
        </p:nvSpPr>
        <p:spPr>
          <a:xfrm>
            <a:off x="3527425" y="3451225"/>
            <a:ext cx="739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3943350" y="3449638"/>
            <a:ext cx="9667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4878388" y="3444875"/>
            <a:ext cx="96678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6" name="Text Box 20"/>
          <p:cNvSpPr txBox="1"/>
          <p:nvPr/>
        </p:nvSpPr>
        <p:spPr>
          <a:xfrm>
            <a:off x="3544253" y="4213225"/>
            <a:ext cx="7397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0" name="Text Box 20"/>
          <p:cNvSpPr txBox="1"/>
          <p:nvPr/>
        </p:nvSpPr>
        <p:spPr>
          <a:xfrm>
            <a:off x="2895283" y="4217035"/>
            <a:ext cx="9667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Text Box 20"/>
          <p:cNvSpPr txBox="1"/>
          <p:nvPr/>
        </p:nvSpPr>
        <p:spPr>
          <a:xfrm>
            <a:off x="3940493" y="4202113"/>
            <a:ext cx="9667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4886008" y="4191000"/>
            <a:ext cx="9667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5718175" y="4202430"/>
            <a:ext cx="29825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（答案不唯一）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5" descr="C:\Users\Administrator\Desktop\图片2-removebg-preview.png图片2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557497" y="877888"/>
            <a:ext cx="5570855" cy="237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: 形状 16"/>
          <p:cNvSpPr/>
          <p:nvPr/>
        </p:nvSpPr>
        <p:spPr>
          <a:xfrm>
            <a:off x="1634726" y="805505"/>
            <a:ext cx="2781695" cy="1571328"/>
          </a:xfrm>
          <a:custGeom>
            <a:avLst/>
            <a:gdLst>
              <a:gd name="connsiteX0" fmla="*/ 1315 w 4380"/>
              <a:gd name="connsiteY0" fmla="*/ 249 h 2474"/>
              <a:gd name="connsiteX1" fmla="*/ 1268 w 4380"/>
              <a:gd name="connsiteY1" fmla="*/ 344 h 2474"/>
              <a:gd name="connsiteX2" fmla="*/ 1205 w 4380"/>
              <a:gd name="connsiteY2" fmla="*/ 1094 h 2474"/>
              <a:gd name="connsiteX3" fmla="*/ 121 w 4380"/>
              <a:gd name="connsiteY3" fmla="*/ 1162 h 2474"/>
              <a:gd name="connsiteX4" fmla="*/ 42 w 4380"/>
              <a:gd name="connsiteY4" fmla="*/ 1870 h 2474"/>
              <a:gd name="connsiteX5" fmla="*/ 225 w 4380"/>
              <a:gd name="connsiteY5" fmla="*/ 2152 h 2474"/>
              <a:gd name="connsiteX6" fmla="*/ 788 w 4380"/>
              <a:gd name="connsiteY6" fmla="*/ 1988 h 2474"/>
              <a:gd name="connsiteX7" fmla="*/ 1442 w 4380"/>
              <a:gd name="connsiteY7" fmla="*/ 1861 h 2474"/>
              <a:gd name="connsiteX8" fmla="*/ 1394 w 4380"/>
              <a:gd name="connsiteY8" fmla="*/ 1870 h 2474"/>
              <a:gd name="connsiteX9" fmla="*/ 2148 w 4380"/>
              <a:gd name="connsiteY9" fmla="*/ 1829 h 2474"/>
              <a:gd name="connsiteX10" fmla="*/ 2603 w 4380"/>
              <a:gd name="connsiteY10" fmla="*/ 2006 h 2474"/>
              <a:gd name="connsiteX11" fmla="*/ 2913 w 4380"/>
              <a:gd name="connsiteY11" fmla="*/ 2243 h 2474"/>
              <a:gd name="connsiteX12" fmla="*/ 3040 w 4380"/>
              <a:gd name="connsiteY12" fmla="*/ 2352 h 2474"/>
              <a:gd name="connsiteX13" fmla="*/ 3310 w 4380"/>
              <a:gd name="connsiteY13" fmla="*/ 2442 h 2474"/>
              <a:gd name="connsiteX14" fmla="*/ 3622 w 4380"/>
              <a:gd name="connsiteY14" fmla="*/ 2352 h 2474"/>
              <a:gd name="connsiteX15" fmla="*/ 4348 w 4380"/>
              <a:gd name="connsiteY15" fmla="*/ 2188 h 2474"/>
              <a:gd name="connsiteX16" fmla="*/ 4253 w 4380"/>
              <a:gd name="connsiteY16" fmla="*/ 1965 h 2474"/>
              <a:gd name="connsiteX17" fmla="*/ 4017 w 4380"/>
              <a:gd name="connsiteY17" fmla="*/ 807 h 2474"/>
              <a:gd name="connsiteX18" fmla="*/ 4190 w 4380"/>
              <a:gd name="connsiteY18" fmla="*/ 99 h 2474"/>
              <a:gd name="connsiteX19" fmla="*/ 3059 w 4380"/>
              <a:gd name="connsiteY19" fmla="*/ 31 h 2474"/>
              <a:gd name="connsiteX20" fmla="*/ 2713 w 4380"/>
              <a:gd name="connsiteY20" fmla="*/ 344 h 2474"/>
              <a:gd name="connsiteX21" fmla="*/ 1488 w 4380"/>
              <a:gd name="connsiteY21" fmla="*/ 154 h 2474"/>
              <a:gd name="connsiteX22" fmla="*/ 1315 w 4380"/>
              <a:gd name="connsiteY22" fmla="*/ 249 h 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0" t="0" r="0" b="0"/>
            <a:pathLst>
              <a:path w="4381" h="2475">
                <a:moveTo>
                  <a:pt x="1315" y="249"/>
                </a:moveTo>
                <a:cubicBezTo>
                  <a:pt x="1278" y="281"/>
                  <a:pt x="1286" y="204"/>
                  <a:pt x="1268" y="344"/>
                </a:cubicBezTo>
                <a:cubicBezTo>
                  <a:pt x="1250" y="485"/>
                  <a:pt x="1396" y="957"/>
                  <a:pt x="1205" y="1094"/>
                </a:cubicBezTo>
                <a:cubicBezTo>
                  <a:pt x="1014" y="1230"/>
                  <a:pt x="315" y="1032"/>
                  <a:pt x="121" y="1162"/>
                </a:cubicBezTo>
                <a:cubicBezTo>
                  <a:pt x="-73" y="1291"/>
                  <a:pt x="19" y="1652"/>
                  <a:pt x="42" y="1870"/>
                </a:cubicBezTo>
                <a:cubicBezTo>
                  <a:pt x="66" y="2088"/>
                  <a:pt x="84" y="2055"/>
                  <a:pt x="225" y="2152"/>
                </a:cubicBezTo>
                <a:cubicBezTo>
                  <a:pt x="367" y="2250"/>
                  <a:pt x="625" y="2042"/>
                  <a:pt x="788" y="1988"/>
                </a:cubicBezTo>
                <a:cubicBezTo>
                  <a:pt x="950" y="1933"/>
                  <a:pt x="1359" y="1959"/>
                  <a:pt x="1442" y="1861"/>
                </a:cubicBezTo>
                <a:cubicBezTo>
                  <a:pt x="1526" y="1764"/>
                  <a:pt x="1242" y="1922"/>
                  <a:pt x="1394" y="1870"/>
                </a:cubicBezTo>
                <a:cubicBezTo>
                  <a:pt x="1545" y="1818"/>
                  <a:pt x="1946" y="1806"/>
                  <a:pt x="2148" y="1829"/>
                </a:cubicBezTo>
                <a:cubicBezTo>
                  <a:pt x="2349" y="1852"/>
                  <a:pt x="2467" y="1965"/>
                  <a:pt x="2603" y="2006"/>
                </a:cubicBezTo>
                <a:cubicBezTo>
                  <a:pt x="2740" y="2047"/>
                  <a:pt x="2811" y="2236"/>
                  <a:pt x="2913" y="2243"/>
                </a:cubicBezTo>
                <a:cubicBezTo>
                  <a:pt x="3015" y="2250"/>
                  <a:pt x="2983" y="2291"/>
                  <a:pt x="3040" y="2352"/>
                </a:cubicBezTo>
                <a:cubicBezTo>
                  <a:pt x="3098" y="2413"/>
                  <a:pt x="3237" y="2331"/>
                  <a:pt x="3310" y="2442"/>
                </a:cubicBezTo>
                <a:cubicBezTo>
                  <a:pt x="3384" y="2553"/>
                  <a:pt x="3468" y="2343"/>
                  <a:pt x="3622" y="2352"/>
                </a:cubicBezTo>
                <a:cubicBezTo>
                  <a:pt x="3777" y="2362"/>
                  <a:pt x="4249" y="2312"/>
                  <a:pt x="4348" y="2188"/>
                </a:cubicBezTo>
                <a:cubicBezTo>
                  <a:pt x="4448" y="2063"/>
                  <a:pt x="4290" y="2247"/>
                  <a:pt x="4253" y="1965"/>
                </a:cubicBezTo>
                <a:cubicBezTo>
                  <a:pt x="4216" y="1684"/>
                  <a:pt x="4028" y="1119"/>
                  <a:pt x="4017" y="807"/>
                </a:cubicBezTo>
                <a:cubicBezTo>
                  <a:pt x="4007" y="496"/>
                  <a:pt x="4350" y="229"/>
                  <a:pt x="4190" y="99"/>
                </a:cubicBezTo>
                <a:cubicBezTo>
                  <a:pt x="4031" y="-30"/>
                  <a:pt x="3305" y="-10"/>
                  <a:pt x="3059" y="31"/>
                </a:cubicBezTo>
                <a:cubicBezTo>
                  <a:pt x="2813" y="72"/>
                  <a:pt x="2975" y="324"/>
                  <a:pt x="2713" y="344"/>
                </a:cubicBezTo>
                <a:cubicBezTo>
                  <a:pt x="2451" y="365"/>
                  <a:pt x="1729" y="174"/>
                  <a:pt x="1488" y="154"/>
                </a:cubicBezTo>
                <a:cubicBezTo>
                  <a:pt x="1247" y="133"/>
                  <a:pt x="1352" y="217"/>
                  <a:pt x="1315" y="249"/>
                </a:cubicBezTo>
                <a:close/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任意多边形: 形状 17"/>
          <p:cNvSpPr/>
          <p:nvPr/>
        </p:nvSpPr>
        <p:spPr>
          <a:xfrm>
            <a:off x="5073650" y="1053465"/>
            <a:ext cx="2020570" cy="1214755"/>
          </a:xfrm>
          <a:custGeom>
            <a:avLst/>
            <a:gdLst/>
            <a:ahLst/>
            <a:cxnLst>
              <a:cxn ang="0">
                <a:pos x="617267" y="134847"/>
              </a:cxn>
              <a:cxn ang="0">
                <a:pos x="17439" y="716588"/>
              </a:cxn>
              <a:cxn ang="0">
                <a:pos x="214752" y="1180408"/>
              </a:cxn>
              <a:cxn ang="0">
                <a:pos x="767224" y="1015318"/>
              </a:cxn>
              <a:cxn ang="0">
                <a:pos x="1138169" y="1211853"/>
              </a:cxn>
              <a:cxn ang="0">
                <a:pos x="1493329" y="1038902"/>
              </a:cxn>
              <a:cxn ang="0">
                <a:pos x="1619607" y="755895"/>
              </a:cxn>
              <a:cxn ang="0">
                <a:pos x="2022124" y="913122"/>
              </a:cxn>
              <a:cxn ang="0">
                <a:pos x="2306251" y="559361"/>
              </a:cxn>
              <a:cxn ang="0">
                <a:pos x="1722211" y="213462"/>
              </a:cxn>
              <a:cxn ang="0">
                <a:pos x="1264447" y="1204"/>
              </a:cxn>
              <a:cxn ang="0">
                <a:pos x="790901" y="126987"/>
              </a:cxn>
              <a:cxn ang="0">
                <a:pos x="617267" y="134847"/>
              </a:cxn>
            </a:cxnLst>
            <a:rect l="0" t="0" r="0" b="0"/>
            <a:pathLst>
              <a:path w="2310690" h="1215264">
                <a:moveTo>
                  <a:pt x="616509" y="135215"/>
                </a:moveTo>
                <a:cubicBezTo>
                  <a:pt x="487757" y="233750"/>
                  <a:pt x="84422" y="543805"/>
                  <a:pt x="17419" y="718539"/>
                </a:cubicBezTo>
                <a:cubicBezTo>
                  <a:pt x="-49584" y="893273"/>
                  <a:pt x="89678" y="1133698"/>
                  <a:pt x="214488" y="1183622"/>
                </a:cubicBezTo>
                <a:cubicBezTo>
                  <a:pt x="339298" y="1233546"/>
                  <a:pt x="612567" y="1012829"/>
                  <a:pt x="766281" y="1018084"/>
                </a:cubicBezTo>
                <a:cubicBezTo>
                  <a:pt x="919995" y="1023339"/>
                  <a:pt x="1015902" y="1211212"/>
                  <a:pt x="1136771" y="1215153"/>
                </a:cubicBezTo>
                <a:cubicBezTo>
                  <a:pt x="1257640" y="1219094"/>
                  <a:pt x="1411354" y="1117932"/>
                  <a:pt x="1491495" y="1041732"/>
                </a:cubicBezTo>
                <a:cubicBezTo>
                  <a:pt x="1571636" y="965532"/>
                  <a:pt x="1529595" y="778974"/>
                  <a:pt x="1617619" y="757953"/>
                </a:cubicBezTo>
                <a:cubicBezTo>
                  <a:pt x="1705643" y="736932"/>
                  <a:pt x="1905340" y="948453"/>
                  <a:pt x="2019640" y="915608"/>
                </a:cubicBezTo>
                <a:cubicBezTo>
                  <a:pt x="2133940" y="882763"/>
                  <a:pt x="2353343" y="677812"/>
                  <a:pt x="2303419" y="560884"/>
                </a:cubicBezTo>
                <a:cubicBezTo>
                  <a:pt x="2253495" y="443956"/>
                  <a:pt x="1893516" y="307321"/>
                  <a:pt x="1720095" y="214042"/>
                </a:cubicBezTo>
                <a:cubicBezTo>
                  <a:pt x="1546674" y="120763"/>
                  <a:pt x="1417923" y="15660"/>
                  <a:pt x="1262895" y="1208"/>
                </a:cubicBezTo>
                <a:cubicBezTo>
                  <a:pt x="1107867" y="-13244"/>
                  <a:pt x="895032" y="106311"/>
                  <a:pt x="789929" y="127332"/>
                </a:cubicBezTo>
                <a:cubicBezTo>
                  <a:pt x="684826" y="148353"/>
                  <a:pt x="745261" y="36680"/>
                  <a:pt x="616509" y="135215"/>
                </a:cubicBezTo>
                <a:close/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任意多边形: 形状 28"/>
          <p:cNvSpPr/>
          <p:nvPr/>
        </p:nvSpPr>
        <p:spPr>
          <a:xfrm>
            <a:off x="1999213" y="2105834"/>
            <a:ext cx="1785323" cy="990460"/>
          </a:xfrm>
          <a:custGeom>
            <a:avLst/>
            <a:gdLst>
              <a:gd name="connsiteX0" fmla="*/ 95 w 2811"/>
              <a:gd name="connsiteY0" fmla="*/ 99 h 1559"/>
              <a:gd name="connsiteX1" fmla="*/ 29 w 2811"/>
              <a:gd name="connsiteY1" fmla="*/ 326 h 1559"/>
              <a:gd name="connsiteX2" fmla="*/ 226 w 2811"/>
              <a:gd name="connsiteY2" fmla="*/ 652 h 1559"/>
              <a:gd name="connsiteX3" fmla="*/ 191 w 2811"/>
              <a:gd name="connsiteY3" fmla="*/ 1164 h 1559"/>
              <a:gd name="connsiteX4" fmla="*/ 2006 w 2811"/>
              <a:gd name="connsiteY4" fmla="*/ 1273 h 1559"/>
              <a:gd name="connsiteX5" fmla="*/ 2388 w 2811"/>
              <a:gd name="connsiteY5" fmla="*/ 1556 h 1559"/>
              <a:gd name="connsiteX6" fmla="*/ 2804 w 2811"/>
              <a:gd name="connsiteY6" fmla="*/ 1055 h 1559"/>
              <a:gd name="connsiteX7" fmla="*/ 1951 w 2811"/>
              <a:gd name="connsiteY7" fmla="*/ 411 h 1559"/>
              <a:gd name="connsiteX8" fmla="*/ 1149 w 2811"/>
              <a:gd name="connsiteY8" fmla="*/ 354 h 1559"/>
              <a:gd name="connsiteX9" fmla="*/ 1013 w 2811"/>
              <a:gd name="connsiteY9" fmla="*/ 1 h 1559"/>
              <a:gd name="connsiteX10" fmla="*/ 95 w 2811"/>
              <a:gd name="connsiteY10" fmla="*/ 99 h 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0" t="0" r="0" b="0"/>
            <a:pathLst>
              <a:path w="2812" h="1560">
                <a:moveTo>
                  <a:pt x="95" y="99"/>
                </a:moveTo>
                <a:cubicBezTo>
                  <a:pt x="-71" y="135"/>
                  <a:pt x="33" y="260"/>
                  <a:pt x="29" y="326"/>
                </a:cubicBezTo>
                <a:cubicBezTo>
                  <a:pt x="25" y="391"/>
                  <a:pt x="199" y="513"/>
                  <a:pt x="226" y="652"/>
                </a:cubicBezTo>
                <a:cubicBezTo>
                  <a:pt x="253" y="792"/>
                  <a:pt x="-106" y="1061"/>
                  <a:pt x="191" y="1164"/>
                </a:cubicBezTo>
                <a:cubicBezTo>
                  <a:pt x="488" y="1268"/>
                  <a:pt x="1640" y="1208"/>
                  <a:pt x="2006" y="1273"/>
                </a:cubicBezTo>
                <a:cubicBezTo>
                  <a:pt x="2372" y="1339"/>
                  <a:pt x="2255" y="1593"/>
                  <a:pt x="2388" y="1556"/>
                </a:cubicBezTo>
                <a:cubicBezTo>
                  <a:pt x="2521" y="1520"/>
                  <a:pt x="2869" y="1255"/>
                  <a:pt x="2804" y="1055"/>
                </a:cubicBezTo>
                <a:cubicBezTo>
                  <a:pt x="2738" y="856"/>
                  <a:pt x="2232" y="536"/>
                  <a:pt x="1951" y="411"/>
                </a:cubicBezTo>
                <a:cubicBezTo>
                  <a:pt x="1669" y="286"/>
                  <a:pt x="1311" y="395"/>
                  <a:pt x="1149" y="354"/>
                </a:cubicBezTo>
                <a:cubicBezTo>
                  <a:pt x="987" y="312"/>
                  <a:pt x="1166" y="12"/>
                  <a:pt x="1013" y="1"/>
                </a:cubicBezTo>
                <a:cubicBezTo>
                  <a:pt x="861" y="-10"/>
                  <a:pt x="260" y="63"/>
                  <a:pt x="95" y="99"/>
                </a:cubicBezTo>
                <a:close/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任意多边形: 形状 30"/>
          <p:cNvSpPr/>
          <p:nvPr/>
        </p:nvSpPr>
        <p:spPr>
          <a:xfrm>
            <a:off x="5483860" y="2174240"/>
            <a:ext cx="1200150" cy="717550"/>
          </a:xfrm>
          <a:custGeom>
            <a:avLst/>
            <a:gdLst/>
            <a:ahLst/>
            <a:cxnLst>
              <a:cxn ang="0">
                <a:pos x="146968" y="109671"/>
              </a:cxn>
              <a:cxn ang="0">
                <a:pos x="5247" y="355098"/>
              </a:cxn>
              <a:cxn ang="0">
                <a:pos x="146968" y="600526"/>
              </a:cxn>
              <a:cxn ang="0">
                <a:pos x="1139005" y="648027"/>
              </a:cxn>
              <a:cxn ang="0">
                <a:pos x="1312219" y="85918"/>
              </a:cxn>
              <a:cxn ang="0">
                <a:pos x="1083893" y="6747"/>
              </a:cxn>
              <a:cxn ang="0">
                <a:pos x="792579" y="133420"/>
              </a:cxn>
              <a:cxn ang="0">
                <a:pos x="146968" y="109671"/>
              </a:cxn>
            </a:cxnLst>
            <a:rect l="0" t="0" r="0" b="0"/>
            <a:pathLst>
              <a:path w="1318020" h="681885">
                <a:moveTo>
                  <a:pt x="147144" y="109195"/>
                </a:moveTo>
                <a:cubicBezTo>
                  <a:pt x="15765" y="145981"/>
                  <a:pt x="5255" y="272105"/>
                  <a:pt x="5255" y="353560"/>
                </a:cubicBezTo>
                <a:cubicBezTo>
                  <a:pt x="5255" y="435015"/>
                  <a:pt x="-42042" y="549316"/>
                  <a:pt x="147144" y="597926"/>
                </a:cubicBezTo>
                <a:cubicBezTo>
                  <a:pt x="336330" y="646536"/>
                  <a:pt x="945931" y="730619"/>
                  <a:pt x="1140372" y="645222"/>
                </a:cubicBezTo>
                <a:cubicBezTo>
                  <a:pt x="1334813" y="559825"/>
                  <a:pt x="1322989" y="191963"/>
                  <a:pt x="1313793" y="85546"/>
                </a:cubicBezTo>
                <a:cubicBezTo>
                  <a:pt x="1304597" y="-20871"/>
                  <a:pt x="1171903" y="-1164"/>
                  <a:pt x="1085193" y="6719"/>
                </a:cubicBezTo>
                <a:cubicBezTo>
                  <a:pt x="998483" y="14602"/>
                  <a:pt x="956441" y="117078"/>
                  <a:pt x="793531" y="132843"/>
                </a:cubicBezTo>
                <a:cubicBezTo>
                  <a:pt x="630621" y="148608"/>
                  <a:pt x="278523" y="72409"/>
                  <a:pt x="147144" y="109195"/>
                </a:cubicBezTo>
                <a:close/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6" grpId="0"/>
      <p:bldP spid="30" grpId="0"/>
      <p:bldP spid="33" grpId="0"/>
      <p:bldP spid="3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练习二十一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36290" y="1595120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20以内的进位加法</a:t>
            </a:r>
            <a:endParaRPr 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先说得数，再写算式。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5225" y="165798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7750" y="165798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6560" y="24066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5225" y="38290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7750" y="38290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725" y="240030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八边形 14"/>
          <p:cNvSpPr/>
          <p:nvPr/>
        </p:nvSpPr>
        <p:spPr>
          <a:xfrm>
            <a:off x="1012825" y="2077085"/>
            <a:ext cx="1905000" cy="1905000"/>
          </a:xfrm>
          <a:prstGeom prst="octag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56560" y="318770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3725" y="31813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4885" y="12198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37410" y="12198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00400" y="240030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00400" y="31813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119630" y="42481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28370" y="424878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38100" y="31813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29210" y="240030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610100" y="173355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8+2=10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610100" y="234315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8+4=12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610100" y="295211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8+8=16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610100" y="356171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8+5=13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819900" y="173355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8+6=14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819900" y="23437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8+3=11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819900" y="29533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8+9=17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19900" y="356235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8+7=15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8" grpId="0"/>
      <p:bldP spid="49" grpId="0"/>
      <p:bldP spid="50" grpId="1"/>
      <p:bldP spid="51" grpId="1"/>
      <p:bldP spid="52" grpId="1"/>
      <p:bldP spid="53" grpId="1"/>
      <p:bldP spid="54" grpId="1"/>
      <p:bldP spid="55" grpId="1"/>
      <p:bldP spid="56" grpId="1"/>
      <p:bldP spid="5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先说得数，再写算式。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895350" y="2096135"/>
            <a:ext cx="2204720" cy="1847850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7+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61415" y="162306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13940" y="162306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61415" y="386080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13940" y="386080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048635" y="272859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3400" y="272859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4885" y="12198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37410" y="12198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119630" y="42481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28370" y="424878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720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7+5=12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72000" y="27247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7+7=14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818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7+4=11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781800" y="272542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7+9=16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3585" y="272859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66675" y="27241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0" y="332041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7+6=13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1800" y="332105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7+8=15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5" grpId="0"/>
      <p:bldP spid="46" grpId="0"/>
      <p:bldP spid="50" grpId="1"/>
      <p:bldP spid="51" grpId="1"/>
      <p:bldP spid="54" grpId="1"/>
      <p:bldP spid="55" grpId="1"/>
      <p:bldP spid="3" grpId="0"/>
      <p:bldP spid="4" grpId="0"/>
      <p:bldP spid="5" grpId="1"/>
      <p:bldP spid="6" grpId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1173</Words>
  <Application>WPS 演示</Application>
  <PresentationFormat>全屏显示(16:9)</PresentationFormat>
  <Paragraphs>652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571</cp:revision>
  <dcterms:created xsi:type="dcterms:W3CDTF">2015-05-29T07:51:00Z</dcterms:created>
  <dcterms:modified xsi:type="dcterms:W3CDTF">2023-09-28T13:14:14Z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443445414_btnclosed</vt:lpwstr>
  </property>
</Properties>
</file>