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4" r:id="rId24"/>
    <p:sldId id="279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9645DE5-27DA-4942-BC3D-56F6008205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6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BE8BE1-094F-49DA-BEFC-E683C90C198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 idx="4294967295"/>
          </p:nvPr>
        </p:nvSpPr>
        <p:spPr>
          <a:xfrm>
            <a:off x="827088" y="1428750"/>
            <a:ext cx="7772400" cy="1470025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dirty="0"/>
              <a:t>Unit 2 </a:t>
            </a:r>
            <a:br>
              <a:rPr lang="en-US" altLang="zh-CN" dirty="0"/>
            </a:br>
            <a:r>
              <a:rPr lang="en-US" altLang="zh-CN" dirty="0"/>
              <a:t>School in Canada</a:t>
            </a:r>
            <a:br>
              <a:rPr lang="en-US" altLang="zh-CN" dirty="0"/>
            </a:br>
            <a:r>
              <a:rPr lang="en-US" altLang="zh-CN" dirty="0"/>
              <a:t>Lesson 11 </a:t>
            </a:r>
            <a:br>
              <a:rPr lang="en-US" altLang="zh-CN" dirty="0"/>
            </a:br>
            <a:r>
              <a:rPr lang="en-US" altLang="zh-CN" dirty="0"/>
              <a:t>Always Do Your Homework!</a:t>
            </a:r>
            <a:endParaRPr lang="zh-CN" altLang="en-US" dirty="0"/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6" name="表格 11265"/>
          <p:cNvGraphicFramePr/>
          <p:nvPr/>
        </p:nvGraphicFramePr>
        <p:xfrm>
          <a:off x="107950" y="44450"/>
          <a:ext cx="8928100" cy="2122488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do your homework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help your mother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walk to school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32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wear dresses</a:t>
                      </a:r>
                      <a:endParaRPr lang="zh-CN" altLang="zh-CN" sz="32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5794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Daisy</a:t>
                      </a:r>
                      <a:endParaRPr lang="zh-CN" altLang="zh-CN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3200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</a:rPr>
                        <a:t>S</a:t>
                      </a:r>
                      <a:endParaRPr lang="zh-CN" altLang="zh-CN" sz="3200" dirty="0">
                        <a:solidFill>
                          <a:srgbClr val="FF0066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6250">
                <a:tc gridSpan="5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A: always                  O: often                    S: sometimes                    N: never</a:t>
                      </a:r>
                      <a:endParaRPr lang="zh-CN" altLang="zh-CN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288" name="Picture 44" descr="C:\Users\Administrator\Desktop\QQ图片20141108160247.jpgQQ图片201411081602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398713"/>
            <a:ext cx="2809875" cy="433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89" name="AutoShape 45"/>
          <p:cNvSpPr/>
          <p:nvPr/>
        </p:nvSpPr>
        <p:spPr>
          <a:xfrm>
            <a:off x="4122738" y="2398713"/>
            <a:ext cx="3633787" cy="1500187"/>
          </a:xfrm>
          <a:prstGeom prst="wedgeRoundRectCallout">
            <a:avLst>
              <a:gd name="adj1" fmla="val -796"/>
              <a:gd name="adj2" fmla="val 63676"/>
              <a:gd name="adj3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Daisy sometimes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walks to school.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表格 12289"/>
          <p:cNvGraphicFramePr/>
          <p:nvPr/>
        </p:nvGraphicFramePr>
        <p:xfrm>
          <a:off x="107950" y="44450"/>
          <a:ext cx="8928100" cy="2122488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do your homework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help your mother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walk to school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32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wear dresses</a:t>
                      </a:r>
                      <a:endParaRPr lang="zh-CN" altLang="zh-CN" sz="32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5794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Lisa</a:t>
                      </a:r>
                      <a:endParaRPr lang="zh-CN" altLang="zh-CN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3200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</a:rPr>
                        <a:t>N</a:t>
                      </a:r>
                      <a:endParaRPr lang="zh-CN" altLang="zh-CN" sz="3200" dirty="0">
                        <a:solidFill>
                          <a:srgbClr val="FF0066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76250">
                <a:tc gridSpan="5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A: always                  O: often                    S: sometimes                    N: never</a:t>
                      </a:r>
                      <a:endParaRPr lang="zh-CN" altLang="zh-CN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312" name="Picture 44" descr="C:\Users\Administrator\Desktop\20110720122933-120472092.jpg20110720122933-120472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2420938"/>
            <a:ext cx="3000375" cy="4281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3" name="AutoShape 45"/>
          <p:cNvSpPr/>
          <p:nvPr/>
        </p:nvSpPr>
        <p:spPr>
          <a:xfrm>
            <a:off x="4400550" y="2420938"/>
            <a:ext cx="3311525" cy="1176337"/>
          </a:xfrm>
          <a:prstGeom prst="wedgeRoundRectCallout">
            <a:avLst>
              <a:gd name="adj1" fmla="val -481"/>
              <a:gd name="adj2" fmla="val 77968"/>
              <a:gd name="adj3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Lisa never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wears dresses.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C:\Users\Administrator\Desktop\20071226192556320_2.gif2007122619255632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462" y="-20637"/>
            <a:ext cx="4545012" cy="3176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标题 1"/>
          <p:cNvSpPr>
            <a:spLocks noGrp="1"/>
          </p:cNvSpPr>
          <p:nvPr>
            <p:ph type="ctrTitle" idx="4294967295"/>
          </p:nvPr>
        </p:nvSpPr>
        <p:spPr>
          <a:xfrm>
            <a:off x="3271838" y="346075"/>
            <a:ext cx="5546725" cy="3730625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82" charset="0"/>
              </a:rPr>
              <a:t>Pair </a:t>
            </a:r>
            <a:br>
              <a:rPr lang="zh-CN" altLang="en-US" sz="6000" dirty="0">
                <a:solidFill>
                  <a:srgbClr val="FF0000"/>
                </a:solidFill>
                <a:latin typeface="Jokerman" panose="04090605060D06020702" pitchFamily="82" charset="0"/>
              </a:rPr>
            </a:br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82" charset="0"/>
              </a:rPr>
              <a:t>work</a:t>
            </a:r>
            <a:endParaRPr lang="zh-CN" altLang="en-US" sz="6000" dirty="0">
              <a:solidFill>
                <a:srgbClr val="FF0000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表格 14337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grid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44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 sing songs</a:t>
                      </a:r>
                      <a:endParaRPr lang="zh-CN" altLang="zh-CN" sz="44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Lucy</a:t>
                      </a:r>
                      <a:endParaRPr lang="zh-CN" altLang="zh-CN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4000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</a:rPr>
                        <a:t>A</a:t>
                      </a:r>
                      <a:endParaRPr lang="zh-CN" altLang="zh-CN" sz="4000" dirty="0">
                        <a:solidFill>
                          <a:srgbClr val="FF0066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3200" dirty="0">
                        <a:solidFill>
                          <a:srgbClr val="FF0066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14375">
                <a:tc gridSpan="5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A: always                  O: often                    S: sometimes                    N: never</a:t>
                      </a:r>
                      <a:endParaRPr lang="zh-CN" altLang="zh-CN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357" name="Picture 35" descr="C:\Users\Administrator\Desktop\QQ图片20141108161049.jpgQQ图片20141108161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2852738"/>
            <a:ext cx="3054350" cy="3944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8" name="AutoShape 36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Lucy, do you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sing songs?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9" name="AutoShape 37"/>
          <p:cNvSpPr/>
          <p:nvPr/>
        </p:nvSpPr>
        <p:spPr>
          <a:xfrm>
            <a:off x="3651250" y="5553075"/>
            <a:ext cx="2519363" cy="793750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Yes, always!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表格 15361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grid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44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 dance</a:t>
                      </a:r>
                      <a:endParaRPr lang="zh-CN" altLang="en-US" sz="44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Sam</a:t>
                      </a:r>
                      <a:endParaRPr lang="zh-CN" altLang="zh-CN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4000" dirty="0">
                        <a:solidFill>
                          <a:srgbClr val="FF0066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4000" dirty="0">
                          <a:solidFill>
                            <a:srgbClr val="FF0066"/>
                          </a:solidFill>
                          <a:latin typeface="Calibri" panose="020F0502020204030204" pitchFamily="34" charset="0"/>
                        </a:rPr>
                        <a:t>O</a:t>
                      </a: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32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14375">
                <a:tc gridSpan="5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A: always                  O: often                    S: sometimes                    N: never</a:t>
                      </a:r>
                      <a:endParaRPr lang="zh-CN" altLang="zh-CN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381" name="Picture 35" descr="C:\Users\Administrator\Desktop\QQ图片20141108161333.jpgQQ图片20141108161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890838"/>
            <a:ext cx="3578225" cy="3821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2" name="AutoShape 36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Sam, do you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dance?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83" name="AutoShape 37"/>
          <p:cNvSpPr/>
          <p:nvPr/>
        </p:nvSpPr>
        <p:spPr>
          <a:xfrm>
            <a:off x="3651250" y="5553075"/>
            <a:ext cx="2519363" cy="793750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Yes, often!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386" name="表格 16385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grid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44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 play the piano</a:t>
                      </a:r>
                      <a:endParaRPr lang="zh-CN" altLang="en-US" sz="44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Darcy</a:t>
                      </a:r>
                      <a:endParaRPr lang="zh-CN" altLang="zh-CN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40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4000" dirty="0">
                          <a:solidFill>
                            <a:srgbClr val="FF0066"/>
                          </a:solidFill>
                          <a:latin typeface="Calibri" panose="020F0502020204030204" pitchFamily="34" charset="0"/>
                        </a:rPr>
                        <a:t>S</a:t>
                      </a: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32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14375">
                <a:tc gridSpan="5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A: always                  O: often                    S: sometimes                    N: never</a:t>
                      </a:r>
                      <a:endParaRPr lang="zh-CN" altLang="zh-CN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405" name="Picture 35" descr="C:\Users\Administrator\Desktop\QQ图片20141108161534.jpgQQ图片201411081615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954338"/>
            <a:ext cx="3578225" cy="369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6" name="AutoShape 36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Darcy, do you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play the piano?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407" name="AutoShape 37"/>
          <p:cNvSpPr/>
          <p:nvPr/>
        </p:nvSpPr>
        <p:spPr>
          <a:xfrm>
            <a:off x="3687763" y="5216525"/>
            <a:ext cx="2903537" cy="998538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Yes,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sometimes!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10" name="表格 17409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gridSpan="4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44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 play the guitar</a:t>
                      </a:r>
                      <a:endParaRPr lang="zh-CN" altLang="en-US" sz="44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Mark</a:t>
                      </a:r>
                      <a:endParaRPr lang="zh-CN" altLang="zh-CN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40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en-US" sz="40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en-US" sz="3200" dirty="0">
                          <a:solidFill>
                            <a:srgbClr val="FF0066"/>
                          </a:solidFill>
                          <a:latin typeface="Calibri" panose="020F0502020204030204" pitchFamily="34" charset="0"/>
                        </a:rPr>
                        <a:t>N</a:t>
                      </a:r>
                      <a:endParaRPr lang="zh-CN" altLang="en-US" sz="3200" dirty="0">
                        <a:solidFill>
                          <a:srgbClr val="FF006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14375">
                <a:tc gridSpan="5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A: always                  O: often                    S: sometimes                    N: never</a:t>
                      </a:r>
                      <a:endParaRPr lang="zh-CN" altLang="zh-CN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29" name="Picture 35" descr="C:\Users\Administrator\Desktop\20090115085407216.jpg200901150854072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3033713"/>
            <a:ext cx="3082925" cy="369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30" name="AutoShape 36"/>
          <p:cNvSpPr/>
          <p:nvPr/>
        </p:nvSpPr>
        <p:spPr>
          <a:xfrm>
            <a:off x="5213350" y="2527300"/>
            <a:ext cx="3270250" cy="1352550"/>
          </a:xfrm>
          <a:prstGeom prst="wedgeRoundRectCallout">
            <a:avLst>
              <a:gd name="adj1" fmla="val 1532"/>
              <a:gd name="adj2" fmla="val 67986"/>
              <a:gd name="adj3" fmla="val 16667"/>
            </a:avLst>
          </a:prstGeom>
          <a:solidFill>
            <a:srgbClr val="FFCC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Mark, do you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play the guitar?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31" name="AutoShape 37"/>
          <p:cNvSpPr/>
          <p:nvPr/>
        </p:nvSpPr>
        <p:spPr>
          <a:xfrm>
            <a:off x="3381375" y="5295900"/>
            <a:ext cx="4492625" cy="1431925"/>
          </a:xfrm>
          <a:prstGeom prst="wedgeRoundRectCallout">
            <a:avLst>
              <a:gd name="adj1" fmla="val -58412"/>
              <a:gd name="adj2" fmla="val -97273"/>
              <a:gd name="adj3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No! I never play the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piano! I often dance.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ctrTitle" idx="4294967295"/>
          </p:nvPr>
        </p:nvSpPr>
        <p:spPr>
          <a:xfrm>
            <a:off x="400050" y="279400"/>
            <a:ext cx="7772400" cy="1470025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zh-CN" altLang="zh-CN" sz="6600" dirty="0">
                <a:solidFill>
                  <a:srgbClr val="FF0000"/>
                </a:solidFill>
                <a:latin typeface="Jokerman" panose="04090605060D06020702" pitchFamily="82" charset="0"/>
              </a:rPr>
              <a:t>Let's practice!</a:t>
            </a:r>
            <a:endParaRPr lang="zh-CN" altLang="zh-CN" dirty="0"/>
          </a:p>
        </p:txBody>
      </p:sp>
      <p:sp>
        <p:nvSpPr>
          <p:cNvPr id="18435" name="Text Box 3"/>
          <p:cNvSpPr txBox="1"/>
          <p:nvPr/>
        </p:nvSpPr>
        <p:spPr>
          <a:xfrm>
            <a:off x="400050" y="2052638"/>
            <a:ext cx="7026275" cy="19208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Do you ...?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Yes, always. /Yes,sometimes.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/Yes, often./No! I never ...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QQ图片201411081615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8" y="2041525"/>
            <a:ext cx="4246562" cy="373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QQ图片20141108162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00" y="93663"/>
            <a:ext cx="4124325" cy="3897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C:\Users\Administrator\Desktop\20070909230031275.jpg20070909230031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388" y="1273175"/>
            <a:ext cx="3751262" cy="474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 descr="C:\Users\Administrator\Desktop\资源\pictures\人物\QQ图片20141011145207.jpgQQ图片201410111452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138" y="212725"/>
            <a:ext cx="4025900" cy="3897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 idx="4294967295"/>
          </p:nvPr>
        </p:nvSpPr>
        <p:spPr>
          <a:xfrm>
            <a:off x="4022725" y="982663"/>
            <a:ext cx="4832350" cy="2540000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6000" dirty="0">
                <a:solidFill>
                  <a:srgbClr val="FF0000"/>
                </a:solidFill>
                <a:latin typeface="Jokerman" panose="04090605060D06020702" pitchFamily="82" charset="0"/>
              </a:rPr>
              <a:t>Let’s </a:t>
            </a:r>
            <a:br>
              <a:rPr lang="en-US" altLang="zh-CN" sz="6000" dirty="0">
                <a:solidFill>
                  <a:srgbClr val="FF0000"/>
                </a:solidFill>
                <a:latin typeface="Jokerman" panose="04090605060D06020702" pitchFamily="82" charset="0"/>
              </a:rPr>
            </a:br>
            <a:r>
              <a:rPr lang="en-US" altLang="zh-CN" sz="6000" dirty="0">
                <a:solidFill>
                  <a:srgbClr val="FF0000"/>
                </a:solidFill>
                <a:latin typeface="Jokerman" panose="04090605060D06020702" pitchFamily="82" charset="0"/>
              </a:rPr>
              <a:t>learn!</a:t>
            </a:r>
            <a:endParaRPr lang="zh-CN" altLang="en-US" sz="6000" dirty="0">
              <a:solidFill>
                <a:srgbClr val="FF0000"/>
              </a:solidFill>
              <a:latin typeface="Jokerman" panose="04090605060D06020702" pitchFamily="82" charset="0"/>
            </a:endParaRPr>
          </a:p>
        </p:txBody>
      </p:sp>
      <p:pic>
        <p:nvPicPr>
          <p:cNvPr id="3075" name="Picture 3" descr="2007122619255632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4762"/>
            <a:ext cx="4619625" cy="3230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ctrTitle" idx="4294967295"/>
          </p:nvPr>
        </p:nvSpPr>
        <p:spPr>
          <a:xfrm>
            <a:off x="523875" y="252413"/>
            <a:ext cx="7772400" cy="1470025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zh-CN" altLang="en-US" sz="6600" dirty="0">
                <a:solidFill>
                  <a:srgbClr val="FF0000"/>
                </a:solidFill>
                <a:latin typeface="Jokerman" panose="04090605060D06020702" pitchFamily="82" charset="0"/>
              </a:rPr>
              <a:t>Homework</a:t>
            </a:r>
            <a:endParaRPr lang="zh-CN" altLang="en-US" sz="6600" dirty="0">
              <a:solidFill>
                <a:srgbClr val="FF0000"/>
              </a:solidFill>
              <a:latin typeface="Jokerman" panose="04090605060D06020702" pitchFamily="82" charset="0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400050" y="2052638"/>
            <a:ext cx="7197725" cy="13112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1. 学习新单词。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2. 使用本课重点句型造句。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ctrTitle" idx="4294967295"/>
          </p:nvPr>
        </p:nvSpPr>
        <p:spPr>
          <a:xfrm>
            <a:off x="390525" y="1655763"/>
            <a:ext cx="7772400" cy="1470025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zh-CN" altLang="zh-CN" sz="6600" dirty="0">
                <a:solidFill>
                  <a:srgbClr val="FF0000"/>
                </a:solidFill>
                <a:latin typeface="Jokerman" panose="04090605060D06020702" pitchFamily="82" charset="0"/>
              </a:rPr>
              <a:t>See you!</a:t>
            </a:r>
            <a:endParaRPr lang="zh-CN" altLang="zh-CN" dirty="0"/>
          </a:p>
        </p:txBody>
      </p:sp>
    </p:spTree>
  </p:cSld>
  <p:clrMapOvr>
    <a:masterClrMapping/>
  </p:clrMapOvr>
  <p:transition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ctrTitle" idx="4294967295"/>
          </p:nvPr>
        </p:nvSpPr>
        <p:spPr>
          <a:xfrm>
            <a:off x="252413" y="5070475"/>
            <a:ext cx="5256212" cy="1470025"/>
          </a:xfrm>
          <a:solidFill>
            <a:schemeClr val="accent1">
              <a:alpha val="100000"/>
            </a:schemeClr>
          </a:solidFill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6600" dirty="0"/>
              <a:t>do homework</a:t>
            </a:r>
            <a:endParaRPr lang="zh-CN" altLang="en-US" sz="6600" dirty="0"/>
          </a:p>
        </p:txBody>
      </p:sp>
      <p:pic>
        <p:nvPicPr>
          <p:cNvPr id="4099" name="Picture 3" descr="do homework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238125"/>
            <a:ext cx="6107113" cy="458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ctrTitle" idx="4294967295"/>
          </p:nvPr>
        </p:nvSpPr>
        <p:spPr>
          <a:xfrm>
            <a:off x="4702175" y="1733550"/>
            <a:ext cx="4067175" cy="1814513"/>
          </a:xfrm>
          <a:solidFill>
            <a:schemeClr val="accent1">
              <a:alpha val="100000"/>
            </a:schemeClr>
          </a:solidFill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6000" dirty="0"/>
              <a:t>clean the </a:t>
            </a:r>
            <a:br>
              <a:rPr lang="en-US" altLang="zh-CN" sz="6000" dirty="0"/>
            </a:br>
            <a:r>
              <a:rPr lang="en-US" altLang="zh-CN" sz="6000" dirty="0"/>
              <a:t>floor</a:t>
            </a:r>
            <a:endParaRPr lang="en-US" altLang="zh-CN" sz="6000" dirty="0"/>
          </a:p>
        </p:txBody>
      </p:sp>
      <p:pic>
        <p:nvPicPr>
          <p:cNvPr id="5123" name="Picture 3" descr="C:\Users\Administrator\Desktop\af287b5egd7a608bfca6a.jpgaf287b5egd7a608bfca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454025"/>
            <a:ext cx="4103688" cy="549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ctrTitle" idx="4294967295"/>
          </p:nvPr>
        </p:nvSpPr>
        <p:spPr>
          <a:xfrm>
            <a:off x="252413" y="5070475"/>
            <a:ext cx="5256212" cy="1470025"/>
          </a:xfrm>
          <a:solidFill>
            <a:schemeClr val="accent1">
              <a:alpha val="100000"/>
            </a:schemeClr>
          </a:solidFill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6600" dirty="0"/>
              <a:t>ride a bike</a:t>
            </a:r>
            <a:endParaRPr lang="en-US" altLang="zh-CN" sz="6600" dirty="0"/>
          </a:p>
        </p:txBody>
      </p:sp>
      <p:pic>
        <p:nvPicPr>
          <p:cNvPr id="6147" name="Picture 3" descr="ride a bike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713" y="288925"/>
            <a:ext cx="6021387" cy="451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ctrTitle" idx="4294967295"/>
          </p:nvPr>
        </p:nvSpPr>
        <p:spPr>
          <a:xfrm>
            <a:off x="4965700" y="1390650"/>
            <a:ext cx="3876675" cy="1827213"/>
          </a:xfrm>
          <a:solidFill>
            <a:schemeClr val="accent1">
              <a:alpha val="100000"/>
            </a:schemeClr>
          </a:solidFill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6000" dirty="0"/>
              <a:t>wear a </a:t>
            </a:r>
            <a:br>
              <a:rPr lang="en-US" altLang="zh-CN" sz="6000" dirty="0"/>
            </a:br>
            <a:r>
              <a:rPr lang="en-US" altLang="zh-CN" sz="6000" dirty="0"/>
              <a:t>dress</a:t>
            </a:r>
            <a:endParaRPr lang="en-US" altLang="zh-CN" sz="6000" dirty="0"/>
          </a:p>
        </p:txBody>
      </p:sp>
      <p:pic>
        <p:nvPicPr>
          <p:cNvPr id="7171" name="Picture 3" descr="C:\Users\Administrator\Desktop\2774-12032520125586.jpg2774-120325201255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13" y="465138"/>
            <a:ext cx="4706937" cy="5505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C:\Users\Administrator\Desktop\20071226192556320_2.gif2007122619255632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462" y="-20637"/>
            <a:ext cx="4545012" cy="3176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1"/>
          <p:cNvSpPr>
            <a:spLocks noGrp="1"/>
          </p:cNvSpPr>
          <p:nvPr>
            <p:ph type="ctrTitle" idx="4294967295"/>
          </p:nvPr>
        </p:nvSpPr>
        <p:spPr>
          <a:xfrm>
            <a:off x="3271838" y="346075"/>
            <a:ext cx="5546725" cy="3730625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6000" dirty="0">
                <a:solidFill>
                  <a:srgbClr val="FF0000"/>
                </a:solidFill>
                <a:latin typeface="Jokerman" panose="04090605060D06020702" pitchFamily="82" charset="0"/>
              </a:rPr>
              <a:t>Learn</a:t>
            </a:r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82" charset="0"/>
              </a:rPr>
              <a:t> </a:t>
            </a:r>
            <a:br>
              <a:rPr lang="zh-CN" altLang="en-US" sz="6000" dirty="0">
                <a:solidFill>
                  <a:srgbClr val="FF0000"/>
                </a:solidFill>
                <a:latin typeface="Jokerman" panose="04090605060D06020702" pitchFamily="82" charset="0"/>
              </a:rPr>
            </a:br>
            <a:r>
              <a:rPr lang="zh-CN" altLang="en-US" sz="6000" dirty="0">
                <a:solidFill>
                  <a:srgbClr val="FF0000"/>
                </a:solidFill>
                <a:latin typeface="Jokerman" panose="04090605060D06020702" pitchFamily="82" charset="0"/>
              </a:rPr>
              <a:t>to say</a:t>
            </a:r>
            <a:endParaRPr lang="zh-CN" altLang="en-US" sz="6000" dirty="0">
              <a:solidFill>
                <a:srgbClr val="FF0000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18" name="表格 9217"/>
          <p:cNvGraphicFramePr/>
          <p:nvPr/>
        </p:nvGraphicFramePr>
        <p:xfrm>
          <a:off x="107950" y="44450"/>
          <a:ext cx="8928100" cy="2122488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do your homework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help your mother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walk to school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32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wear dresses</a:t>
                      </a:r>
                      <a:endParaRPr lang="zh-CN" altLang="zh-CN" sz="32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5794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Simon</a:t>
                      </a:r>
                      <a:endParaRPr lang="zh-CN" altLang="zh-CN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3200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</a:rPr>
                        <a:t>A</a:t>
                      </a:r>
                      <a:endParaRPr lang="zh-CN" altLang="zh-CN" sz="3200" dirty="0">
                        <a:solidFill>
                          <a:srgbClr val="FF0066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6250">
                <a:tc gridSpan="5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A: always                  O: often                    S: sometimes                    N: never</a:t>
                      </a:r>
                      <a:endParaRPr lang="zh-CN" altLang="zh-CN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240" name="Picture 44" descr="C:\Users\Administrator\Desktop\QQ图片20141108155755.jpgQQ图片201411081557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750" y="2654300"/>
            <a:ext cx="3313113" cy="384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41" name="AutoShape 45"/>
          <p:cNvSpPr/>
          <p:nvPr/>
        </p:nvSpPr>
        <p:spPr>
          <a:xfrm>
            <a:off x="4486275" y="2471738"/>
            <a:ext cx="4257675" cy="1128712"/>
          </a:xfrm>
          <a:prstGeom prst="wedgeRoundRectCallout">
            <a:avLst>
              <a:gd name="adj1" fmla="val -4329"/>
              <a:gd name="adj2" fmla="val 85269"/>
              <a:gd name="adj3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Simon always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does his homework.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表格 10241"/>
          <p:cNvGraphicFramePr/>
          <p:nvPr/>
        </p:nvGraphicFramePr>
        <p:xfrm>
          <a:off x="107950" y="44450"/>
          <a:ext cx="8928100" cy="2122488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do your homework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help your mother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walk to school</a:t>
                      </a:r>
                      <a:endParaRPr lang="zh-CN" altLang="zh-CN" sz="28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3200"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</a:rPr>
                        <a:t>wear dresses</a:t>
                      </a:r>
                      <a:endParaRPr lang="zh-CN" altLang="zh-CN" sz="3200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5794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8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Bella </a:t>
                      </a:r>
                      <a:endParaRPr lang="zh-CN" altLang="zh-CN" sz="28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3200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</a:rPr>
                        <a:t>O</a:t>
                      </a:r>
                      <a:endParaRPr lang="zh-CN" altLang="zh-CN" sz="3200" dirty="0">
                        <a:solidFill>
                          <a:srgbClr val="FF0066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76250">
                <a:tc gridSpan="5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A: always                  O: often                    S: sometimes                    N: never</a:t>
                      </a:r>
                      <a:endParaRPr lang="zh-CN" altLang="zh-CN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4" name="Picture 44" descr="C:\Users\Administrator\Desktop\hn02005703.jpghn020057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713" y="2349500"/>
            <a:ext cx="2913062" cy="436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5" name="AutoShape 45"/>
          <p:cNvSpPr/>
          <p:nvPr/>
        </p:nvSpPr>
        <p:spPr>
          <a:xfrm>
            <a:off x="3849688" y="2349500"/>
            <a:ext cx="4103687" cy="1296988"/>
          </a:xfrm>
          <a:prstGeom prst="wedgeRoundRectCallout">
            <a:avLst>
              <a:gd name="adj1" fmla="val -9"/>
              <a:gd name="adj2" fmla="val 74083"/>
              <a:gd name="adj3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Bella often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helps her mother.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4877</Words>
  <Application>WPS 演示</Application>
  <PresentationFormat>全屏显示(4:3)</PresentationFormat>
  <Paragraphs>243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Unit 2  School in Canada Lesson 11  Always Do Your Homework!</vt:lpstr>
      <vt:lpstr>Let’s  learn!</vt:lpstr>
      <vt:lpstr>do homework</vt:lpstr>
      <vt:lpstr>clean the  floor</vt:lpstr>
      <vt:lpstr>ride a bike</vt:lpstr>
      <vt:lpstr>wear a  dress</vt:lpstr>
      <vt:lpstr>Learn  to say</vt:lpstr>
      <vt:lpstr>PowerPoint 演示文稿</vt:lpstr>
      <vt:lpstr>PowerPoint 演示文稿</vt:lpstr>
      <vt:lpstr>PowerPoint 演示文稿</vt:lpstr>
      <vt:lpstr>PowerPoint 演示文稿</vt:lpstr>
      <vt:lpstr>Pair  work</vt:lpstr>
      <vt:lpstr>PowerPoint 演示文稿</vt:lpstr>
      <vt:lpstr>PowerPoint 演示文稿</vt:lpstr>
      <vt:lpstr>PowerPoint 演示文稿</vt:lpstr>
      <vt:lpstr>PowerPoint 演示文稿</vt:lpstr>
      <vt:lpstr>Let's practice!</vt:lpstr>
      <vt:lpstr>PowerPoint 演示文稿</vt:lpstr>
      <vt:lpstr>PowerPoint 演示文稿</vt:lpstr>
      <vt:lpstr>Homework</vt:lpstr>
      <vt:lpstr>See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7</cp:revision>
  <dcterms:created xsi:type="dcterms:W3CDTF">2013-01-25T01:44:00Z</dcterms:created>
  <dcterms:modified xsi:type="dcterms:W3CDTF">2023-09-30T11:58:15Z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12C614C18BFE43A984942FB867CBAB1B_13</vt:lpwstr>
  </property>
</Properties>
</file>