
<file path=[Content_Types].xml><?xml version="1.0" encoding="utf-8"?>
<Types xmlns="http://schemas.openxmlformats.org/package/2006/content-types">
  <Default Extension="jpeg" ContentType="image/jpeg"/>
  <Default Extension="JPG" ContentType="image/.jpg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</p:sldIdLst>
  <p:sldSz cx="9144000" cy="6858000" type="screen4x3"/>
  <p:notesSz cx="6858000" cy="9144000"/>
  <p:custDataLst>
    <p:tags r:id="rId26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91" d="100"/>
          <a:sy n="91" d="100"/>
        </p:scale>
        <p:origin x="-84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3.jpeg"/><Relationship Id="rId3" Type="http://schemas.openxmlformats.org/officeDocument/2006/relationships/image" Target="../media/image22.jpeg"/><Relationship Id="rId2" Type="http://schemas.openxmlformats.org/officeDocument/2006/relationships/image" Target="../media/image20.jpeg"/><Relationship Id="rId1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31.jpeg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jpeg"/><Relationship Id="rId1" Type="http://schemas.openxmlformats.org/officeDocument/2006/relationships/image" Target="../media/image32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3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GIF"/><Relationship Id="rId1" Type="http://schemas.openxmlformats.org/officeDocument/2006/relationships/image" Target="../media/image13.GI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文本占位符 5121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5123" name="图片 5122" descr="19030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CC00CC"/>
          </a:solidFill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标题 14337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endParaRPr dirty="0"/>
          </a:p>
        </p:txBody>
      </p:sp>
      <p:sp>
        <p:nvSpPr>
          <p:cNvPr id="14339" name="文本占位符 14338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14340" name="图片 14339" descr="8ad4b31c8701a18b19bc52a29f2f07082938fe8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76200" y="0"/>
            <a:ext cx="9220200" cy="7375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1" name="文本框 14340"/>
          <p:cNvSpPr txBox="1"/>
          <p:nvPr/>
        </p:nvSpPr>
        <p:spPr>
          <a:xfrm>
            <a:off x="0" y="5260975"/>
            <a:ext cx="6629400" cy="1597025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20000"/>
              </a:spcBef>
              <a:buChar char="•"/>
            </a:pPr>
            <a:r>
              <a:rPr lang="en-US" altLang="zh-CN" sz="2800" b="1">
                <a:solidFill>
                  <a:srgbClr val="FF3300"/>
                </a:solidFill>
                <a:latin typeface="Arial" panose="020B0604020202020204" pitchFamily="34" charset="0"/>
              </a:rPr>
              <a:t>Did I have plenty of time to enjoy my presents, why?</a:t>
            </a:r>
            <a:endParaRPr lang="en-US" altLang="zh-CN" sz="2800" b="1">
              <a:solidFill>
                <a:srgbClr val="FF3300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endParaRPr lang="en-US" altLang="zh-CN" sz="2800" b="1" dirty="0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  <p:sp>
        <p:nvSpPr>
          <p:cNvPr id="14342" name="文本框 14341"/>
          <p:cNvSpPr txBox="1"/>
          <p:nvPr/>
        </p:nvSpPr>
        <p:spPr>
          <a:xfrm>
            <a:off x="381000" y="533400"/>
            <a:ext cx="2667000" cy="617538"/>
          </a:xfrm>
          <a:prstGeom prst="rect">
            <a:avLst/>
          </a:prstGeom>
          <a:solidFill>
            <a:srgbClr val="FFFFCC"/>
          </a:solidFill>
          <a:ln w="38100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latin typeface="Arial" panose="020B0604020202020204" pitchFamily="34" charset="0"/>
              </a:rPr>
              <a:t>Para. 2-12</a:t>
            </a:r>
            <a:endParaRPr lang="en-US" altLang="zh-CN" sz="3200" b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标题 1536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 anchor="ctr" anchorCtr="0"/>
          <a:p>
            <a:r>
              <a:rPr lang="en-US" altLang="zh-CN" sz="4000"/>
              <a:t>Why did my father make a u-turn?</a:t>
            </a:r>
            <a:endParaRPr lang="en-US" altLang="zh-CN" sz="4000"/>
          </a:p>
        </p:txBody>
      </p:sp>
      <p:pic>
        <p:nvPicPr>
          <p:cNvPr id="15363" name="图片 15362" descr="159145741_644a44f919_z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95600" y="1371600"/>
            <a:ext cx="2971800" cy="2971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4" name="文本框 15363"/>
          <p:cNvSpPr txBox="1"/>
          <p:nvPr/>
        </p:nvSpPr>
        <p:spPr>
          <a:xfrm>
            <a:off x="990600" y="5181600"/>
            <a:ext cx="7467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chemeClr val="accent2"/>
                </a:solidFill>
                <a:latin typeface="Arial" panose="020B0604020202020204" pitchFamily="34" charset="0"/>
              </a:rPr>
              <a:t>Couldn’t stand ……</a:t>
            </a:r>
            <a:endParaRPr lang="en-US" altLang="zh-CN" sz="4400" b="1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15365" name="矩形 15364"/>
          <p:cNvSpPr/>
          <p:nvPr/>
        </p:nvSpPr>
        <p:spPr>
          <a:xfrm>
            <a:off x="1219200" y="6146800"/>
            <a:ext cx="1841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spcBef>
                <a:spcPct val="50000"/>
              </a:spcBef>
            </a:pPr>
            <a:endParaRPr sz="28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4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4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文本占位符 16385"/>
          <p:cNvSpPr>
            <a:spLocks noGrp="1"/>
          </p:cNvSpPr>
          <p:nvPr>
            <p:ph type="body" idx="1"/>
          </p:nvPr>
        </p:nvSpPr>
        <p:spPr>
          <a:xfrm>
            <a:off x="304800" y="457200"/>
            <a:ext cx="8229600" cy="4525963"/>
          </a:xfrm>
        </p:spPr>
        <p:txBody>
          <a:bodyPr/>
          <a:p>
            <a:r>
              <a:rPr lang="en-US" altLang="zh-CN"/>
              <a:t>Why did the family go to Birmingham?</a:t>
            </a:r>
            <a:endParaRPr lang="en-US" altLang="zh-CN"/>
          </a:p>
          <a:p>
            <a:endParaRPr lang="en-US" altLang="zh-CN"/>
          </a:p>
          <a:p>
            <a:endParaRPr lang="en-US" altLang="zh-CN"/>
          </a:p>
          <a:p>
            <a:r>
              <a:rPr lang="en-US" altLang="zh-CN"/>
              <a:t>What did my father offer to help them?</a:t>
            </a:r>
            <a:endParaRPr lang="en-US" altLang="zh-CN"/>
          </a:p>
        </p:txBody>
      </p:sp>
      <p:sp>
        <p:nvSpPr>
          <p:cNvPr id="16387" name="文本框 16386"/>
          <p:cNvSpPr txBox="1"/>
          <p:nvPr/>
        </p:nvSpPr>
        <p:spPr>
          <a:xfrm>
            <a:off x="762000" y="1295400"/>
            <a:ext cx="6781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chemeClr val="accent2"/>
                </a:solidFill>
                <a:latin typeface="Arial" panose="020B0604020202020204" pitchFamily="34" charset="0"/>
              </a:rPr>
              <a:t>brother, prospects of a job</a:t>
            </a:r>
            <a:endParaRPr lang="en-US" altLang="zh-CN" sz="3200" b="1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16388" name="文本框 16387"/>
          <p:cNvSpPr txBox="1"/>
          <p:nvPr/>
        </p:nvSpPr>
        <p:spPr>
          <a:xfrm>
            <a:off x="381000" y="2971800"/>
            <a:ext cx="8153400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chemeClr val="accent2"/>
                </a:solidFill>
                <a:latin typeface="Arial" panose="020B0604020202020204" pitchFamily="34" charset="0"/>
              </a:rPr>
              <a:t>Take them to </a:t>
            </a:r>
            <a:r>
              <a:rPr lang="en-US" altLang="zh-CN" sz="2400" b="1" err="1">
                <a:solidFill>
                  <a:schemeClr val="accent2"/>
                </a:solidFill>
                <a:latin typeface="Arial" panose="020B0604020202020204" pitchFamily="34" charset="0"/>
              </a:rPr>
              <a:t>Winborn</a:t>
            </a:r>
            <a:r>
              <a:rPr lang="en-US" altLang="zh-CN" sz="2400" b="1">
                <a:solidFill>
                  <a:schemeClr val="accent2"/>
                </a:solidFill>
                <a:latin typeface="Arial" panose="020B0604020202020204" pitchFamily="34" charset="0"/>
              </a:rPr>
              <a:t> (another bus stop) where there is  a shed with a cover and some benches</a:t>
            </a:r>
            <a:endParaRPr lang="en-US" altLang="zh-CN" sz="2400" b="1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grpSp>
        <p:nvGrpSpPr>
          <p:cNvPr id="16389" name="组合 16388"/>
          <p:cNvGrpSpPr/>
          <p:nvPr/>
        </p:nvGrpSpPr>
        <p:grpSpPr>
          <a:xfrm>
            <a:off x="4724400" y="3733800"/>
            <a:ext cx="3962400" cy="2819400"/>
            <a:chOff x="2496" y="2544"/>
            <a:chExt cx="2496" cy="1776"/>
          </a:xfrm>
        </p:grpSpPr>
        <p:pic>
          <p:nvPicPr>
            <p:cNvPr id="16390" name="图片 16389" descr="033-creative-outdoor-ads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496" y="2545"/>
              <a:ext cx="2496" cy="177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6391" name="图片 16390" descr="a8ec8a13632762d093625655a1ec08fa503dc6f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88" y="2544"/>
              <a:ext cx="1104" cy="736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7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7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charRg st="0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8">
                                            <p:txEl>
                                              <p:charRg st="0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88">
                                            <p:txEl>
                                              <p:charRg st="0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文本占位符 17409"/>
          <p:cNvSpPr>
            <a:spLocks noGrp="1"/>
          </p:cNvSpPr>
          <p:nvPr>
            <p:ph type="body" idx="1"/>
          </p:nvPr>
        </p:nvSpPr>
        <p:spPr>
          <a:xfrm>
            <a:off x="533400" y="1371600"/>
            <a:ext cx="8229600" cy="4525963"/>
          </a:xfrm>
          <a:solidFill>
            <a:schemeClr val="bg1"/>
          </a:solidFill>
          <a:ln w="38100">
            <a:solidFill>
              <a:schemeClr val="folHlink"/>
            </a:solidFill>
            <a:miter/>
          </a:ln>
        </p:spPr>
        <p:txBody>
          <a:bodyPr/>
          <a:p>
            <a:pPr>
              <a:lnSpc>
                <a:spcPct val="90000"/>
              </a:lnSpc>
            </a:pPr>
            <a:r>
              <a:rPr lang="en-US" altLang="zh-CN" sz="2800"/>
              <a:t>What is the meaning of </a:t>
            </a:r>
            <a:r>
              <a:rPr lang="en-US" altLang="zh-CN" sz="2800" i="1">
                <a:solidFill>
                  <a:srgbClr val="FF3300"/>
                </a:solidFill>
              </a:rPr>
              <a:t>stoop slightly to peer into the car</a:t>
            </a:r>
            <a:r>
              <a:rPr lang="en-US" altLang="zh-CN" sz="2800"/>
              <a:t>, according to the context?</a:t>
            </a:r>
            <a:endParaRPr lang="en-US" altLang="zh-CN" sz="2800"/>
          </a:p>
          <a:p>
            <a:pPr>
              <a:lnSpc>
                <a:spcPct val="90000"/>
              </a:lnSpc>
            </a:pPr>
            <a:endParaRPr lang="en-US" altLang="zh-CN" sz="2800"/>
          </a:p>
          <a:p>
            <a:pPr>
              <a:lnSpc>
                <a:spcPct val="90000"/>
              </a:lnSpc>
            </a:pPr>
            <a:r>
              <a:rPr lang="en-US" altLang="zh-CN" sz="2800"/>
              <a:t>What is the meaning of </a:t>
            </a:r>
            <a:r>
              <a:rPr lang="en-US" altLang="zh-CN" sz="2800" i="1">
                <a:solidFill>
                  <a:srgbClr val="FF3300"/>
                </a:solidFill>
              </a:rPr>
              <a:t>he </a:t>
            </a:r>
            <a:r>
              <a:rPr lang="en-US" altLang="zh-CN" sz="2800" b="1" i="1">
                <a:solidFill>
                  <a:srgbClr val="FF3300"/>
                </a:solidFill>
              </a:rPr>
              <a:t>beckoned to</a:t>
            </a:r>
            <a:r>
              <a:rPr lang="en-US" altLang="zh-CN" sz="2800" i="1">
                <a:solidFill>
                  <a:srgbClr val="FF3300"/>
                </a:solidFill>
              </a:rPr>
              <a:t> his family</a:t>
            </a:r>
            <a:r>
              <a:rPr lang="en-US" altLang="zh-CN" sz="2800">
                <a:solidFill>
                  <a:srgbClr val="FF3300"/>
                </a:solidFill>
              </a:rPr>
              <a:t> </a:t>
            </a:r>
            <a:r>
              <a:rPr lang="en-US" altLang="zh-CN" sz="2800"/>
              <a:t>?</a:t>
            </a:r>
            <a:endParaRPr lang="en-US" altLang="zh-CN" sz="2800"/>
          </a:p>
          <a:p>
            <a:pPr>
              <a:lnSpc>
                <a:spcPct val="90000"/>
              </a:lnSpc>
            </a:pPr>
            <a:endParaRPr lang="en-US" altLang="zh-CN" sz="2800"/>
          </a:p>
          <a:p>
            <a:pPr>
              <a:lnSpc>
                <a:spcPct val="90000"/>
              </a:lnSpc>
            </a:pPr>
            <a:r>
              <a:rPr lang="en-US" altLang="zh-CN" sz="2800"/>
              <a:t>What does this sentence imply? </a:t>
            </a:r>
            <a:r>
              <a:rPr lang="en-US" altLang="zh-CN" sz="2800" i="1" u="sng">
                <a:solidFill>
                  <a:srgbClr val="FF3300"/>
                </a:solidFill>
              </a:rPr>
              <a:t>They had no luggage, only the clothes they were wearing. </a:t>
            </a:r>
            <a:endParaRPr lang="en-US" altLang="zh-CN" sz="2800" i="1" u="sng">
              <a:solidFill>
                <a:srgbClr val="FF3300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sz="2800" i="1" u="sng">
                <a:solidFill>
                  <a:srgbClr val="FF3300"/>
                </a:solidFill>
              </a:rPr>
              <a:t> </a:t>
            </a:r>
            <a:endParaRPr lang="en-US" altLang="zh-CN" sz="2800" i="1" u="sng">
              <a:solidFill>
                <a:srgbClr val="FF3300"/>
              </a:solidFill>
            </a:endParaRPr>
          </a:p>
          <a:p>
            <a:pPr>
              <a:lnSpc>
                <a:spcPct val="90000"/>
              </a:lnSpc>
            </a:pPr>
            <a:r>
              <a:rPr lang="en-US" altLang="zh-CN" sz="2800" b="1"/>
              <a:t>What do you expect to happen next?</a:t>
            </a:r>
            <a:endParaRPr lang="en-US" altLang="zh-CN" sz="2800" b="1"/>
          </a:p>
          <a:p>
            <a:pPr>
              <a:lnSpc>
                <a:spcPct val="90000"/>
              </a:lnSpc>
            </a:pPr>
            <a:endParaRPr lang="en-US" altLang="zh-CN" sz="2800" b="1"/>
          </a:p>
          <a:p>
            <a:pPr>
              <a:lnSpc>
                <a:spcPct val="90000"/>
              </a:lnSpc>
            </a:pPr>
            <a:endParaRPr lang="en-US" altLang="zh-CN" sz="2800" b="1"/>
          </a:p>
        </p:txBody>
      </p:sp>
      <p:sp>
        <p:nvSpPr>
          <p:cNvPr id="17411" name="文本框 17410"/>
          <p:cNvSpPr txBox="1"/>
          <p:nvPr/>
        </p:nvSpPr>
        <p:spPr>
          <a:xfrm>
            <a:off x="533400" y="304800"/>
            <a:ext cx="3581400" cy="576263"/>
          </a:xfrm>
          <a:prstGeom prst="rect">
            <a:avLst/>
          </a:prstGeom>
          <a:solidFill>
            <a:srgbClr val="FFFFD9"/>
          </a:solidFill>
          <a:ln w="57150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3300"/>
                </a:solidFill>
                <a:latin typeface="Arial" panose="020B0604020202020204" pitchFamily="34" charset="0"/>
              </a:rPr>
              <a:t> Group discussion</a:t>
            </a:r>
            <a:endParaRPr lang="en-US" altLang="zh-CN" sz="2800" b="1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  <p:sp>
        <p:nvSpPr>
          <p:cNvPr id="17412" name="文本框 17411"/>
          <p:cNvSpPr txBox="1"/>
          <p:nvPr/>
        </p:nvSpPr>
        <p:spPr>
          <a:xfrm>
            <a:off x="1524000" y="3429000"/>
            <a:ext cx="7086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b="1">
                <a:solidFill>
                  <a:schemeClr val="accent2"/>
                </a:solidFill>
                <a:latin typeface="Arial" panose="020B0604020202020204" pitchFamily="34" charset="0"/>
              </a:rPr>
              <a:t>to give </a:t>
            </a:r>
            <a:r>
              <a:rPr lang="en-US" altLang="zh-CN" b="1" err="1">
                <a:solidFill>
                  <a:schemeClr val="accent2"/>
                </a:solidFill>
                <a:latin typeface="Arial" panose="020B0604020202020204" pitchFamily="34" charset="0"/>
              </a:rPr>
              <a:t>sb</a:t>
            </a:r>
            <a:r>
              <a:rPr lang="en-US" altLang="zh-CN" b="1">
                <a:solidFill>
                  <a:schemeClr val="accent2"/>
                </a:solidFill>
                <a:latin typeface="Arial" panose="020B0604020202020204" pitchFamily="34" charset="0"/>
              </a:rPr>
              <a:t> a signal using your finger or hand, especially to tell them to move nearer or to follow you</a:t>
            </a:r>
            <a:endParaRPr lang="en-US" altLang="zh-CN" b="1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17413" name="文本框 17412"/>
          <p:cNvSpPr txBox="1"/>
          <p:nvPr/>
        </p:nvSpPr>
        <p:spPr>
          <a:xfrm>
            <a:off x="1371600" y="2286000"/>
            <a:ext cx="7162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chemeClr val="accent2"/>
                </a:solidFill>
                <a:latin typeface="Arial" panose="020B0604020202020204" pitchFamily="34" charset="0"/>
              </a:rPr>
              <a:t>to bend your body forwards and downwards</a:t>
            </a:r>
            <a:endParaRPr lang="en-US" altLang="zh-CN" sz="2400" b="1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17414" name="文本框 17413"/>
          <p:cNvSpPr txBox="1"/>
          <p:nvPr/>
        </p:nvSpPr>
        <p:spPr>
          <a:xfrm>
            <a:off x="1524000" y="5029200"/>
            <a:ext cx="39624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000" b="1">
                <a:solidFill>
                  <a:schemeClr val="accent2"/>
                </a:solidFill>
                <a:latin typeface="Arial" panose="020B0604020202020204" pitchFamily="34" charset="0"/>
              </a:rPr>
              <a:t>Poor, no money, broke</a:t>
            </a:r>
            <a:endParaRPr lang="en-US" altLang="zh-CN" sz="2000" b="1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charRg st="0" end="10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2">
                                            <p:txEl>
                                              <p:charRg st="0" end="10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12">
                                            <p:txEl>
                                              <p:charRg st="0" end="10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/>
      <p:bldP spid="174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标题 18433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endParaRPr dirty="0"/>
          </a:p>
        </p:txBody>
      </p:sp>
      <p:pic>
        <p:nvPicPr>
          <p:cNvPr id="18435" name="图片 18434" descr="1317510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685800"/>
            <a:ext cx="4953000" cy="42021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6" name="图片 18435" descr="8ad4b31c8701a18b19bc52a29f2f07082938fe8c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6800" y="-381000"/>
            <a:ext cx="4648200" cy="37179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437" name="组合 18436"/>
          <p:cNvGrpSpPr/>
          <p:nvPr/>
        </p:nvGrpSpPr>
        <p:grpSpPr>
          <a:xfrm>
            <a:off x="304800" y="3657600"/>
            <a:ext cx="3962400" cy="2819400"/>
            <a:chOff x="2496" y="2544"/>
            <a:chExt cx="2496" cy="1776"/>
          </a:xfrm>
        </p:grpSpPr>
        <p:pic>
          <p:nvPicPr>
            <p:cNvPr id="18438" name="图片 18437" descr="033-creative-outdoor-ads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96" y="2545"/>
              <a:ext cx="2496" cy="177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39" name="图片 18438" descr="a8ec8a13632762d093625655a1ec08fa503dc6f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888" y="2544"/>
              <a:ext cx="1104" cy="736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8440" name="文本框 18439"/>
          <p:cNvSpPr txBox="1"/>
          <p:nvPr/>
        </p:nvSpPr>
        <p:spPr>
          <a:xfrm>
            <a:off x="4724400" y="3962400"/>
            <a:ext cx="4191000" cy="246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>
                <a:latin typeface="Arial" panose="020B0604020202020204" pitchFamily="34" charset="0"/>
              </a:rPr>
              <a:t>Circle the verbs that can best show the </a:t>
            </a:r>
            <a:r>
              <a:rPr lang="en-US" altLang="zh-CN" sz="2400" b="1">
                <a:solidFill>
                  <a:srgbClr val="FF3300"/>
                </a:solidFill>
                <a:latin typeface="Arial" panose="020B0604020202020204" pitchFamily="34" charset="0"/>
              </a:rPr>
              <a:t>excitement </a:t>
            </a:r>
            <a:r>
              <a:rPr lang="en-US" altLang="zh-CN" sz="2400" b="1">
                <a:latin typeface="Arial" panose="020B0604020202020204" pitchFamily="34" charset="0"/>
              </a:rPr>
              <a:t>of the children when they heard about and saw the Christmas gifts.</a:t>
            </a:r>
            <a:endParaRPr lang="en-US" altLang="zh-CN" sz="2400" b="1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endParaRPr lang="en-US" altLang="zh-CN" sz="2400" b="1" dirty="0">
              <a:latin typeface="Arial" panose="020B0604020202020204" pitchFamily="34" charset="0"/>
            </a:endParaRPr>
          </a:p>
        </p:txBody>
      </p:sp>
      <p:sp>
        <p:nvSpPr>
          <p:cNvPr id="18441" name="文本框 18440"/>
          <p:cNvSpPr txBox="1"/>
          <p:nvPr/>
        </p:nvSpPr>
        <p:spPr>
          <a:xfrm>
            <a:off x="0" y="0"/>
            <a:ext cx="1905000" cy="485775"/>
          </a:xfrm>
          <a:prstGeom prst="rect">
            <a:avLst/>
          </a:prstGeom>
          <a:solidFill>
            <a:srgbClr val="FFFFCC"/>
          </a:solidFill>
          <a:ln w="2857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>
                <a:latin typeface="Arial" panose="020B0604020202020204" pitchFamily="34" charset="0"/>
              </a:rPr>
              <a:t>Para. 13-20</a:t>
            </a:r>
            <a:endParaRPr lang="en-US" altLang="zh-CN" sz="2400" b="1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8" name="图片 19457" descr="imag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28600" y="0"/>
            <a:ext cx="2371725" cy="1933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59" name="图片 19458" descr="1003724_G02399_A_4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295400"/>
            <a:ext cx="1981200" cy="1981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0" name="图片 19459" descr="lelebabyson-20090517205859-9133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1200" y="2209800"/>
            <a:ext cx="2057400" cy="1543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1" name="图片 19460" descr="plush-and-stuffed-toys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00400" y="3048000"/>
            <a:ext cx="2057400" cy="14747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2" name="图片 19461" descr="image0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43400" y="3810000"/>
            <a:ext cx="1787525" cy="2609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3" name="图片 19462" descr="30122194A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05200" y="4648200"/>
            <a:ext cx="3581400" cy="16621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4" name="直接连接符 19463"/>
          <p:cNvSpPr/>
          <p:nvPr/>
        </p:nvSpPr>
        <p:spPr>
          <a:xfrm flipH="1" flipV="1">
            <a:off x="2362200" y="838200"/>
            <a:ext cx="6019800" cy="4648200"/>
          </a:xfrm>
          <a:prstGeom prst="line">
            <a:avLst/>
          </a:prstGeom>
          <a:ln w="57150" cap="flat" cmpd="sng">
            <a:solidFill>
              <a:srgbClr val="FF3300"/>
            </a:solidFill>
            <a:prstDash val="solid"/>
            <a:headEnd type="none" w="med" len="med"/>
            <a:tailEnd type="triangle" w="med" len="med"/>
          </a:ln>
        </p:spPr>
      </p:sp>
      <p:pic>
        <p:nvPicPr>
          <p:cNvPr id="19465" name="文本占位符 19464" descr="2Q== (1)"/>
          <p:cNvPicPr>
            <a:picLocks noChangeAspect="1"/>
          </p:cNvPicPr>
          <p:nvPr>
            <p:ph type="body" idx="1"/>
          </p:nvPr>
        </p:nvPicPr>
        <p:blipFill>
          <a:blip r:embed="rId7"/>
          <a:stretch>
            <a:fillRect/>
          </a:stretch>
        </p:blipFill>
        <p:spPr>
          <a:xfrm>
            <a:off x="6172200" y="5410200"/>
            <a:ext cx="2667000" cy="1714500"/>
          </a:xfrm>
        </p:spPr>
      </p:pic>
      <p:sp>
        <p:nvSpPr>
          <p:cNvPr id="19466" name="文本框 19465"/>
          <p:cNvSpPr txBox="1"/>
          <p:nvPr/>
        </p:nvSpPr>
        <p:spPr>
          <a:xfrm>
            <a:off x="4724400" y="228600"/>
            <a:ext cx="4191000" cy="617538"/>
          </a:xfrm>
          <a:prstGeom prst="rect">
            <a:avLst/>
          </a:prstGeom>
          <a:solidFill>
            <a:schemeClr val="accent1"/>
          </a:solidFill>
          <a:ln w="38100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chemeClr val="accent2"/>
                </a:solidFill>
                <a:latin typeface="Arial" panose="020B0604020202020204" pitchFamily="34" charset="0"/>
              </a:rPr>
              <a:t>Christmas presents</a:t>
            </a:r>
            <a:endParaRPr lang="en-US" altLang="zh-CN" sz="3200" b="1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19467" name="文本框 19466"/>
          <p:cNvSpPr txBox="1"/>
          <p:nvPr/>
        </p:nvSpPr>
        <p:spPr>
          <a:xfrm>
            <a:off x="4876800" y="1066800"/>
            <a:ext cx="4038600" cy="557213"/>
          </a:xfrm>
          <a:prstGeom prst="rect">
            <a:avLst/>
          </a:prstGeom>
          <a:solidFill>
            <a:schemeClr val="accent1"/>
          </a:solidFill>
          <a:ln w="38100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latin typeface="Arial" panose="020B0604020202020204" pitchFamily="34" charset="0"/>
              </a:rPr>
              <a:t>stairs of love and care</a:t>
            </a:r>
            <a:endParaRPr lang="en-US" altLang="zh-CN" sz="2800" b="1">
              <a:latin typeface="Arial" panose="020B0604020202020204" pitchFamily="34" charset="0"/>
            </a:endParaRPr>
          </a:p>
        </p:txBody>
      </p:sp>
      <p:sp>
        <p:nvSpPr>
          <p:cNvPr id="19468" name="文本框 19467"/>
          <p:cNvSpPr txBox="1"/>
          <p:nvPr/>
        </p:nvSpPr>
        <p:spPr>
          <a:xfrm>
            <a:off x="5410200" y="1828800"/>
            <a:ext cx="3581400" cy="1198563"/>
          </a:xfrm>
          <a:prstGeom prst="rect">
            <a:avLst/>
          </a:prstGeom>
          <a:solidFill>
            <a:schemeClr val="accent1"/>
          </a:solidFill>
          <a:ln w="38100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chemeClr val="accent2"/>
                </a:solidFill>
                <a:latin typeface="Arial" panose="020B0604020202020204" pitchFamily="34" charset="0"/>
              </a:rPr>
              <a:t>Walk into the heart </a:t>
            </a:r>
            <a:endParaRPr lang="en-US" altLang="zh-CN" sz="2800" b="1">
              <a:solidFill>
                <a:schemeClr val="accent2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chemeClr val="accent2"/>
                </a:solidFill>
                <a:latin typeface="Arial" panose="020B0604020202020204" pitchFamily="34" charset="0"/>
              </a:rPr>
              <a:t>of another family</a:t>
            </a:r>
            <a:endParaRPr lang="en-US" altLang="zh-CN" sz="2800" b="1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19469" name="文本框 19468"/>
          <p:cNvSpPr txBox="1"/>
          <p:nvPr/>
        </p:nvSpPr>
        <p:spPr>
          <a:xfrm>
            <a:off x="152400" y="4800600"/>
            <a:ext cx="2895600" cy="1411288"/>
          </a:xfrm>
          <a:prstGeom prst="rect">
            <a:avLst/>
          </a:prstGeom>
          <a:solidFill>
            <a:schemeClr val="accent1"/>
          </a:solidFill>
          <a:ln w="38100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chemeClr val="accent2"/>
                </a:solidFill>
                <a:latin typeface="Arial" panose="020B0604020202020204" pitchFamily="34" charset="0"/>
              </a:rPr>
              <a:t>The joy of making others happy</a:t>
            </a:r>
            <a:endParaRPr lang="en-US" altLang="zh-CN" sz="2800" b="1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19470" name="圆角矩形标注 19469"/>
          <p:cNvSpPr/>
          <p:nvPr/>
        </p:nvSpPr>
        <p:spPr>
          <a:xfrm>
            <a:off x="1295400" y="990600"/>
            <a:ext cx="4572000" cy="3429000"/>
          </a:xfrm>
          <a:prstGeom prst="wedgeRoundRectCallout">
            <a:avLst>
              <a:gd name="adj1" fmla="val -43750"/>
              <a:gd name="adj2" fmla="val 70000"/>
              <a:gd name="adj3" fmla="val 16667"/>
            </a:avLst>
          </a:prstGeom>
          <a:solidFill>
            <a:srgbClr val="FFFFCC"/>
          </a:solidFill>
          <a:ln w="2857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en-US" altLang="zh-CN" sz="4000" b="1">
                <a:latin typeface="Arial" panose="020B0604020202020204" pitchFamily="34" charset="0"/>
              </a:rPr>
              <a:t>Start by giving, making the world a better place!</a:t>
            </a:r>
            <a:endParaRPr lang="en-US" altLang="zh-CN" sz="4000" b="1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7" grpId="0" animBg="1"/>
      <p:bldP spid="19468" grpId="0" animBg="1"/>
      <p:bldP spid="19469" grpId="0" animBg="1"/>
      <p:bldP spid="1947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文本占位符 20481"/>
          <p:cNvSpPr>
            <a:spLocks noGrp="1"/>
          </p:cNvSpPr>
          <p:nvPr>
            <p:ph type="body" idx="1"/>
          </p:nvPr>
        </p:nvSpPr>
        <p:spPr>
          <a:xfrm>
            <a:off x="609600" y="4648200"/>
            <a:ext cx="7543800" cy="1401763"/>
          </a:xfrm>
        </p:spPr>
        <p:txBody>
          <a:bodyPr/>
          <a:p>
            <a:r>
              <a:rPr lang="en-US" altLang="zh-CN" sz="2800"/>
              <a:t>Why does the writer once again mention  </a:t>
            </a:r>
            <a:r>
              <a:rPr lang="en-US" altLang="zh-CN" sz="2800" i="1">
                <a:solidFill>
                  <a:srgbClr val="FF3300"/>
                </a:solidFill>
              </a:rPr>
              <a:t>the little girl hugging her new doll</a:t>
            </a:r>
            <a:r>
              <a:rPr lang="en-US" altLang="zh-CN" sz="2800"/>
              <a:t>  in the last paragraph?</a:t>
            </a:r>
            <a:endParaRPr lang="en-US" altLang="zh-CN" sz="2800"/>
          </a:p>
        </p:txBody>
      </p:sp>
      <p:pic>
        <p:nvPicPr>
          <p:cNvPr id="20483" name="图片 20482" descr="1003724_G02399_A_4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228600"/>
            <a:ext cx="4114800" cy="4114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4" name="文本框 20483"/>
          <p:cNvSpPr txBox="1"/>
          <p:nvPr/>
        </p:nvSpPr>
        <p:spPr>
          <a:xfrm>
            <a:off x="4800600" y="1066800"/>
            <a:ext cx="3810000" cy="1582738"/>
          </a:xfrm>
          <a:prstGeom prst="rect">
            <a:avLst/>
          </a:prstGeom>
          <a:solidFill>
            <a:srgbClr val="FFFFCC"/>
          </a:solidFill>
          <a:ln w="2857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chemeClr val="accent2"/>
                </a:solidFill>
                <a:latin typeface="Arial" panose="020B0604020202020204" pitchFamily="34" charset="0"/>
              </a:rPr>
              <a:t>Once again felt the joy of making others happy</a:t>
            </a:r>
            <a:endParaRPr lang="en-US" altLang="zh-CN" sz="3200" b="1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20485" name="文本框 20484"/>
          <p:cNvSpPr txBox="1"/>
          <p:nvPr/>
        </p:nvSpPr>
        <p:spPr>
          <a:xfrm>
            <a:off x="152400" y="228600"/>
            <a:ext cx="1676400" cy="425450"/>
          </a:xfrm>
          <a:prstGeom prst="rect">
            <a:avLst/>
          </a:prstGeom>
          <a:solidFill>
            <a:srgbClr val="FFFFCC"/>
          </a:solidFill>
          <a:ln w="2857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000" b="1">
                <a:latin typeface="Arial" panose="020B0604020202020204" pitchFamily="34" charset="0"/>
              </a:rPr>
              <a:t>Para. 21</a:t>
            </a:r>
            <a:endParaRPr lang="en-US" altLang="zh-CN" sz="2000" b="1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6" name="图片 21505" descr="depositphotos_6312162-Young-lady-driving-a-car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95800" y="3746500"/>
            <a:ext cx="4648200" cy="3111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7" name="图片 21506" descr="DSC0683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28600"/>
            <a:ext cx="4267200" cy="4572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8" name="文本框 21507"/>
          <p:cNvSpPr txBox="1"/>
          <p:nvPr/>
        </p:nvSpPr>
        <p:spPr>
          <a:xfrm>
            <a:off x="4572000" y="838200"/>
            <a:ext cx="4267200" cy="265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chemeClr val="accent2"/>
                </a:solidFill>
                <a:latin typeface="Arial" panose="020B0604020202020204" pitchFamily="34" charset="0"/>
              </a:rPr>
              <a:t>Coming to the same gas station years later, you look back on that Christmas, thinking about the family and the Christmas gifts……</a:t>
            </a:r>
            <a:endParaRPr lang="en-US" altLang="zh-CN" sz="2800" b="1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21509" name="文本框 21508"/>
          <p:cNvSpPr txBox="1"/>
          <p:nvPr/>
        </p:nvSpPr>
        <p:spPr>
          <a:xfrm>
            <a:off x="228600" y="4572000"/>
            <a:ext cx="3886200" cy="2225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000" b="1">
                <a:solidFill>
                  <a:srgbClr val="FF3300"/>
                </a:solidFill>
                <a:latin typeface="Arial" panose="020B0604020202020204" pitchFamily="34" charset="0"/>
              </a:rPr>
              <a:t>Recall the things that happened that day</a:t>
            </a:r>
            <a:endParaRPr lang="en-US" altLang="zh-CN" sz="2000" b="1">
              <a:solidFill>
                <a:srgbClr val="FF3300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000" b="1">
                <a:solidFill>
                  <a:srgbClr val="FF3300"/>
                </a:solidFill>
                <a:latin typeface="Arial" panose="020B0604020202020204" pitchFamily="34" charset="0"/>
              </a:rPr>
              <a:t>How that incident affects  your life</a:t>
            </a:r>
            <a:endParaRPr lang="en-US" altLang="zh-CN" sz="2000" b="1">
              <a:solidFill>
                <a:srgbClr val="FF3300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000" b="1">
                <a:solidFill>
                  <a:srgbClr val="FF3300"/>
                </a:solidFill>
                <a:latin typeface="Arial" panose="020B0604020202020204" pitchFamily="34" charset="0"/>
              </a:rPr>
              <a:t>What you want to say to that family</a:t>
            </a:r>
            <a:endParaRPr lang="en-US" altLang="zh-CN" sz="2000" b="1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  <p:sp>
        <p:nvSpPr>
          <p:cNvPr id="21510" name="文本框 21509"/>
          <p:cNvSpPr txBox="1"/>
          <p:nvPr/>
        </p:nvSpPr>
        <p:spPr>
          <a:xfrm>
            <a:off x="304800" y="0"/>
            <a:ext cx="8305800" cy="679450"/>
          </a:xfrm>
          <a:prstGeom prst="rect">
            <a:avLst/>
          </a:prstGeom>
          <a:solidFill>
            <a:srgbClr val="FFFFCC"/>
          </a:solidFill>
          <a:ln w="38100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chemeClr val="accent2"/>
                </a:solidFill>
                <a:latin typeface="Arial" panose="020B0604020202020204" pitchFamily="34" charset="0"/>
              </a:rPr>
              <a:t>Writing:   The joy of being blessed</a:t>
            </a:r>
            <a:endParaRPr lang="en-US" altLang="zh-CN" sz="3600" b="1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/>
      <p:bldP spid="2150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30" name="图片 22529" descr="u=2745413529,3046687526&amp;fm=23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5000" y="1981200"/>
            <a:ext cx="5343525" cy="2857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标题 6145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endParaRPr dirty="0"/>
          </a:p>
        </p:txBody>
      </p:sp>
      <p:sp>
        <p:nvSpPr>
          <p:cNvPr id="6147" name="文本占位符 6146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6148" name="图片 6147" descr="2007122515232213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9" name="文本框 6148"/>
          <p:cNvSpPr txBox="1"/>
          <p:nvPr/>
        </p:nvSpPr>
        <p:spPr>
          <a:xfrm>
            <a:off x="1371600" y="5943600"/>
            <a:ext cx="5486400" cy="669925"/>
          </a:xfrm>
          <a:prstGeom prst="rect">
            <a:avLst/>
          </a:prstGeom>
          <a:solidFill>
            <a:srgbClr val="FFFFCC"/>
          </a:solidFill>
          <a:ln w="2857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chemeClr val="accent2"/>
                </a:solidFill>
                <a:latin typeface="Arial" panose="020B0604020202020204" pitchFamily="34" charset="0"/>
              </a:rPr>
              <a:t>prospects of many gifts</a:t>
            </a:r>
            <a:endParaRPr lang="en-US" altLang="zh-CN" sz="3600" b="1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图片 7169" descr="ml0062_700x7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1" name="文本框 7170"/>
          <p:cNvSpPr txBox="1"/>
          <p:nvPr/>
        </p:nvSpPr>
        <p:spPr>
          <a:xfrm>
            <a:off x="2514600" y="6019800"/>
            <a:ext cx="3200400" cy="495300"/>
          </a:xfrm>
          <a:prstGeom prst="rect">
            <a:avLst/>
          </a:prstGeom>
          <a:solidFill>
            <a:srgbClr val="FFFFD9"/>
          </a:solidFill>
          <a:ln w="38100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3300"/>
                </a:solidFill>
                <a:latin typeface="Arial" panose="020B0604020202020204" pitchFamily="34" charset="0"/>
              </a:rPr>
              <a:t>Christmas dinner</a:t>
            </a:r>
            <a:endParaRPr lang="en-US" altLang="zh-CN" sz="2400" b="1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文本占位符 8193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8195" name="图片 8194" descr="200710623501842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57200"/>
            <a:ext cx="7010400" cy="5257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6" name="图片 8195" descr="20081022152736686_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0" y="381000"/>
            <a:ext cx="3957638" cy="541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7" name="文本框 8196"/>
          <p:cNvSpPr txBox="1"/>
          <p:nvPr/>
        </p:nvSpPr>
        <p:spPr>
          <a:xfrm>
            <a:off x="5181600" y="5943600"/>
            <a:ext cx="3429000" cy="466725"/>
          </a:xfrm>
          <a:prstGeom prst="rect">
            <a:avLst/>
          </a:prstGeom>
          <a:solidFill>
            <a:srgbClr val="FFFFCC"/>
          </a:solidFill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chemeClr val="accent2"/>
                </a:solidFill>
                <a:latin typeface="Arial" panose="020B0604020202020204" pitchFamily="34" charset="0"/>
              </a:rPr>
              <a:t>drizzle: slight rain</a:t>
            </a:r>
            <a:endParaRPr lang="en-US" altLang="zh-CN" sz="2400" b="1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标题 9217"/>
          <p:cNvSpPr>
            <a:spLocks noGrp="1"/>
          </p:cNvSpPr>
          <p:nvPr>
            <p:ph type="title"/>
          </p:nvPr>
        </p:nvSpPr>
        <p:spPr>
          <a:solidFill>
            <a:srgbClr val="FFFFCC"/>
          </a:solidFill>
          <a:ln w="28575">
            <a:solidFill>
              <a:schemeClr val="bg1"/>
            </a:solidFill>
            <a:miter/>
          </a:ln>
        </p:spPr>
        <p:txBody>
          <a:bodyPr anchor="ctr" anchorCtr="0"/>
          <a:p>
            <a:pPr algn="l"/>
            <a:r>
              <a:rPr lang="en-US" altLang="zh-CN" sz="4000"/>
              <a:t>At the end of this period, students will be able to</a:t>
            </a:r>
            <a:endParaRPr lang="en-US" altLang="zh-CN" sz="4000"/>
          </a:p>
        </p:txBody>
      </p:sp>
      <p:sp>
        <p:nvSpPr>
          <p:cNvPr id="9219" name="文本占位符 9218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8229600" cy="4525963"/>
          </a:xfrm>
          <a:solidFill>
            <a:srgbClr val="FFFFD9"/>
          </a:solidFill>
          <a:ln w="38100">
            <a:solidFill>
              <a:srgbClr val="FF3300"/>
            </a:solidFill>
            <a:miter/>
          </a:ln>
        </p:spPr>
        <p:txBody>
          <a:bodyPr/>
          <a:p>
            <a:r>
              <a:rPr lang="en-US" altLang="zh-CN" dirty="0"/>
              <a:t> </a:t>
            </a:r>
            <a:r>
              <a:rPr lang="en-US" altLang="zh-CN"/>
              <a:t>guess the meanings of new words from the context</a:t>
            </a:r>
            <a:endParaRPr lang="en-US" altLang="zh-CN"/>
          </a:p>
          <a:p>
            <a:r>
              <a:rPr lang="en-US" altLang="zh-CN"/>
              <a:t>speak out the structure of a story</a:t>
            </a:r>
            <a:endParaRPr lang="en-US" altLang="zh-CN"/>
          </a:p>
          <a:p>
            <a:r>
              <a:rPr lang="en-US" altLang="zh-CN"/>
              <a:t>realize helping others brings joy</a:t>
            </a:r>
            <a:endParaRPr lang="en-US" altLang="zh-CN"/>
          </a:p>
          <a:p>
            <a:r>
              <a:rPr lang="en-US" altLang="zh-CN"/>
              <a:t>write a passage recalling something that happened in the past</a:t>
            </a:r>
            <a:endParaRPr lang="en-US" altLang="zh-CN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文本框 10241"/>
          <p:cNvSpPr txBox="1"/>
          <p:nvPr/>
        </p:nvSpPr>
        <p:spPr>
          <a:xfrm>
            <a:off x="4876800" y="2743200"/>
            <a:ext cx="42672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latin typeface="Arial" panose="020B0604020202020204" pitchFamily="34" charset="0"/>
              </a:rPr>
              <a:t>To  play with the presents.</a:t>
            </a:r>
            <a:endParaRPr lang="en-US" altLang="zh-CN" sz="2800" b="1">
              <a:latin typeface="Arial" panose="020B0604020202020204" pitchFamily="34" charset="0"/>
            </a:endParaRPr>
          </a:p>
        </p:txBody>
      </p:sp>
      <p:sp>
        <p:nvSpPr>
          <p:cNvPr id="10243" name="文本框 10242"/>
          <p:cNvSpPr txBox="1"/>
          <p:nvPr/>
        </p:nvSpPr>
        <p:spPr>
          <a:xfrm>
            <a:off x="1981200" y="381000"/>
            <a:ext cx="4267200" cy="617538"/>
          </a:xfrm>
          <a:prstGeom prst="rect">
            <a:avLst/>
          </a:prstGeom>
          <a:solidFill>
            <a:srgbClr val="FFFFD9"/>
          </a:solidFill>
          <a:ln w="38100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chemeClr val="accent2"/>
                </a:solidFill>
                <a:latin typeface="Arial" panose="020B0604020202020204" pitchFamily="34" charset="0"/>
              </a:rPr>
              <a:t>Christmas  Morning</a:t>
            </a:r>
            <a:endParaRPr lang="en-US" altLang="zh-CN" sz="3200" b="1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10244" name="文本框 10243"/>
          <p:cNvSpPr txBox="1"/>
          <p:nvPr/>
        </p:nvSpPr>
        <p:spPr>
          <a:xfrm>
            <a:off x="5181600" y="3810000"/>
            <a:ext cx="3276600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chemeClr val="accent2"/>
                </a:solidFill>
                <a:latin typeface="Arial" panose="020B0604020202020204" pitchFamily="34" charset="0"/>
              </a:rPr>
              <a:t>What did I see across the street?</a:t>
            </a:r>
            <a:endParaRPr lang="en-US" altLang="zh-CN" sz="2400" b="1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10245" name="文本框 10244"/>
          <p:cNvSpPr txBox="1"/>
          <p:nvPr/>
        </p:nvSpPr>
        <p:spPr>
          <a:xfrm>
            <a:off x="5105400" y="5029200"/>
            <a:ext cx="37338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latin typeface="Arial" panose="020B0604020202020204" pitchFamily="34" charset="0"/>
              </a:rPr>
              <a:t>A family outside the locked door</a:t>
            </a:r>
            <a:endParaRPr lang="en-US" altLang="zh-CN" sz="2800" b="1">
              <a:latin typeface="Arial" panose="020B0604020202020204" pitchFamily="34" charset="0"/>
            </a:endParaRPr>
          </a:p>
        </p:txBody>
      </p:sp>
      <p:grpSp>
        <p:nvGrpSpPr>
          <p:cNvPr id="10246" name="组合 10245"/>
          <p:cNvGrpSpPr/>
          <p:nvPr/>
        </p:nvGrpSpPr>
        <p:grpSpPr>
          <a:xfrm>
            <a:off x="-685800" y="1219200"/>
            <a:ext cx="8534400" cy="6858000"/>
            <a:chOff x="-144" y="768"/>
            <a:chExt cx="5376" cy="4320"/>
          </a:xfrm>
        </p:grpSpPr>
        <p:pic>
          <p:nvPicPr>
            <p:cNvPr id="10247" name="图片 10246" descr="4596185150_1a7e2566e2_z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144" y="768"/>
              <a:ext cx="3240" cy="432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48" name="矩形 10247"/>
            <p:cNvSpPr/>
            <p:nvPr/>
          </p:nvSpPr>
          <p:spPr>
            <a:xfrm>
              <a:off x="2928" y="1056"/>
              <a:ext cx="2304" cy="51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 anchorCtr="0">
              <a:spAutoFit/>
            </a:bodyPr>
            <a:p>
              <a:r>
                <a:rPr lang="en-US" altLang="zh-CN" sz="2400" b="1" dirty="0">
                  <a:solidFill>
                    <a:schemeClr val="accent2"/>
                  </a:solidFill>
                  <a:latin typeface="Arial" panose="020B0604020202020204" pitchFamily="34" charset="0"/>
                </a:rPr>
                <a:t> </a:t>
              </a:r>
              <a:r>
                <a:rPr lang="en-US" altLang="zh-CN" sz="2400" b="1">
                  <a:solidFill>
                    <a:schemeClr val="accent2"/>
                  </a:solidFill>
                  <a:latin typeface="Arial" panose="020B0604020202020204" pitchFamily="34" charset="0"/>
                </a:rPr>
                <a:t>Why did I run out of </a:t>
              </a:r>
              <a:endParaRPr lang="en-US" altLang="zh-CN" sz="2400" b="1">
                <a:solidFill>
                  <a:schemeClr val="accent2"/>
                </a:solidFill>
                <a:latin typeface="Arial" panose="020B0604020202020204" pitchFamily="34" charset="0"/>
              </a:endParaRPr>
            </a:p>
            <a:p>
              <a:r>
                <a:rPr lang="en-US" altLang="zh-CN" sz="2400" b="1">
                  <a:solidFill>
                    <a:schemeClr val="accent2"/>
                  </a:solidFill>
                  <a:latin typeface="Arial" panose="020B0604020202020204" pitchFamily="34" charset="0"/>
                </a:rPr>
                <a:t>the Methodist Church </a:t>
              </a:r>
              <a:endParaRPr lang="en-US" altLang="zh-CN" sz="2400" b="1">
                <a:solidFill>
                  <a:schemeClr val="accent2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0249" name="文本框 10248"/>
          <p:cNvSpPr txBox="1"/>
          <p:nvPr/>
        </p:nvSpPr>
        <p:spPr>
          <a:xfrm>
            <a:off x="152400" y="1143000"/>
            <a:ext cx="1219200" cy="395288"/>
          </a:xfrm>
          <a:prstGeom prst="rect">
            <a:avLst/>
          </a:prstGeom>
          <a:solidFill>
            <a:srgbClr val="FFFFCC"/>
          </a:solidFill>
          <a:ln w="2857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b="1">
                <a:latin typeface="Arial" panose="020B0604020202020204" pitchFamily="34" charset="0"/>
              </a:rPr>
              <a:t>Para. 1</a:t>
            </a:r>
            <a:endParaRPr lang="en-US" altLang="zh-CN" b="1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2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2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/>
      <p:bldP spid="1024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文本框 11265"/>
          <p:cNvSpPr txBox="1"/>
          <p:nvPr/>
        </p:nvSpPr>
        <p:spPr>
          <a:xfrm>
            <a:off x="0" y="152400"/>
            <a:ext cx="9144000" cy="588963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chemeClr val="accent2"/>
                </a:solidFill>
                <a:latin typeface="Arial" panose="020B0604020202020204" pitchFamily="34" charset="0"/>
              </a:rPr>
              <a:t>What were they doing when I saw them? </a:t>
            </a:r>
            <a:endParaRPr lang="en-US" altLang="zh-CN" sz="3200" b="1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pic>
        <p:nvPicPr>
          <p:cNvPr id="11267" name="图片 11266" descr="285__15251__1628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0" y="3810000"/>
            <a:ext cx="4572000" cy="304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8" name="图片 11267" descr="DSC0683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09600" y="1676400"/>
            <a:ext cx="5218113" cy="5181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9" name="文本框 11268"/>
          <p:cNvSpPr txBox="1"/>
          <p:nvPr/>
        </p:nvSpPr>
        <p:spPr>
          <a:xfrm>
            <a:off x="5029200" y="6019800"/>
            <a:ext cx="3962400" cy="528638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latin typeface="Arial" panose="020B0604020202020204" pitchFamily="34" charset="0"/>
              </a:rPr>
              <a:t>the Greyhound bus </a:t>
            </a:r>
            <a:endParaRPr lang="en-US" altLang="zh-CN" sz="2800" b="1">
              <a:latin typeface="Arial" panose="020B0604020202020204" pitchFamily="34" charset="0"/>
            </a:endParaRPr>
          </a:p>
        </p:txBody>
      </p:sp>
      <p:sp>
        <p:nvSpPr>
          <p:cNvPr id="11270" name="文本框 11269"/>
          <p:cNvSpPr txBox="1"/>
          <p:nvPr/>
        </p:nvSpPr>
        <p:spPr>
          <a:xfrm>
            <a:off x="5257800" y="2743200"/>
            <a:ext cx="3505200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3300"/>
                </a:solidFill>
                <a:latin typeface="Arial" panose="020B0604020202020204" pitchFamily="34" charset="0"/>
              </a:rPr>
              <a:t>huddled under the narrow overhang </a:t>
            </a:r>
            <a:endParaRPr lang="en-US" altLang="zh-CN" sz="2400" b="1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  <p:grpSp>
        <p:nvGrpSpPr>
          <p:cNvPr id="11271" name="组合 11270"/>
          <p:cNvGrpSpPr/>
          <p:nvPr/>
        </p:nvGrpSpPr>
        <p:grpSpPr>
          <a:xfrm>
            <a:off x="2209800" y="1905000"/>
            <a:ext cx="5880100" cy="2025650"/>
            <a:chOff x="1392" y="1200"/>
            <a:chExt cx="3704" cy="1276"/>
          </a:xfrm>
        </p:grpSpPr>
        <p:sp>
          <p:nvSpPr>
            <p:cNvPr id="11272" name="直接连接符 11271"/>
            <p:cNvSpPr/>
            <p:nvPr/>
          </p:nvSpPr>
          <p:spPr>
            <a:xfrm flipH="1">
              <a:off x="1392" y="1392"/>
              <a:ext cx="2125" cy="1084"/>
            </a:xfrm>
            <a:prstGeom prst="line">
              <a:avLst/>
            </a:prstGeom>
            <a:ln w="57150" cap="flat" cmpd="sng">
              <a:solidFill>
                <a:srgbClr val="FF3300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11273" name="文本框 11272"/>
            <p:cNvSpPr txBox="1"/>
            <p:nvPr/>
          </p:nvSpPr>
          <p:spPr>
            <a:xfrm>
              <a:off x="3600" y="1200"/>
              <a:ext cx="1496" cy="333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rgbClr val="FF33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800" b="1">
                  <a:solidFill>
                    <a:srgbClr val="FF3300"/>
                  </a:solidFill>
                  <a:latin typeface="Arial" panose="020B0604020202020204" pitchFamily="34" charset="0"/>
                </a:rPr>
                <a:t>overhang</a:t>
              </a:r>
              <a:endParaRPr lang="en-US" altLang="zh-CN" sz="2800" b="1">
                <a:solidFill>
                  <a:srgbClr val="FF33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1274" name="文本框 11273"/>
          <p:cNvSpPr txBox="1"/>
          <p:nvPr/>
        </p:nvSpPr>
        <p:spPr>
          <a:xfrm>
            <a:off x="152400" y="762000"/>
            <a:ext cx="8839200" cy="984250"/>
          </a:xfrm>
          <a:prstGeom prst="rect">
            <a:avLst/>
          </a:prstGeom>
          <a:solidFill>
            <a:srgbClr val="FFFFCC"/>
          </a:solidFill>
          <a:ln w="38100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chemeClr val="accent2"/>
                </a:solidFill>
                <a:latin typeface="Arial" panose="020B0604020202020204" pitchFamily="34" charset="0"/>
              </a:rPr>
              <a:t>Can you guess why the family were standing at the gas station?</a:t>
            </a:r>
            <a:endParaRPr lang="en-US" altLang="zh-CN" sz="280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11275" name="直接连接符 11274"/>
          <p:cNvSpPr/>
          <p:nvPr/>
        </p:nvSpPr>
        <p:spPr>
          <a:xfrm>
            <a:off x="4572000" y="1524000"/>
            <a:ext cx="1752600" cy="3124200"/>
          </a:xfrm>
          <a:prstGeom prst="line">
            <a:avLst/>
          </a:prstGeom>
          <a:ln w="38100" cap="flat" cmpd="sng">
            <a:solidFill>
              <a:srgbClr val="FF3300"/>
            </a:solidFill>
            <a:prstDash val="solid"/>
            <a:headEnd type="none" w="med" len="med"/>
            <a:tailEnd type="triangl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>
                                            <p:txEl>
                                              <p:charRg st="0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70">
                                            <p:txEl>
                                              <p:charRg st="0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70">
                                            <p:txEl>
                                              <p:charRg st="0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9" grpId="0" animBg="1"/>
      <p:bldP spid="1127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图片 12289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04800" y="-228600"/>
            <a:ext cx="9753600" cy="731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1" name="文本占位符 12290"/>
          <p:cNvSpPr>
            <a:spLocks noGrp="1"/>
          </p:cNvSpPr>
          <p:nvPr>
            <p:ph type="body" idx="1"/>
          </p:nvPr>
        </p:nvSpPr>
        <p:spPr>
          <a:xfrm>
            <a:off x="457200" y="914400"/>
            <a:ext cx="8229600" cy="4525963"/>
          </a:xfrm>
        </p:spPr>
        <p:txBody>
          <a:bodyPr/>
          <a:p>
            <a:r>
              <a:rPr lang="en-US" altLang="zh-CN"/>
              <a:t>What does the “it” refer to, in the sentence </a:t>
            </a:r>
            <a:r>
              <a:rPr lang="en-US" altLang="zh-CN" i="1" u="sng">
                <a:solidFill>
                  <a:srgbClr val="FF3300"/>
                </a:solidFill>
              </a:rPr>
              <a:t>it </a:t>
            </a:r>
            <a:r>
              <a:rPr lang="en-US" altLang="zh-CN" i="1"/>
              <a:t>was closed</a:t>
            </a:r>
            <a:r>
              <a:rPr lang="en-US" altLang="zh-CN"/>
              <a:t> ?</a:t>
            </a:r>
            <a:endParaRPr lang="en-US" altLang="zh-CN"/>
          </a:p>
          <a:p>
            <a:endParaRPr lang="en-US" altLang="zh-CN"/>
          </a:p>
          <a:p>
            <a:r>
              <a:rPr lang="en-US" altLang="zh-CN"/>
              <a:t>What is the meaning of </a:t>
            </a:r>
            <a:r>
              <a:rPr lang="en-US" altLang="zh-CN" i="1" u="sng">
                <a:solidFill>
                  <a:srgbClr val="FF3300"/>
                </a:solidFill>
              </a:rPr>
              <a:t>huddle</a:t>
            </a:r>
            <a:r>
              <a:rPr lang="en-US" altLang="zh-CN"/>
              <a:t>, according to the context? </a:t>
            </a:r>
            <a:r>
              <a:rPr lang="en-US" altLang="zh-CN" i="1">
                <a:solidFill>
                  <a:srgbClr val="FF3300"/>
                </a:solidFill>
              </a:rPr>
              <a:t>(huddled under the narrow  </a:t>
            </a:r>
            <a:endParaRPr lang="en-US" altLang="zh-CN" i="1">
              <a:solidFill>
                <a:srgbClr val="FF3300"/>
              </a:solidFill>
            </a:endParaRPr>
          </a:p>
          <a:p>
            <a:pPr>
              <a:buNone/>
            </a:pPr>
            <a:r>
              <a:rPr lang="en-US" altLang="zh-CN" i="1">
                <a:solidFill>
                  <a:srgbClr val="FF3300"/>
                </a:solidFill>
              </a:rPr>
              <a:t>      overhang )  </a:t>
            </a:r>
            <a:endParaRPr lang="en-US" altLang="zh-CN" i="1">
              <a:solidFill>
                <a:srgbClr val="FF3300"/>
              </a:solidFill>
            </a:endParaRPr>
          </a:p>
          <a:p>
            <a:pPr>
              <a:buNone/>
            </a:pPr>
            <a:endParaRPr lang="en-US" altLang="zh-CN" i="1">
              <a:solidFill>
                <a:srgbClr val="FF3300"/>
              </a:solidFill>
            </a:endParaRPr>
          </a:p>
          <a:p>
            <a:pPr>
              <a:buNone/>
            </a:pPr>
            <a:endParaRPr lang="en-US" altLang="zh-CN" i="1">
              <a:solidFill>
                <a:srgbClr val="FF3300"/>
              </a:solidFill>
            </a:endParaRPr>
          </a:p>
          <a:p>
            <a:endParaRPr lang="en-US" altLang="zh-CN"/>
          </a:p>
          <a:p>
            <a:endParaRPr lang="en-US" altLang="zh-CN"/>
          </a:p>
        </p:txBody>
      </p:sp>
      <p:sp>
        <p:nvSpPr>
          <p:cNvPr id="12292" name="文本框 12291"/>
          <p:cNvSpPr txBox="1"/>
          <p:nvPr/>
        </p:nvSpPr>
        <p:spPr>
          <a:xfrm>
            <a:off x="838200" y="4419600"/>
            <a:ext cx="7086600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chemeClr val="accent2"/>
                </a:solidFill>
                <a:latin typeface="Arial" panose="020B0604020202020204" pitchFamily="34" charset="0"/>
              </a:rPr>
              <a:t>to hold your arms and legs close to your body, usually because you are cold or frightened</a:t>
            </a:r>
            <a:endParaRPr lang="en-US" altLang="zh-CN" sz="2400" b="1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12293" name="文本框 12292"/>
          <p:cNvSpPr txBox="1"/>
          <p:nvPr/>
        </p:nvSpPr>
        <p:spPr>
          <a:xfrm>
            <a:off x="3124200" y="1981200"/>
            <a:ext cx="2743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chemeClr val="accent2"/>
                </a:solidFill>
                <a:latin typeface="Arial" panose="020B0604020202020204" pitchFamily="34" charset="0"/>
              </a:rPr>
              <a:t>Gas station</a:t>
            </a:r>
            <a:endParaRPr lang="en-US" altLang="zh-CN" sz="2400" b="1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3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3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charRg st="0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2">
                                            <p:txEl>
                                              <p:charRg st="0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92">
                                            <p:txEl>
                                              <p:charRg st="0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图片 13313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04800" y="-228600"/>
            <a:ext cx="9753600" cy="731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5" name="文本占位符 13314"/>
          <p:cNvSpPr>
            <a:spLocks noGrp="1"/>
          </p:cNvSpPr>
          <p:nvPr>
            <p:ph type="body" idx="1"/>
          </p:nvPr>
        </p:nvSpPr>
        <p:spPr>
          <a:xfrm>
            <a:off x="0" y="914400"/>
            <a:ext cx="8229600" cy="4525963"/>
          </a:xfrm>
        </p:spPr>
        <p:txBody>
          <a:bodyPr/>
          <a:p>
            <a:r>
              <a:rPr lang="en-US" altLang="zh-CN"/>
              <a:t>What does   the last sentence imply? </a:t>
            </a:r>
            <a:endParaRPr lang="en-US" altLang="zh-CN"/>
          </a:p>
          <a:p>
            <a:pPr>
              <a:buNone/>
            </a:pPr>
            <a:r>
              <a:rPr lang="en-US" altLang="zh-CN" i="1">
                <a:solidFill>
                  <a:srgbClr val="FF3300"/>
                </a:solidFill>
              </a:rPr>
              <a:t>I wondered briefly why they were there but then </a:t>
            </a:r>
            <a:r>
              <a:rPr lang="en-US" altLang="zh-CN" i="1" u="sng">
                <a:solidFill>
                  <a:srgbClr val="FF3300"/>
                </a:solidFill>
              </a:rPr>
              <a:t>forgot about them</a:t>
            </a:r>
            <a:r>
              <a:rPr lang="en-US" altLang="zh-CN" i="1">
                <a:solidFill>
                  <a:srgbClr val="FF3300"/>
                </a:solidFill>
              </a:rPr>
              <a:t> </a:t>
            </a:r>
            <a:endParaRPr lang="en-US" altLang="zh-CN" i="1">
              <a:solidFill>
                <a:srgbClr val="FF3300"/>
              </a:solidFill>
            </a:endParaRPr>
          </a:p>
          <a:p>
            <a:endParaRPr lang="en-US" altLang="zh-CN" i="1">
              <a:solidFill>
                <a:srgbClr val="FF3300"/>
              </a:solidFill>
            </a:endParaRPr>
          </a:p>
          <a:p>
            <a:r>
              <a:rPr lang="en-US" altLang="zh-CN"/>
              <a:t> What would be the first thing I would do when I got home?</a:t>
            </a:r>
            <a:endParaRPr lang="en-US" altLang="zh-CN"/>
          </a:p>
          <a:p>
            <a:pPr>
              <a:buNone/>
            </a:pPr>
            <a:endParaRPr lang="en-US" altLang="zh-CN"/>
          </a:p>
          <a:p>
            <a:endParaRPr lang="en-US" altLang="zh-CN"/>
          </a:p>
          <a:p>
            <a:endParaRPr lang="en-US" altLang="zh-CN"/>
          </a:p>
        </p:txBody>
      </p:sp>
      <p:sp>
        <p:nvSpPr>
          <p:cNvPr id="13316" name="文本框 13315"/>
          <p:cNvSpPr txBox="1"/>
          <p:nvPr/>
        </p:nvSpPr>
        <p:spPr>
          <a:xfrm>
            <a:off x="381000" y="0"/>
            <a:ext cx="3352800" cy="557213"/>
          </a:xfrm>
          <a:prstGeom prst="rect">
            <a:avLst/>
          </a:prstGeom>
          <a:solidFill>
            <a:srgbClr val="FFFFCC"/>
          </a:solidFill>
          <a:ln w="38100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3300"/>
                </a:solidFill>
                <a:latin typeface="Arial" panose="020B0604020202020204" pitchFamily="34" charset="0"/>
              </a:rPr>
              <a:t>Group discussion</a:t>
            </a:r>
            <a:endParaRPr lang="en-US" altLang="zh-CN" sz="2800" b="1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2543</Words>
  <Application>WPS 演示</Application>
  <PresentationFormat>在屏幕上显示</PresentationFormat>
  <Paragraphs>129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Cambria</vt:lpstr>
      <vt:lpstr>黑体</vt:lpstr>
      <vt:lpstr>Arial</vt:lpstr>
      <vt:lpstr>等线</vt:lpstr>
      <vt:lpstr>默认设计模板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At the end of this period, students will be able to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Why did my father make a u-turn?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上帝掷骰子吗</cp:lastModifiedBy>
  <cp:revision>3</cp:revision>
  <dcterms:created xsi:type="dcterms:W3CDTF">2016-07-08T08:07:00Z</dcterms:created>
  <dcterms:modified xsi:type="dcterms:W3CDTF">2023-09-30T11:43:03Z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ICV">
    <vt:lpwstr>D99B3ADDC997486DA5724C378523FC3E_13</vt:lpwstr>
  </property>
  <property fmtid="{D5CDD505-2E9C-101B-9397-08002B2CF9AE}" pid="4" name="KSOProductBuildVer">
    <vt:lpwstr>2052-12.1.0.15374</vt:lpwstr>
  </property>
</Properties>
</file>